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5" r:id="rId10"/>
    <p:sldId id="266" r:id="rId11"/>
    <p:sldId id="267" r:id="rId12"/>
    <p:sldId id="271" r:id="rId13"/>
    <p:sldId id="268"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D2A7681-F9C4-43D9-9F45-40D799AB26AD}" type="datetimeFigureOut">
              <a:rPr lang="en-US" smtClean="0"/>
              <a:pPr/>
              <a:t>6/11/2012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23A848-7773-4D8A-BB26-15B4AA6822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2A7681-F9C4-43D9-9F45-40D799AB26AD}" type="datetimeFigureOut">
              <a:rPr lang="en-US" smtClean="0"/>
              <a:pPr/>
              <a:t>6/11/2012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3A848-7773-4D8A-BB26-15B4AA6822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2A7681-F9C4-43D9-9F45-40D799AB26AD}" type="datetimeFigureOut">
              <a:rPr lang="en-US" smtClean="0"/>
              <a:pPr/>
              <a:t>6/11/2012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3A848-7773-4D8A-BB26-15B4AA6822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2A7681-F9C4-43D9-9F45-40D799AB26AD}" type="datetimeFigureOut">
              <a:rPr lang="en-US" smtClean="0"/>
              <a:pPr/>
              <a:t>6/11/2012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3A848-7773-4D8A-BB26-15B4AA6822E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2A7681-F9C4-43D9-9F45-40D799AB26AD}" type="datetimeFigureOut">
              <a:rPr lang="en-US" smtClean="0"/>
              <a:pPr/>
              <a:t>6/11/2012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3A848-7773-4D8A-BB26-15B4AA6822E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2A7681-F9C4-43D9-9F45-40D799AB26AD}" type="datetimeFigureOut">
              <a:rPr lang="en-US" smtClean="0"/>
              <a:pPr/>
              <a:t>6/11/2012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23A848-7773-4D8A-BB26-15B4AA6822E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2A7681-F9C4-43D9-9F45-40D799AB26AD}" type="datetimeFigureOut">
              <a:rPr lang="en-US" smtClean="0"/>
              <a:pPr/>
              <a:t>6/11/2012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C23A848-7773-4D8A-BB26-15B4AA6822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D2A7681-F9C4-43D9-9F45-40D799AB26AD}" type="datetimeFigureOut">
              <a:rPr lang="en-US" smtClean="0"/>
              <a:pPr/>
              <a:t>6/11/2012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C23A848-7773-4D8A-BB26-15B4AA6822E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D2A7681-F9C4-43D9-9F45-40D799AB26AD}" type="datetimeFigureOut">
              <a:rPr lang="en-US" smtClean="0"/>
              <a:pPr/>
              <a:t>6/11/2012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C23A848-7773-4D8A-BB26-15B4AA6822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2A7681-F9C4-43D9-9F45-40D799AB26AD}" type="datetimeFigureOut">
              <a:rPr lang="en-US" smtClean="0"/>
              <a:pPr/>
              <a:t>6/11/2012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23A848-7773-4D8A-BB26-15B4AA6822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D2A7681-F9C4-43D9-9F45-40D799AB26AD}" type="datetimeFigureOut">
              <a:rPr lang="en-US" smtClean="0"/>
              <a:pPr/>
              <a:t>6/11/2012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23A848-7773-4D8A-BB26-15B4AA6822E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D2A7681-F9C4-43D9-9F45-40D799AB26AD}" type="datetimeFigureOut">
              <a:rPr lang="en-US" smtClean="0"/>
              <a:pPr/>
              <a:t>6/11/2012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23A848-7773-4D8A-BB26-15B4AA6822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NCAA Rules</a:t>
            </a:r>
            <a:endParaRPr lang="en-US" dirty="0"/>
          </a:p>
        </p:txBody>
      </p:sp>
      <p:sp>
        <p:nvSpPr>
          <p:cNvPr id="3" name="Subtitle 2"/>
          <p:cNvSpPr>
            <a:spLocks noGrp="1"/>
          </p:cNvSpPr>
          <p:nvPr>
            <p:ph type="subTitle" idx="1"/>
          </p:nvPr>
        </p:nvSpPr>
        <p:spPr/>
        <p:txBody>
          <a:bodyPr/>
          <a:lstStyle/>
          <a:p>
            <a:r>
              <a:rPr lang="en-US" dirty="0" smtClean="0"/>
              <a:t>University of Kentucky Compliance Office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A student-athlete is not permitted to allow the use of his or  her name, photograph or likeness to promote the sale of a commercial product.  </a:t>
            </a:r>
          </a:p>
          <a:p>
            <a:r>
              <a:rPr lang="en-US" dirty="0" smtClean="0"/>
              <a:t>The student-athlete’s eligibility can be jeopardized even if he or she is not paid for the use of his or her name.</a:t>
            </a:r>
          </a:p>
          <a:p>
            <a:r>
              <a:rPr lang="en-US" dirty="0" smtClean="0"/>
              <a:t>Always check with the Compliance Office before using any photograph of current student-athletes.</a:t>
            </a:r>
            <a:endParaRPr lang="en-US" dirty="0"/>
          </a:p>
        </p:txBody>
      </p:sp>
      <p:sp>
        <p:nvSpPr>
          <p:cNvPr id="4" name="Title 3"/>
          <p:cNvSpPr>
            <a:spLocks noGrp="1"/>
          </p:cNvSpPr>
          <p:nvPr>
            <p:ph type="title"/>
          </p:nvPr>
        </p:nvSpPr>
        <p:spPr/>
        <p:txBody>
          <a:bodyPr/>
          <a:lstStyle/>
          <a:p>
            <a:r>
              <a:rPr lang="en-US" dirty="0" smtClean="0"/>
              <a:t>Use of Photographs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Student-athletes are permitted to work during the academic year and during the summer.  </a:t>
            </a:r>
          </a:p>
          <a:p>
            <a:r>
              <a:rPr lang="en-US" dirty="0" smtClean="0"/>
              <a:t>There is no limit to earnings during these time periods.</a:t>
            </a:r>
          </a:p>
          <a:p>
            <a:r>
              <a:rPr lang="en-US" dirty="0" smtClean="0"/>
              <a:t>Student-athletes must be paid the going-rate for work actually performed.</a:t>
            </a:r>
          </a:p>
          <a:p>
            <a:r>
              <a:rPr lang="en-US" dirty="0" smtClean="0"/>
              <a:t>Transportation may not be provided to the student-athlete.</a:t>
            </a:r>
          </a:p>
          <a:p>
            <a:r>
              <a:rPr lang="en-US" dirty="0" smtClean="0"/>
              <a:t>All employment must be reported to the Compliance Office.</a:t>
            </a:r>
            <a:endParaRPr lang="en-US" dirty="0"/>
          </a:p>
        </p:txBody>
      </p:sp>
      <p:sp>
        <p:nvSpPr>
          <p:cNvPr id="3" name="Title 2"/>
          <p:cNvSpPr>
            <a:spLocks noGrp="1"/>
          </p:cNvSpPr>
          <p:nvPr>
            <p:ph type="title"/>
          </p:nvPr>
        </p:nvSpPr>
        <p:spPr/>
        <p:txBody>
          <a:bodyPr/>
          <a:lstStyle/>
          <a:p>
            <a:r>
              <a:rPr lang="en-US" dirty="0" smtClean="0"/>
              <a:t>Employment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Awards and Benefits</a:t>
            </a:r>
            <a:endParaRPr lang="en-US" dirty="0"/>
          </a:p>
        </p:txBody>
      </p:sp>
      <p:sp>
        <p:nvSpPr>
          <p:cNvPr id="5" name="Text Placeholder 4"/>
          <p:cNvSpPr>
            <a:spLocks noGrp="1"/>
          </p:cNvSpPr>
          <p:nvPr>
            <p:ph type="body" idx="1"/>
          </p:nvPr>
        </p:nvSpPr>
        <p:spPr/>
        <p:txBody>
          <a:bodyPr/>
          <a:lstStyle/>
          <a:p>
            <a:r>
              <a:rPr lang="en-US" dirty="0" smtClean="0"/>
              <a:t>NCAA Bylaw 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2938272"/>
          </a:xfrm>
        </p:spPr>
        <p:txBody>
          <a:bodyPr/>
          <a:lstStyle/>
          <a:p>
            <a:r>
              <a:rPr lang="en-US" dirty="0" smtClean="0"/>
              <a:t>Any benefit to a student-athlete or his/her family that is not available to the general public or student body.</a:t>
            </a:r>
          </a:p>
          <a:p>
            <a:r>
              <a:rPr lang="en-US" dirty="0" smtClean="0"/>
              <a:t>Student-athletes will be required to repay the benefit and may have to sit out of contests.</a:t>
            </a:r>
            <a:endParaRPr lang="en-US" dirty="0"/>
          </a:p>
        </p:txBody>
      </p:sp>
      <p:sp>
        <p:nvSpPr>
          <p:cNvPr id="3" name="Title 2"/>
          <p:cNvSpPr>
            <a:spLocks noGrp="1"/>
          </p:cNvSpPr>
          <p:nvPr>
            <p:ph type="title"/>
          </p:nvPr>
        </p:nvSpPr>
        <p:spPr/>
        <p:txBody>
          <a:bodyPr/>
          <a:lstStyle/>
          <a:p>
            <a:r>
              <a:rPr lang="en-US" dirty="0" smtClean="0"/>
              <a:t>Extra Benefits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NCAA does permit boosters to provide a “home cooked” meal to student-athletes on an occasional basis.</a:t>
            </a:r>
          </a:p>
          <a:p>
            <a:pPr lvl="1"/>
            <a:r>
              <a:rPr lang="en-US" dirty="0" smtClean="0"/>
              <a:t>“Occasional” is defined by the SEC as once a month.</a:t>
            </a:r>
          </a:p>
          <a:p>
            <a:pPr lvl="1"/>
            <a:r>
              <a:rPr lang="en-US" dirty="0" smtClean="0"/>
              <a:t>The meal must be held at the house of the booster.</a:t>
            </a:r>
          </a:p>
          <a:p>
            <a:pPr lvl="1"/>
            <a:r>
              <a:rPr lang="en-US" dirty="0" smtClean="0"/>
              <a:t>The meal may be catered.</a:t>
            </a:r>
          </a:p>
          <a:p>
            <a:pPr lvl="1"/>
            <a:r>
              <a:rPr lang="en-US" dirty="0" smtClean="0"/>
              <a:t>The Compliance Office must be notified prior to any occasional meal.</a:t>
            </a:r>
            <a:endParaRPr lang="en-US" dirty="0"/>
          </a:p>
        </p:txBody>
      </p:sp>
      <p:sp>
        <p:nvSpPr>
          <p:cNvPr id="3" name="Title 2"/>
          <p:cNvSpPr>
            <a:spLocks noGrp="1"/>
          </p:cNvSpPr>
          <p:nvPr>
            <p:ph type="title"/>
          </p:nvPr>
        </p:nvSpPr>
        <p:spPr/>
        <p:txBody>
          <a:bodyPr/>
          <a:lstStyle/>
          <a:p>
            <a:r>
              <a:rPr lang="en-US" dirty="0" smtClean="0"/>
              <a:t>Occasional Meal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Ask Before You Act!!!</a:t>
            </a:r>
            <a:endParaRPr lang="en-US" dirty="0"/>
          </a:p>
        </p:txBody>
      </p:sp>
      <p:sp>
        <p:nvSpPr>
          <p:cNvPr id="5" name="Text Placeholder 4"/>
          <p:cNvSpPr>
            <a:spLocks noGrp="1"/>
          </p:cNvSpPr>
          <p:nvPr>
            <p:ph type="body" idx="1"/>
          </p:nvPr>
        </p:nvSpPr>
        <p:spPr/>
        <p:txBody>
          <a:bodyPr/>
          <a:lstStyle/>
          <a:p>
            <a:r>
              <a:rPr lang="en-US" dirty="0" smtClean="0"/>
              <a:t>Compliance Office Phone Number</a:t>
            </a:r>
          </a:p>
          <a:p>
            <a:r>
              <a:rPr lang="en-US" dirty="0" smtClean="0"/>
              <a:t>859-257-8604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3471672"/>
          </a:xfrm>
        </p:spPr>
        <p:txBody>
          <a:bodyPr/>
          <a:lstStyle/>
          <a:p>
            <a:r>
              <a:rPr lang="en-US" dirty="0" smtClean="0"/>
              <a:t>Sandy Bell – Executive Associate AD for Student Services</a:t>
            </a:r>
          </a:p>
          <a:p>
            <a:r>
              <a:rPr lang="en-US" dirty="0" smtClean="0"/>
              <a:t>John Butler – Assistant AD for Compliance</a:t>
            </a:r>
          </a:p>
          <a:p>
            <a:r>
              <a:rPr lang="en-US" dirty="0" smtClean="0"/>
              <a:t>Heather McAtee – Assistant AD for Academics and Eligibility</a:t>
            </a:r>
          </a:p>
          <a:p>
            <a:r>
              <a:rPr lang="en-US" dirty="0" smtClean="0"/>
              <a:t>Katie Hardie – Director of Compliance</a:t>
            </a:r>
          </a:p>
          <a:p>
            <a:r>
              <a:rPr lang="en-US" dirty="0" smtClean="0"/>
              <a:t>Chad Hill – Compliance Intern</a:t>
            </a:r>
            <a:endParaRPr lang="en-US" dirty="0"/>
          </a:p>
        </p:txBody>
      </p:sp>
      <p:sp>
        <p:nvSpPr>
          <p:cNvPr id="3" name="Title 2"/>
          <p:cNvSpPr>
            <a:spLocks noGrp="1"/>
          </p:cNvSpPr>
          <p:nvPr>
            <p:ph type="title"/>
          </p:nvPr>
        </p:nvSpPr>
        <p:spPr/>
        <p:txBody>
          <a:bodyPr/>
          <a:lstStyle/>
          <a:p>
            <a:pPr algn="ctr"/>
            <a:r>
              <a:rPr lang="en-US" dirty="0" smtClean="0"/>
              <a:t>UK Compliance Office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Recruiting</a:t>
            </a:r>
            <a:endParaRPr lang="en-US" dirty="0"/>
          </a:p>
        </p:txBody>
      </p:sp>
      <p:sp>
        <p:nvSpPr>
          <p:cNvPr id="5" name="Text Placeholder 4"/>
          <p:cNvSpPr>
            <a:spLocks noGrp="1"/>
          </p:cNvSpPr>
          <p:nvPr>
            <p:ph type="body" idx="1"/>
          </p:nvPr>
        </p:nvSpPr>
        <p:spPr/>
        <p:txBody>
          <a:bodyPr/>
          <a:lstStyle/>
          <a:p>
            <a:r>
              <a:rPr lang="en-US" dirty="0" smtClean="0"/>
              <a:t>NCAA Bylaw 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525963"/>
          </a:xfrm>
        </p:spPr>
        <p:txBody>
          <a:bodyPr/>
          <a:lstStyle/>
          <a:p>
            <a:r>
              <a:rPr lang="en-US" dirty="0" smtClean="0"/>
              <a:t>A prospect is anyone who has started classes for the 9</a:t>
            </a:r>
            <a:r>
              <a:rPr lang="en-US" baseline="30000" dirty="0" smtClean="0"/>
              <a:t>th</a:t>
            </a:r>
            <a:r>
              <a:rPr lang="en-US" dirty="0" smtClean="0"/>
              <a:t> grade, regardless of athletic participation.</a:t>
            </a:r>
          </a:p>
          <a:p>
            <a:r>
              <a:rPr lang="en-US" dirty="0" smtClean="0"/>
              <a:t>An individual remains a prospect until he or she starts classes at a college or university.</a:t>
            </a:r>
          </a:p>
          <a:p>
            <a:endParaRPr lang="en-US" dirty="0"/>
          </a:p>
        </p:txBody>
      </p:sp>
      <p:sp>
        <p:nvSpPr>
          <p:cNvPr id="3" name="Title 2"/>
          <p:cNvSpPr>
            <a:spLocks noGrp="1"/>
          </p:cNvSpPr>
          <p:nvPr>
            <p:ph type="title"/>
          </p:nvPr>
        </p:nvSpPr>
        <p:spPr>
          <a:xfrm>
            <a:off x="457200" y="228600"/>
            <a:ext cx="8229600" cy="1143000"/>
          </a:xfrm>
        </p:spPr>
        <p:txBody>
          <a:bodyPr/>
          <a:lstStyle/>
          <a:p>
            <a:r>
              <a:rPr lang="en-US" dirty="0" smtClean="0"/>
              <a:t>Prospective Student-Athlete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2286000"/>
            <a:ext cx="8229600" cy="3852672"/>
          </a:xfrm>
        </p:spPr>
        <p:txBody>
          <a:bodyPr/>
          <a:lstStyle/>
          <a:p>
            <a:r>
              <a:rPr lang="en-US" dirty="0" smtClean="0"/>
              <a:t>Has participated in promoting the institution’s athletic program.</a:t>
            </a:r>
          </a:p>
          <a:p>
            <a:r>
              <a:rPr lang="en-US" dirty="0" smtClean="0"/>
              <a:t>Has made a financial contribution to the athletic department or booster club.</a:t>
            </a:r>
          </a:p>
          <a:p>
            <a:r>
              <a:rPr lang="en-US" dirty="0" smtClean="0"/>
              <a:t>Is assisting or has assisted with the recruitment of prospects.</a:t>
            </a:r>
          </a:p>
          <a:p>
            <a:r>
              <a:rPr lang="en-US" dirty="0" smtClean="0"/>
              <a:t>Is assisting or has assisted in providing current student-athletes benefits.</a:t>
            </a:r>
            <a:endParaRPr lang="en-US" dirty="0"/>
          </a:p>
        </p:txBody>
      </p:sp>
      <p:sp>
        <p:nvSpPr>
          <p:cNvPr id="6" name="Title 5"/>
          <p:cNvSpPr>
            <a:spLocks noGrp="1"/>
          </p:cNvSpPr>
          <p:nvPr>
            <p:ph type="title"/>
          </p:nvPr>
        </p:nvSpPr>
        <p:spPr>
          <a:xfrm>
            <a:off x="457200" y="274638"/>
            <a:ext cx="8229600" cy="1706562"/>
          </a:xfrm>
        </p:spPr>
        <p:txBody>
          <a:bodyPr>
            <a:normAutofit/>
          </a:bodyPr>
          <a:lstStyle/>
          <a:p>
            <a:pPr algn="ctr"/>
            <a:r>
              <a:rPr lang="en-US" sz="3200" dirty="0" smtClean="0"/>
              <a:t>Representative of Athletic Interest - Booster</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4373562"/>
          </a:xfrm>
        </p:spPr>
        <p:txBody>
          <a:bodyPr/>
          <a:lstStyle/>
          <a:p>
            <a:pPr algn="ctr"/>
            <a:r>
              <a:rPr lang="en-US" dirty="0" smtClean="0"/>
              <a:t>UK Coaches are the only individuals permitted to recruit prospective student-athletes.</a:t>
            </a:r>
            <a:endParaRPr lang="en-US" dirty="0"/>
          </a:p>
        </p:txBody>
      </p:sp>
      <p:sp>
        <p:nvSpPr>
          <p:cNvPr id="7" name="Content Placeholder 6"/>
          <p:cNvSpPr>
            <a:spLocks noGrp="1"/>
          </p:cNvSpPr>
          <p:nvPr>
            <p:ph idx="1"/>
          </p:nvPr>
        </p:nvSpPr>
        <p:spPr>
          <a:xfrm>
            <a:off x="457200" y="5638800"/>
            <a:ext cx="8229600" cy="368491"/>
          </a:xfrm>
        </p:spPr>
        <p:txBody>
          <a:bodyPr>
            <a:normAutofit fontScale="55000" lnSpcReduction="20000"/>
          </a:bodyPr>
          <a:lstStyle/>
          <a:p>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014472"/>
          </a:xfrm>
        </p:spPr>
        <p:txBody>
          <a:bodyPr/>
          <a:lstStyle/>
          <a:p>
            <a:r>
              <a:rPr lang="en-US" dirty="0" smtClean="0"/>
              <a:t>Cannot contact a prospect – in-person, via phone, email, message boards, </a:t>
            </a:r>
            <a:r>
              <a:rPr lang="en-US" dirty="0" err="1" smtClean="0"/>
              <a:t>Facebook</a:t>
            </a:r>
            <a:r>
              <a:rPr lang="en-US" dirty="0" smtClean="0"/>
              <a:t>.</a:t>
            </a:r>
          </a:p>
          <a:p>
            <a:r>
              <a:rPr lang="en-US" dirty="0" smtClean="0"/>
              <a:t>Cannot contact a prospect’s parents, coaches, principal, counselor, etc.</a:t>
            </a:r>
          </a:p>
          <a:p>
            <a:r>
              <a:rPr lang="en-US" dirty="0" smtClean="0"/>
              <a:t>Cannot visit a prospect’s school to pick up videotapes or transcripts.</a:t>
            </a:r>
          </a:p>
          <a:p>
            <a:endParaRPr lang="en-US" dirty="0" smtClean="0"/>
          </a:p>
        </p:txBody>
      </p:sp>
      <p:sp>
        <p:nvSpPr>
          <p:cNvPr id="3" name="Title 2"/>
          <p:cNvSpPr>
            <a:spLocks noGrp="1"/>
          </p:cNvSpPr>
          <p:nvPr>
            <p:ph type="title"/>
          </p:nvPr>
        </p:nvSpPr>
        <p:spPr/>
        <p:txBody>
          <a:bodyPr/>
          <a:lstStyle/>
          <a:p>
            <a:r>
              <a:rPr lang="en-US" dirty="0" smtClean="0"/>
              <a:t>What Can Boosters NOT Do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Boosters may attend a prospect’s contest on his or her own initiative.  There may not be any contact before, during or after the contest.</a:t>
            </a:r>
          </a:p>
          <a:p>
            <a:r>
              <a:rPr lang="en-US" dirty="0" smtClean="0"/>
              <a:t>If a prospect initiate a phone call to a booster, the booster may speak to the prospect.  If the conversation turns to recruiting or athletics, the booster must direct the prospect to the UK Coaches.  UK Coaches cannot arrange this phone call.</a:t>
            </a:r>
            <a:endParaRPr lang="en-US" dirty="0"/>
          </a:p>
        </p:txBody>
      </p:sp>
      <p:sp>
        <p:nvSpPr>
          <p:cNvPr id="3" name="Title 2"/>
          <p:cNvSpPr>
            <a:spLocks noGrp="1"/>
          </p:cNvSpPr>
          <p:nvPr>
            <p:ph type="title"/>
          </p:nvPr>
        </p:nvSpPr>
        <p:spPr/>
        <p:txBody>
          <a:bodyPr/>
          <a:lstStyle/>
          <a:p>
            <a:r>
              <a:rPr lang="en-US" dirty="0" smtClean="0"/>
              <a:t>What Can Booster Do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Amateurism</a:t>
            </a:r>
            <a:endParaRPr lang="en-US" dirty="0"/>
          </a:p>
        </p:txBody>
      </p:sp>
      <p:sp>
        <p:nvSpPr>
          <p:cNvPr id="3" name="Text Placeholder 2"/>
          <p:cNvSpPr>
            <a:spLocks noGrp="1"/>
          </p:cNvSpPr>
          <p:nvPr>
            <p:ph type="body" idx="1"/>
          </p:nvPr>
        </p:nvSpPr>
        <p:spPr/>
        <p:txBody>
          <a:bodyPr/>
          <a:lstStyle/>
          <a:p>
            <a:r>
              <a:rPr lang="en-US" dirty="0" smtClean="0"/>
              <a:t>NCAA Bylaw 12</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TotalTime>
  <Words>522</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NCAA Rules</vt:lpstr>
      <vt:lpstr>UK Compliance Office</vt:lpstr>
      <vt:lpstr>Recruiting</vt:lpstr>
      <vt:lpstr>Prospective Student-Athlete </vt:lpstr>
      <vt:lpstr>Representative of Athletic Interest - Booster</vt:lpstr>
      <vt:lpstr>UK Coaches are the only individuals permitted to recruit prospective student-athletes.</vt:lpstr>
      <vt:lpstr>What Can Boosters NOT Do </vt:lpstr>
      <vt:lpstr>What Can Booster Do </vt:lpstr>
      <vt:lpstr>Amateurism</vt:lpstr>
      <vt:lpstr>Use of Photographs  </vt:lpstr>
      <vt:lpstr>Employment </vt:lpstr>
      <vt:lpstr>Awards and Benefits</vt:lpstr>
      <vt:lpstr>Extra Benefits</vt:lpstr>
      <vt:lpstr>Occasional Meal </vt:lpstr>
      <vt:lpstr>Ask Before You 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NCAA Rules</dc:title>
  <dc:creator>hrmcat2</dc:creator>
  <cp:lastModifiedBy>akthor2</cp:lastModifiedBy>
  <cp:revision>5</cp:revision>
  <dcterms:created xsi:type="dcterms:W3CDTF">2012-06-10T13:50:01Z</dcterms:created>
  <dcterms:modified xsi:type="dcterms:W3CDTF">2012-06-11T12:44:13Z</dcterms:modified>
</cp:coreProperties>
</file>