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6" r:id="rId5"/>
    <p:sldId id="301" r:id="rId6"/>
    <p:sldId id="260" r:id="rId7"/>
    <p:sldId id="282" r:id="rId8"/>
    <p:sldId id="355" r:id="rId9"/>
    <p:sldId id="299" r:id="rId10"/>
    <p:sldId id="308" r:id="rId11"/>
    <p:sldId id="322" r:id="rId12"/>
    <p:sldId id="321" r:id="rId13"/>
    <p:sldId id="323" r:id="rId14"/>
    <p:sldId id="330" r:id="rId15"/>
    <p:sldId id="310" r:id="rId16"/>
    <p:sldId id="331" r:id="rId17"/>
    <p:sldId id="354" r:id="rId18"/>
    <p:sldId id="333" r:id="rId19"/>
    <p:sldId id="261" r:id="rId20"/>
    <p:sldId id="270" r:id="rId21"/>
    <p:sldId id="335" r:id="rId22"/>
    <p:sldId id="262" r:id="rId23"/>
    <p:sldId id="357" r:id="rId24"/>
    <p:sldId id="290" r:id="rId25"/>
    <p:sldId id="289" r:id="rId26"/>
    <p:sldId id="264" r:id="rId27"/>
    <p:sldId id="265" r:id="rId28"/>
    <p:sldId id="358" r:id="rId29"/>
    <p:sldId id="345" r:id="rId30"/>
    <p:sldId id="346" r:id="rId31"/>
    <p:sldId id="296" r:id="rId32"/>
    <p:sldId id="360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64" autoAdjust="0"/>
  </p:normalViewPr>
  <p:slideViewPr>
    <p:cSldViewPr>
      <p:cViewPr varScale="1">
        <p:scale>
          <a:sx n="70" d="100"/>
          <a:sy n="70" d="100"/>
        </p:scale>
        <p:origin x="-10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7A9AB-EBE4-4CD4-B428-365EFD79DC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233CC-DA51-44AC-B543-8FDE3B4971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25CFE-760D-48E6-9EE5-CEDBC5976C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E7025-A40A-48F9-A369-F588208480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2004E-3E02-4AD5-B697-5726B6F791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E273D-7894-4BCC-865F-0612667815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6E46E-F88F-4C79-9B73-F2C06B1DE5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606F7-AAA7-490C-9ABF-39CCEEF809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32F01-5891-4B49-8400-C3DA4AD3C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248F9-0B1A-4528-A07C-1F3D785A3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5D359-AF9F-49B4-A9E2-7009CDFFD8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2E772B-CCF9-4A96-827F-4E5454BB80D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lderdom.com/.../L2-1UnderstandingIQ.html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animatedsoftware.com/pics/stats/sgrange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nimatedsoftware.com/statglos/sgrange.htm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Descriptive statistics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734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374650"/>
            <a:ext cx="7543800" cy="5568950"/>
          </a:xfrm>
        </p:spPr>
      </p:pic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608388" y="6218238"/>
            <a:ext cx="55356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Source: </a:t>
            </a:r>
            <a:r>
              <a:rPr lang="en-US" sz="1200" b="1"/>
              <a:t>Protecting Children from Harmful Television: TV Ratings and the V-chip</a:t>
            </a:r>
          </a:p>
          <a:p>
            <a:r>
              <a:rPr lang="en-US" sz="1200"/>
              <a:t>Amy I. Nathanson, PhD Lecturer, University of California at Santa Barbara</a:t>
            </a:r>
          </a:p>
          <a:p>
            <a:r>
              <a:rPr lang="en-US" sz="1200"/>
              <a:t>Joanne Cantor, PhD Professor, Communication Arts, University of Wisconsin-Madison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270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381000"/>
            <a:ext cx="7772400" cy="5715000"/>
          </a:xfrm>
        </p:spPr>
      </p:pic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050925" y="6137275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Source: UCLA International Institute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68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381000"/>
            <a:ext cx="7772400" cy="5715000"/>
          </a:xfrm>
        </p:spPr>
      </p:pic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609600" y="6248400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Source: www.cit.cornell.edu/computer/students/bandwidth/charts.html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373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74625"/>
            <a:ext cx="8229600" cy="5505450"/>
          </a:xfrm>
        </p:spPr>
      </p:pic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19200" y="6172200"/>
            <a:ext cx="7358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Source: www.cit.cornell.edu/computer/students/bandwidth/charts.html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089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9200" y="609600"/>
            <a:ext cx="6629400" cy="5546725"/>
          </a:xfrm>
        </p:spPr>
      </p:pic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1736725" y="6137275"/>
            <a:ext cx="2239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Source: Verisign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939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685800"/>
            <a:ext cx="8686800" cy="57912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2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838200"/>
            <a:ext cx="9144000" cy="52578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 distribution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Many characteristics are distributed through the population in a ‘normal’ manner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Normal curves have well-defined statistical properties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Parametric statistics are based on the assumption that the variables are distributed normally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Most commonly used statistics</a:t>
            </a:r>
          </a:p>
          <a:p>
            <a:pPr>
              <a:lnSpc>
                <a:spcPct val="90000"/>
              </a:lnSpc>
            </a:pPr>
            <a:r>
              <a:rPr lang="en-US" sz="2800"/>
              <a:t>This is the famous “Bell curve” where many cases fall near the middle of the distribution and few fall very high or very low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I.Q.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en-US"/>
              <a:t>I.Q. distribution</a:t>
            </a:r>
          </a:p>
        </p:txBody>
      </p:sp>
      <p:pic>
        <p:nvPicPr>
          <p:cNvPr id="8397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600200"/>
            <a:ext cx="9144000" cy="4841875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92163"/>
          </a:xfrm>
        </p:spPr>
        <p:txBody>
          <a:bodyPr/>
          <a:lstStyle/>
          <a:p>
            <a:r>
              <a:rPr lang="en-US" sz="4000"/>
              <a:t>Measures of central tendency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953000"/>
          </a:xfrm>
        </p:spPr>
        <p:txBody>
          <a:bodyPr/>
          <a:lstStyle/>
          <a:p>
            <a:r>
              <a:rPr lang="en-US" sz="2800" dirty="0"/>
              <a:t>These measures give us an idea what the ‘typical’ case in </a:t>
            </a:r>
            <a:r>
              <a:rPr lang="en-US" sz="2800" dirty="0" smtClean="0"/>
              <a:t>a </a:t>
            </a:r>
            <a:r>
              <a:rPr lang="en-US" sz="2800" dirty="0"/>
              <a:t>distribution </a:t>
            </a:r>
            <a:r>
              <a:rPr lang="en-US" sz="2800" dirty="0" smtClean="0"/>
              <a:t>is </a:t>
            </a:r>
            <a:r>
              <a:rPr lang="en-US" sz="2800" dirty="0"/>
              <a:t>like </a:t>
            </a:r>
          </a:p>
          <a:p>
            <a:r>
              <a:rPr lang="en-US" sz="2800" dirty="0"/>
              <a:t>Mode (Mo):</a:t>
            </a:r>
            <a:r>
              <a:rPr lang="en-US" altLang="zh-CN" sz="2800" dirty="0">
                <a:ea typeface="宋体" pitchFamily="2" charset="-122"/>
              </a:rPr>
              <a:t> </a:t>
            </a:r>
            <a:r>
              <a:rPr lang="en-US" sz="2800" dirty="0"/>
              <a:t>the most frequent score in a distribution</a:t>
            </a:r>
          </a:p>
          <a:p>
            <a:pPr lvl="2"/>
            <a:r>
              <a:rPr lang="en-US" sz="2000" dirty="0"/>
              <a:t> good for </a:t>
            </a:r>
            <a:r>
              <a:rPr lang="en-US" sz="2000" u="sng" dirty="0"/>
              <a:t>nominal</a:t>
            </a:r>
            <a:r>
              <a:rPr lang="en-US" sz="2000" dirty="0"/>
              <a:t> data</a:t>
            </a:r>
          </a:p>
          <a:p>
            <a:r>
              <a:rPr lang="en-US" sz="2800" dirty="0"/>
              <a:t>Median (</a:t>
            </a:r>
            <a:r>
              <a:rPr lang="en-US" sz="2800" dirty="0" err="1"/>
              <a:t>Mdn</a:t>
            </a:r>
            <a:r>
              <a:rPr lang="en-US" sz="2800" dirty="0"/>
              <a:t>): the midpoint or </a:t>
            </a:r>
            <a:r>
              <a:rPr lang="en-US" sz="2800" dirty="0" err="1"/>
              <a:t>midscore</a:t>
            </a:r>
            <a:r>
              <a:rPr lang="en-US" sz="2800" dirty="0"/>
              <a:t> in a distribution.</a:t>
            </a:r>
          </a:p>
          <a:p>
            <a:pPr lvl="2"/>
            <a:r>
              <a:rPr lang="en-US" sz="2000" dirty="0"/>
              <a:t>(50% cases above/50% cases below)</a:t>
            </a:r>
          </a:p>
          <a:p>
            <a:pPr lvl="2">
              <a:buFontTx/>
              <a:buNone/>
            </a:pPr>
            <a:r>
              <a:rPr lang="en-US" sz="2000" dirty="0"/>
              <a:t> – insensitive to extreme cases</a:t>
            </a:r>
          </a:p>
          <a:p>
            <a:pPr lvl="2">
              <a:buFontTx/>
              <a:buNone/>
            </a:pPr>
            <a:r>
              <a:rPr lang="en-US" sz="2000" dirty="0"/>
              <a:t>--Interval or ratio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69925" y="6361113"/>
            <a:ext cx="7343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ea typeface="宋体" pitchFamily="2" charset="-122"/>
              </a:rPr>
              <a:t>Source : </a:t>
            </a:r>
            <a:r>
              <a:rPr lang="en-US" altLang="zh-CN" sz="1200" i="1">
                <a:ea typeface="宋体" pitchFamily="2" charset="-122"/>
              </a:rPr>
              <a:t>Reasoning with Statistics</a:t>
            </a:r>
            <a:r>
              <a:rPr lang="en-US" altLang="zh-CN" sz="1200">
                <a:ea typeface="宋体" pitchFamily="2" charset="-122"/>
              </a:rPr>
              <a:t>, by Frederick Williams &amp; Peter Monge, fifth edition, Harcourt College Publishers.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Statistics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</a:t>
            </a:r>
            <a:r>
              <a:rPr lang="en-US" dirty="0"/>
              <a:t>studies generate large numbers of data points, and to make sense of all that data, researchers use statistics that </a:t>
            </a:r>
            <a:r>
              <a:rPr lang="en-US" i="1" dirty="0"/>
              <a:t>summarize</a:t>
            </a:r>
            <a:r>
              <a:rPr lang="en-US" dirty="0"/>
              <a:t> the data, providing a better understanding of overall tendencies within the distributions of scores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Measures of central tendency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Mean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‘average’ </a:t>
            </a:r>
            <a:r>
              <a:rPr lang="en-US" dirty="0" smtClean="0"/>
              <a:t>score—sum of all individual scores </a:t>
            </a:r>
            <a:r>
              <a:rPr lang="en-US" dirty="0"/>
              <a:t>divided by the number of scores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has a number of useful statistical properties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however, can be sensitive to extreme </a:t>
            </a:r>
            <a:r>
              <a:rPr lang="en-US" dirty="0" smtClean="0"/>
              <a:t>scores (“outliers”)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many statistics </a:t>
            </a:r>
            <a:r>
              <a:rPr lang="en-US" dirty="0" smtClean="0"/>
              <a:t>are based </a:t>
            </a:r>
            <a:r>
              <a:rPr lang="en-US" dirty="0"/>
              <a:t>on </a:t>
            </a:r>
            <a:r>
              <a:rPr lang="en-US" dirty="0" smtClean="0"/>
              <a:t>the mean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601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990600"/>
            <a:ext cx="7772400" cy="5105400"/>
          </a:xfrm>
        </p:spPr>
      </p:pic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119188" y="6172200"/>
            <a:ext cx="672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Source: </a:t>
            </a:r>
            <a:r>
              <a:rPr lang="en-US" sz="2000" b="1">
                <a:hlinkClick r:id="rId3"/>
              </a:rPr>
              <a:t>www.wilderdom.com/.../L2-1UnderstandingIQ.html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Statistics estimating </a:t>
            </a:r>
            <a:r>
              <a:rPr lang="en-US" sz="4000" dirty="0"/>
              <a:t>dispersion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Some statistics look </a:t>
            </a:r>
            <a:r>
              <a:rPr lang="en-US" sz="2800" dirty="0"/>
              <a:t>at how widely scattered over the scale the </a:t>
            </a:r>
            <a:r>
              <a:rPr lang="en-US" sz="2800" dirty="0" smtClean="0"/>
              <a:t>individual scores </a:t>
            </a:r>
            <a:r>
              <a:rPr lang="en-US" sz="2800" dirty="0"/>
              <a:t>are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Groups with identical means can be more or less </a:t>
            </a:r>
            <a:r>
              <a:rPr lang="en-US" sz="2800" dirty="0" smtClean="0"/>
              <a:t>widely dis</a:t>
            </a:r>
            <a:r>
              <a:rPr lang="en-US" sz="2800" dirty="0" smtClean="0"/>
              <a:t>persed</a:t>
            </a:r>
            <a:r>
              <a:rPr lang="en-US" sz="2800" dirty="0" smtClean="0"/>
              <a:t> 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To find out how the group is distributed, we need to know how far </a:t>
            </a:r>
            <a:r>
              <a:rPr lang="en-US" sz="2800" dirty="0" smtClean="0"/>
              <a:t>from or </a:t>
            </a:r>
            <a:r>
              <a:rPr lang="en-US" sz="2800" dirty="0"/>
              <a:t>close </a:t>
            </a:r>
            <a:r>
              <a:rPr lang="en-US" sz="2800" dirty="0" smtClean="0"/>
              <a:t>to the mean individual scores are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Like </a:t>
            </a:r>
            <a:r>
              <a:rPr lang="en-US" sz="2800" dirty="0" smtClean="0"/>
              <a:t>the mean</a:t>
            </a:r>
            <a:r>
              <a:rPr lang="en-US" sz="2800" dirty="0"/>
              <a:t>, </a:t>
            </a:r>
            <a:r>
              <a:rPr lang="en-US" sz="2800" dirty="0" smtClean="0"/>
              <a:t>these statistics are only </a:t>
            </a:r>
            <a:r>
              <a:rPr lang="en-US" sz="2800" dirty="0"/>
              <a:t>meaningful for interval or ratio-level measures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Estimates </a:t>
            </a:r>
            <a:r>
              <a:rPr lang="en-US" dirty="0"/>
              <a:t>of dispersion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Range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Distance between the highest and lowest scores in a distribution;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sensitive to extreme scores;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Can compensate </a:t>
            </a:r>
            <a:r>
              <a:rPr lang="en-US" dirty="0"/>
              <a:t>by calculating </a:t>
            </a:r>
            <a:r>
              <a:rPr lang="en-US" dirty="0" err="1"/>
              <a:t>interquartile</a:t>
            </a:r>
            <a:r>
              <a:rPr lang="en-US" dirty="0"/>
              <a:t> range (distance between the 25th and 75th percentile points) which represents the range of scores for the middle half of a distribution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Usually used in combination with other measures of dispersion.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Range</a:t>
            </a:r>
            <a:endParaRPr lang="en-US"/>
          </a:p>
        </p:txBody>
      </p:sp>
      <p:pic>
        <p:nvPicPr>
          <p:cNvPr id="38915" name="Picture 3" descr="sgrange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66800" y="1752600"/>
            <a:ext cx="6858000" cy="3592513"/>
          </a:xfrm>
          <a:ln/>
        </p:spPr>
      </p:pic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447800" y="5562600"/>
            <a:ext cx="693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latin typeface="Arial" charset="0"/>
                <a:ea typeface="宋体" pitchFamily="2" charset="-122"/>
              </a:rPr>
              <a:t>Source: </a:t>
            </a:r>
            <a:r>
              <a:rPr lang="en-US" sz="1800" b="1">
                <a:latin typeface="Arial" charset="0"/>
                <a:hlinkClick r:id="rId4"/>
              </a:rPr>
              <a:t>www.animatedsoftware.com/ statglos/sgrange.htm</a:t>
            </a:r>
            <a:r>
              <a:rPr lang="en-US" sz="1800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endParaRPr lang="en-US" b="1"/>
          </a:p>
        </p:txBody>
      </p:sp>
      <p:pic>
        <p:nvPicPr>
          <p:cNvPr id="37891" name="Picture 3" descr="box_n_his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47800" y="1703388"/>
            <a:ext cx="6324600" cy="4014787"/>
          </a:xfrm>
          <a:noFill/>
          <a:ln/>
        </p:spPr>
      </p:pic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62000" y="5943600"/>
            <a:ext cx="754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latin typeface="Arial" charset="0"/>
                <a:ea typeface="宋体" pitchFamily="2" charset="-122"/>
              </a:rPr>
              <a:t>Source: </a:t>
            </a:r>
            <a:r>
              <a:rPr lang="en-US" sz="1800">
                <a:latin typeface="Arial" charset="0"/>
              </a:rPr>
              <a:t>http://pse.cs.vt.edu/SoSci/converted/Dispersion_I/box_n_hist.gif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953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dirty="0"/>
              <a:t>Variance (S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Average of squared distances of individual points from the mean 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sample variance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High variance means that most scores are far away from the mean. Low variance indicates that most scores cluster tightly about the mean. 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The amount that one score differs from the mean is called its deviation score (deviate)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The sum of all deviation scores in a sample is called the </a:t>
            </a:r>
            <a:r>
              <a:rPr lang="en-US" sz="2400" i="1" dirty="0" smtClean="0"/>
              <a:t>sum of squares</a:t>
            </a:r>
            <a:endParaRPr lang="en-US" sz="2400" i="1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r>
              <a:rPr lang="en-US" sz="4000" dirty="0" smtClean="0"/>
              <a:t>Estimates </a:t>
            </a:r>
            <a:r>
              <a:rPr lang="en-US" sz="4000" dirty="0"/>
              <a:t>of dispersion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A summary statistic of how much scores vary from the mean</a:t>
            </a:r>
          </a:p>
          <a:p>
            <a:pPr>
              <a:buFontTx/>
              <a:buNone/>
            </a:pPr>
            <a:r>
              <a:rPr lang="en-US" dirty="0"/>
              <a:t>	Square root of the Variance</a:t>
            </a:r>
          </a:p>
          <a:p>
            <a:pPr lvl="1"/>
            <a:r>
              <a:rPr lang="en-US" dirty="0"/>
              <a:t>expressed in the original units of measurement</a:t>
            </a:r>
          </a:p>
          <a:p>
            <a:pPr lvl="1"/>
            <a:r>
              <a:rPr lang="en-US" dirty="0" smtClean="0"/>
              <a:t>Represents the average amount of dispersion in a sample</a:t>
            </a:r>
            <a:endParaRPr lang="en-US" dirty="0"/>
          </a:p>
          <a:p>
            <a:pPr lvl="1"/>
            <a:r>
              <a:rPr lang="en-US" dirty="0"/>
              <a:t>Used in a number of inferential statistics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/>
              <a:t>Standard Deviation (SD)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Skewness of distributions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Measures look at how lopsided distributions are—how far from the ideal of the normal curve they are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When the median and the mean are different, the distribution is skewed.  The greater the difference, the greater the skew.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Distributions that trail away to the left are negatively skewed and those that trail away to the right are positively skewed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If the </a:t>
            </a:r>
            <a:r>
              <a:rPr lang="en-US" sz="2400" dirty="0" err="1"/>
              <a:t>skewness</a:t>
            </a:r>
            <a:r>
              <a:rPr lang="en-US" sz="2400" dirty="0"/>
              <a:t> is extreme, the researcher should either transform the data to make them better resemble a normal curve or else use a different set of statistics—nonparametric statistics—to carry out the analysis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625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371600"/>
            <a:ext cx="7772400" cy="47244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statistics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sz="2800" dirty="0"/>
              <a:t>Types of statistics:</a:t>
            </a:r>
          </a:p>
          <a:p>
            <a:pPr marL="914400" lvl="1" indent="-457200">
              <a:lnSpc>
                <a:spcPct val="80000"/>
              </a:lnSpc>
              <a:buFontTx/>
              <a:buNone/>
            </a:pPr>
            <a:endParaRPr lang="en-US" sz="2400" dirty="0"/>
          </a:p>
          <a:p>
            <a:pPr marL="91440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400" u="sng" dirty="0"/>
              <a:t>descriptive</a:t>
            </a:r>
            <a:r>
              <a:rPr lang="en-US" sz="2400" dirty="0"/>
              <a:t> (which </a:t>
            </a:r>
            <a:r>
              <a:rPr lang="en-US" sz="2400" i="1" dirty="0"/>
              <a:t>summarize some characteristic </a:t>
            </a:r>
            <a:r>
              <a:rPr lang="en-US" sz="2400" dirty="0"/>
              <a:t>of a sample) </a:t>
            </a:r>
          </a:p>
          <a:p>
            <a:pPr marL="1295400" lvl="2" indent="-3810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dirty="0"/>
              <a:t>Measures of central tendency</a:t>
            </a:r>
          </a:p>
          <a:p>
            <a:pPr marL="1295400" lvl="2" indent="-3810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dirty="0"/>
              <a:t>Measures of dispersion</a:t>
            </a:r>
          </a:p>
          <a:p>
            <a:pPr marL="1295400" lvl="2" indent="-3810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dirty="0"/>
              <a:t>Measures of </a:t>
            </a:r>
            <a:r>
              <a:rPr lang="en-US" sz="2000" dirty="0" err="1"/>
              <a:t>skewness</a:t>
            </a:r>
            <a:endParaRPr lang="en-US" sz="2000" dirty="0"/>
          </a:p>
          <a:p>
            <a:pPr marL="1295400" lvl="2" indent="-381000">
              <a:lnSpc>
                <a:spcPct val="80000"/>
              </a:lnSpc>
              <a:buFontTx/>
              <a:buChar char="–"/>
            </a:pPr>
            <a:endParaRPr lang="en-US" sz="2000" dirty="0"/>
          </a:p>
          <a:p>
            <a:pPr marL="91440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400" u="sng" dirty="0" smtClean="0"/>
              <a:t>inferential</a:t>
            </a:r>
            <a:r>
              <a:rPr lang="en-US" sz="2400" dirty="0" smtClean="0"/>
              <a:t> </a:t>
            </a:r>
            <a:r>
              <a:rPr lang="en-US" sz="2400" dirty="0"/>
              <a:t>(which </a:t>
            </a:r>
            <a:r>
              <a:rPr lang="en-US" sz="2400" dirty="0" smtClean="0"/>
              <a:t>test </a:t>
            </a:r>
            <a:r>
              <a:rPr lang="en-US" sz="2400" dirty="0"/>
              <a:t>for significant </a:t>
            </a:r>
            <a:r>
              <a:rPr lang="en-US" sz="2400" i="1" dirty="0" smtClean="0"/>
              <a:t>differences </a:t>
            </a:r>
            <a:r>
              <a:rPr lang="en-US" sz="2400" dirty="0"/>
              <a:t>between groups and/or significant </a:t>
            </a:r>
            <a:r>
              <a:rPr lang="en-US" sz="2400" i="1" dirty="0" smtClean="0"/>
              <a:t>relationships</a:t>
            </a:r>
            <a:r>
              <a:rPr lang="en-US" sz="2400" dirty="0" smtClean="0"/>
              <a:t> </a:t>
            </a:r>
            <a:r>
              <a:rPr lang="en-US" sz="2400" dirty="0"/>
              <a:t>among </a:t>
            </a:r>
            <a:r>
              <a:rPr lang="en-US" sz="2400" dirty="0" smtClean="0"/>
              <a:t>variables within the sample</a:t>
            </a:r>
          </a:p>
          <a:p>
            <a:pPr marL="1314450" lvl="2" indent="-457200">
              <a:lnSpc>
                <a:spcPct val="80000"/>
              </a:lnSpc>
            </a:pPr>
            <a:r>
              <a:rPr lang="en-US" sz="2000" dirty="0" smtClean="0"/>
              <a:t>t-ratio</a:t>
            </a:r>
            <a:r>
              <a:rPr lang="en-US" sz="2000" dirty="0"/>
              <a:t>, chi-square, beta-value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728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371600"/>
            <a:ext cx="7772400" cy="4724400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736725" y="422275"/>
            <a:ext cx="555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Distribution of posting frequency on Usenet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Descriptive statistics are used to summarize data from individual respondents, etc.</a:t>
            </a:r>
          </a:p>
          <a:p>
            <a:pPr lvl="1"/>
            <a:r>
              <a:rPr lang="en-US" dirty="0" smtClean="0"/>
              <a:t>They help to make sense of large numbers of individual responses, to communicate the essence of those responses </a:t>
            </a:r>
            <a:r>
              <a:rPr lang="en-US" smtClean="0"/>
              <a:t>to others</a:t>
            </a:r>
            <a:endParaRPr lang="en-US" dirty="0" smtClean="0"/>
          </a:p>
          <a:p>
            <a:r>
              <a:rPr lang="en-US" dirty="0" smtClean="0"/>
              <a:t>They focus on typical or average scores, the dispersion of scores over the available responses, and the shape of the response curve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Reasons for using statistics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aids </a:t>
            </a:r>
            <a:r>
              <a:rPr lang="en-US" dirty="0"/>
              <a:t>in </a:t>
            </a:r>
            <a:r>
              <a:rPr lang="en-US" dirty="0" smtClean="0"/>
              <a:t>summarizing the results</a:t>
            </a:r>
            <a:endParaRPr lang="en-US" dirty="0"/>
          </a:p>
          <a:p>
            <a:r>
              <a:rPr lang="en-US" dirty="0" smtClean="0"/>
              <a:t>helps </a:t>
            </a:r>
            <a:r>
              <a:rPr lang="en-US" dirty="0" smtClean="0"/>
              <a:t>us recognize </a:t>
            </a:r>
            <a:r>
              <a:rPr lang="en-US" dirty="0" smtClean="0"/>
              <a:t>underlying trends and tendencies in the data</a:t>
            </a:r>
            <a:endParaRPr lang="en-US" dirty="0"/>
          </a:p>
          <a:p>
            <a:r>
              <a:rPr lang="en-US" dirty="0" smtClean="0"/>
              <a:t>aids </a:t>
            </a:r>
            <a:r>
              <a:rPr lang="en-US" dirty="0"/>
              <a:t>in </a:t>
            </a:r>
            <a:r>
              <a:rPr lang="en-US" dirty="0" smtClean="0"/>
              <a:t>communicating the results to others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44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Descriptive statistics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If </a:t>
            </a:r>
            <a:r>
              <a:rPr lang="en-US" sz="2400" dirty="0"/>
              <a:t>we wanted to </a:t>
            </a:r>
            <a:r>
              <a:rPr lang="en-US" sz="2400" dirty="0" smtClean="0"/>
              <a:t>characterize </a:t>
            </a:r>
            <a:r>
              <a:rPr lang="en-US" sz="2400" dirty="0"/>
              <a:t>the students in this class we would find that they are: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Young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From Kentucky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Fit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Male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/>
              <a:t>How young?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How Kentuckian is this class?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How fit is this class?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What is the distribution of males and females?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Frequency distribution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2766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frequency</a:t>
            </a:r>
            <a:r>
              <a:rPr lang="en-US" dirty="0"/>
              <a:t> with which observations are assigned to each category or point on a measurement scale.</a:t>
            </a:r>
          </a:p>
          <a:p>
            <a:pPr lvl="1"/>
            <a:r>
              <a:rPr lang="en-US" dirty="0"/>
              <a:t>Most basic form of descriptive </a:t>
            </a:r>
            <a:r>
              <a:rPr lang="en-US" dirty="0" smtClean="0"/>
              <a:t>statistics</a:t>
            </a:r>
            <a:endParaRPr lang="en-US" dirty="0"/>
          </a:p>
          <a:p>
            <a:pPr lvl="1"/>
            <a:r>
              <a:rPr lang="en-US" dirty="0"/>
              <a:t>May be expressed as a percentage of the total sample found in each category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066800" y="5791200"/>
            <a:ext cx="662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latin typeface="Arial" charset="0"/>
                <a:ea typeface="宋体" pitchFamily="2" charset="-122"/>
              </a:rPr>
              <a:t>Source : </a:t>
            </a:r>
            <a:r>
              <a:rPr lang="en-US" altLang="zh-CN" sz="1800" i="1">
                <a:latin typeface="Arial" charset="0"/>
                <a:ea typeface="宋体" pitchFamily="2" charset="-122"/>
              </a:rPr>
              <a:t>Reasoning with Statistics</a:t>
            </a:r>
            <a:r>
              <a:rPr lang="en-US" altLang="zh-CN" sz="1800">
                <a:latin typeface="Arial" charset="0"/>
                <a:ea typeface="宋体" pitchFamily="2" charset="-122"/>
              </a:rPr>
              <a:t>, by Frederick Williams &amp; Peter Monge, fifth edition, Harcourt College Publishers.</a:t>
            </a:r>
            <a:endParaRPr lang="en-US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Frequency distribution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distribution is “read” differently depending upon the measurement level</a:t>
            </a:r>
          </a:p>
          <a:p>
            <a:pPr lvl="1"/>
            <a:r>
              <a:rPr lang="en-US" dirty="0"/>
              <a:t>Nominal scales are read as discrete measurements at each level</a:t>
            </a:r>
          </a:p>
          <a:p>
            <a:pPr lvl="1"/>
            <a:r>
              <a:rPr lang="en-US" dirty="0"/>
              <a:t>Ordinal measures show tendencies, but categories should not be compared</a:t>
            </a:r>
          </a:p>
          <a:p>
            <a:pPr lvl="1"/>
            <a:r>
              <a:rPr lang="en-US" dirty="0"/>
              <a:t>Interval and ratio scales </a:t>
            </a:r>
            <a:r>
              <a:rPr lang="en-US" dirty="0" smtClean="0"/>
              <a:t>allow </a:t>
            </a:r>
            <a:r>
              <a:rPr lang="en-US" dirty="0"/>
              <a:t>for comparison among categories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/>
              <a:t>Ancestry of US residents</a:t>
            </a:r>
          </a:p>
        </p:txBody>
      </p:sp>
      <p:pic>
        <p:nvPicPr>
          <p:cNvPr id="4813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617663"/>
            <a:ext cx="8686800" cy="484187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</TotalTime>
  <Words>892</Words>
  <Application>Microsoft Office PowerPoint</Application>
  <PresentationFormat>On-screen Show (4:3)</PresentationFormat>
  <Paragraphs>107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Default Design</vt:lpstr>
      <vt:lpstr>Descriptive statistics</vt:lpstr>
      <vt:lpstr>Statistics</vt:lpstr>
      <vt:lpstr>Types of statistics</vt:lpstr>
      <vt:lpstr>Reasons for using statistics</vt:lpstr>
      <vt:lpstr>Slide 5</vt:lpstr>
      <vt:lpstr>Descriptive statistics</vt:lpstr>
      <vt:lpstr>Frequency distribution</vt:lpstr>
      <vt:lpstr>Frequency distribution</vt:lpstr>
      <vt:lpstr>Ancestry of US residents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Normal distribution</vt:lpstr>
      <vt:lpstr>I.Q. distribution</vt:lpstr>
      <vt:lpstr>Measures of central tendency</vt:lpstr>
      <vt:lpstr>Measures of central tendency</vt:lpstr>
      <vt:lpstr>Slide 21</vt:lpstr>
      <vt:lpstr>Statistics estimating dispersion</vt:lpstr>
      <vt:lpstr>Estimates of dispersion</vt:lpstr>
      <vt:lpstr>Range</vt:lpstr>
      <vt:lpstr>Slide 25</vt:lpstr>
      <vt:lpstr>Estimates of dispersion</vt:lpstr>
      <vt:lpstr>Standard Deviation (SD)</vt:lpstr>
      <vt:lpstr>Skewness of distributions</vt:lpstr>
      <vt:lpstr>Slide 29</vt:lpstr>
      <vt:lpstr>Slide 30</vt:lpstr>
      <vt:lpstr>Slide 31</vt:lpstr>
      <vt:lpstr>So</vt:lpstr>
    </vt:vector>
  </TitlesOfParts>
  <Company>University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Hertog</dc:creator>
  <cp:lastModifiedBy>Jim Hertog</cp:lastModifiedBy>
  <cp:revision>166</cp:revision>
  <dcterms:created xsi:type="dcterms:W3CDTF">2003-08-08T18:14:03Z</dcterms:created>
  <dcterms:modified xsi:type="dcterms:W3CDTF">2010-11-15T14:22:23Z</dcterms:modified>
</cp:coreProperties>
</file>