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300" r:id="rId4"/>
    <p:sldId id="258" r:id="rId5"/>
    <p:sldId id="294" r:id="rId6"/>
    <p:sldId id="259" r:id="rId7"/>
    <p:sldId id="299" r:id="rId8"/>
    <p:sldId id="260" r:id="rId9"/>
    <p:sldId id="261" r:id="rId10"/>
    <p:sldId id="296" r:id="rId11"/>
    <p:sldId id="263" r:id="rId12"/>
    <p:sldId id="262" r:id="rId13"/>
    <p:sldId id="302" r:id="rId14"/>
    <p:sldId id="301" r:id="rId15"/>
    <p:sldId id="293" r:id="rId16"/>
    <p:sldId id="290" r:id="rId17"/>
    <p:sldId id="292" r:id="rId18"/>
    <p:sldId id="298" r:id="rId19"/>
    <p:sldId id="295" r:id="rId20"/>
    <p:sldId id="306" r:id="rId21"/>
    <p:sldId id="308" r:id="rId22"/>
    <p:sldId id="309" r:id="rId23"/>
    <p:sldId id="297" r:id="rId24"/>
    <p:sldId id="317" r:id="rId25"/>
    <p:sldId id="268" r:id="rId26"/>
    <p:sldId id="310" r:id="rId27"/>
    <p:sldId id="303" r:id="rId28"/>
    <p:sldId id="320" r:id="rId29"/>
    <p:sldId id="304" r:id="rId30"/>
    <p:sldId id="305" r:id="rId31"/>
    <p:sldId id="319" r:id="rId32"/>
    <p:sldId id="318" r:id="rId33"/>
    <p:sldId id="316" r:id="rId34"/>
    <p:sldId id="277" r:id="rId35"/>
    <p:sldId id="273" r:id="rId36"/>
    <p:sldId id="311" r:id="rId37"/>
    <p:sldId id="274" r:id="rId38"/>
    <p:sldId id="275" r:id="rId39"/>
    <p:sldId id="276" r:id="rId40"/>
    <p:sldId id="271" r:id="rId41"/>
    <p:sldId id="272" r:id="rId42"/>
    <p:sldId id="280" r:id="rId43"/>
    <p:sldId id="3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010C5-5D34-4AF1-BB46-C18D106F6138}" type="datetimeFigureOut">
              <a:rPr lang="en-US" smtClean="0"/>
              <a:pPr/>
              <a:t>4/27/2011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5A0C2-AD01-4011-A903-CC443AAF13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70CC9-D1E1-4CFA-BFBC-6B3F4B2AEF64}" type="datetimeFigureOut">
              <a:rPr lang="en-US" smtClean="0"/>
              <a:pPr/>
              <a:t>4/27/2011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70CC9-D1E1-4CFA-BFBC-6B3F4B2AEF64}" type="datetimeFigureOut">
              <a:rPr lang="en-US" smtClean="0"/>
              <a:pPr/>
              <a:t>4/27/2011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70CC9-D1E1-4CFA-BFBC-6B3F4B2AEF64}" type="datetimeFigureOut">
              <a:rPr lang="en-US" smtClean="0"/>
              <a:pPr/>
              <a:t>4/27/2011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70CC9-D1E1-4CFA-BFBC-6B3F4B2AEF64}" type="datetimeFigureOut">
              <a:rPr lang="en-US" smtClean="0"/>
              <a:pPr/>
              <a:t>4/27/2011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870CC9-D1E1-4CFA-BFBC-6B3F4B2AEF64}" type="datetimeFigureOut">
              <a:rPr lang="en-US" smtClean="0"/>
              <a:pPr/>
              <a:t>4/27/2011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870CC9-D1E1-4CFA-BFBC-6B3F4B2AEF64}" type="datetimeFigureOut">
              <a:rPr lang="en-US" smtClean="0"/>
              <a:pPr/>
              <a:t>4/27/2011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870CC9-D1E1-4CFA-BFBC-6B3F4B2AEF64}" type="datetimeFigureOut">
              <a:rPr lang="en-US" smtClean="0"/>
              <a:pPr/>
              <a:t>4/27/2011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870CC9-D1E1-4CFA-BFBC-6B3F4B2AEF64}" type="datetimeFigureOut">
              <a:rPr lang="en-US" smtClean="0"/>
              <a:pPr/>
              <a:t>4/27/2011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70CC9-D1E1-4CFA-BFBC-6B3F4B2AEF64}" type="datetimeFigureOut">
              <a:rPr lang="en-US" smtClean="0"/>
              <a:pPr/>
              <a:t>4/27/2011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70CC9-D1E1-4CFA-BFBC-6B3F4B2AEF64}" type="datetimeFigureOut">
              <a:rPr lang="en-US" smtClean="0"/>
              <a:pPr/>
              <a:t>4/27/2011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70CC9-D1E1-4CFA-BFBC-6B3F4B2AEF64}" type="datetimeFigureOut">
              <a:rPr lang="en-US" smtClean="0"/>
              <a:pPr/>
              <a:t>4/27/2011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32569-547D-4797-B4A9-A88BD134A1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70CC9-D1E1-4CFA-BFBC-6B3F4B2AEF64}" type="datetimeFigureOut">
              <a:rPr lang="en-US" smtClean="0"/>
              <a:pPr/>
              <a:t>4/27/2011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32569-547D-4797-B4A9-A88BD134A1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Romance in popular culture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Big romance or Something</a:t>
            </a:r>
          </a:p>
          <a:p>
            <a:r>
              <a:rPr lang="en-US" b="1" dirty="0"/>
              <a:t>Wild?: romantic comedy today</a:t>
            </a:r>
          </a:p>
          <a:p>
            <a:r>
              <a:rPr lang="en-US" b="1" dirty="0"/>
              <a:t>STEVE </a:t>
            </a:r>
            <a:r>
              <a:rPr lang="en-US" b="1" dirty="0" err="1" smtClean="0"/>
              <a:t>N</a:t>
            </a:r>
            <a:r>
              <a:rPr lang="en-US" dirty="0" err="1"/>
              <a:t>Screen</a:t>
            </a:r>
            <a:r>
              <a:rPr lang="en-US" dirty="0"/>
              <a:t> 33:3 Autumn 1992 Neale • </a:t>
            </a:r>
            <a:r>
              <a:rPr lang="en-US" i="1" dirty="0"/>
              <a:t>The Big romance or Something Wild?</a:t>
            </a:r>
          </a:p>
          <a:p>
            <a:r>
              <a:rPr lang="en-US" dirty="0"/>
              <a:t>Downloaded from screen.oxfordjournals.org at University of Kentucky Libraries on April 25, 2011</a:t>
            </a:r>
            <a:r>
              <a:rPr lang="en-US" b="1" dirty="0" smtClean="0"/>
              <a:t>EALE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love</a:t>
            </a:r>
            <a:endParaRPr lang="en-US" dirty="0"/>
          </a:p>
        </p:txBody>
      </p:sp>
      <p:sp>
        <p:nvSpPr>
          <p:cNvPr id="3" name="Content Placeholder 2"/>
          <p:cNvSpPr>
            <a:spLocks noGrp="1"/>
          </p:cNvSpPr>
          <p:nvPr>
            <p:ph idx="1"/>
          </p:nvPr>
        </p:nvSpPr>
        <p:spPr/>
        <p:txBody>
          <a:bodyPr/>
          <a:lstStyle/>
          <a:p>
            <a:r>
              <a:rPr lang="en-US" dirty="0" smtClean="0"/>
              <a:t>Romantic/sexual love</a:t>
            </a:r>
          </a:p>
          <a:p>
            <a:r>
              <a:rPr lang="en-US" dirty="0" smtClean="0"/>
              <a:t>Love for children</a:t>
            </a:r>
          </a:p>
          <a:p>
            <a:r>
              <a:rPr lang="en-US" dirty="0" smtClean="0"/>
              <a:t>Love of friends</a:t>
            </a:r>
          </a:p>
          <a:p>
            <a:r>
              <a:rPr lang="en-US" dirty="0" smtClean="0"/>
              <a:t>Love for one’s fellows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approaches</a:t>
            </a:r>
            <a:endParaRPr lang="en-US" dirty="0"/>
          </a:p>
        </p:txBody>
      </p:sp>
      <p:sp>
        <p:nvSpPr>
          <p:cNvPr id="3" name="Content Placeholder 2"/>
          <p:cNvSpPr>
            <a:spLocks noGrp="1"/>
          </p:cNvSpPr>
          <p:nvPr>
            <p:ph idx="1"/>
          </p:nvPr>
        </p:nvSpPr>
        <p:spPr/>
        <p:txBody>
          <a:bodyPr/>
          <a:lstStyle/>
          <a:p>
            <a:r>
              <a:rPr lang="en-US" dirty="0" smtClean="0"/>
              <a:t>Because we can observe its effects but not ‘love’ itself, it is difficult to study love scientifically</a:t>
            </a:r>
          </a:p>
          <a:p>
            <a:r>
              <a:rPr lang="en-US" dirty="0" smtClean="0"/>
              <a:t>Because of their importance and compelling nature, a number of theories about love and romance have been developed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Sociobiology</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3357562" y="1958181"/>
            <a:ext cx="2428875" cy="381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2281237" y="1753394"/>
            <a:ext cx="4581525" cy="42195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sz="1600" dirty="0"/>
              <a:t> Love and Desire in the Cinema Author(s): </a:t>
            </a:r>
            <a:r>
              <a:rPr lang="en-US" sz="1600" dirty="0" err="1"/>
              <a:t>Torben</a:t>
            </a:r>
            <a:r>
              <a:rPr lang="en-US" sz="1600" dirty="0"/>
              <a:t> </a:t>
            </a:r>
            <a:r>
              <a:rPr lang="en-US" sz="1600" dirty="0" err="1"/>
              <a:t>Grodal</a:t>
            </a:r>
            <a:r>
              <a:rPr lang="en-US" sz="1600" dirty="0"/>
              <a:t> Source: Cinema Journal, Vol. 43, No. 2 (Winter, 2004), pp. 26-46 Published by: University of Texas Press on behalf of the Society for Cinema &amp; Media Studies Stable URL: http://</a:t>
            </a:r>
            <a:r>
              <a:rPr lang="en-US" sz="1600" dirty="0" smtClean="0"/>
              <a:t>www.jstor.org/stable/1225913</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People </a:t>
            </a:r>
            <a:r>
              <a:rPr lang="en-US" dirty="0">
                <a:latin typeface="Times New Roman" pitchFamily="18" charset="0"/>
                <a:cs typeface="Times New Roman" pitchFamily="18" charset="0"/>
              </a:rPr>
              <a:t>cheat on their partners, love may fade, and homosexual love and desire are options, as are the formation of harems and of </a:t>
            </a:r>
            <a:r>
              <a:rPr lang="en-US" dirty="0" smtClean="0">
                <a:latin typeface="Times New Roman" pitchFamily="18" charset="0"/>
                <a:cs typeface="Times New Roman" pitchFamily="18" charset="0"/>
              </a:rPr>
              <a:t>promiscuity</a:t>
            </a:r>
            <a:r>
              <a:rPr lang="en-US" dirty="0">
                <a:latin typeface="Times New Roman" pitchFamily="18" charset="0"/>
                <a:cs typeface="Times New Roman" pitchFamily="18" charset="0"/>
              </a:rPr>
              <a:t>. That the evolutionary function of sex is procreation and DNA </a:t>
            </a:r>
            <a:r>
              <a:rPr lang="en-US" dirty="0" smtClean="0">
                <a:latin typeface="Times New Roman" pitchFamily="18" charset="0"/>
                <a:cs typeface="Times New Roman" pitchFamily="18" charset="0"/>
              </a:rPr>
              <a:t>recombination </a:t>
            </a:r>
            <a:r>
              <a:rPr lang="en-US" dirty="0">
                <a:latin typeface="Times New Roman" pitchFamily="18" charset="0"/>
                <a:cs typeface="Times New Roman" pitchFamily="18" charset="0"/>
              </a:rPr>
              <a:t>and that the evolutionary reason for the bond of love is to provide resources for the care of infants do not in themselves restrict the manner in which an individual may wish to follow through on his or her innate predisposition to bond. There is no such thing as a natural morality. </a:t>
            </a:r>
          </a:p>
        </p:txBody>
      </p:sp>
      <p:sp>
        <p:nvSpPr>
          <p:cNvPr id="4" name="TextBox 3"/>
          <p:cNvSpPr txBox="1"/>
          <p:nvPr/>
        </p:nvSpPr>
        <p:spPr>
          <a:xfrm>
            <a:off x="533400" y="5943600"/>
            <a:ext cx="8229599" cy="646331"/>
          </a:xfrm>
          <a:prstGeom prst="rect">
            <a:avLst/>
          </a:prstGeom>
          <a:noFill/>
        </p:spPr>
        <p:txBody>
          <a:bodyPr wrap="square" rtlCol="0">
            <a:spAutoFit/>
          </a:bodyPr>
          <a:lstStyle/>
          <a:p>
            <a:r>
              <a:rPr lang="en-US" sz="1200" dirty="0" smtClean="0"/>
              <a:t> Love and Desire in the Cinema Author(s): </a:t>
            </a:r>
            <a:r>
              <a:rPr lang="en-US" sz="1200" dirty="0" err="1" smtClean="0"/>
              <a:t>Torben</a:t>
            </a:r>
            <a:r>
              <a:rPr lang="en-US" sz="1200" dirty="0" smtClean="0"/>
              <a:t> </a:t>
            </a:r>
            <a:r>
              <a:rPr lang="en-US" sz="1200" dirty="0" err="1" smtClean="0"/>
              <a:t>Grodal</a:t>
            </a:r>
            <a:r>
              <a:rPr lang="en-US" sz="1200" dirty="0" smtClean="0"/>
              <a:t> Source: Cinema Journal, Vol. 43, No. 2 (Winter, 2004), pp. 26-46 Published by: University of Texas Press on behalf of the Society for Cinema &amp; Media Studies Stable URL: http://www.jstor.org/stable/1225913</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This description of love and desire is in perfect sync with typical gender-based preferences for film genres. While both men and women enjoy romantic love </a:t>
            </a:r>
            <a:r>
              <a:rPr lang="en-US" dirty="0" smtClean="0">
                <a:latin typeface="Times New Roman" pitchFamily="18" charset="0"/>
                <a:cs typeface="Times New Roman" pitchFamily="18" charset="0"/>
              </a:rPr>
              <a:t>stories </a:t>
            </a:r>
            <a:r>
              <a:rPr lang="en-US" dirty="0">
                <a:latin typeface="Times New Roman" pitchFamily="18" charset="0"/>
                <a:cs typeface="Times New Roman" pitchFamily="18" charset="0"/>
              </a:rPr>
              <a:t>as well as pornography, on average women have stronger preferences for the former and men have stronger preferences for the latter. In part, this may be </a:t>
            </a:r>
            <a:r>
              <a:rPr lang="en-US" dirty="0" smtClean="0">
                <a:latin typeface="Times New Roman" pitchFamily="18" charset="0"/>
                <a:cs typeface="Times New Roman" pitchFamily="18" charset="0"/>
              </a:rPr>
              <a:t>culturally </a:t>
            </a:r>
            <a:r>
              <a:rPr lang="en-US" dirty="0">
                <a:latin typeface="Times New Roman" pitchFamily="18" charset="0"/>
                <a:cs typeface="Times New Roman" pitchFamily="18" charset="0"/>
              </a:rPr>
              <a:t>constructed, and more women today view pornography than they did </a:t>
            </a:r>
            <a:r>
              <a:rPr lang="en-US" dirty="0" smtClean="0">
                <a:latin typeface="Times New Roman" pitchFamily="18" charset="0"/>
                <a:cs typeface="Times New Roman" pitchFamily="18" charset="0"/>
              </a:rPr>
              <a:t>decades </a:t>
            </a:r>
            <a:r>
              <a:rPr lang="en-US" dirty="0">
                <a:latin typeface="Times New Roman" pitchFamily="18" charset="0"/>
                <a:cs typeface="Times New Roman" pitchFamily="18" charset="0"/>
              </a:rPr>
              <a:t>ago. Yet cultural construction cannot wholly explain gender-related preferences.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Robert Sternberg’s Triangular Theory of Love</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the ‘game’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a:t>Heterosexual love may be a 'many splendored thing', but it is </a:t>
            </a:r>
            <a:r>
              <a:rPr lang="en-US" dirty="0" smtClean="0"/>
              <a:t>also a </a:t>
            </a:r>
            <a:r>
              <a:rPr lang="en-US" dirty="0"/>
              <a:t>game with quite precise though not immutable sets of rules </a:t>
            </a:r>
            <a:r>
              <a:rPr lang="en-US" dirty="0" smtClean="0"/>
              <a:t>or conventions</a:t>
            </a:r>
            <a:r>
              <a:rPr lang="en-US" dirty="0"/>
              <a:t>. Courtship, seduction, adultery and marriage are </a:t>
            </a:r>
            <a:r>
              <a:rPr lang="en-US" dirty="0" smtClean="0"/>
              <a:t>all highly </a:t>
            </a:r>
            <a:r>
              <a:rPr lang="en-US" dirty="0"/>
              <a:t>codified and regulated activities, subject to </a:t>
            </a:r>
            <a:r>
              <a:rPr lang="en-US" dirty="0" smtClean="0"/>
              <a:t>individual inflection but never open totally to individual control. </a:t>
            </a:r>
          </a:p>
          <a:p>
            <a:endParaRPr lang="en-US" dirty="0"/>
          </a:p>
          <a:p>
            <a:pPr lvl="1"/>
            <a:r>
              <a:rPr lang="en-US" dirty="0" smtClean="0"/>
              <a:t>Screen </a:t>
            </a:r>
            <a:r>
              <a:rPr lang="en-US" dirty="0"/>
              <a:t>33:3 Autumn 1992 • Neale </a:t>
            </a:r>
            <a:r>
              <a:rPr lang="en-US" i="1" dirty="0"/>
              <a:t>The Big romance or Something </a:t>
            </a:r>
            <a:r>
              <a:rPr lang="en-US" i="1" dirty="0" smtClean="0"/>
              <a:t>Wild? </a:t>
            </a:r>
            <a:r>
              <a:rPr lang="en-US" dirty="0" smtClean="0"/>
              <a:t>screen.oxfordjournals.org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Romance</a:t>
            </a:r>
            <a:endParaRPr lang="en-US" dirty="0"/>
          </a:p>
        </p:txBody>
      </p:sp>
      <p:sp>
        <p:nvSpPr>
          <p:cNvPr id="3" name="Content Placeholder 2"/>
          <p:cNvSpPr>
            <a:spLocks noGrp="1"/>
          </p:cNvSpPr>
          <p:nvPr>
            <p:ph idx="1"/>
          </p:nvPr>
        </p:nvSpPr>
        <p:spPr/>
        <p:txBody>
          <a:bodyPr/>
          <a:lstStyle/>
          <a:p>
            <a:r>
              <a:rPr lang="en-US" dirty="0" smtClean="0"/>
              <a:t>Romance does not require physical sex, but is often seen as leading up to it</a:t>
            </a:r>
          </a:p>
          <a:p>
            <a:r>
              <a:rPr lang="en-US" dirty="0" smtClean="0"/>
              <a:t>Recent depictions in popular culture and changes in public opinion have questioned the association</a:t>
            </a:r>
          </a:p>
          <a:p>
            <a:pPr lvl="2"/>
            <a:r>
              <a:rPr lang="en-US" dirty="0" smtClean="0"/>
              <a:t>“Hook up” culture</a:t>
            </a:r>
          </a:p>
          <a:p>
            <a:pPr lvl="2"/>
            <a:r>
              <a:rPr lang="en-US" dirty="0" smtClean="0"/>
              <a:t>Characters seek sex without commitment or even a relationship</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views of love</a:t>
            </a:r>
            <a:endParaRPr lang="en-US" dirty="0"/>
          </a:p>
        </p:txBody>
      </p:sp>
      <p:sp>
        <p:nvSpPr>
          <p:cNvPr id="3" name="Content Placeholder 2"/>
          <p:cNvSpPr>
            <a:spLocks noGrp="1"/>
          </p:cNvSpPr>
          <p:nvPr>
            <p:ph idx="1"/>
          </p:nvPr>
        </p:nvSpPr>
        <p:spPr/>
        <p:txBody>
          <a:bodyPr/>
          <a:lstStyle/>
          <a:p>
            <a:r>
              <a:rPr lang="en-US" dirty="0" smtClean="0"/>
              <a:t>One major trend in the popular view of love is that rather than a commitment to an indivisible </a:t>
            </a:r>
            <a:r>
              <a:rPr lang="en-US" i="1" dirty="0" smtClean="0"/>
              <a:t>couple</a:t>
            </a:r>
            <a:r>
              <a:rPr lang="en-US" dirty="0" smtClean="0"/>
              <a:t> contemporary views of love are more likely to emphasize the maintenance of individuality in a committed partnership</a:t>
            </a:r>
          </a:p>
          <a:p>
            <a:pPr lvl="1"/>
            <a:r>
              <a:rPr lang="en-US" dirty="0" smtClean="0"/>
              <a:t>Less expectation of sacrifice of individual self-identity in the name of a couple identity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traditional notion of love in America is that of a “mythic” union between two devoted individuals.  In our mythology, love conquers all.  One only attains “completeness”—a full identity—through choosing a love partner and remaining true to that choice against all odds.  The search for self-identity is thus fused with the search for a mate, for only through marital union can the self be “whole.”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new emphasis on individual development calls this into question and questions love as permanent commitment</a:t>
            </a:r>
          </a:p>
          <a:p>
            <a:r>
              <a:rPr lang="en-US" dirty="0" smtClean="0"/>
              <a:t>“The modern love myth denies the dependence that was part of the traditional love myth, and argues instead that love must be capable of stimulating and absorbing perpetual change.”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a:t>
            </a:r>
            <a:r>
              <a:rPr lang="en-US" dirty="0" err="1" smtClean="0"/>
              <a:t>Bygrave</a:t>
            </a:r>
            <a:r>
              <a:rPr lang="en-US" dirty="0" smtClean="0"/>
              <a:t> </a:t>
            </a:r>
            <a:r>
              <a:rPr lang="en-US" dirty="0"/>
              <a:t>goes on to quote director Ivan </a:t>
            </a:r>
            <a:r>
              <a:rPr lang="en-US" dirty="0" err="1" smtClean="0"/>
              <a:t>Reitman</a:t>
            </a:r>
            <a:r>
              <a:rPr lang="en-US" dirty="0" smtClean="0"/>
              <a:t>: </a:t>
            </a:r>
          </a:p>
          <a:p>
            <a:pPr lvl="1">
              <a:buNone/>
            </a:pPr>
            <a:r>
              <a:rPr lang="en-US" dirty="0" smtClean="0"/>
              <a:t>'I </a:t>
            </a:r>
            <a:r>
              <a:rPr lang="en-US" dirty="0"/>
              <a:t>think the problem Hollywood has with romance is a </a:t>
            </a:r>
            <a:r>
              <a:rPr lang="en-US" dirty="0" smtClean="0"/>
              <a:t>reflection of </a:t>
            </a:r>
            <a:r>
              <a:rPr lang="en-US" dirty="0"/>
              <a:t>the problems people are having in real life. What are the </a:t>
            </a:r>
            <a:r>
              <a:rPr lang="en-US" dirty="0" smtClean="0"/>
              <a:t>rules of </a:t>
            </a:r>
            <a:r>
              <a:rPr lang="en-US" dirty="0"/>
              <a:t>a relationship today? There are no rules. And how do you </a:t>
            </a:r>
            <a:r>
              <a:rPr lang="en-US" dirty="0" smtClean="0"/>
              <a:t>get as </a:t>
            </a:r>
            <a:r>
              <a:rPr lang="en-US" dirty="0"/>
              <a:t>far as a relationship anyway in the age of </a:t>
            </a:r>
            <a:r>
              <a:rPr lang="en-US" dirty="0" smtClean="0"/>
              <a:t>AIDS? </a:t>
            </a:r>
            <a:r>
              <a:rPr lang="en-US" dirty="0"/>
              <a:t>How do </a:t>
            </a:r>
            <a:r>
              <a:rPr lang="en-US" dirty="0" smtClean="0"/>
              <a:t>you even </a:t>
            </a:r>
            <a:r>
              <a:rPr lang="en-US" dirty="0"/>
              <a:t>meet the other person? There's a whole industry of </a:t>
            </a:r>
            <a:r>
              <a:rPr lang="en-US" dirty="0" smtClean="0"/>
              <a:t>video dating </a:t>
            </a:r>
            <a:r>
              <a:rPr lang="en-US" dirty="0"/>
              <a:t>and phone services and personal ads that has sprung up </a:t>
            </a:r>
            <a:r>
              <a:rPr lang="en-US" dirty="0" smtClean="0"/>
              <a:t>in our </a:t>
            </a:r>
            <a:r>
              <a:rPr lang="en-US" dirty="0"/>
              <a:t>society because the old ways don't work any more, or </a:t>
            </a:r>
            <a:r>
              <a:rPr lang="en-US" dirty="0" smtClean="0"/>
              <a:t>don't work </a:t>
            </a:r>
            <a:r>
              <a:rPr lang="en-US" dirty="0"/>
              <a:t>for many people</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3071812" y="1948656"/>
            <a:ext cx="3000375" cy="38290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Radway’s</a:t>
            </a:r>
            <a:r>
              <a:rPr lang="en-US" dirty="0" smtClean="0"/>
              <a:t> 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heroine’s social identity is destroyed</a:t>
            </a:r>
          </a:p>
          <a:p>
            <a:r>
              <a:rPr lang="en-US" dirty="0" smtClean="0"/>
              <a:t>The heroine reacts antagonistically to an aristocratic male</a:t>
            </a:r>
          </a:p>
          <a:p>
            <a:r>
              <a:rPr lang="en-US" dirty="0" smtClean="0"/>
              <a:t>The aristocratic male responds ambiguously to the heroine</a:t>
            </a:r>
          </a:p>
          <a:p>
            <a:r>
              <a:rPr lang="en-US" dirty="0" smtClean="0"/>
              <a:t>The heroine interprets the hero’s behavior as evidence of a purely sexual interest in her</a:t>
            </a:r>
          </a:p>
          <a:p>
            <a:r>
              <a:rPr lang="en-US" dirty="0" smtClean="0"/>
              <a:t>The heroine responds to the hero’s behavior with anger or coldness</a:t>
            </a:r>
          </a:p>
          <a:p>
            <a:r>
              <a:rPr lang="en-US" dirty="0" smtClean="0"/>
              <a:t>The hero retaliates by punishing the heroine</a:t>
            </a:r>
          </a:p>
          <a:p>
            <a:r>
              <a:rPr lang="en-US" dirty="0" smtClean="0"/>
              <a:t>The heroine and hero are physically and/or emotionally separated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hero treats the heroine tenderly</a:t>
            </a:r>
          </a:p>
          <a:p>
            <a:r>
              <a:rPr lang="en-US" dirty="0" smtClean="0"/>
              <a:t>The heroine responds warmly to the hero’s act of tenderness</a:t>
            </a:r>
          </a:p>
          <a:p>
            <a:r>
              <a:rPr lang="en-US" dirty="0" smtClean="0"/>
              <a:t>The heroine reinterprets the hero’s ambiguous behavior as the product of a previous hurt</a:t>
            </a:r>
          </a:p>
          <a:p>
            <a:r>
              <a:rPr lang="en-US" dirty="0" smtClean="0"/>
              <a:t>The hero proposes/openly declares his love for/demonstrates his unwavering commitment to the heroine with a supreme act of tenderness</a:t>
            </a:r>
          </a:p>
          <a:p>
            <a:r>
              <a:rPr lang="en-US" dirty="0" smtClean="0"/>
              <a:t>The heroine responds sexually and emotionally</a:t>
            </a:r>
          </a:p>
          <a:p>
            <a:r>
              <a:rPr lang="en-US" dirty="0" smtClean="0"/>
              <a:t>The heroine’s identity is restored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Galician Sex Love and Romance in the Mass media</a:t>
            </a:r>
            <a:endParaRPr lang="en-US" dirty="0"/>
          </a:p>
        </p:txBody>
      </p:sp>
      <p:sp>
        <p:nvSpPr>
          <p:cNvPr id="3" name="Content Placeholder 2"/>
          <p:cNvSpPr>
            <a:spLocks noGrp="1"/>
          </p:cNvSpPr>
          <p:nvPr>
            <p:ph idx="1"/>
          </p:nvPr>
        </p:nvSpPr>
        <p:spPr/>
        <p:txBody>
          <a:bodyPr>
            <a:normAutofit lnSpcReduction="10000"/>
          </a:bodyPr>
          <a:lstStyle/>
          <a:p>
            <a:r>
              <a:rPr lang="en-US" dirty="0" smtClean="0"/>
              <a:t>Myths of romance</a:t>
            </a:r>
          </a:p>
          <a:p>
            <a:pPr lvl="1"/>
            <a:r>
              <a:rPr lang="en-US" dirty="0" smtClean="0"/>
              <a:t>Your perfect partner is cosmically predestined, so nothing/nobody can ultimately separate you.</a:t>
            </a:r>
          </a:p>
          <a:p>
            <a:pPr lvl="1"/>
            <a:r>
              <a:rPr lang="en-US" dirty="0" smtClean="0"/>
              <a:t>There’s such a thing as “love at first sight.”</a:t>
            </a:r>
          </a:p>
          <a:p>
            <a:pPr lvl="1"/>
            <a:r>
              <a:rPr lang="en-US" dirty="0" smtClean="0"/>
              <a:t>Your true mate should KNOW what you’re thinking or feeling (without your having to tell).</a:t>
            </a:r>
          </a:p>
          <a:p>
            <a:pPr lvl="1"/>
            <a:r>
              <a:rPr lang="en-US" dirty="0" smtClean="0"/>
              <a:t>If your partner is truly meant for you, sex is easy and wonderful.</a:t>
            </a:r>
          </a:p>
          <a:p>
            <a:pPr lvl="1"/>
            <a:r>
              <a:rPr lang="en-US" dirty="0" smtClean="0"/>
              <a:t>To attract and keep a man, a woman should look like a model or a centerfold.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1066800" y="1524000"/>
            <a:ext cx="1539240" cy="228600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2743200" y="1295400"/>
            <a:ext cx="2571750" cy="3612229"/>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5410200" y="457200"/>
            <a:ext cx="3180969" cy="4714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man should NOT be shorter, weaker, younger, poorer, or less successful than the woman.</a:t>
            </a:r>
          </a:p>
          <a:p>
            <a:r>
              <a:rPr lang="en-US" dirty="0" smtClean="0"/>
              <a:t>The love of a good and faithful true woman can change a man from a “beast” into a “prince.”</a:t>
            </a:r>
          </a:p>
          <a:p>
            <a:r>
              <a:rPr lang="en-US" dirty="0" smtClean="0"/>
              <a:t>Bickering and fighting a lot mean that a man and a woman really love each other passionately.</a:t>
            </a:r>
          </a:p>
          <a:p>
            <a:r>
              <a:rPr lang="en-US" dirty="0" smtClean="0"/>
              <a:t>All you really need is love, so it doesn’t matter if you and your lover have very different values.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right mate “completes you”—filling your needs and making your dreams come true.</a:t>
            </a:r>
          </a:p>
          <a:p>
            <a:r>
              <a:rPr lang="en-US" dirty="0" smtClean="0"/>
              <a:t>In real life, actors and actresses are often very much like the romantic characters they portray.</a:t>
            </a:r>
          </a:p>
          <a:p>
            <a:r>
              <a:rPr lang="en-US" dirty="0" smtClean="0"/>
              <a:t>Since mass media portrayals of romance aren’t “real,” they don’t really affect you.</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3143250" y="1805781"/>
            <a:ext cx="2857500" cy="4114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3063345" y="1600200"/>
            <a:ext cx="3017309" cy="45259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cstate="print"/>
          <a:srcRect/>
          <a:stretch>
            <a:fillRect/>
          </a:stretch>
        </p:blipFill>
        <p:spPr bwMode="auto">
          <a:xfrm>
            <a:off x="3657600" y="457200"/>
            <a:ext cx="2209800" cy="3138386"/>
          </a:xfrm>
          <a:prstGeom prst="rect">
            <a:avLst/>
          </a:prstGeom>
          <a:noFill/>
          <a:ln w="9525">
            <a:noFill/>
            <a:miter lim="800000"/>
            <a:headEnd/>
            <a:tailEnd/>
          </a:ln>
        </p:spPr>
      </p:pic>
      <p:pic>
        <p:nvPicPr>
          <p:cNvPr id="16387" name="Picture 3"/>
          <p:cNvPicPr>
            <a:picLocks noGrp="1" noChangeAspect="1" noChangeArrowheads="1"/>
          </p:cNvPicPr>
          <p:nvPr>
            <p:ph idx="1"/>
          </p:nvPr>
        </p:nvPicPr>
        <p:blipFill>
          <a:blip r:embed="rId3" cstate="print"/>
          <a:srcRect/>
          <a:stretch>
            <a:fillRect/>
          </a:stretch>
        </p:blipFill>
        <p:spPr bwMode="auto">
          <a:xfrm>
            <a:off x="762000" y="304800"/>
            <a:ext cx="2286000" cy="3241344"/>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324600" y="304800"/>
            <a:ext cx="2294679" cy="3161466"/>
          </a:xfrm>
          <a:prstGeom prst="rect">
            <a:avLst/>
          </a:prstGeom>
          <a:no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0" y="3657600"/>
            <a:ext cx="2149642" cy="3048000"/>
          </a:xfrm>
          <a:prstGeom prst="rect">
            <a:avLst/>
          </a:prstGeom>
          <a:noFill/>
          <a:ln w="9525">
            <a:noFill/>
            <a:miter lim="800000"/>
            <a:headEnd/>
            <a:tailEnd/>
          </a:ln>
        </p:spPr>
      </p:pic>
      <p:pic>
        <p:nvPicPr>
          <p:cNvPr id="16390" name="Picture 6"/>
          <p:cNvPicPr>
            <a:picLocks noChangeAspect="1" noChangeArrowheads="1"/>
          </p:cNvPicPr>
          <p:nvPr/>
        </p:nvPicPr>
        <p:blipFill>
          <a:blip r:embed="rId6" cstate="print"/>
          <a:srcRect/>
          <a:stretch>
            <a:fillRect/>
          </a:stretch>
        </p:blipFill>
        <p:spPr bwMode="auto">
          <a:xfrm>
            <a:off x="4535336" y="3657600"/>
            <a:ext cx="2264078" cy="2981325"/>
          </a:xfrm>
          <a:prstGeom prst="rect">
            <a:avLst/>
          </a:prstGeom>
          <a:noFill/>
          <a:ln w="9525">
            <a:noFill/>
            <a:miter lim="800000"/>
            <a:headEnd/>
            <a:tailEnd/>
          </a:ln>
        </p:spPr>
      </p:pic>
      <p:pic>
        <p:nvPicPr>
          <p:cNvPr id="16391" name="Picture 7"/>
          <p:cNvPicPr>
            <a:picLocks noChangeAspect="1" noChangeArrowheads="1"/>
          </p:cNvPicPr>
          <p:nvPr/>
        </p:nvPicPr>
        <p:blipFill>
          <a:blip r:embed="rId7" cstate="print"/>
          <a:srcRect/>
          <a:stretch>
            <a:fillRect/>
          </a:stretch>
        </p:blipFill>
        <p:spPr bwMode="auto">
          <a:xfrm>
            <a:off x="6900552" y="3505200"/>
            <a:ext cx="2243448" cy="3152775"/>
          </a:xfrm>
          <a:prstGeom prst="rect">
            <a:avLst/>
          </a:prstGeom>
          <a:noFill/>
          <a:ln w="9525">
            <a:noFill/>
            <a:miter lim="800000"/>
            <a:headEnd/>
            <a:tailEnd/>
          </a:ln>
        </p:spPr>
      </p:pic>
      <p:pic>
        <p:nvPicPr>
          <p:cNvPr id="16392" name="Picture 8"/>
          <p:cNvPicPr>
            <a:picLocks noChangeAspect="1" noChangeArrowheads="1"/>
          </p:cNvPicPr>
          <p:nvPr/>
        </p:nvPicPr>
        <p:blipFill>
          <a:blip r:embed="rId8" cstate="print"/>
          <a:srcRect/>
          <a:stretch>
            <a:fillRect/>
          </a:stretch>
        </p:blipFill>
        <p:spPr bwMode="auto">
          <a:xfrm>
            <a:off x="2209800" y="3657600"/>
            <a:ext cx="2276475" cy="304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404937" y="2877344"/>
            <a:ext cx="6334125" cy="19716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066800" y="1905000"/>
            <a:ext cx="7172325" cy="7429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04825" y="1681956"/>
            <a:ext cx="8134350" cy="43624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Romance-related beliefs</a:t>
            </a:r>
            <a:endParaRPr lang="en-US" dirty="0"/>
          </a:p>
        </p:txBody>
      </p:sp>
      <p:graphicFrame>
        <p:nvGraphicFramePr>
          <p:cNvPr id="4" name="Content Placeholder 3"/>
          <p:cNvGraphicFramePr>
            <a:graphicFrameLocks noGrp="1"/>
          </p:cNvGraphicFramePr>
          <p:nvPr>
            <p:ph idx="1"/>
          </p:nvPr>
        </p:nvGraphicFramePr>
        <p:xfrm>
          <a:off x="457200" y="1600200"/>
          <a:ext cx="8229600" cy="4571998"/>
        </p:xfrm>
        <a:graphic>
          <a:graphicData uri="http://schemas.openxmlformats.org/drawingml/2006/table">
            <a:tbl>
              <a:tblPr firstRow="1" bandRow="1">
                <a:tableStyleId>{5C22544A-7EE6-4342-B048-85BDC9FD1C3A}</a:tableStyleId>
              </a:tblPr>
              <a:tblGrid>
                <a:gridCol w="3352800"/>
                <a:gridCol w="762000"/>
                <a:gridCol w="762000"/>
                <a:gridCol w="762000"/>
                <a:gridCol w="685800"/>
                <a:gridCol w="609600"/>
                <a:gridCol w="609600"/>
                <a:gridCol w="685800"/>
              </a:tblGrid>
              <a:tr h="483704">
                <a:tc>
                  <a:txBody>
                    <a:bodyPr/>
                    <a:lstStyle/>
                    <a:p>
                      <a:endParaRPr lang="en-US" dirty="0"/>
                    </a:p>
                  </a:txBody>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7</a:t>
                      </a:r>
                      <a:endParaRPr lang="en-US" dirty="0"/>
                    </a:p>
                  </a:txBody>
                  <a:tcPr anchor="ctr"/>
                </a:tc>
              </a:tr>
              <a:tr h="483704">
                <a:tc>
                  <a:txBody>
                    <a:bodyPr/>
                    <a:lstStyle/>
                    <a:p>
                      <a:r>
                        <a:rPr lang="en-US" dirty="0" smtClean="0"/>
                        <a:t>1. Current relationship status</a:t>
                      </a:r>
                      <a:endParaRPr lang="en-US" dirty="0"/>
                    </a:p>
                  </a:txBody>
                  <a:tcPr anchor="ctr"/>
                </a:tc>
                <a:tc>
                  <a:txBody>
                    <a:bodyPr/>
                    <a:lstStyle/>
                    <a:p>
                      <a:pPr algn="ctr"/>
                      <a:endParaRPr lang="en-US" dirty="0"/>
                    </a:p>
                  </a:txBody>
                  <a:tcPr anchor="ctr"/>
                </a:tc>
                <a:tc>
                  <a:txBody>
                    <a:bodyPr/>
                    <a:lstStyle/>
                    <a:p>
                      <a:pPr algn="ctr"/>
                      <a:r>
                        <a:rPr lang="en-US" dirty="0" smtClean="0"/>
                        <a:t>-.18*</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.04</a:t>
                      </a:r>
                      <a:endParaRPr lang="en-US" dirty="0"/>
                    </a:p>
                  </a:txBody>
                  <a:tcPr anchor="ctr"/>
                </a:tc>
                <a:tc>
                  <a:txBody>
                    <a:bodyPr/>
                    <a:lstStyle/>
                    <a:p>
                      <a:pPr algn="ctr"/>
                      <a:r>
                        <a:rPr lang="en-US" dirty="0" smtClean="0"/>
                        <a:t>.06</a:t>
                      </a:r>
                      <a:endParaRPr lang="en-US" dirty="0"/>
                    </a:p>
                  </a:txBody>
                  <a:tcPr anchor="ctr"/>
                </a:tc>
                <a:tc>
                  <a:txBody>
                    <a:bodyPr/>
                    <a:lstStyle/>
                    <a:p>
                      <a:pPr algn="ctr"/>
                      <a:r>
                        <a:rPr lang="en-US" dirty="0" smtClean="0"/>
                        <a:t>-.03</a:t>
                      </a:r>
                      <a:endParaRPr lang="en-US" dirty="0"/>
                    </a:p>
                  </a:txBody>
                  <a:tcPr anchor="ctr"/>
                </a:tc>
              </a:tr>
              <a:tr h="483704">
                <a:tc>
                  <a:txBody>
                    <a:bodyPr/>
                    <a:lstStyle/>
                    <a:p>
                      <a:r>
                        <a:rPr lang="en-US" dirty="0" smtClean="0"/>
                        <a:t>2. Number of recent relationships</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-.02</a:t>
                      </a:r>
                      <a:endParaRPr lang="en-US" dirty="0"/>
                    </a:p>
                  </a:txBody>
                  <a:tcPr anchor="ctr"/>
                </a:tc>
                <a:tc>
                  <a:txBody>
                    <a:bodyPr/>
                    <a:lstStyle/>
                    <a:p>
                      <a:pPr algn="ctr"/>
                      <a:r>
                        <a:rPr lang="en-US" dirty="0" smtClean="0"/>
                        <a:t>-.02</a:t>
                      </a:r>
                      <a:endParaRPr lang="en-US" dirty="0"/>
                    </a:p>
                  </a:txBody>
                  <a:tcPr anchor="ctr"/>
                </a:tc>
                <a:tc>
                  <a:txBody>
                    <a:bodyPr/>
                    <a:lstStyle/>
                    <a:p>
                      <a:pPr algn="ctr"/>
                      <a:r>
                        <a:rPr lang="en-US" dirty="0" smtClean="0"/>
                        <a:t>.01</a:t>
                      </a:r>
                      <a:endParaRPr lang="en-US" dirty="0"/>
                    </a:p>
                  </a:txBody>
                  <a:tcPr anchor="ctr"/>
                </a:tc>
                <a:tc>
                  <a:txBody>
                    <a:bodyPr/>
                    <a:lstStyle/>
                    <a:p>
                      <a:pPr algn="ctr"/>
                      <a:r>
                        <a:rPr lang="en-US" dirty="0" smtClean="0"/>
                        <a:t>.06</a:t>
                      </a:r>
                      <a:endParaRPr lang="en-US" dirty="0"/>
                    </a:p>
                  </a:txBody>
                  <a:tcPr anchor="ctr"/>
                </a:tc>
                <a:tc>
                  <a:txBody>
                    <a:bodyPr/>
                    <a:lstStyle/>
                    <a:p>
                      <a:pPr algn="ctr"/>
                      <a:r>
                        <a:rPr lang="en-US" dirty="0" smtClean="0"/>
                        <a:t>.00</a:t>
                      </a:r>
                      <a:endParaRPr lang="en-US" dirty="0"/>
                    </a:p>
                  </a:txBody>
                  <a:tcPr anchor="ctr"/>
                </a:tc>
              </a:tr>
              <a:tr h="483704">
                <a:tc>
                  <a:txBody>
                    <a:bodyPr/>
                    <a:lstStyle/>
                    <a:p>
                      <a:r>
                        <a:rPr lang="en-US" dirty="0" smtClean="0"/>
                        <a:t>3. Female gender</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.34*</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-.21*</a:t>
                      </a:r>
                      <a:endParaRPr lang="en-US" dirty="0"/>
                    </a:p>
                  </a:txBody>
                  <a:tcPr anchor="ctr"/>
                </a:tc>
              </a:tr>
              <a:tr h="483704">
                <a:tc>
                  <a:txBody>
                    <a:bodyPr/>
                    <a:lstStyle/>
                    <a:p>
                      <a:r>
                        <a:rPr lang="en-US" dirty="0" smtClean="0"/>
                        <a:t>4.</a:t>
                      </a:r>
                      <a:r>
                        <a:rPr lang="en-US" baseline="0" dirty="0" smtClean="0"/>
                        <a:t> </a:t>
                      </a:r>
                      <a:r>
                        <a:rPr lang="en-US" dirty="0" smtClean="0"/>
                        <a:t>Preference for romance media</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.28*</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.00</a:t>
                      </a:r>
                      <a:endParaRPr lang="en-US" dirty="0"/>
                    </a:p>
                  </a:txBody>
                  <a:tcPr anchor="ctr"/>
                </a:tc>
              </a:tr>
              <a:tr h="834887">
                <a:tc>
                  <a:txBody>
                    <a:bodyPr/>
                    <a:lstStyle/>
                    <a:p>
                      <a:r>
                        <a:rPr lang="en-US" dirty="0" smtClean="0"/>
                        <a:t>5. Belief in predestined soul mates</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.38*</a:t>
                      </a:r>
                      <a:endParaRPr lang="en-US" dirty="0"/>
                    </a:p>
                  </a:txBody>
                  <a:tcPr anchor="ctr"/>
                </a:tc>
                <a:tc>
                  <a:txBody>
                    <a:bodyPr/>
                    <a:lstStyle/>
                    <a:p>
                      <a:pPr algn="ctr"/>
                      <a:r>
                        <a:rPr lang="en-US" dirty="0" smtClean="0"/>
                        <a:t>.17*</a:t>
                      </a:r>
                      <a:endParaRPr lang="en-US" dirty="0"/>
                    </a:p>
                  </a:txBody>
                  <a:tcPr anchor="ctr"/>
                </a:tc>
              </a:tr>
              <a:tr h="834887">
                <a:tc>
                  <a:txBody>
                    <a:bodyPr/>
                    <a:lstStyle/>
                    <a:p>
                      <a:r>
                        <a:rPr lang="en-US" dirty="0" smtClean="0"/>
                        <a:t>6. Mind reading expected in relationships</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.24*</a:t>
                      </a:r>
                      <a:endParaRPr lang="en-US" dirty="0"/>
                    </a:p>
                  </a:txBody>
                  <a:tcPr anchor="ctr"/>
                </a:tc>
              </a:tr>
              <a:tr h="483704">
                <a:tc>
                  <a:txBody>
                    <a:bodyPr/>
                    <a:lstStyle/>
                    <a:p>
                      <a:r>
                        <a:rPr lang="en-US" dirty="0" smtClean="0"/>
                        <a:t>7. Belief in sexual</a:t>
                      </a:r>
                      <a:r>
                        <a:rPr lang="en-US" baseline="0" dirty="0" smtClean="0"/>
                        <a:t> perfectionism</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p:sp>
        <p:nvSpPr>
          <p:cNvPr id="5" name="TextBox 4"/>
          <p:cNvSpPr txBox="1"/>
          <p:nvPr/>
        </p:nvSpPr>
        <p:spPr>
          <a:xfrm>
            <a:off x="1524000" y="6400800"/>
            <a:ext cx="6780382" cy="307777"/>
          </a:xfrm>
          <a:prstGeom prst="rect">
            <a:avLst/>
          </a:prstGeom>
          <a:noFill/>
        </p:spPr>
        <p:txBody>
          <a:bodyPr wrap="none" rtlCol="0">
            <a:spAutoFit/>
          </a:bodyPr>
          <a:lstStyle/>
          <a:p>
            <a:r>
              <a:rPr lang="en-US" sz="1400" dirty="0" smtClean="0"/>
              <a:t>Holmes, B. (2007) In Search of My One-and-Only, The Electronic Journal of Communication</a:t>
            </a:r>
            <a:endParaRPr 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ideas</a:t>
            </a:r>
            <a:endParaRPr lang="en-US" dirty="0"/>
          </a:p>
        </p:txBody>
      </p:sp>
      <p:sp>
        <p:nvSpPr>
          <p:cNvPr id="3" name="Content Placeholder 2"/>
          <p:cNvSpPr>
            <a:spLocks noGrp="1"/>
          </p:cNvSpPr>
          <p:nvPr>
            <p:ph idx="1"/>
          </p:nvPr>
        </p:nvSpPr>
        <p:spPr/>
        <p:txBody>
          <a:bodyPr/>
          <a:lstStyle/>
          <a:p>
            <a:r>
              <a:rPr lang="en-US" dirty="0" smtClean="0"/>
              <a:t>Women are encouraged to consider strong (violent), emotionally aloof and morally questionable men (“Bad Boys”)</a:t>
            </a:r>
          </a:p>
          <a:p>
            <a:pPr lvl="1"/>
            <a:r>
              <a:rPr lang="en-US" dirty="0" smtClean="0"/>
              <a:t>Men who are dangerous physically, emotionally or even economically</a:t>
            </a:r>
          </a:p>
          <a:p>
            <a:pPr lvl="2"/>
            <a:r>
              <a:rPr lang="en-US" dirty="0" smtClean="0"/>
              <a:t>Sex, </a:t>
            </a:r>
            <a:r>
              <a:rPr lang="en-US" dirty="0"/>
              <a:t>D</a:t>
            </a:r>
            <a:r>
              <a:rPr lang="en-US" dirty="0" smtClean="0"/>
              <a:t>rugs and Rock-and-Roll (or Hip Hop, I guess)</a:t>
            </a:r>
          </a:p>
          <a:p>
            <a:r>
              <a:rPr lang="en-US" dirty="0" smtClean="0"/>
              <a:t>“Nerds” are treated as unappealing, wimpy and inept in all ways but scholastically</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ideas</a:t>
            </a:r>
            <a:endParaRPr lang="en-US" dirty="0"/>
          </a:p>
        </p:txBody>
      </p:sp>
      <p:sp>
        <p:nvSpPr>
          <p:cNvPr id="3" name="Content Placeholder 2"/>
          <p:cNvSpPr>
            <a:spLocks noGrp="1"/>
          </p:cNvSpPr>
          <p:nvPr>
            <p:ph idx="1"/>
          </p:nvPr>
        </p:nvSpPr>
        <p:spPr/>
        <p:txBody>
          <a:bodyPr/>
          <a:lstStyle/>
          <a:p>
            <a:r>
              <a:rPr lang="en-US" dirty="0" smtClean="0"/>
              <a:t>Romance may be treated as:</a:t>
            </a:r>
          </a:p>
          <a:p>
            <a:pPr lvl="1"/>
            <a:r>
              <a:rPr lang="en-US" dirty="0" smtClean="0"/>
              <a:t>Competitive (battle of the sexes)</a:t>
            </a:r>
          </a:p>
          <a:p>
            <a:pPr lvl="1"/>
            <a:r>
              <a:rPr lang="en-US" dirty="0" smtClean="0"/>
              <a:t>Mercenary (men hunt women)</a:t>
            </a:r>
          </a:p>
          <a:p>
            <a:pPr lvl="1"/>
            <a:r>
              <a:rPr lang="en-US" dirty="0" smtClean="0"/>
              <a:t>Hopelessly naïve (hook up culture)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These visions often:</a:t>
            </a:r>
          </a:p>
          <a:p>
            <a:pPr lvl="1"/>
            <a:r>
              <a:rPr lang="en-US" dirty="0" smtClean="0"/>
              <a:t>Rob women of their ability to control their sexuality—to be assertive when they would prefer to be</a:t>
            </a:r>
          </a:p>
          <a:p>
            <a:pPr lvl="1"/>
            <a:r>
              <a:rPr lang="en-US" dirty="0" smtClean="0"/>
              <a:t>Rob men of their opportunity for emotional gratification and caring</a:t>
            </a:r>
          </a:p>
          <a:p>
            <a:pPr lvl="2"/>
            <a:r>
              <a:rPr lang="en-US" dirty="0" smtClean="0"/>
              <a:t>Macho image valued above relationship that is mutually emotionally satisfying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Portrayals of romantic love</a:t>
            </a:r>
            <a:endParaRPr lang="en-US" dirty="0"/>
          </a:p>
        </p:txBody>
      </p:sp>
      <p:sp>
        <p:nvSpPr>
          <p:cNvPr id="3" name="Content Placeholder 2"/>
          <p:cNvSpPr>
            <a:spLocks noGrp="1"/>
          </p:cNvSpPr>
          <p:nvPr>
            <p:ph idx="1"/>
          </p:nvPr>
        </p:nvSpPr>
        <p:spPr/>
        <p:txBody>
          <a:bodyPr/>
          <a:lstStyle/>
          <a:p>
            <a:r>
              <a:rPr lang="en-US" dirty="0" smtClean="0"/>
              <a:t>Early portrayals of romantic love are found in the writings of Ovid in ancient Rome, but it wasn’t till the 12th century in Europe that a significant literary movement extolling the virtues of romantic love blossomed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stemming from unrealistic visions of romance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Unrealistic views of romance, especially among the young</a:t>
            </a:r>
          </a:p>
          <a:p>
            <a:pPr lvl="1"/>
            <a:r>
              <a:rPr lang="en-US" dirty="0" smtClean="0"/>
              <a:t>There are a lot of unhappy, disillusioned teens out there</a:t>
            </a:r>
          </a:p>
          <a:p>
            <a:pPr lvl="2"/>
            <a:r>
              <a:rPr lang="en-US" dirty="0" smtClean="0"/>
              <a:t>Single parenthood</a:t>
            </a:r>
          </a:p>
          <a:p>
            <a:pPr lvl="2"/>
            <a:r>
              <a:rPr lang="en-US" dirty="0" smtClean="0"/>
              <a:t>Angry people taking it out on former partner</a:t>
            </a:r>
          </a:p>
          <a:p>
            <a:r>
              <a:rPr lang="en-US" dirty="0" smtClean="0"/>
              <a:t>Unnecessary pain, distrust and uncertainty in relationships</a:t>
            </a:r>
          </a:p>
          <a:p>
            <a:r>
              <a:rPr lang="en-US" dirty="0" smtClean="0"/>
              <a:t>Loss of good relationships seeking unrealistic and unattainable ideals</a:t>
            </a:r>
          </a:p>
          <a:p>
            <a:r>
              <a:rPr lang="en-US" dirty="0" smtClean="0"/>
              <a:t>Less stable marriages, abuse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Denigration of other goals, sources of reward, pleasure</a:t>
            </a:r>
          </a:p>
          <a:p>
            <a:r>
              <a:rPr lang="en-US" dirty="0" smtClean="0"/>
              <a:t>Waste of time, opportunities, future options</a:t>
            </a:r>
          </a:p>
          <a:p>
            <a:pPr lvl="1"/>
            <a:r>
              <a:rPr lang="en-US" dirty="0" smtClean="0"/>
              <a:t>School drop-outs</a:t>
            </a:r>
          </a:p>
          <a:p>
            <a:pPr lvl="1"/>
            <a:r>
              <a:rPr lang="en-US" dirty="0" smtClean="0"/>
              <a:t>Cycle of poverty</a:t>
            </a:r>
          </a:p>
          <a:p>
            <a:r>
              <a:rPr lang="en-US" dirty="0" smtClean="0"/>
              <a:t>Loss of youth experiences that cannot be reclaimed</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Portrayals of couples over time</a:t>
            </a:r>
            <a:endParaRPr lang="en-US" dirty="0"/>
          </a:p>
        </p:txBody>
      </p:sp>
      <p:sp>
        <p:nvSpPr>
          <p:cNvPr id="3" name="Content Placeholder 2"/>
          <p:cNvSpPr>
            <a:spLocks noGrp="1"/>
          </p:cNvSpPr>
          <p:nvPr>
            <p:ph idx="1"/>
          </p:nvPr>
        </p:nvSpPr>
        <p:spPr/>
        <p:txBody>
          <a:bodyPr/>
          <a:lstStyle/>
          <a:p>
            <a:r>
              <a:rPr lang="en-US" dirty="0" smtClean="0"/>
              <a:t>Early portrayals emphasized continuity and harmony</a:t>
            </a:r>
          </a:p>
          <a:p>
            <a:r>
              <a:rPr lang="en-US" dirty="0" smtClean="0"/>
              <a:t>Occasional Jezebel or </a:t>
            </a:r>
            <a:r>
              <a:rPr lang="en-US" dirty="0" err="1" smtClean="0"/>
              <a:t>homewrecker</a:t>
            </a:r>
            <a:r>
              <a:rPr lang="en-US" dirty="0" smtClean="0"/>
              <a:t>, usually ending in reaffirmation of traditional gender-based relationships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Gradual move away from traditional </a:t>
            </a:r>
            <a:r>
              <a:rPr lang="en-US" dirty="0" err="1" smtClean="0"/>
              <a:t>couplehood</a:t>
            </a:r>
            <a:endParaRPr lang="en-US" dirty="0"/>
          </a:p>
        </p:txBody>
      </p:sp>
      <p:sp>
        <p:nvSpPr>
          <p:cNvPr id="3" name="Content Placeholder 2"/>
          <p:cNvSpPr>
            <a:spLocks noGrp="1"/>
          </p:cNvSpPr>
          <p:nvPr>
            <p:ph idx="1"/>
          </p:nvPr>
        </p:nvSpPr>
        <p:spPr/>
        <p:txBody>
          <a:bodyPr/>
          <a:lstStyle/>
          <a:p>
            <a:r>
              <a:rPr lang="en-US" dirty="0" smtClean="0"/>
              <a:t>Emphasis on pre-marital romance increases</a:t>
            </a:r>
          </a:p>
          <a:p>
            <a:r>
              <a:rPr lang="en-US" dirty="0" smtClean="0"/>
              <a:t>Extra-marital affairs, reduction in emotional commitment tied to sex</a:t>
            </a:r>
          </a:p>
          <a:p>
            <a:r>
              <a:rPr lang="en-US" dirty="0" smtClean="0"/>
              <a:t>Gradual increase in same-sex portrayals</a:t>
            </a:r>
          </a:p>
          <a:p>
            <a:r>
              <a:rPr lang="en-US" dirty="0" smtClean="0"/>
              <a:t>Non-traditional families portrayed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concept of romantic love was popularized in Western culture by the game of courtly love. Troubadours in the Middle Ages engaged in trysts—usually extramarital—with women as a game created for fun rather than for marriage. Since at the time marriage was a formal arrangement, courtly love was a way for people to express the love typically not found in their marriage. In the context of courtly love, "lovers" did not refer necessarily to those engaging in sex, but rather in the act of emotional loving.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vision of romantic love gradually took hold within the upper class during the Renaissance and in the latter portion of the Middle Ages across Europe</a:t>
            </a:r>
          </a:p>
          <a:p>
            <a:r>
              <a:rPr lang="en-US" dirty="0" smtClean="0"/>
              <a:t>The literary vision of fair ladies and knights errant fostered a new vision of emotional attachment among men and women of the upper classes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3055802" y="1600200"/>
            <a:ext cx="3032395"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States</a:t>
            </a:r>
            <a:endParaRPr lang="en-US" dirty="0"/>
          </a:p>
        </p:txBody>
      </p:sp>
      <p:sp>
        <p:nvSpPr>
          <p:cNvPr id="3" name="Content Placeholder 2"/>
          <p:cNvSpPr>
            <a:spLocks noGrp="1"/>
          </p:cNvSpPr>
          <p:nvPr>
            <p:ph idx="1"/>
          </p:nvPr>
        </p:nvSpPr>
        <p:spPr/>
        <p:txBody>
          <a:bodyPr/>
          <a:lstStyle/>
          <a:p>
            <a:r>
              <a:rPr lang="en-US" dirty="0" smtClean="0"/>
              <a:t>Although we hear of specific cases of romantic love in histories of the United States prior to the late 1800s, it was during this latter period that the concept of marrying for love became widespread among Americans</a:t>
            </a:r>
          </a:p>
          <a:p>
            <a:pPr lvl="1"/>
            <a:r>
              <a:rPr lang="en-US" dirty="0" smtClean="0"/>
              <a:t>European and eventually American literature championed the concepts of romance and romantic love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the basis of marriage on love and romance</a:t>
            </a:r>
            <a:endParaRPr lang="en-US" dirty="0"/>
          </a:p>
        </p:txBody>
      </p:sp>
      <p:sp>
        <p:nvSpPr>
          <p:cNvPr id="3" name="Content Placeholder 2"/>
          <p:cNvSpPr>
            <a:spLocks noGrp="1"/>
          </p:cNvSpPr>
          <p:nvPr>
            <p:ph idx="1"/>
          </p:nvPr>
        </p:nvSpPr>
        <p:spPr/>
        <p:txBody>
          <a:bodyPr/>
          <a:lstStyle/>
          <a:p>
            <a:r>
              <a:rPr lang="en-US" dirty="0" smtClean="0"/>
              <a:t>Increased wealth</a:t>
            </a:r>
          </a:p>
          <a:p>
            <a:r>
              <a:rPr lang="en-US" dirty="0" smtClean="0"/>
              <a:t>Geographic and socioeconomic mobility</a:t>
            </a:r>
          </a:p>
          <a:p>
            <a:r>
              <a:rPr lang="en-US" dirty="0" smtClean="0"/>
              <a:t>Education and decline in parental/church authority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1790</Words>
  <Application>Microsoft Office PowerPoint</Application>
  <PresentationFormat>On-screen Show (4:3)</PresentationFormat>
  <Paragraphs>149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Romance in popular culture</vt:lpstr>
      <vt:lpstr>Romance</vt:lpstr>
      <vt:lpstr>Slide 3</vt:lpstr>
      <vt:lpstr>Portrayals of romantic love</vt:lpstr>
      <vt:lpstr>Slide 5</vt:lpstr>
      <vt:lpstr>Slide 6</vt:lpstr>
      <vt:lpstr>Slide 7</vt:lpstr>
      <vt:lpstr>The United States</vt:lpstr>
      <vt:lpstr>Factors affecting the basis of marriage on love and romance</vt:lpstr>
      <vt:lpstr>Slide 10</vt:lpstr>
      <vt:lpstr>Forms of love</vt:lpstr>
      <vt:lpstr>Scientific approaches</vt:lpstr>
      <vt:lpstr>Sociobiology</vt:lpstr>
      <vt:lpstr>Slide 14</vt:lpstr>
      <vt:lpstr>Slide 15</vt:lpstr>
      <vt:lpstr>Slide 16</vt:lpstr>
      <vt:lpstr>Slide 17</vt:lpstr>
      <vt:lpstr>Robert Sternberg’s Triangular Theory of Love</vt:lpstr>
      <vt:lpstr>Rules of the ‘game’</vt:lpstr>
      <vt:lpstr>Changing views of love</vt:lpstr>
      <vt:lpstr>Slide 21</vt:lpstr>
      <vt:lpstr>Slide 22</vt:lpstr>
      <vt:lpstr>Slide 23</vt:lpstr>
      <vt:lpstr>Slide 24</vt:lpstr>
      <vt:lpstr>Radway’s outline</vt:lpstr>
      <vt:lpstr>Slide 26</vt:lpstr>
      <vt:lpstr>Galician Sex Love and Romance in the Mass media</vt:lpstr>
      <vt:lpstr>Slide 28</vt:lpstr>
      <vt:lpstr>Slide 29</vt:lpstr>
      <vt:lpstr>Slide 30</vt:lpstr>
      <vt:lpstr>Slide 31</vt:lpstr>
      <vt:lpstr>Slide 32</vt:lpstr>
      <vt:lpstr>Slide 33</vt:lpstr>
      <vt:lpstr>Slide 34</vt:lpstr>
      <vt:lpstr>Slide 35</vt:lpstr>
      <vt:lpstr>Romance-related beliefs</vt:lpstr>
      <vt:lpstr>Dangerous ideas</vt:lpstr>
      <vt:lpstr>Dangerous ideas</vt:lpstr>
      <vt:lpstr>Slide 39</vt:lpstr>
      <vt:lpstr>Problems stemming from unrealistic visions of romance</vt:lpstr>
      <vt:lpstr>Slide 41</vt:lpstr>
      <vt:lpstr>Portrayals of couples over time</vt:lpstr>
      <vt:lpstr>Gradual move away from traditional couplehood</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Romance in popular culture</dc:title>
  <dc:creator>Jim Hertog</dc:creator>
  <cp:lastModifiedBy>Jim Hertog</cp:lastModifiedBy>
  <cp:revision>132</cp:revision>
  <dcterms:created xsi:type="dcterms:W3CDTF">2011-04-25T14:19:30Z</dcterms:created>
  <dcterms:modified xsi:type="dcterms:W3CDTF">2011-04-27T11:57:55Z</dcterms:modified>
</cp:coreProperties>
</file>