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76" r:id="rId3"/>
    <p:sldId id="270" r:id="rId4"/>
    <p:sldId id="258" r:id="rId5"/>
    <p:sldId id="259" r:id="rId6"/>
    <p:sldId id="260" r:id="rId7"/>
    <p:sldId id="277" r:id="rId8"/>
    <p:sldId id="262" r:id="rId9"/>
    <p:sldId id="263" r:id="rId10"/>
    <p:sldId id="265" r:id="rId11"/>
    <p:sldId id="320" r:id="rId12"/>
    <p:sldId id="266" r:id="rId13"/>
    <p:sldId id="280" r:id="rId14"/>
    <p:sldId id="271" r:id="rId15"/>
    <p:sldId id="269" r:id="rId16"/>
    <p:sldId id="267"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E0E71-5BCE-43D0-ABA9-2A1864CF862B}" type="datetimeFigureOut">
              <a:rPr lang="en-US" smtClean="0"/>
              <a:t>1/24/2024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F8B686-EAD2-4F05-A51A-CDA3A1C43DE1}" type="slidenum">
              <a:rPr lang="en-US" smtClean="0"/>
              <a:t>‹#›</a:t>
            </a:fld>
            <a:endParaRPr lang="en-US"/>
          </a:p>
        </p:txBody>
      </p:sp>
    </p:spTree>
    <p:extLst>
      <p:ext uri="{BB962C8B-B14F-4D97-AF65-F5344CB8AC3E}">
        <p14:creationId xmlns:p14="http://schemas.microsoft.com/office/powerpoint/2010/main" val="50232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a:t>
            </a:fld>
            <a:endParaRPr lang="en-US"/>
          </a:p>
        </p:txBody>
      </p:sp>
    </p:spTree>
    <p:extLst>
      <p:ext uri="{BB962C8B-B14F-4D97-AF65-F5344CB8AC3E}">
        <p14:creationId xmlns:p14="http://schemas.microsoft.com/office/powerpoint/2010/main" val="2184182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5EA35D-8EC6-4472-991E-79B2692C6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49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12</a:t>
            </a:fld>
            <a:endParaRPr lang="en-US"/>
          </a:p>
        </p:txBody>
      </p:sp>
    </p:spTree>
    <p:extLst>
      <p:ext uri="{BB962C8B-B14F-4D97-AF65-F5344CB8AC3E}">
        <p14:creationId xmlns:p14="http://schemas.microsoft.com/office/powerpoint/2010/main" val="3373141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13</a:t>
            </a:fld>
            <a:endParaRPr lang="en-US"/>
          </a:p>
        </p:txBody>
      </p:sp>
    </p:spTree>
    <p:extLst>
      <p:ext uri="{BB962C8B-B14F-4D97-AF65-F5344CB8AC3E}">
        <p14:creationId xmlns:p14="http://schemas.microsoft.com/office/powerpoint/2010/main" val="1711738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14</a:t>
            </a:fld>
            <a:endParaRPr lang="en-US"/>
          </a:p>
        </p:txBody>
      </p:sp>
    </p:spTree>
    <p:extLst>
      <p:ext uri="{BB962C8B-B14F-4D97-AF65-F5344CB8AC3E}">
        <p14:creationId xmlns:p14="http://schemas.microsoft.com/office/powerpoint/2010/main" val="932219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15</a:t>
            </a:fld>
            <a:endParaRPr lang="en-US"/>
          </a:p>
        </p:txBody>
      </p:sp>
    </p:spTree>
    <p:extLst>
      <p:ext uri="{BB962C8B-B14F-4D97-AF65-F5344CB8AC3E}">
        <p14:creationId xmlns:p14="http://schemas.microsoft.com/office/powerpoint/2010/main" val="1659248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16</a:t>
            </a:fld>
            <a:endParaRPr lang="en-US"/>
          </a:p>
        </p:txBody>
      </p:sp>
    </p:spTree>
    <p:extLst>
      <p:ext uri="{BB962C8B-B14F-4D97-AF65-F5344CB8AC3E}">
        <p14:creationId xmlns:p14="http://schemas.microsoft.com/office/powerpoint/2010/main" val="3366068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351F6-6364-407B-9489-2CC07E54891B}" type="slidenum">
              <a:rPr lang="en-US" smtClean="0"/>
              <a:t>2</a:t>
            </a:fld>
            <a:endParaRPr lang="en-US"/>
          </a:p>
        </p:txBody>
      </p:sp>
    </p:spTree>
    <p:extLst>
      <p:ext uri="{BB962C8B-B14F-4D97-AF65-F5344CB8AC3E}">
        <p14:creationId xmlns:p14="http://schemas.microsoft.com/office/powerpoint/2010/main" val="7799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3</a:t>
            </a:fld>
            <a:endParaRPr lang="en-US"/>
          </a:p>
        </p:txBody>
      </p:sp>
    </p:spTree>
    <p:extLst>
      <p:ext uri="{BB962C8B-B14F-4D97-AF65-F5344CB8AC3E}">
        <p14:creationId xmlns:p14="http://schemas.microsoft.com/office/powerpoint/2010/main" val="3719827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4</a:t>
            </a:fld>
            <a:endParaRPr lang="en-US"/>
          </a:p>
        </p:txBody>
      </p:sp>
    </p:spTree>
    <p:extLst>
      <p:ext uri="{BB962C8B-B14F-4D97-AF65-F5344CB8AC3E}">
        <p14:creationId xmlns:p14="http://schemas.microsoft.com/office/powerpoint/2010/main" val="2999049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5</a:t>
            </a:fld>
            <a:endParaRPr lang="en-US"/>
          </a:p>
        </p:txBody>
      </p:sp>
    </p:spTree>
    <p:extLst>
      <p:ext uri="{BB962C8B-B14F-4D97-AF65-F5344CB8AC3E}">
        <p14:creationId xmlns:p14="http://schemas.microsoft.com/office/powerpoint/2010/main" val="339146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6</a:t>
            </a:fld>
            <a:endParaRPr lang="en-US"/>
          </a:p>
        </p:txBody>
      </p:sp>
    </p:spTree>
    <p:extLst>
      <p:ext uri="{BB962C8B-B14F-4D97-AF65-F5344CB8AC3E}">
        <p14:creationId xmlns:p14="http://schemas.microsoft.com/office/powerpoint/2010/main" val="2366343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7</a:t>
            </a:fld>
            <a:endParaRPr lang="en-US"/>
          </a:p>
        </p:txBody>
      </p:sp>
    </p:spTree>
    <p:extLst>
      <p:ext uri="{BB962C8B-B14F-4D97-AF65-F5344CB8AC3E}">
        <p14:creationId xmlns:p14="http://schemas.microsoft.com/office/powerpoint/2010/main" val="3122711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8</a:t>
            </a:fld>
            <a:endParaRPr lang="en-US"/>
          </a:p>
        </p:txBody>
      </p:sp>
    </p:spTree>
    <p:extLst>
      <p:ext uri="{BB962C8B-B14F-4D97-AF65-F5344CB8AC3E}">
        <p14:creationId xmlns:p14="http://schemas.microsoft.com/office/powerpoint/2010/main" val="3121567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EA35D-8EC6-4472-991E-79B2692C6E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25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t>1/24/2024</a:t>
            </a:fld>
            <a:endParaRPr lang="en-US"/>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t>1/24/2024</a:t>
            </a:fld>
            <a:endParaRPr lang="en-US"/>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t>1/24/2024</a:t>
            </a:fld>
            <a:endParaRPr lang="en-US"/>
          </a:p>
        </p:txBody>
      </p:sp>
      <p:sp>
        <p:nvSpPr>
          <p:cNvPr id="13" name="Slide Number Placeholder 12"/>
          <p:cNvSpPr>
            <a:spLocks noGrp="1"/>
          </p:cNvSpPr>
          <p:nvPr>
            <p:ph type="sldNum" sz="quarter" idx="11"/>
          </p:nvPr>
        </p:nvSpPr>
        <p:spPr/>
        <p:txBody>
          <a:bodyPr/>
          <a:lstStyle/>
          <a:p>
            <a:fld id="{C1F3D6EF-14A9-4DB1-9059-B846AC56CA5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t>1/24/2024</a:t>
            </a:fld>
            <a:endParaRPr lang="en-US"/>
          </a:p>
        </p:txBody>
      </p:sp>
      <p:sp>
        <p:nvSpPr>
          <p:cNvPr id="9" name="Slide Number Placeholder 8"/>
          <p:cNvSpPr>
            <a:spLocks noGrp="1"/>
          </p:cNvSpPr>
          <p:nvPr>
            <p:ph type="sldNum" sz="quarter" idx="11"/>
          </p:nvPr>
        </p:nvSpPr>
        <p:spPr/>
        <p:txBody>
          <a:bodyPr/>
          <a:lstStyle/>
          <a:p>
            <a:fld id="{C1F3D6EF-14A9-4DB1-9059-B846AC56CA5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t>1/24/2024</a:t>
            </a:fld>
            <a:endParaRPr lang="en-US"/>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t>1/24/2024</a:t>
            </a:fld>
            <a:endParaRPr lang="en-US"/>
          </a:p>
        </p:txBody>
      </p:sp>
      <p:sp>
        <p:nvSpPr>
          <p:cNvPr id="8" name="Slide Number Placeholder 7"/>
          <p:cNvSpPr>
            <a:spLocks noGrp="1"/>
          </p:cNvSpPr>
          <p:nvPr>
            <p:ph type="sldNum" sz="quarter" idx="11"/>
          </p:nvPr>
        </p:nvSpPr>
        <p:spPr/>
        <p:txBody>
          <a:bodyPr/>
          <a:lstStyle/>
          <a:p>
            <a:fld id="{C1F3D6EF-14A9-4DB1-9059-B846AC56CA5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t>1/24/2024</a:t>
            </a:fld>
            <a:endParaRPr lang="en-US"/>
          </a:p>
        </p:txBody>
      </p:sp>
      <p:sp>
        <p:nvSpPr>
          <p:cNvPr id="6" name="Slide Number Placeholder 5"/>
          <p:cNvSpPr>
            <a:spLocks noGrp="1"/>
          </p:cNvSpPr>
          <p:nvPr>
            <p:ph type="sldNum" sz="quarter" idx="11"/>
          </p:nvPr>
        </p:nvSpPr>
        <p:spPr/>
        <p:txBody>
          <a:bodyPr/>
          <a:lstStyle/>
          <a:p>
            <a:fld id="{C1F3D6EF-14A9-4DB1-9059-B846AC56CA58}"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t>1/24/2024</a:t>
            </a:fld>
            <a:endParaRPr lang="en-US"/>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t>1/24/2024</a:t>
            </a:fld>
            <a:endParaRPr lang="en-US"/>
          </a:p>
        </p:txBody>
      </p:sp>
      <p:sp>
        <p:nvSpPr>
          <p:cNvPr id="14" name="Slide Number Placeholder 13"/>
          <p:cNvSpPr>
            <a:spLocks noGrp="1"/>
          </p:cNvSpPr>
          <p:nvPr>
            <p:ph type="sldNum" sz="quarter" idx="11"/>
          </p:nvPr>
        </p:nvSpPr>
        <p:spPr/>
        <p:txBody>
          <a:bodyPr/>
          <a:lstStyle/>
          <a:p>
            <a:fld id="{C1F3D6EF-14A9-4DB1-9059-B846AC56CA5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t>1/24/2024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uky.edu/chs/current-students/compliance-background-checks-and-drug-screen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uky.edu/chs/sites/chs.uky.edu/files/Behavioral-Standards-Commitment-Form.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uk.instructure.com/enroll/93PGH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www.uky.edu/chs/sites/chs.uky.edu/files/ole_orientation_guide.pdf" TargetMode="External"/><Relationship Id="rId3" Type="http://schemas.openxmlformats.org/officeDocument/2006/relationships/image" Target="../media/image2.jpeg"/><Relationship Id="rId7" Type="http://schemas.openxmlformats.org/officeDocument/2006/relationships/hyperlink" Target="https://www.uky.edu/chs/sites/chs.uky.edu/files/2021_hipaa_education_and_consent.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tmp"/><Relationship Id="rId4" Type="http://schemas.openxmlformats.org/officeDocument/2006/relationships/hyperlink" Target="https://uky-health.castlebranch.com/UK3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mychart.uky.edu/MyChart/Authentication/Login"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543800" cy="1466850"/>
          </a:xfrm>
        </p:spPr>
        <p:txBody>
          <a:bodyPr>
            <a:normAutofit/>
          </a:bodyPr>
          <a:lstStyle/>
          <a:p>
            <a:pPr algn="ctr"/>
            <a:r>
              <a:rPr lang="en-US" sz="4400" dirty="0"/>
              <a:t>Compliance Requirements </a:t>
            </a:r>
            <a:br>
              <a:rPr lang="en-US" sz="4400" dirty="0"/>
            </a:br>
            <a:r>
              <a:rPr lang="en-US" sz="4400" dirty="0"/>
              <a:t>for MLS Majors </a:t>
            </a:r>
          </a:p>
        </p:txBody>
      </p:sp>
      <p:sp>
        <p:nvSpPr>
          <p:cNvPr id="3" name="Subtitle 2"/>
          <p:cNvSpPr>
            <a:spLocks noGrp="1"/>
          </p:cNvSpPr>
          <p:nvPr>
            <p:ph type="subTitle" idx="1"/>
          </p:nvPr>
        </p:nvSpPr>
        <p:spPr>
          <a:xfrm>
            <a:off x="914400" y="2590800"/>
            <a:ext cx="7467600" cy="2286000"/>
          </a:xfrm>
          <a:solidFill>
            <a:schemeClr val="tx2">
              <a:lumMod val="10000"/>
            </a:schemeClr>
          </a:solidFill>
        </p:spPr>
        <p:txBody>
          <a:bodyPr>
            <a:normAutofit fontScale="77500" lnSpcReduction="20000"/>
          </a:bodyPr>
          <a:lstStyle/>
          <a:p>
            <a:pPr algn="ctr"/>
            <a:r>
              <a:rPr lang="en-US" dirty="0"/>
              <a:t>For compliance questions</a:t>
            </a:r>
          </a:p>
          <a:p>
            <a:pPr algn="ctr"/>
            <a:endParaRPr lang="en-US" dirty="0"/>
          </a:p>
          <a:p>
            <a:pPr algn="ctr"/>
            <a:r>
              <a:rPr lang="en-US" dirty="0"/>
              <a:t>Email:  </a:t>
            </a:r>
            <a:r>
              <a:rPr lang="en-US" dirty="0">
                <a:hlinkClick r:id="rId3"/>
              </a:rPr>
              <a:t>CHS-Compliance@uky.edu</a:t>
            </a:r>
            <a:endParaRPr lang="en-US" dirty="0"/>
          </a:p>
          <a:p>
            <a:pPr algn="ctr"/>
            <a:endParaRPr lang="en-US" dirty="0"/>
          </a:p>
          <a:p>
            <a:pPr algn="ctr"/>
            <a:r>
              <a:rPr lang="en-US" dirty="0">
                <a:hlinkClick r:id="rId4"/>
              </a:rPr>
              <a:t>https</a:t>
            </a:r>
            <a:r>
              <a:rPr lang="en-US">
                <a:hlinkClick r:id="rId4"/>
              </a:rPr>
              <a:t>://www.uky.edu/chs/current-students/compliance-background-checks-and-drug-screens</a:t>
            </a:r>
            <a:endParaRPr lang="en-US"/>
          </a:p>
          <a:p>
            <a:pPr algn="ctr"/>
            <a:endParaRPr lang="en-US" dirty="0"/>
          </a:p>
          <a:p>
            <a:pPr algn="ctr"/>
            <a:endParaRPr lang="en-US" dirty="0"/>
          </a:p>
          <a:p>
            <a:pPr algn="ctr"/>
            <a:r>
              <a:rPr lang="en-US" dirty="0"/>
              <a:t>C.T. </a:t>
            </a:r>
            <a:r>
              <a:rPr lang="en-US" dirty="0" err="1"/>
              <a:t>Wethington</a:t>
            </a:r>
            <a:r>
              <a:rPr lang="en-US" dirty="0"/>
              <a:t> Building Room 111</a:t>
            </a:r>
          </a:p>
        </p:txBody>
      </p:sp>
    </p:spTree>
    <p:extLst>
      <p:ext uri="{BB962C8B-B14F-4D97-AF65-F5344CB8AC3E}">
        <p14:creationId xmlns:p14="http://schemas.microsoft.com/office/powerpoint/2010/main" val="1585852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3900" y="165699"/>
            <a:ext cx="7543800" cy="914400"/>
          </a:xfrm>
          <a:solidFill>
            <a:schemeClr val="tx2">
              <a:lumMod val="10000"/>
            </a:schemeClr>
          </a:solidFill>
        </p:spPr>
        <p:txBody>
          <a:bodyPr/>
          <a:lstStyle/>
          <a:p>
            <a:pPr algn="ctr"/>
            <a:r>
              <a:rPr lang="en-US" dirty="0"/>
              <a:t>Tuberculosis Test</a:t>
            </a:r>
          </a:p>
        </p:txBody>
      </p:sp>
      <p:sp>
        <p:nvSpPr>
          <p:cNvPr id="3" name="Content Placeholder 2"/>
          <p:cNvSpPr>
            <a:spLocks noGrp="1"/>
          </p:cNvSpPr>
          <p:nvPr>
            <p:ph sz="quarter" idx="13"/>
          </p:nvPr>
        </p:nvSpPr>
        <p:spPr>
          <a:xfrm>
            <a:off x="477456" y="1245797"/>
            <a:ext cx="3273552" cy="3707195"/>
          </a:xfrm>
          <a:ln w="76200">
            <a:solidFill>
              <a:schemeClr val="tx1"/>
            </a:solidFill>
          </a:ln>
          <a:effectLst>
            <a:outerShdw blurRad="107950" dist="12700" dir="5400000" algn="ctr">
              <a:srgbClr val="000000"/>
            </a:outerShdw>
          </a:effectLst>
        </p:spPr>
        <p:txBody>
          <a:bodyPr>
            <a:normAutofit lnSpcReduction="10000"/>
          </a:bodyPr>
          <a:lstStyle/>
          <a:p>
            <a:pPr>
              <a:buFont typeface="Wingdings" panose="05000000000000000000" pitchFamily="2" charset="2"/>
              <a:buChar char="Ø"/>
            </a:pPr>
            <a:endParaRPr lang="en-US" b="1" u="sng" dirty="0">
              <a:solidFill>
                <a:prstClr val="white"/>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u="sng" dirty="0">
                <a:solidFill>
                  <a:prstClr val="white"/>
                </a:solidFill>
                <a:effectLst/>
                <a:latin typeface="Times New Roman" panose="02020603050405020304" pitchFamily="18" charset="0"/>
                <a:cs typeface="Times New Roman" panose="02020603050405020304" pitchFamily="18" charset="0"/>
              </a:rPr>
              <a:t>New MLS students</a:t>
            </a:r>
            <a:r>
              <a:rPr lang="en-US" b="1" dirty="0">
                <a:solidFill>
                  <a:prstClr val="white"/>
                </a:solidFill>
                <a:effectLst/>
                <a:latin typeface="Times New Roman" panose="02020603050405020304" pitchFamily="18" charset="0"/>
                <a:cs typeface="Times New Roman" panose="02020603050405020304" pitchFamily="18" charset="0"/>
              </a:rPr>
              <a:t> </a:t>
            </a:r>
            <a:r>
              <a:rPr lang="en-US" dirty="0">
                <a:solidFill>
                  <a:prstClr val="white"/>
                </a:solidFill>
                <a:effectLst/>
                <a:latin typeface="Times New Roman" panose="02020603050405020304" pitchFamily="18" charset="0"/>
                <a:cs typeface="Times New Roman" panose="02020603050405020304" pitchFamily="18" charset="0"/>
              </a:rPr>
              <a:t>are required to complete an initial two-step TB skin test or equivalent IGRA Blood test. </a:t>
            </a:r>
          </a:p>
          <a:p>
            <a:pPr>
              <a:buFont typeface="Wingdings" panose="05000000000000000000" pitchFamily="2" charset="2"/>
              <a:buChar char="Ø"/>
            </a:pPr>
            <a:r>
              <a:rPr lang="en-US" sz="2000" dirty="0">
                <a:solidFill>
                  <a:prstClr val="white"/>
                </a:solidFill>
                <a:latin typeface="Times New Roman" panose="02020603050405020304" pitchFamily="18" charset="0"/>
                <a:cs typeface="Times New Roman" panose="02020603050405020304" pitchFamily="18" charset="0"/>
              </a:rPr>
              <a:t>A 2 step TB test is 2 different TB skin tests given at least 1 week apart.</a:t>
            </a:r>
          </a:p>
          <a:p>
            <a:pPr>
              <a:buFont typeface="Wingdings" panose="05000000000000000000" pitchFamily="2" charset="2"/>
              <a:buChar char="Ø"/>
            </a:pPr>
            <a:r>
              <a:rPr lang="en-US" sz="2000" dirty="0">
                <a:solidFill>
                  <a:prstClr val="white"/>
                </a:solidFill>
                <a:latin typeface="Times New Roman" panose="02020603050405020304" pitchFamily="18" charset="0"/>
                <a:cs typeface="Times New Roman" panose="02020603050405020304" pitchFamily="18" charset="0"/>
              </a:rPr>
              <a:t>Annual renewal of 1 step TB skin test or TB blood test. </a:t>
            </a:r>
          </a:p>
          <a:p>
            <a:pPr>
              <a:buFont typeface="Wingdings" panose="05000000000000000000" pitchFamily="2" charset="2"/>
              <a:buChar char="Ø"/>
            </a:pPr>
            <a:endParaRPr lang="en-US" sz="2000" dirty="0"/>
          </a:p>
        </p:txBody>
      </p:sp>
      <p:sp>
        <p:nvSpPr>
          <p:cNvPr id="5" name="Content Placeholder 4"/>
          <p:cNvSpPr>
            <a:spLocks noGrp="1"/>
          </p:cNvSpPr>
          <p:nvPr>
            <p:ph sz="quarter" idx="14"/>
          </p:nvPr>
        </p:nvSpPr>
        <p:spPr>
          <a:xfrm>
            <a:off x="5067937" y="1257300"/>
            <a:ext cx="3273552" cy="3695692"/>
          </a:xfrm>
          <a:ln w="76200">
            <a:solidFill>
              <a:schemeClr val="tx1"/>
            </a:solidFill>
          </a:ln>
        </p:spPr>
        <p:txBody>
          <a:bodyPr/>
          <a:lstStyle/>
          <a:p>
            <a:pPr>
              <a:buFont typeface="Wingdings" panose="05000000000000000000" pitchFamily="2" charset="2"/>
              <a:buChar char="Ø"/>
            </a:pPr>
            <a:r>
              <a:rPr lang="en-US" dirty="0">
                <a:solidFill>
                  <a:prstClr val="white"/>
                </a:solidFill>
                <a:latin typeface="Times New Roman" panose="02020603050405020304" pitchFamily="18" charset="0"/>
                <a:cs typeface="Times New Roman" panose="02020603050405020304" pitchFamily="18" charset="0"/>
              </a:rPr>
              <a:t>TB skin tests can be completed at University Health Services and are free with student ID. </a:t>
            </a:r>
          </a:p>
          <a:p>
            <a:pPr>
              <a:buFont typeface="Wingdings" panose="05000000000000000000" pitchFamily="2" charset="2"/>
              <a:buChar char="Ø"/>
            </a:pPr>
            <a:r>
              <a:rPr lang="en-US" dirty="0">
                <a:solidFill>
                  <a:prstClr val="white"/>
                </a:solidFill>
                <a:latin typeface="Times New Roman" panose="02020603050405020304" pitchFamily="18" charset="0"/>
                <a:cs typeface="Times New Roman" panose="02020603050405020304" pitchFamily="18" charset="0"/>
              </a:rPr>
              <a:t> If you have had a TB test within the last year, please bring a copy of the results with you to your appointment.</a:t>
            </a:r>
            <a:endParaRPr lang="en-US" dirty="0"/>
          </a:p>
        </p:txBody>
      </p:sp>
      <p:sp>
        <p:nvSpPr>
          <p:cNvPr id="6" name="Oval 5"/>
          <p:cNvSpPr/>
          <p:nvPr/>
        </p:nvSpPr>
        <p:spPr>
          <a:xfrm>
            <a:off x="1600200" y="5105400"/>
            <a:ext cx="5791200" cy="152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E2AC00"/>
                </a:solidFill>
                <a:effectLst/>
                <a:uLnTx/>
                <a:uFillTx/>
                <a:latin typeface="Palatino Linotype"/>
                <a:ea typeface="+mn-ea"/>
                <a:cs typeface="+mn-cs"/>
              </a:rPr>
              <a:t>If completed at UHS, your document will be automatically uploaded to your MyChart in your MyUK.</a:t>
            </a:r>
          </a:p>
        </p:txBody>
      </p:sp>
      <p:sp>
        <p:nvSpPr>
          <p:cNvPr id="8" name="Rectangle 7">
            <a:extLst>
              <a:ext uri="{FF2B5EF4-FFF2-40B4-BE49-F238E27FC236}">
                <a16:creationId xmlns:a16="http://schemas.microsoft.com/office/drawing/2014/main" id="{3BA7F63A-6770-4AFA-BF54-CCFB0F750420}"/>
              </a:ext>
            </a:extLst>
          </p:cNvPr>
          <p:cNvSpPr/>
          <p:nvPr/>
        </p:nvSpPr>
        <p:spPr>
          <a:xfrm>
            <a:off x="9448800" y="5715000"/>
            <a:ext cx="990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3616250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E6FC03F-D83B-4FF0-82CD-CFA154E2FCC5}"/>
              </a:ext>
            </a:extLst>
          </p:cNvPr>
          <p:cNvPicPr>
            <a:picLocks noChangeAspect="1"/>
          </p:cNvPicPr>
          <p:nvPr/>
        </p:nvPicPr>
        <p:blipFill>
          <a:blip r:embed="rId2"/>
          <a:stretch>
            <a:fillRect/>
          </a:stretch>
        </p:blipFill>
        <p:spPr>
          <a:xfrm>
            <a:off x="1393794" y="0"/>
            <a:ext cx="6312023" cy="6858000"/>
          </a:xfrm>
          <a:prstGeom prst="rect">
            <a:avLst/>
          </a:prstGeom>
        </p:spPr>
      </p:pic>
      <p:pic>
        <p:nvPicPr>
          <p:cNvPr id="3" name="Picture 2">
            <a:extLst>
              <a:ext uri="{FF2B5EF4-FFF2-40B4-BE49-F238E27FC236}">
                <a16:creationId xmlns:a16="http://schemas.microsoft.com/office/drawing/2014/main" id="{3984F5A3-9898-49A4-8755-8D6935A77DDC}"/>
              </a:ext>
            </a:extLst>
          </p:cNvPr>
          <p:cNvPicPr>
            <a:picLocks noChangeAspect="1"/>
          </p:cNvPicPr>
          <p:nvPr/>
        </p:nvPicPr>
        <p:blipFill>
          <a:blip r:embed="rId3"/>
          <a:stretch>
            <a:fillRect/>
          </a:stretch>
        </p:blipFill>
        <p:spPr>
          <a:xfrm>
            <a:off x="1393793" y="0"/>
            <a:ext cx="6312023" cy="6858000"/>
          </a:xfrm>
          <a:prstGeom prst="rect">
            <a:avLst/>
          </a:prstGeom>
        </p:spPr>
      </p:pic>
    </p:spTree>
    <p:extLst>
      <p:ext uri="{BB962C8B-B14F-4D97-AF65-F5344CB8AC3E}">
        <p14:creationId xmlns:p14="http://schemas.microsoft.com/office/powerpoint/2010/main" val="79363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543800" cy="1371600"/>
          </a:xfrm>
          <a:solidFill>
            <a:schemeClr val="tx2">
              <a:lumMod val="10000"/>
            </a:schemeClr>
          </a:solidFill>
        </p:spPr>
        <p:txBody>
          <a:bodyPr/>
          <a:lstStyle/>
          <a:p>
            <a:pPr algn="ctr"/>
            <a:r>
              <a:rPr lang="en-US" sz="4400" dirty="0"/>
              <a:t>Commitment to Behavioral Standard in Patient Care</a:t>
            </a:r>
          </a:p>
        </p:txBody>
      </p:sp>
      <p:sp>
        <p:nvSpPr>
          <p:cNvPr id="3" name="Content Placeholder 2"/>
          <p:cNvSpPr>
            <a:spLocks noGrp="1"/>
          </p:cNvSpPr>
          <p:nvPr>
            <p:ph sz="quarter" idx="13"/>
          </p:nvPr>
        </p:nvSpPr>
        <p:spPr>
          <a:xfrm>
            <a:off x="533400" y="1371600"/>
            <a:ext cx="3246120" cy="5410200"/>
          </a:xfrm>
        </p:spPr>
        <p:txBody>
          <a:bodyPr>
            <a:noAutofit/>
          </a:bodyPr>
          <a:lstStyle/>
          <a:p>
            <a:pPr>
              <a:buFont typeface="Wingdings" panose="05000000000000000000" pitchFamily="2" charset="2"/>
              <a:buChar char="Ø"/>
            </a:pPr>
            <a:r>
              <a:rPr lang="en-US" sz="1800" dirty="0"/>
              <a:t>In Castle Branch, there is a link to this document. Follow this link to go to the document:  </a:t>
            </a:r>
            <a:r>
              <a:rPr lang="en-US" sz="1800" dirty="0">
                <a:hlinkClick r:id="rId3"/>
              </a:rPr>
              <a:t>https://www.uky.edu/chs/sites/chs.uky.edu/files/Behavioral-Standards-Commitment-Form.pdf</a:t>
            </a:r>
            <a:endParaRPr lang="en-US" sz="1800" dirty="0"/>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You will need to print, read, and sign this document.</a:t>
            </a:r>
          </a:p>
          <a:p>
            <a:pPr>
              <a:buFont typeface="Wingdings" panose="05000000000000000000" pitchFamily="2" charset="2"/>
              <a:buChar char="Ø"/>
            </a:pPr>
            <a:r>
              <a:rPr lang="en-US" sz="1800" dirty="0"/>
              <a:t> Then, scan it and upload it to Castle Branch (there are scanner apps you can download for free on your phone.)</a:t>
            </a:r>
          </a:p>
        </p:txBody>
      </p:sp>
      <p:pic>
        <p:nvPicPr>
          <p:cNvPr id="6146"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3921613" y="2209800"/>
            <a:ext cx="488027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902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43800" cy="1219200"/>
          </a:xfrm>
          <a:solidFill>
            <a:schemeClr val="tx2">
              <a:lumMod val="10000"/>
            </a:schemeClr>
          </a:solidFill>
        </p:spPr>
        <p:txBody>
          <a:bodyPr/>
          <a:lstStyle/>
          <a:p>
            <a:pPr algn="ctr"/>
            <a:r>
              <a:rPr lang="en-US" sz="4000" dirty="0"/>
              <a:t>HIPAA and Discrimination and Harassment Trainings</a:t>
            </a:r>
          </a:p>
        </p:txBody>
      </p:sp>
      <p:sp>
        <p:nvSpPr>
          <p:cNvPr id="3" name="Content Placeholder 2"/>
          <p:cNvSpPr>
            <a:spLocks noGrp="1"/>
          </p:cNvSpPr>
          <p:nvPr>
            <p:ph sz="quarter" idx="13"/>
          </p:nvPr>
        </p:nvSpPr>
        <p:spPr>
          <a:xfrm>
            <a:off x="457200" y="1752600"/>
            <a:ext cx="8229600" cy="4572000"/>
          </a:xfrm>
        </p:spPr>
        <p:txBody>
          <a:bodyPr lIns="91440" anchor="t">
            <a:normAutofit fontScale="92500" lnSpcReduction="20000"/>
          </a:bodyPr>
          <a:lstStyle/>
          <a:p>
            <a:endParaRPr lang="en-US" dirty="0"/>
          </a:p>
          <a:p>
            <a:pPr>
              <a:buFont typeface="Wingdings" panose="05000000000000000000" pitchFamily="2" charset="2"/>
              <a:buChar char="Ø"/>
            </a:pPr>
            <a:r>
              <a:rPr lang="en-US" sz="2200" dirty="0"/>
              <a:t>Go to this link: </a:t>
            </a:r>
            <a:r>
              <a:rPr lang="en-US" sz="2200" dirty="0">
                <a:hlinkClick r:id="rId3"/>
              </a:rPr>
              <a:t>https://uk.instructure.com/enroll/93PGHL</a:t>
            </a:r>
            <a:endParaRPr lang="en-US" sz="2200" dirty="0"/>
          </a:p>
          <a:p>
            <a:pPr>
              <a:buFont typeface="Wingdings" panose="05000000000000000000" pitchFamily="2" charset="2"/>
              <a:buChar char="Ø"/>
            </a:pPr>
            <a:r>
              <a:rPr lang="en-US" sz="2200" dirty="0"/>
              <a:t>Enroll in the Canvas course. (NOTE: You will need your </a:t>
            </a:r>
            <a:r>
              <a:rPr lang="en-US" sz="2200" dirty="0" err="1"/>
              <a:t>LinkBlue</a:t>
            </a:r>
            <a:r>
              <a:rPr lang="en-US" sz="2200" dirty="0"/>
              <a:t> ID  you will need your password to do so. If you do not yet have it, you will   have to wait until you do.) </a:t>
            </a:r>
          </a:p>
          <a:p>
            <a:pPr>
              <a:buFont typeface="Wingdings" panose="05000000000000000000" pitchFamily="2" charset="2"/>
              <a:buChar char="Ø"/>
            </a:pPr>
            <a:r>
              <a:rPr lang="en-US" sz="2200" dirty="0"/>
              <a:t>Go to “Assignments.” You will find the HIPAA training presentation and quiz. Before beginning the quiz, carefully read and review all the information in the presentation. When you are familiar with the material, take the quiz. You will have multiple attempts, but you MUST receive a 100% in order to get credit. </a:t>
            </a:r>
          </a:p>
          <a:p>
            <a:pPr>
              <a:buFont typeface="Wingdings" panose="05000000000000000000" pitchFamily="2" charset="2"/>
              <a:buChar char="Ø"/>
            </a:pPr>
            <a:r>
              <a:rPr lang="en-US" sz="2200" dirty="0"/>
              <a:t>Follow the same instructions for the Discrimination training. </a:t>
            </a:r>
          </a:p>
          <a:p>
            <a:pPr>
              <a:buFont typeface="Wingdings" panose="05000000000000000000" pitchFamily="2" charset="2"/>
              <a:buChar char="Ø"/>
            </a:pPr>
            <a:r>
              <a:rPr lang="en-US" sz="2200" dirty="0"/>
              <a:t>When both are complete, go to the “Grades” tab. You will then select the “Print Grades” option. Save the document as a PDF (you only need the first page that displays the two grades and your name).</a:t>
            </a:r>
          </a:p>
          <a:p>
            <a:pPr>
              <a:buFont typeface="Wingdings" panose="05000000000000000000" pitchFamily="2" charset="2"/>
              <a:buChar char="Ø"/>
            </a:pPr>
            <a:r>
              <a:rPr lang="en-US" sz="2200" dirty="0"/>
              <a:t>Upload this PDF for BOTH the HIPAA and Discrimination training requirements in Castle Branch. </a:t>
            </a:r>
          </a:p>
        </p:txBody>
      </p:sp>
    </p:spTree>
    <p:extLst>
      <p:ext uri="{BB962C8B-B14F-4D97-AF65-F5344CB8AC3E}">
        <p14:creationId xmlns:p14="http://schemas.microsoft.com/office/powerpoint/2010/main" val="26164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7543800" cy="1600200"/>
          </a:xfrm>
          <a:solidFill>
            <a:schemeClr val="tx2">
              <a:lumMod val="10000"/>
            </a:schemeClr>
          </a:solidFill>
        </p:spPr>
        <p:txBody>
          <a:bodyPr/>
          <a:lstStyle/>
          <a:p>
            <a:pPr algn="ctr"/>
            <a:r>
              <a:rPr lang="en-US" sz="3200" dirty="0"/>
              <a:t>The document you upload for the HIPAA and Discrimination trainings should look like this: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8021046" cy="412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168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43800" cy="914400"/>
          </a:xfrm>
          <a:solidFill>
            <a:schemeClr val="tx2">
              <a:lumMod val="10000"/>
            </a:schemeClr>
          </a:solidFill>
        </p:spPr>
        <p:txBody>
          <a:bodyPr/>
          <a:lstStyle/>
          <a:p>
            <a:pPr algn="ctr"/>
            <a:r>
              <a:rPr lang="en-US" dirty="0"/>
              <a:t>Other Trainings</a:t>
            </a:r>
          </a:p>
        </p:txBody>
      </p:sp>
      <p:sp>
        <p:nvSpPr>
          <p:cNvPr id="3" name="Content Placeholder 2"/>
          <p:cNvSpPr>
            <a:spLocks noGrp="1"/>
          </p:cNvSpPr>
          <p:nvPr>
            <p:ph sz="quarter" idx="13"/>
          </p:nvPr>
        </p:nvSpPr>
        <p:spPr>
          <a:xfrm>
            <a:off x="753208" y="2057400"/>
            <a:ext cx="7315200" cy="3581400"/>
          </a:xfrm>
        </p:spPr>
        <p:txBody>
          <a:bodyPr>
            <a:normAutofit/>
          </a:bodyPr>
          <a:lstStyle/>
          <a:p>
            <a:pPr>
              <a:buFont typeface="Wingdings" panose="05000000000000000000" pitchFamily="2" charset="2"/>
              <a:buChar char="Ø"/>
            </a:pPr>
            <a:r>
              <a:rPr lang="en-US" sz="2400" dirty="0"/>
              <a:t>You will receive more information about the following trainings in August when your arrive on campus, these </a:t>
            </a:r>
            <a:r>
              <a:rPr lang="en-US" sz="2400"/>
              <a:t>below requirements </a:t>
            </a:r>
            <a:r>
              <a:rPr lang="en-US" sz="2400" dirty="0"/>
              <a:t>will then be completed:</a:t>
            </a:r>
          </a:p>
          <a:p>
            <a:pPr lvl="1">
              <a:buFont typeface="Courier New" panose="02070309020205020404" pitchFamily="49" charset="0"/>
              <a:buChar char="o"/>
            </a:pPr>
            <a:r>
              <a:rPr lang="en-US" sz="2000" dirty="0"/>
              <a:t>Chemical Hygiene (Lab Safety) Training</a:t>
            </a:r>
          </a:p>
          <a:p>
            <a:pPr lvl="1">
              <a:buFont typeface="Courier New" panose="02070309020205020404" pitchFamily="49" charset="0"/>
              <a:buChar char="o"/>
            </a:pPr>
            <a:r>
              <a:rPr lang="en-US" sz="2000" dirty="0"/>
              <a:t>Hazardous Waste Training</a:t>
            </a:r>
          </a:p>
          <a:p>
            <a:pPr lvl="1">
              <a:buFont typeface="Courier New" panose="02070309020205020404" pitchFamily="49" charset="0"/>
              <a:buChar char="o"/>
            </a:pPr>
            <a:r>
              <a:rPr lang="en-US" sz="2000" dirty="0"/>
              <a:t>Bloodborne Pathogens Training</a:t>
            </a:r>
          </a:p>
          <a:p>
            <a:pPr lvl="1">
              <a:buFont typeface="Courier New" panose="02070309020205020404" pitchFamily="49" charset="0"/>
              <a:buChar char="o"/>
            </a:pPr>
            <a:r>
              <a:rPr lang="en-US" sz="2000" dirty="0"/>
              <a:t>Fire Safety Training </a:t>
            </a:r>
          </a:p>
        </p:txBody>
      </p:sp>
    </p:spTree>
    <p:extLst>
      <p:ext uri="{BB962C8B-B14F-4D97-AF65-F5344CB8AC3E}">
        <p14:creationId xmlns:p14="http://schemas.microsoft.com/office/powerpoint/2010/main" val="3158235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543800" cy="914400"/>
          </a:xfrm>
          <a:solidFill>
            <a:schemeClr val="tx2">
              <a:lumMod val="10000"/>
            </a:schemeClr>
          </a:solidFill>
        </p:spPr>
        <p:txBody>
          <a:bodyPr/>
          <a:lstStyle/>
          <a:p>
            <a:pPr algn="ctr"/>
            <a:r>
              <a:rPr lang="en-US" dirty="0"/>
              <a:t>Important Notes</a:t>
            </a:r>
          </a:p>
        </p:txBody>
      </p:sp>
      <p:sp>
        <p:nvSpPr>
          <p:cNvPr id="3" name="Content Placeholder 2"/>
          <p:cNvSpPr>
            <a:spLocks noGrp="1"/>
          </p:cNvSpPr>
          <p:nvPr>
            <p:ph sz="quarter" idx="13"/>
          </p:nvPr>
        </p:nvSpPr>
        <p:spPr>
          <a:xfrm>
            <a:off x="762000" y="1295400"/>
            <a:ext cx="7543800" cy="5105400"/>
          </a:xfrm>
        </p:spPr>
        <p:txBody>
          <a:bodyPr>
            <a:normAutofit/>
          </a:bodyPr>
          <a:lstStyle/>
          <a:p>
            <a:pPr lvl="0">
              <a:buFont typeface="Wingdings" panose="05000000000000000000" pitchFamily="2" charset="2"/>
              <a:buChar char="Ø"/>
              <a:defRPr/>
            </a:pPr>
            <a:r>
              <a:rPr lang="en-US" b="1" u="sng" dirty="0">
                <a:solidFill>
                  <a:srgbClr val="FFC000"/>
                </a:solidFill>
                <a:latin typeface="Times New Roman" panose="02020603050405020304" pitchFamily="18" charset="0"/>
                <a:cs typeface="Times New Roman" panose="02020603050405020304" pitchFamily="18" charset="0"/>
              </a:rPr>
              <a:t>Pay attention to due dates!</a:t>
            </a:r>
            <a:r>
              <a:rPr lang="en-US" b="1" dirty="0">
                <a:solidFill>
                  <a:srgbClr val="FFC000"/>
                </a:solidFill>
                <a:latin typeface="Times New Roman" panose="02020603050405020304" pitchFamily="18" charset="0"/>
                <a:cs typeface="Times New Roman" panose="02020603050405020304" pitchFamily="18" charset="0"/>
              </a:rPr>
              <a:t>  </a:t>
            </a:r>
            <a:r>
              <a:rPr lang="en-US" dirty="0">
                <a:solidFill>
                  <a:sysClr val="window" lastClr="FFFFFF"/>
                </a:solidFill>
                <a:latin typeface="Times New Roman" panose="02020603050405020304" pitchFamily="18" charset="0"/>
                <a:cs typeface="Times New Roman" panose="02020603050405020304" pitchFamily="18" charset="0"/>
              </a:rPr>
              <a:t>If you do not complete the requirements in time, a hold will be placed on your UK account. </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If  CastleBranch rejects one of your submissions, </a:t>
            </a:r>
            <a:r>
              <a:rPr lang="en-US" b="1" u="sng" dirty="0">
                <a:solidFill>
                  <a:sysClr val="window" lastClr="FFFFFF"/>
                </a:solidFill>
                <a:latin typeface="Times New Roman" panose="02020603050405020304" pitchFamily="18" charset="0"/>
                <a:cs typeface="Times New Roman" panose="02020603050405020304" pitchFamily="18" charset="0"/>
              </a:rPr>
              <a:t>promptly</a:t>
            </a:r>
            <a:r>
              <a:rPr lang="en-US" dirty="0">
                <a:solidFill>
                  <a:sysClr val="window" lastClr="FFFFFF"/>
                </a:solidFill>
                <a:latin typeface="Times New Roman" panose="02020603050405020304" pitchFamily="18" charset="0"/>
                <a:cs typeface="Times New Roman" panose="02020603050405020304" pitchFamily="18" charset="0"/>
              </a:rPr>
              <a:t> address this. Castlebranch will provide a reason for the rejection in an email to you. If you still do not understand why a document is not being accepted, you can contact:</a:t>
            </a:r>
          </a:p>
          <a:p>
            <a:pPr lvl="1">
              <a:buFont typeface="Wingdings" panose="05000000000000000000" pitchFamily="2" charset="2"/>
              <a:buChar char="v"/>
              <a:defRPr/>
            </a:pPr>
            <a:r>
              <a:rPr lang="en-US" dirty="0">
                <a:solidFill>
                  <a:sysClr val="window" lastClr="FFFFFF"/>
                </a:solidFill>
                <a:latin typeface="Times New Roman" panose="02020603050405020304" pitchFamily="18" charset="0"/>
                <a:cs typeface="Times New Roman" panose="02020603050405020304" pitchFamily="18" charset="0"/>
                <a:hlinkClick r:id="rId3"/>
              </a:rPr>
              <a:t>CHS-Compliance@uky</a:t>
            </a:r>
            <a:r>
              <a:rPr lang="en-US">
                <a:solidFill>
                  <a:sysClr val="window" lastClr="FFFFFF"/>
                </a:solidFill>
                <a:latin typeface="Times New Roman" panose="02020603050405020304" pitchFamily="18" charset="0"/>
                <a:cs typeface="Times New Roman" panose="02020603050405020304" pitchFamily="18" charset="0"/>
                <a:hlinkClick r:id="rId3"/>
              </a:rPr>
              <a:t>.edu</a:t>
            </a:r>
            <a:endParaRPr lang="en-US" dirty="0">
              <a:solidFill>
                <a:sysClr val="window" lastClr="FFFFFF"/>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Occasionally, flu shots get rejected if the flu season is not explicitly stated on the document. Make sure your name, birthdate and date given is also listed on the document prior to uploading.  Check your CB account to see what reason  your flu shot is rejected.</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Note that the flu shot has a different deadline than the other requirements and is due </a:t>
            </a:r>
            <a:r>
              <a:rPr lang="en-US" b="1" dirty="0">
                <a:solidFill>
                  <a:sysClr val="window" lastClr="FFFFFF"/>
                </a:solidFill>
                <a:latin typeface="Times New Roman" panose="02020603050405020304" pitchFamily="18" charset="0"/>
                <a:cs typeface="Times New Roman" panose="02020603050405020304" pitchFamily="18" charset="0"/>
              </a:rPr>
              <a:t>November 1</a:t>
            </a:r>
            <a:r>
              <a:rPr lang="en-US" b="1" baseline="30000" dirty="0">
                <a:solidFill>
                  <a:sysClr val="window" lastClr="FFFFFF"/>
                </a:solidFill>
                <a:latin typeface="Times New Roman" panose="02020603050405020304" pitchFamily="18" charset="0"/>
                <a:cs typeface="Times New Roman" panose="02020603050405020304" pitchFamily="18" charset="0"/>
              </a:rPr>
              <a:t>st</a:t>
            </a:r>
            <a:r>
              <a:rPr lang="en-US" dirty="0">
                <a:solidFill>
                  <a:sysClr val="window" lastClr="FFFF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312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6" name="Picture 5" descr="83403926.jpg"/>
          <p:cNvPicPr>
            <a:picLocks noChangeAspect="1"/>
          </p:cNvPicPr>
          <p:nvPr/>
        </p:nvPicPr>
        <p:blipFill rotWithShape="1">
          <a:blip r:embed="rId3" cstate="print">
            <a:extLst>
              <a:ext uri="{28A0092B-C50C-407E-A947-70E740481C1C}">
                <a14:useLocalDpi xmlns:a14="http://schemas.microsoft.com/office/drawing/2010/main" val="0"/>
              </a:ext>
            </a:extLst>
          </a:blip>
          <a:srcRect t="3055"/>
          <a:stretch/>
        </p:blipFill>
        <p:spPr>
          <a:xfrm>
            <a:off x="0" y="0"/>
            <a:ext cx="9144000" cy="5910525"/>
          </a:xfrm>
          <a:prstGeom prst="rect">
            <a:avLst/>
          </a:prstGeom>
        </p:spPr>
      </p:pic>
      <p:pic>
        <p:nvPicPr>
          <p:cNvPr id="5" name="Picture 4" descr="UKCHS.16.008 powerpoint BG-9.png"/>
          <p:cNvPicPr>
            <a:picLocks noChangeAspect="1"/>
          </p:cNvPicPr>
          <p:nvPr/>
        </p:nvPicPr>
        <p:blipFill rotWithShape="1">
          <a:blip r:embed="rId4" cstate="print">
            <a:extLst>
              <a:ext uri="{28A0092B-C50C-407E-A947-70E740481C1C}">
                <a14:useLocalDpi xmlns:a14="http://schemas.microsoft.com/office/drawing/2010/main" val="0"/>
              </a:ext>
            </a:extLst>
          </a:blip>
          <a:srcRect b="11598"/>
          <a:stretch/>
        </p:blipFill>
        <p:spPr>
          <a:xfrm>
            <a:off x="0" y="-9177"/>
            <a:ext cx="9144000" cy="6062133"/>
          </a:xfrm>
          <a:prstGeom prst="rect">
            <a:avLst/>
          </a:prstGeom>
        </p:spPr>
      </p:pic>
      <p:sp>
        <p:nvSpPr>
          <p:cNvPr id="8" name="Content Placeholder 4"/>
          <p:cNvSpPr txBox="1">
            <a:spLocks/>
          </p:cNvSpPr>
          <p:nvPr/>
        </p:nvSpPr>
        <p:spPr>
          <a:xfrm>
            <a:off x="144379" y="76200"/>
            <a:ext cx="8847221" cy="838200"/>
          </a:xfrm>
          <a:prstGeom prst="rect">
            <a:avLst/>
          </a:prstGeom>
          <a:solidFill>
            <a:schemeClr val="tx2">
              <a:lumMod val="1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5400" spc="600" dirty="0">
                <a:solidFill>
                  <a:srgbClr val="FFFFFF"/>
                </a:solidFill>
                <a:latin typeface="Times New Roman" panose="02020603050405020304" pitchFamily="18" charset="0"/>
                <a:cs typeface="Times New Roman" panose="02020603050405020304" pitchFamily="18" charset="0"/>
              </a:rPr>
              <a:t>Clinical Requirements</a:t>
            </a:r>
          </a:p>
        </p:txBody>
      </p:sp>
      <p:pic>
        <p:nvPicPr>
          <p:cNvPr id="10" name="Picture 9" descr="gray large pattern he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8653" y="4060498"/>
            <a:ext cx="2540000" cy="2540000"/>
          </a:xfrm>
          <a:prstGeom prst="rect">
            <a:avLst/>
          </a:prstGeom>
        </p:spPr>
      </p:pic>
      <p:pic>
        <p:nvPicPr>
          <p:cNvPr id="11" name="Picture 10" descr="light blue small hex.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8653" y="3826248"/>
            <a:ext cx="1185334" cy="1185334"/>
          </a:xfrm>
          <a:prstGeom prst="rect">
            <a:avLst/>
          </a:prstGeom>
        </p:spPr>
      </p:pic>
      <p:sp>
        <p:nvSpPr>
          <p:cNvPr id="2" name="Rectangle 1"/>
          <p:cNvSpPr/>
          <p:nvPr/>
        </p:nvSpPr>
        <p:spPr>
          <a:xfrm>
            <a:off x="144378" y="1143000"/>
            <a:ext cx="8085222" cy="6494085"/>
          </a:xfrm>
          <a:prstGeom prst="rect">
            <a:avLst/>
          </a:prstGeom>
        </p:spPr>
        <p:txBody>
          <a:bodyPr wrap="square">
            <a:spAutoFit/>
          </a:bodyPr>
          <a:lstStyle/>
          <a:p>
            <a:pPr>
              <a:buFont typeface="Wingdings" panose="05000000000000000000" pitchFamily="2" charset="2"/>
              <a:buChar char="Ø"/>
            </a:pPr>
            <a:r>
              <a:rPr lang="en-US" sz="1600" b="1" u="sng" dirty="0"/>
              <a:t>Full Background Check</a:t>
            </a:r>
          </a:p>
          <a:p>
            <a:pPr>
              <a:buFont typeface="Wingdings" panose="05000000000000000000" pitchFamily="2" charset="2"/>
              <a:buChar char="Ø"/>
            </a:pPr>
            <a:r>
              <a:rPr lang="en-US" sz="1600" b="1" u="sng" dirty="0"/>
              <a:t>10 Panel Drug Screening</a:t>
            </a:r>
          </a:p>
          <a:p>
            <a:pPr>
              <a:buFont typeface="Wingdings" panose="05000000000000000000" pitchFamily="2" charset="2"/>
              <a:buChar char="Ø"/>
            </a:pPr>
            <a:r>
              <a:rPr lang="en-US" sz="1600" b="1" u="sng" dirty="0"/>
              <a:t>Clinical Requirements:</a:t>
            </a:r>
          </a:p>
          <a:p>
            <a:pPr lvl="1">
              <a:buFont typeface="Courier New" panose="02070309020205020404" pitchFamily="49" charset="0"/>
              <a:buChar char="o"/>
            </a:pPr>
            <a:r>
              <a:rPr lang="en-US" sz="1600" b="1" dirty="0"/>
              <a:t>Health Insurance (annual)</a:t>
            </a:r>
          </a:p>
          <a:p>
            <a:pPr lvl="1">
              <a:buFont typeface="Courier New" panose="02070309020205020404" pitchFamily="49" charset="0"/>
              <a:buChar char="o"/>
            </a:pPr>
            <a:r>
              <a:rPr lang="en-US" sz="1600" b="1" dirty="0"/>
              <a:t>Influenza Shot (annual)</a:t>
            </a:r>
          </a:p>
          <a:p>
            <a:pPr lvl="1">
              <a:buFont typeface="Courier New" panose="02070309020205020404" pitchFamily="49" charset="0"/>
              <a:buChar char="o"/>
            </a:pPr>
            <a:r>
              <a:rPr lang="en-US" sz="1600" b="1" dirty="0">
                <a:solidFill>
                  <a:prstClr val="white"/>
                </a:solidFill>
                <a:latin typeface="Times New Roman" panose="02020603050405020304" pitchFamily="18" charset="0"/>
                <a:cs typeface="Times New Roman" panose="02020603050405020304" pitchFamily="18" charset="0"/>
              </a:rPr>
              <a:t>Tuberculosis Two-Step Skin Test (2 separate TB test given at least 1 week apart) or    IGRA Blood Test</a:t>
            </a:r>
          </a:p>
          <a:p>
            <a:pPr marL="1092708" lvl="2" indent="-342900">
              <a:buFont typeface="Arial" panose="020B0604020202020204" pitchFamily="34" charset="0"/>
              <a:buChar char="•"/>
            </a:pPr>
            <a:r>
              <a:rPr lang="en-US" sz="1600" b="1" dirty="0">
                <a:solidFill>
                  <a:prstClr val="white"/>
                </a:solidFill>
                <a:latin typeface="Times New Roman" panose="02020603050405020304" pitchFamily="18" charset="0"/>
                <a:cs typeface="Times New Roman" panose="02020603050405020304" pitchFamily="18" charset="0"/>
              </a:rPr>
              <a:t>An annual one-step skin test or IGRA Blood Test is required the each year for renewal.</a:t>
            </a:r>
          </a:p>
          <a:p>
            <a:pPr lvl="1">
              <a:buFont typeface="Courier New" panose="02070309020205020404" pitchFamily="49" charset="0"/>
              <a:buChar char="o"/>
            </a:pPr>
            <a:r>
              <a:rPr lang="en-US" sz="1600" b="1" dirty="0"/>
              <a:t>Hepatitis B, MMR, Varicella and Tdap documents</a:t>
            </a:r>
          </a:p>
          <a:p>
            <a:pPr lvl="1">
              <a:buFont typeface="Courier New" panose="02070309020205020404" pitchFamily="49" charset="0"/>
              <a:buChar char="o"/>
            </a:pPr>
            <a:r>
              <a:rPr lang="en-US" sz="1600" b="1" dirty="0"/>
              <a:t>Commitment to Behavioral Standard in Patient Care</a:t>
            </a:r>
          </a:p>
          <a:p>
            <a:pPr lvl="1">
              <a:buFont typeface="Courier New" panose="02070309020205020404" pitchFamily="49" charset="0"/>
              <a:buChar char="o"/>
            </a:pPr>
            <a:r>
              <a:rPr lang="en-US" sz="1600" b="1" dirty="0"/>
              <a:t>HIPAA Education and Consent form</a:t>
            </a:r>
          </a:p>
          <a:p>
            <a:pPr lvl="1"/>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https://www.uky.edu/chs/sites/chs.uky.edu/files/2021_hipaa_education_and_consent.pdf</a:t>
            </a:r>
            <a:endPar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742950" lvl="1" indent="-285750">
              <a:buFont typeface="Courier New" panose="02070309020205020404" pitchFamily="49" charset="0"/>
              <a:buChar char="o"/>
            </a:pPr>
            <a:r>
              <a:rPr lang="en-US" sz="1600" b="1" dirty="0"/>
              <a:t>Orientation Guide</a:t>
            </a:r>
          </a:p>
          <a:p>
            <a:pPr lvl="1"/>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https://www.uky.edu/chs/sites/chs.uky.edu/files/ole_orientation_guide.pdf</a:t>
            </a:r>
            <a:endParaRPr lang="en-US" sz="1600" b="1" dirty="0"/>
          </a:p>
          <a:p>
            <a:pPr>
              <a:buFont typeface="Wingdings" panose="05000000000000000000" pitchFamily="2" charset="2"/>
              <a:buChar char="Ø"/>
            </a:pPr>
            <a:r>
              <a:rPr lang="en-US" sz="1600" b="1" u="sng" dirty="0"/>
              <a:t>Trainings </a:t>
            </a:r>
            <a:r>
              <a:rPr lang="en-US" sz="1600" b="1" dirty="0"/>
              <a:t> </a:t>
            </a:r>
          </a:p>
          <a:p>
            <a:pPr lvl="1">
              <a:buFont typeface="Courier New" panose="02070309020205020404" pitchFamily="49" charset="0"/>
              <a:buChar char="o"/>
            </a:pPr>
            <a:r>
              <a:rPr lang="en-US" sz="1600" b="1" dirty="0"/>
              <a:t>Bloodborne Pathogen Exposure Policy</a:t>
            </a:r>
          </a:p>
          <a:p>
            <a:pPr lvl="1">
              <a:buFont typeface="Courier New" panose="02070309020205020404" pitchFamily="49" charset="0"/>
              <a:buChar char="o"/>
            </a:pPr>
            <a:r>
              <a:rPr lang="en-US" sz="1600" dirty="0"/>
              <a:t>Chemical Hygiene (Lab Safety) Training</a:t>
            </a:r>
          </a:p>
          <a:p>
            <a:pPr lvl="1">
              <a:buFont typeface="Courier New" panose="02070309020205020404" pitchFamily="49" charset="0"/>
              <a:buChar char="o"/>
            </a:pPr>
            <a:r>
              <a:rPr lang="en-US" sz="1600" b="1" dirty="0"/>
              <a:t> </a:t>
            </a:r>
            <a:r>
              <a:rPr lang="en-US" sz="1600" dirty="0"/>
              <a:t>Hazardous Waste Training</a:t>
            </a:r>
          </a:p>
          <a:p>
            <a:pPr lvl="1">
              <a:buFont typeface="Courier New" panose="02070309020205020404" pitchFamily="49" charset="0"/>
              <a:buChar char="o"/>
            </a:pPr>
            <a:r>
              <a:rPr lang="en-US" sz="1600" dirty="0"/>
              <a:t>Fire Safety Training</a:t>
            </a:r>
          </a:p>
          <a:p>
            <a:pPr lvl="1">
              <a:buFont typeface="Courier New" panose="02070309020205020404" pitchFamily="49" charset="0"/>
              <a:buChar char="o"/>
            </a:pPr>
            <a:r>
              <a:rPr lang="en-US" sz="1600" b="1" dirty="0"/>
              <a:t>HIPAA Training</a:t>
            </a:r>
          </a:p>
          <a:p>
            <a:pPr lvl="1">
              <a:buFont typeface="Courier New" panose="02070309020205020404" pitchFamily="49" charset="0"/>
              <a:buChar char="o"/>
            </a:pPr>
            <a:r>
              <a:rPr lang="en-US" sz="1600" b="1" dirty="0"/>
              <a:t>Discrimination and Harassment Training</a:t>
            </a:r>
          </a:p>
          <a:p>
            <a:pPr marL="749808" lvl="2" defTabSz="914400">
              <a:spcBef>
                <a:spcPct val="20000"/>
              </a:spcBef>
              <a:buSzPct val="60000"/>
            </a:pPr>
            <a:endPar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749808" lvl="2" defTabSz="914400">
              <a:spcBef>
                <a:spcPct val="20000"/>
              </a:spcBef>
              <a:buSzPct val="60000"/>
            </a:pPr>
            <a:endPar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56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828800"/>
            <a:ext cx="7086600" cy="4724400"/>
          </a:xfrm>
        </p:spPr>
        <p:txBody>
          <a:bodyPr>
            <a:normAutofit fontScale="92500" lnSpcReduction="10000"/>
          </a:bodyPr>
          <a:lstStyle/>
          <a:p>
            <a:pPr>
              <a:buFont typeface="Wingdings" panose="05000000000000000000" pitchFamily="2" charset="2"/>
              <a:buChar char="Ø"/>
            </a:pPr>
            <a:r>
              <a:rPr lang="en-US" dirty="0"/>
              <a:t>The full background check and drug screening are due </a:t>
            </a:r>
            <a:r>
              <a:rPr lang="en-US" u="sng" dirty="0">
                <a:solidFill>
                  <a:srgbClr val="FFC000"/>
                </a:solidFill>
              </a:rPr>
              <a:t>BY August 1</a:t>
            </a:r>
            <a:r>
              <a:rPr lang="en-US" u="sng" baseline="30000" dirty="0">
                <a:solidFill>
                  <a:srgbClr val="FFC000"/>
                </a:solidFill>
              </a:rPr>
              <a:t>st</a:t>
            </a:r>
            <a:r>
              <a:rPr lang="en-US" u="sng" dirty="0">
                <a:solidFill>
                  <a:srgbClr val="FFC000"/>
                </a:solidFill>
              </a:rPr>
              <a:t>, prior to start of program</a:t>
            </a:r>
            <a:r>
              <a:rPr lang="en-US" dirty="0"/>
              <a:t>.</a:t>
            </a:r>
          </a:p>
          <a:p>
            <a:endParaRPr lang="en-US" dirty="0"/>
          </a:p>
          <a:p>
            <a:pPr>
              <a:buFont typeface="Wingdings" panose="05000000000000000000" pitchFamily="2" charset="2"/>
              <a:buChar char="Ø"/>
            </a:pPr>
            <a:r>
              <a:rPr lang="en-US" dirty="0"/>
              <a:t>The clinical requirements are due </a:t>
            </a:r>
            <a:r>
              <a:rPr lang="en-US" u="sng" dirty="0">
                <a:solidFill>
                  <a:srgbClr val="FFC000"/>
                </a:solidFill>
              </a:rPr>
              <a:t>by September 15</a:t>
            </a:r>
            <a:r>
              <a:rPr lang="en-US" u="sng" baseline="30000" dirty="0">
                <a:solidFill>
                  <a:srgbClr val="FFC000"/>
                </a:solidFill>
              </a:rPr>
              <a:t>th</a:t>
            </a:r>
            <a:r>
              <a:rPr lang="en-US" u="sng" dirty="0">
                <a:solidFill>
                  <a:srgbClr val="FFC000"/>
                </a:solidFill>
              </a:rPr>
              <a:t>,  each year you are in the program. </a:t>
            </a:r>
          </a:p>
          <a:p>
            <a:pPr marL="18288" indent="0">
              <a:buNone/>
            </a:pPr>
            <a:endParaRPr lang="en-US" u="sng" dirty="0">
              <a:solidFill>
                <a:srgbClr val="FFC000"/>
              </a:solidFill>
            </a:endParaRPr>
          </a:p>
          <a:p>
            <a:pPr>
              <a:buFont typeface="Wingdings" panose="05000000000000000000" pitchFamily="2" charset="2"/>
              <a:buChar char="Ø"/>
            </a:pPr>
            <a:r>
              <a:rPr lang="en-US" dirty="0"/>
              <a:t>Flu Immunization is due November 1</a:t>
            </a:r>
            <a:r>
              <a:rPr lang="en-US" baseline="30000" dirty="0"/>
              <a:t>st</a:t>
            </a:r>
            <a:r>
              <a:rPr lang="en-US" dirty="0"/>
              <a:t> each year.</a:t>
            </a:r>
          </a:p>
          <a:p>
            <a:pPr marL="18288" indent="0">
              <a:buNone/>
            </a:pPr>
            <a:endParaRPr lang="en-US" dirty="0"/>
          </a:p>
          <a:p>
            <a:pPr>
              <a:buFont typeface="Wingdings" panose="05000000000000000000" pitchFamily="2" charset="2"/>
              <a:buChar char="Ø"/>
            </a:pPr>
            <a:r>
              <a:rPr lang="en-US" dirty="0"/>
              <a:t>The trainings will be due 2-3 weeks after orientation. You will receive more information about how to complete these at orientation in August.</a:t>
            </a:r>
          </a:p>
          <a:p>
            <a:pPr marL="18288" indent="0">
              <a:buNone/>
            </a:pPr>
            <a:endParaRPr lang="en-US" dirty="0"/>
          </a:p>
          <a:p>
            <a:pPr>
              <a:buFont typeface="Wingdings" panose="05000000000000000000" pitchFamily="2" charset="2"/>
              <a:buChar char="Ø"/>
            </a:pPr>
            <a:r>
              <a:rPr lang="en-US" dirty="0">
                <a:solidFill>
                  <a:srgbClr val="FFC000"/>
                </a:solidFill>
              </a:rPr>
              <a:t>It is highly recommended that you do not wait until close to the deadline to complete these requirements. Get them done as early as possible in case problems arise!</a:t>
            </a:r>
          </a:p>
        </p:txBody>
      </p:sp>
      <p:sp>
        <p:nvSpPr>
          <p:cNvPr id="3" name="Title 2"/>
          <p:cNvSpPr>
            <a:spLocks noGrp="1"/>
          </p:cNvSpPr>
          <p:nvPr>
            <p:ph type="title"/>
          </p:nvPr>
        </p:nvSpPr>
        <p:spPr>
          <a:xfrm>
            <a:off x="609600" y="457200"/>
            <a:ext cx="7543800" cy="914400"/>
          </a:xfrm>
          <a:solidFill>
            <a:schemeClr val="tx2">
              <a:lumMod val="10000"/>
            </a:schemeClr>
          </a:solidFill>
        </p:spPr>
        <p:txBody>
          <a:bodyPr/>
          <a:lstStyle/>
          <a:p>
            <a:pPr algn="ctr"/>
            <a:r>
              <a:rPr lang="en-US" dirty="0"/>
              <a:t>Due Dates</a:t>
            </a:r>
          </a:p>
        </p:txBody>
      </p:sp>
    </p:spTree>
    <p:extLst>
      <p:ext uri="{BB962C8B-B14F-4D97-AF65-F5344CB8AC3E}">
        <p14:creationId xmlns:p14="http://schemas.microsoft.com/office/powerpoint/2010/main" val="385343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905000"/>
          </a:xfrm>
        </p:spPr>
        <p:txBody>
          <a:bodyPr>
            <a:noAutofit/>
          </a:bodyPr>
          <a:lstStyle/>
          <a:p>
            <a:pPr algn="ctr"/>
            <a:r>
              <a:rPr lang="en-US" sz="3600" dirty="0"/>
              <a:t>How to get started:</a:t>
            </a:r>
            <a:br>
              <a:rPr lang="en-US" sz="3600" dirty="0"/>
            </a:br>
            <a:r>
              <a:rPr lang="en-US" sz="3600" dirty="0"/>
              <a:t>Create an account on Castle Branch</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6540866"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914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934" t="15513" r="16649" b="20897"/>
          <a:stretch/>
        </p:blipFill>
        <p:spPr bwMode="auto">
          <a:xfrm>
            <a:off x="725993" y="228600"/>
            <a:ext cx="3581400" cy="326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257800" y="0"/>
            <a:ext cx="3653414" cy="650947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Go to: </a:t>
            </a:r>
          </a:p>
          <a:p>
            <a:pPr marL="285750" indent="-285750">
              <a:buFont typeface="Arial" panose="020B0604020202020204" pitchFamily="34" charset="0"/>
              <a:buChar char="•"/>
            </a:pPr>
            <a:r>
              <a:rPr lang="en-US" sz="1600" u="sng" dirty="0">
                <a:hlinkClick r:id="rId4"/>
              </a:rPr>
              <a:t>https://uky-health.castlebranch.com/UK33</a:t>
            </a:r>
            <a:endParaRPr lang="en-US" sz="1600" u="sng" dirty="0"/>
          </a:p>
          <a:p>
            <a:endParaRPr lang="en-US" sz="1600" u="sng" dirty="0"/>
          </a:p>
          <a:p>
            <a:pPr marL="285750" indent="-285750">
              <a:buFont typeface="Arial" panose="020B0604020202020204" pitchFamily="34" charset="0"/>
              <a:buChar char="•"/>
            </a:pPr>
            <a:r>
              <a:rPr lang="en-US" dirty="0"/>
              <a:t>Select “College of Health Sciences”</a:t>
            </a:r>
          </a:p>
          <a:p>
            <a:endParaRPr lang="en-US" dirty="0"/>
          </a:p>
          <a:p>
            <a:pPr marL="285750" indent="-285750">
              <a:buFont typeface="Arial" panose="020B0604020202020204" pitchFamily="34" charset="0"/>
              <a:buChar char="•"/>
            </a:pPr>
            <a:r>
              <a:rPr lang="en-US" dirty="0"/>
              <a:t>Select your major (Medical Laboratory Sciences)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Select Campus:  Hazard or Lexington</a:t>
            </a:r>
          </a:p>
          <a:p>
            <a:endParaRPr lang="en-US" dirty="0"/>
          </a:p>
          <a:p>
            <a:pPr marL="285750" indent="-285750">
              <a:buFont typeface="Arial" panose="020B0604020202020204" pitchFamily="34" charset="0"/>
              <a:buChar char="•"/>
            </a:pPr>
            <a:r>
              <a:rPr lang="en-US" dirty="0"/>
              <a:t>Select  “I need to order my initial Background Check, Drug Test, and Medical Document Manager</a:t>
            </a:r>
          </a:p>
          <a:p>
            <a:endParaRPr lang="en-US" dirty="0"/>
          </a:p>
          <a:p>
            <a:pPr marL="285750" indent="-285750">
              <a:buFont typeface="Arial" panose="020B0604020202020204" pitchFamily="34" charset="0"/>
              <a:buChar char="•"/>
            </a:pPr>
            <a:r>
              <a:rPr lang="en-US" dirty="0"/>
              <a:t>You will then be directed to review your order, and then enter your personal details </a:t>
            </a:r>
          </a:p>
          <a:p>
            <a:endParaRPr lang="en-US" dirty="0"/>
          </a:p>
          <a:p>
            <a:pPr marL="285750" indent="-285750">
              <a:buFont typeface="Arial" panose="020B0604020202020204" pitchFamily="34" charset="0"/>
              <a:buChar char="•"/>
            </a:pPr>
            <a:r>
              <a:rPr lang="en-US" b="1" dirty="0"/>
              <a:t>The cost is $103.</a:t>
            </a:r>
          </a:p>
        </p:txBody>
      </p:sp>
      <p:pic>
        <p:nvPicPr>
          <p:cNvPr id="7" name="Picture 6" descr="CertifiedProfile - Mozilla Firefox"/>
          <p:cNvPicPr>
            <a:picLocks noChangeAspect="1"/>
          </p:cNvPicPr>
          <p:nvPr/>
        </p:nvPicPr>
        <p:blipFill rotWithShape="1">
          <a:blip r:embed="rId5" cstate="print">
            <a:extLst>
              <a:ext uri="{28A0092B-C50C-407E-A947-70E740481C1C}">
                <a14:useLocalDpi xmlns:a14="http://schemas.microsoft.com/office/drawing/2010/main" val="0"/>
              </a:ext>
            </a:extLst>
          </a:blip>
          <a:srcRect l="879" t="9850" r="1978"/>
          <a:stretch/>
        </p:blipFill>
        <p:spPr>
          <a:xfrm>
            <a:off x="232786" y="3673137"/>
            <a:ext cx="4567814" cy="2799027"/>
          </a:xfrm>
          <a:prstGeom prst="rect">
            <a:avLst/>
          </a:prstGeom>
        </p:spPr>
      </p:pic>
    </p:spTree>
    <p:extLst>
      <p:ext uri="{BB962C8B-B14F-4D97-AF65-F5344CB8AC3E}">
        <p14:creationId xmlns:p14="http://schemas.microsoft.com/office/powerpoint/2010/main" val="196366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371600"/>
            <a:ext cx="7239000" cy="4953000"/>
          </a:xfrm>
        </p:spPr>
        <p:txBody>
          <a:bodyPr>
            <a:normAutofit lnSpcReduction="10000"/>
          </a:bodyPr>
          <a:lstStyle/>
          <a:p>
            <a:pPr>
              <a:buFont typeface="Wingdings" panose="05000000000000000000" pitchFamily="2" charset="2"/>
              <a:buChar char="Ø"/>
            </a:pPr>
            <a:r>
              <a:rPr lang="en-US" sz="2800" dirty="0"/>
              <a:t>Your background check will begin immediately upon purchasing. </a:t>
            </a:r>
          </a:p>
          <a:p>
            <a:pPr marL="18288" indent="0">
              <a:buNone/>
            </a:pPr>
            <a:endParaRPr lang="en-US" sz="2800" dirty="0"/>
          </a:p>
          <a:p>
            <a:pPr marL="361188" lvl="0" indent="-342900">
              <a:buFont typeface="Wingdings" panose="05000000000000000000" pitchFamily="2" charset="2"/>
              <a:buChar char="Ø"/>
            </a:pPr>
            <a:r>
              <a:rPr lang="en-US" sz="2200" dirty="0">
                <a:solidFill>
                  <a:prstClr val="white"/>
                </a:solidFill>
                <a:latin typeface="Times New Roman" panose="02020603050405020304" pitchFamily="18" charset="0"/>
                <a:cs typeface="Times New Roman" panose="02020603050405020304" pitchFamily="18" charset="0"/>
              </a:rPr>
              <a:t>Instructions for your Drug Screening will be provided within your Castle Branch “To Do List” within three business days. </a:t>
            </a:r>
          </a:p>
          <a:p>
            <a:pPr marL="726948" lvl="1" indent="-342900">
              <a:buFont typeface="Wingdings" panose="05000000000000000000" pitchFamily="2" charset="2"/>
              <a:buChar char="Ø"/>
            </a:pPr>
            <a:r>
              <a:rPr lang="en-US" sz="2200" dirty="0">
                <a:solidFill>
                  <a:prstClr val="white"/>
                </a:solidFill>
                <a:latin typeface="Times New Roman" panose="02020603050405020304" pitchFamily="18" charset="0"/>
                <a:cs typeface="Times New Roman" panose="02020603050405020304" pitchFamily="18" charset="0"/>
              </a:rPr>
              <a:t>Download the registration form and locate a </a:t>
            </a:r>
            <a:r>
              <a:rPr lang="en-US" sz="2200" b="1" u="sng" dirty="0">
                <a:solidFill>
                  <a:prstClr val="white"/>
                </a:solidFill>
                <a:latin typeface="Times New Roman" panose="02020603050405020304" pitchFamily="18" charset="0"/>
                <a:cs typeface="Times New Roman" panose="02020603050405020304" pitchFamily="18" charset="0"/>
              </a:rPr>
              <a:t>LabCorp</a:t>
            </a:r>
            <a:r>
              <a:rPr lang="en-US" sz="2200" dirty="0">
                <a:solidFill>
                  <a:prstClr val="white"/>
                </a:solidFill>
                <a:latin typeface="Times New Roman" panose="02020603050405020304" pitchFamily="18" charset="0"/>
                <a:cs typeface="Times New Roman" panose="02020603050405020304" pitchFamily="18" charset="0"/>
              </a:rPr>
              <a:t> near you to process the specimen (</a:t>
            </a:r>
            <a:r>
              <a:rPr lang="en-US" sz="2200" b="1" u="sng" dirty="0">
                <a:solidFill>
                  <a:prstClr val="white"/>
                </a:solidFill>
                <a:latin typeface="Times New Roman" panose="02020603050405020304" pitchFamily="18" charset="0"/>
                <a:cs typeface="Times New Roman" panose="02020603050405020304" pitchFamily="18" charset="0"/>
              </a:rPr>
              <a:t>must be done at LabCorp</a:t>
            </a:r>
            <a:r>
              <a:rPr lang="en-US" sz="2200" dirty="0">
                <a:solidFill>
                  <a:prstClr val="white"/>
                </a:solidFill>
                <a:latin typeface="Times New Roman" panose="02020603050405020304" pitchFamily="18" charset="0"/>
                <a:cs typeface="Times New Roman" panose="02020603050405020304" pitchFamily="18" charset="0"/>
              </a:rPr>
              <a:t>).  </a:t>
            </a:r>
            <a:r>
              <a:rPr lang="en-US" sz="2200" b="1" u="sng" dirty="0">
                <a:solidFill>
                  <a:srgbClr val="FFCC00"/>
                </a:solidFill>
                <a:latin typeface="Times New Roman" panose="02020603050405020304" pitchFamily="18" charset="0"/>
                <a:cs typeface="Times New Roman" panose="02020603050405020304" pitchFamily="18" charset="0"/>
              </a:rPr>
              <a:t>It is your responsibility to make sure that you allow enough time for us to receive the result prior to the start of the semester.</a:t>
            </a:r>
          </a:p>
          <a:p>
            <a:pPr marL="726948" lvl="1" indent="-342900">
              <a:buFont typeface="Wingdings" panose="05000000000000000000" pitchFamily="2" charset="2"/>
              <a:buChar char="Ø"/>
            </a:pPr>
            <a:r>
              <a:rPr lang="en-US" sz="2200" dirty="0">
                <a:solidFill>
                  <a:prstClr val="white"/>
                </a:solidFill>
                <a:latin typeface="Times New Roman" panose="02020603050405020304" pitchFamily="18" charset="0"/>
                <a:cs typeface="Times New Roman" panose="02020603050405020304" pitchFamily="18" charset="0"/>
              </a:rPr>
              <a:t>For issues processing a drug screen, please call CastleBranch directly at (888) 723-4263</a:t>
            </a:r>
          </a:p>
        </p:txBody>
      </p:sp>
      <p:sp>
        <p:nvSpPr>
          <p:cNvPr id="3" name="TextBox 2"/>
          <p:cNvSpPr txBox="1"/>
          <p:nvPr/>
        </p:nvSpPr>
        <p:spPr>
          <a:xfrm>
            <a:off x="838200" y="152400"/>
            <a:ext cx="7391400" cy="1323439"/>
          </a:xfrm>
          <a:prstGeom prst="rect">
            <a:avLst/>
          </a:prstGeom>
          <a:solidFill>
            <a:schemeClr val="tx2">
              <a:lumMod val="10000"/>
            </a:schemeClr>
          </a:solidFill>
        </p:spPr>
        <p:txBody>
          <a:bodyPr wrap="square" rtlCol="0">
            <a:spAutoFit/>
          </a:bodyPr>
          <a:lstStyle/>
          <a:p>
            <a:pPr algn="ctr"/>
            <a:r>
              <a:rPr lang="en-US" sz="4000" dirty="0"/>
              <a:t>Background Check and Drug Screen</a:t>
            </a:r>
          </a:p>
        </p:txBody>
      </p:sp>
    </p:spTree>
    <p:extLst>
      <p:ext uri="{BB962C8B-B14F-4D97-AF65-F5344CB8AC3E}">
        <p14:creationId xmlns:p14="http://schemas.microsoft.com/office/powerpoint/2010/main" val="252250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chemeClr val="tx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8628180" cy="1498368"/>
          </a:xfrm>
          <a:prstGeom prst="rect">
            <a:avLst/>
          </a:prstGeom>
          <a:solidFill>
            <a:schemeClr val="tx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335121"/>
            <a:ext cx="8229601" cy="731679"/>
          </a:xfrm>
          <a:prstGeom prst="rect">
            <a:avLst/>
          </a:prstGeom>
          <a:solidFill>
            <a:schemeClr val="tx2">
              <a:lumMod val="1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spc="600" dirty="0">
                <a:latin typeface="Times New Roman" panose="02020603050405020304" pitchFamily="18" charset="0"/>
                <a:cs typeface="Times New Roman" panose="02020603050405020304" pitchFamily="18" charset="0"/>
              </a:rPr>
              <a:t>Required Immunizations</a:t>
            </a:r>
          </a:p>
        </p:txBody>
      </p:sp>
      <p:sp>
        <p:nvSpPr>
          <p:cNvPr id="2" name="Rectangle 1"/>
          <p:cNvSpPr/>
          <p:nvPr/>
        </p:nvSpPr>
        <p:spPr>
          <a:xfrm>
            <a:off x="252661" y="1796135"/>
            <a:ext cx="8758989" cy="5632311"/>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Required Vaccines :  please obtain documentation from your healthcare provider.</a:t>
            </a:r>
          </a:p>
          <a:p>
            <a:pPr marL="726948" lvl="1" indent="-3429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TB - 2 step TB skin test  (2 separate TB skin tests given at least 1 week apart </a:t>
            </a:r>
            <a:r>
              <a:rPr lang="en-US" sz="2000" b="1"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a:t>
            </a: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IGRA Blood test)  Annual renewal is 1 step TB skin test or IGRA Blood test.</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MMR, </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Varicella</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Tdap </a:t>
            </a:r>
          </a:p>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Vaccines can be administered by University Health Services (UHS)</a:t>
            </a:r>
          </a:p>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Appointments may be made by calling 859-323-2778.</a:t>
            </a:r>
          </a:p>
          <a:p>
            <a:pPr marL="2171700" lvl="4" indent="-342900">
              <a:spcBef>
                <a:spcPct val="20000"/>
              </a:spcBef>
              <a:buFont typeface="Wingdings" panose="05000000000000000000" pitchFamily="2" charset="2"/>
              <a:buChar char="Ø"/>
            </a:pPr>
            <a:endParaRPr lang="en-US" sz="24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206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43800" cy="914400"/>
          </a:xfrm>
          <a:solidFill>
            <a:schemeClr val="tx2">
              <a:lumMod val="10000"/>
            </a:schemeClr>
          </a:solidFill>
        </p:spPr>
        <p:txBody>
          <a:bodyPr/>
          <a:lstStyle/>
          <a:p>
            <a:pPr algn="ctr"/>
            <a:r>
              <a:rPr lang="en-US" dirty="0"/>
              <a:t>Health Insurance</a:t>
            </a:r>
          </a:p>
        </p:txBody>
      </p:sp>
      <p:sp>
        <p:nvSpPr>
          <p:cNvPr id="3" name="Content Placeholder 2"/>
          <p:cNvSpPr>
            <a:spLocks noGrp="1"/>
          </p:cNvSpPr>
          <p:nvPr>
            <p:ph sz="quarter" idx="13"/>
          </p:nvPr>
        </p:nvSpPr>
        <p:spPr>
          <a:xfrm>
            <a:off x="228600" y="1524000"/>
            <a:ext cx="4343400" cy="5334000"/>
          </a:xfrm>
          <a:solidFill>
            <a:schemeClr val="tx2">
              <a:lumMod val="10000"/>
            </a:schemeClr>
          </a:solidFill>
        </p:spPr>
        <p:txBody>
          <a:bodyPr>
            <a:noAutofit/>
          </a:bodyPr>
          <a:lstStyle/>
          <a:p>
            <a:pPr>
              <a:buFont typeface="Wingdings" panose="05000000000000000000" pitchFamily="2" charset="2"/>
              <a:buChar char="Ø"/>
            </a:pPr>
            <a:r>
              <a:rPr lang="en-US" sz="2000" dirty="0"/>
              <a:t>You must provide a copy of your current health insurance card or proof of coverage.</a:t>
            </a:r>
          </a:p>
          <a:p>
            <a:pPr marL="342900" lvl="0" indent="-342900" defTabSz="457200">
              <a:buSzTx/>
              <a:buFont typeface="Wingdings" panose="05000000000000000000" pitchFamily="2" charset="2"/>
              <a:buChar char="Ø"/>
            </a:pPr>
            <a:r>
              <a:rPr lang="en-US" sz="2000" u="sng" dirty="0">
                <a:solidFill>
                  <a:prstClr val="white"/>
                </a:solidFill>
                <a:effectLst/>
                <a:latin typeface="Palatino Linotype" panose="02040502050505030304" pitchFamily="18" charset="0"/>
              </a:rPr>
              <a:t>Please make sure your name is on card.  If your name is different than the name listed on the card, you will need to upload documentation showing you are covered under the name listed on the card, along with a copy of the front and back of your insurance card.</a:t>
            </a:r>
          </a:p>
          <a:p>
            <a:pPr>
              <a:buFont typeface="Wingdings" panose="05000000000000000000" pitchFamily="2" charset="2"/>
              <a:buChar char="Ø"/>
            </a:pPr>
            <a:r>
              <a:rPr lang="en-US" sz="2000" dirty="0"/>
              <a:t>Make sure you upload a copy of the front AND back of the insurance card and any other proof of insurance documents needed as 1 upload. </a:t>
            </a:r>
          </a:p>
        </p:txBody>
      </p:sp>
      <p:pic>
        <p:nvPicPr>
          <p:cNvPr id="5" name="Content Placeholder 4"/>
          <p:cNvPicPr>
            <a:picLocks noGrp="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724400" y="2514600"/>
            <a:ext cx="4038600" cy="2971800"/>
          </a:xfrm>
          <a:prstGeom prst="rect">
            <a:avLst/>
          </a:prstGeom>
          <a:noFill/>
          <a:ln>
            <a:noFill/>
          </a:ln>
        </p:spPr>
      </p:pic>
      <p:sp>
        <p:nvSpPr>
          <p:cNvPr id="4" name="TextBox 3"/>
          <p:cNvSpPr txBox="1"/>
          <p:nvPr/>
        </p:nvSpPr>
        <p:spPr>
          <a:xfrm>
            <a:off x="5181600" y="1981200"/>
            <a:ext cx="2971800" cy="369332"/>
          </a:xfrm>
          <a:prstGeom prst="rect">
            <a:avLst/>
          </a:prstGeom>
          <a:solidFill>
            <a:schemeClr val="tx2">
              <a:lumMod val="10000"/>
            </a:schemeClr>
          </a:solidFill>
        </p:spPr>
        <p:txBody>
          <a:bodyPr wrap="square" rtlCol="0">
            <a:spAutoFit/>
          </a:bodyPr>
          <a:lstStyle/>
          <a:p>
            <a:r>
              <a:rPr lang="en-US" dirty="0"/>
              <a:t>Example of uploaded card:</a:t>
            </a:r>
          </a:p>
        </p:txBody>
      </p:sp>
    </p:spTree>
    <p:extLst>
      <p:ext uri="{BB962C8B-B14F-4D97-AF65-F5344CB8AC3E}">
        <p14:creationId xmlns:p14="http://schemas.microsoft.com/office/powerpoint/2010/main" val="3859721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81000"/>
            <a:ext cx="7543800" cy="914400"/>
          </a:xfrm>
          <a:solidFill>
            <a:schemeClr val="tx2">
              <a:lumMod val="10000"/>
            </a:schemeClr>
          </a:solidFill>
        </p:spPr>
        <p:txBody>
          <a:bodyPr/>
          <a:lstStyle/>
          <a:p>
            <a:pPr algn="ctr"/>
            <a:r>
              <a:rPr lang="en-US" dirty="0"/>
              <a:t>Influenza Vaccination</a:t>
            </a:r>
          </a:p>
        </p:txBody>
      </p:sp>
      <p:sp>
        <p:nvSpPr>
          <p:cNvPr id="4" name="Content Placeholder 3"/>
          <p:cNvSpPr>
            <a:spLocks noGrp="1"/>
          </p:cNvSpPr>
          <p:nvPr>
            <p:ph sz="quarter" idx="14"/>
          </p:nvPr>
        </p:nvSpPr>
        <p:spPr>
          <a:xfrm>
            <a:off x="4953000" y="2743200"/>
            <a:ext cx="3810000" cy="3930162"/>
          </a:xfrm>
          <a:ln>
            <a:solidFill>
              <a:schemeClr val="tx1"/>
            </a:solidFill>
          </a:ln>
        </p:spPr>
        <p:txBody>
          <a:bodyPr>
            <a:noAutofit/>
          </a:bodyPr>
          <a:lstStyle/>
          <a:p>
            <a:pPr lvl="1">
              <a:buFont typeface="Courier New" panose="02070309020205020404" pitchFamily="49" charset="0"/>
              <a:buChar char="o"/>
            </a:pPr>
            <a:r>
              <a:rPr lang="en-US" sz="1600" dirty="0"/>
              <a:t>Any flu shot administered outside of this window for the current flu season will be rejected.  </a:t>
            </a:r>
          </a:p>
          <a:p>
            <a:pPr lvl="1">
              <a:buFont typeface="Courier New" panose="02070309020205020404" pitchFamily="49" charset="0"/>
              <a:buChar char="o"/>
            </a:pPr>
            <a:r>
              <a:rPr lang="en-US" sz="1600" dirty="0">
                <a:solidFill>
                  <a:prstClr val="white"/>
                </a:solidFill>
                <a:latin typeface="Times New Roman" panose="02020603050405020304" pitchFamily="18" charset="0"/>
                <a:cs typeface="Times New Roman" panose="02020603050405020304" pitchFamily="18" charset="0"/>
              </a:rPr>
              <a:t>If flu immunization is completed on UK Campus, your document will automatically be uploaded in your </a:t>
            </a:r>
            <a:r>
              <a:rPr lang="en-US" sz="1600" dirty="0" err="1">
                <a:solidFill>
                  <a:prstClr val="white"/>
                </a:solidFill>
                <a:latin typeface="Times New Roman" panose="02020603050405020304" pitchFamily="18" charset="0"/>
                <a:cs typeface="Times New Roman" panose="02020603050405020304" pitchFamily="18" charset="0"/>
              </a:rPr>
              <a:t>MyChart</a:t>
            </a:r>
            <a:r>
              <a:rPr lang="en-US" sz="1600" dirty="0">
                <a:solidFill>
                  <a:prstClr val="white"/>
                </a:solidFill>
                <a:latin typeface="Times New Roman" panose="02020603050405020304" pitchFamily="18" charset="0"/>
                <a:cs typeface="Times New Roman" panose="02020603050405020304" pitchFamily="18" charset="0"/>
              </a:rPr>
              <a:t> in your </a:t>
            </a:r>
            <a:r>
              <a:rPr lang="en-US" sz="1600" dirty="0" err="1">
                <a:solidFill>
                  <a:prstClr val="white"/>
                </a:solidFill>
                <a:latin typeface="Times New Roman" panose="02020603050405020304" pitchFamily="18" charset="0"/>
                <a:cs typeface="Times New Roman" panose="02020603050405020304" pitchFamily="18" charset="0"/>
              </a:rPr>
              <a:t>myUK</a:t>
            </a:r>
            <a:r>
              <a:rPr lang="en-US" sz="1600" dirty="0">
                <a:solidFill>
                  <a:prstClr val="white"/>
                </a:solidFill>
                <a:latin typeface="Times New Roman" panose="02020603050405020304" pitchFamily="18" charset="0"/>
                <a:cs typeface="Times New Roman" panose="02020603050405020304" pitchFamily="18" charset="0"/>
              </a:rPr>
              <a:t> </a:t>
            </a:r>
          </a:p>
          <a:p>
            <a:pPr lvl="1">
              <a:buFont typeface="Courier New" panose="02070309020205020404" pitchFamily="49" charset="0"/>
              <a:buChar char="o"/>
            </a:pPr>
            <a:r>
              <a:rPr lang="en-US" sz="1800" dirty="0">
                <a:solidFill>
                  <a:srgbClr val="FFC000"/>
                </a:solidFill>
              </a:rPr>
              <a:t>This requirement has a different deadline than the others. You must complete this by November 1</a:t>
            </a:r>
            <a:r>
              <a:rPr lang="en-US" sz="1800" baseline="30000" dirty="0">
                <a:solidFill>
                  <a:srgbClr val="FFC000"/>
                </a:solidFill>
              </a:rPr>
              <a:t>st</a:t>
            </a:r>
            <a:r>
              <a:rPr lang="en-US" sz="1800" dirty="0">
                <a:solidFill>
                  <a:srgbClr val="FFC000"/>
                </a:solidFill>
              </a:rPr>
              <a:t>.</a:t>
            </a:r>
          </a:p>
          <a:p>
            <a:endParaRPr lang="en-US" sz="1800" dirty="0">
              <a:solidFill>
                <a:srgbClr val="FFC000"/>
              </a:solidFill>
            </a:endParaRPr>
          </a:p>
        </p:txBody>
      </p:sp>
      <p:sp>
        <p:nvSpPr>
          <p:cNvPr id="6" name="Content Placeholder 5"/>
          <p:cNvSpPr>
            <a:spLocks noGrp="1"/>
          </p:cNvSpPr>
          <p:nvPr>
            <p:ph sz="quarter" idx="13"/>
          </p:nvPr>
        </p:nvSpPr>
        <p:spPr>
          <a:xfrm>
            <a:off x="304800" y="2743200"/>
            <a:ext cx="3962400" cy="3962400"/>
          </a:xfrm>
          <a:ln>
            <a:solidFill>
              <a:schemeClr val="tx1"/>
            </a:solidFill>
          </a:ln>
        </p:spPr>
        <p:txBody>
          <a:bodyPr>
            <a:normAutofit lnSpcReduction="10000"/>
          </a:bodyPr>
          <a:lstStyle/>
          <a:p>
            <a:pPr>
              <a:buFont typeface="Courier New" panose="02070309020205020404" pitchFamily="49" charset="0"/>
              <a:buChar char="o"/>
            </a:pPr>
            <a:endParaRPr lang="en-US" sz="1600" dirty="0">
              <a:effectLst/>
            </a:endParaRPr>
          </a:p>
          <a:p>
            <a:pPr>
              <a:buFont typeface="Courier New" panose="02070309020205020404" pitchFamily="49" charset="0"/>
              <a:buChar char="o"/>
            </a:pPr>
            <a:endParaRPr lang="en-US" sz="1600" dirty="0">
              <a:effectLst/>
            </a:endParaRPr>
          </a:p>
          <a:p>
            <a:pPr>
              <a:buFont typeface="Courier New" panose="02070309020205020404" pitchFamily="49" charset="0"/>
              <a:buChar char="o"/>
            </a:pPr>
            <a:r>
              <a:rPr lang="en-US" sz="1600" dirty="0">
                <a:effectLst/>
              </a:rPr>
              <a:t>Please follow these instructions below for finding vaccines done through UK Healthcare:</a:t>
            </a:r>
          </a:p>
          <a:p>
            <a:endParaRPr lang="en-US" sz="1600" u="sng" dirty="0">
              <a:effectLst/>
            </a:endParaRPr>
          </a:p>
          <a:p>
            <a:pPr lvl="1">
              <a:buFont typeface="Arial" panose="020B0604020202020204" pitchFamily="34" charset="0"/>
              <a:buChar char="•"/>
            </a:pPr>
            <a:r>
              <a:rPr lang="en-US" sz="1400" u="sng" dirty="0">
                <a:effectLst/>
              </a:rPr>
              <a:t>Login to your My Chart: </a:t>
            </a:r>
          </a:p>
          <a:p>
            <a:pPr marL="18288" indent="0">
              <a:buNone/>
            </a:pPr>
            <a:r>
              <a:rPr lang="en-US" sz="1400" u="sng" dirty="0">
                <a:effectLst/>
                <a:hlinkClick r:id="rId3"/>
              </a:rPr>
              <a:t>https://mychart.uky.edu/MyChart/Authentication/Login</a:t>
            </a:r>
            <a:endParaRPr lang="en-US" sz="1400" u="sng" dirty="0">
              <a:effectLst/>
            </a:endParaRPr>
          </a:p>
          <a:p>
            <a:pPr lvl="1">
              <a:buFont typeface="Arial" panose="020B0604020202020204" pitchFamily="34" charset="0"/>
              <a:buChar char="•"/>
            </a:pPr>
            <a:r>
              <a:rPr lang="en-US" sz="1400" u="sng" dirty="0">
                <a:effectLst/>
              </a:rPr>
              <a:t>Go to Menu</a:t>
            </a:r>
          </a:p>
          <a:p>
            <a:pPr lvl="1">
              <a:buFont typeface="Arial" panose="020B0604020202020204" pitchFamily="34" charset="0"/>
              <a:buChar char="•"/>
            </a:pPr>
            <a:r>
              <a:rPr lang="en-US" sz="1400" u="sng" dirty="0">
                <a:effectLst/>
              </a:rPr>
              <a:t>Health summary</a:t>
            </a:r>
          </a:p>
          <a:p>
            <a:pPr lvl="1">
              <a:buFont typeface="Arial" panose="020B0604020202020204" pitchFamily="34" charset="0"/>
              <a:buChar char="•"/>
            </a:pPr>
            <a:r>
              <a:rPr lang="en-US" sz="1400" u="sng" dirty="0">
                <a:effectLst/>
              </a:rPr>
              <a:t>Immunization tab </a:t>
            </a:r>
          </a:p>
          <a:p>
            <a:pPr lvl="1">
              <a:buFont typeface="Arial" panose="020B0604020202020204" pitchFamily="34" charset="0"/>
              <a:buChar char="•"/>
            </a:pPr>
            <a:r>
              <a:rPr lang="en-US" sz="1400" u="sng" dirty="0">
                <a:effectLst/>
              </a:rPr>
              <a:t>Click the printer icon</a:t>
            </a:r>
          </a:p>
          <a:p>
            <a:pPr lvl="1">
              <a:buFont typeface="Arial" panose="020B0604020202020204" pitchFamily="34" charset="0"/>
              <a:buChar char="•"/>
            </a:pPr>
            <a:r>
              <a:rPr lang="en-US" sz="1400" u="sng" dirty="0">
                <a:effectLst/>
              </a:rPr>
              <a:t>Under destination, save as a PDF on you laptop </a:t>
            </a:r>
          </a:p>
          <a:p>
            <a:pPr lvl="1">
              <a:buFont typeface="Arial" panose="020B0604020202020204" pitchFamily="34" charset="0"/>
              <a:buChar char="•"/>
            </a:pPr>
            <a:r>
              <a:rPr lang="en-US" sz="1400" u="sng" dirty="0">
                <a:effectLst/>
              </a:rPr>
              <a:t>Upload to your CastleBranch account.</a:t>
            </a:r>
          </a:p>
          <a:p>
            <a:endParaRPr lang="en-US" dirty="0">
              <a:effectLst/>
            </a:endParaRPr>
          </a:p>
          <a:p>
            <a:endParaRPr lang="en-US" dirty="0"/>
          </a:p>
        </p:txBody>
      </p:sp>
      <p:sp>
        <p:nvSpPr>
          <p:cNvPr id="10" name="Rounded Rectangle 9"/>
          <p:cNvSpPr/>
          <p:nvPr/>
        </p:nvSpPr>
        <p:spPr>
          <a:xfrm>
            <a:off x="2133600" y="1524000"/>
            <a:ext cx="4419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prstClr val="white"/>
                </a:solidFill>
                <a:effectLst/>
                <a:uLnTx/>
                <a:uFillTx/>
                <a:latin typeface="Palatino Linotype"/>
                <a:ea typeface="+mn-ea"/>
                <a:cs typeface="+mn-cs"/>
              </a:rPr>
              <a:t>You will need to get a flu shot for the </a:t>
            </a:r>
            <a:r>
              <a:rPr kumimoji="0" lang="en-US" sz="1800" b="1" i="0" u="none" strike="noStrike" kern="1200" cap="none" spc="0" normalizeH="0" baseline="0" noProof="0">
                <a:ln>
                  <a:noFill/>
                </a:ln>
                <a:solidFill>
                  <a:prstClr val="white"/>
                </a:solidFill>
                <a:effectLst/>
                <a:uLnTx/>
                <a:uFillTx/>
                <a:latin typeface="Palatino Linotype"/>
                <a:ea typeface="+mn-ea"/>
                <a:cs typeface="+mn-cs"/>
              </a:rPr>
              <a:t>CURRENT FLU SEASON SEPT 1 – MARCH 31</a:t>
            </a:r>
            <a:r>
              <a:rPr kumimoji="0" lang="en-US" sz="1800" b="0" i="0" u="none" strike="noStrike" kern="1200" cap="none" spc="0" normalizeH="0" baseline="0" noProof="0">
                <a:ln>
                  <a:noFill/>
                </a:ln>
                <a:solidFill>
                  <a:prstClr val="white"/>
                </a:solidFill>
                <a:effectLst/>
                <a:uLnTx/>
                <a:uFillTx/>
                <a:latin typeface="Palatino Linotype"/>
                <a:ea typeface="+mn-ea"/>
                <a:cs typeface="+mn-cs"/>
              </a:rPr>
              <a:t>.</a:t>
            </a: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7822297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Compliance Requirements  for MLS Majors &amp;quot;&quot;/&gt;&lt;property id=&quot;20307&quot; value=&quot;256&quot;/&gt;&lt;/object&gt;&lt;object type=&quot;3&quot; unique_id=&quot;10004&quot;&gt;&lt;property id=&quot;20148&quot; value=&quot;5&quot;/&gt;&lt;property id=&quot;20300&quot; value=&quot;Slide 2 - &amp;quot;Requirements&amp;quot;&quot;/&gt;&lt;property id=&quot;20307&quot; value=&quot;257&quot;/&gt;&lt;/object&gt;&lt;object type=&quot;3&quot; unique_id=&quot;10005&quot;&gt;&lt;property id=&quot;20148&quot; value=&quot;5&quot;/&gt;&lt;property id=&quot;20300&quot; value=&quot;Slide 4 - &amp;quot;How to get started: Create an account on Castle Branch&amp;quot;&quot;/&gt;&lt;property id=&quot;20307&quot; value=&quot;258&quot;/&gt;&lt;/object&gt;&lt;object type=&quot;3&quot; unique_id=&quot;10006&quot;&gt;&lt;property id=&quot;20148&quot; value=&quot;5&quot;/&gt;&lt;property id=&quot;20300&quot; value=&quot;Slide 5&quot;/&gt;&lt;property id=&quot;20307&quot; value=&quot;259&quot;/&gt;&lt;/object&gt;&lt;object type=&quot;3&quot; unique_id=&quot;10007&quot;&gt;&lt;property id=&quot;20148&quot; value=&quot;5&quot;/&gt;&lt;property id=&quot;20300&quot; value=&quot;Slide 6&quot;/&gt;&lt;property id=&quot;20307&quot; value=&quot;260&quot;/&gt;&lt;/object&gt;&lt;object type=&quot;3&quot; unique_id=&quot;10008&quot;&gt;&lt;property id=&quot;20148&quot; value=&quot;5&quot;/&gt;&lt;property id=&quot;20300&quot; value=&quot;Slide 7 - &amp;quot;Clinical Requirements&amp;quot;&quot;/&gt;&lt;property id=&quot;20307&quot; value=&quot;261&quot;/&gt;&lt;/object&gt;&lt;object type=&quot;3&quot; unique_id=&quot;10009&quot;&gt;&lt;property id=&quot;20148&quot; value=&quot;5&quot;/&gt;&lt;property id=&quot;20300&quot; value=&quot;Slide 8 - &amp;quot;Health Insurance&amp;quot;&quot;/&gt;&lt;property id=&quot;20307&quot; value=&quot;262&quot;/&gt;&lt;/object&gt;&lt;object type=&quot;3&quot; unique_id=&quot;10012&quot;&gt;&lt;property id=&quot;20148&quot; value=&quot;5&quot;/&gt;&lt;property id=&quot;20300&quot; value=&quot;Slide 13 - &amp;quot;Tuberculosis Test&amp;quot;&quot;/&gt;&lt;property id=&quot;20307&quot; value=&quot;265&quot;/&gt;&lt;/object&gt;&lt;object type=&quot;3&quot; unique_id=&quot;10013&quot;&gt;&lt;property id=&quot;20148&quot; value=&quot;5&quot;/&gt;&lt;property id=&quot;20300&quot; value=&quot;Slide 14 - &amp;quot;Commitment to Behavioral Standard in Patient Care&amp;quot;&quot;/&gt;&lt;property id=&quot;20307&quot; value=&quot;266&quot;/&gt;&lt;/object&gt;&lt;object type=&quot;3&quot; unique_id=&quot;10014&quot;&gt;&lt;property id=&quot;20148&quot; value=&quot;5&quot;/&gt;&lt;property id=&quot;20300&quot; value=&quot;Slide 15 - &amp;quot;HIPAA and Discrimination and Harassment Trainings&amp;quot;&quot;/&gt;&lt;property id=&quot;20307&quot; value=&quot;268&quot;/&gt;&lt;/object&gt;&lt;object type=&quot;3&quot; unique_id=&quot;10015&quot;&gt;&lt;property id=&quot;20148&quot; value=&quot;5&quot;/&gt;&lt;property id=&quot;20300&quot; value=&quot;Slide 17 - &amp;quot;Other Trainings&amp;quot;&quot;/&gt;&lt;property id=&quot;20307&quot; value=&quot;269&quot;/&gt;&lt;/object&gt;&lt;object type=&quot;3&quot; unique_id=&quot;10016&quot;&gt;&lt;property id=&quot;20148&quot; value=&quot;5&quot;/&gt;&lt;property id=&quot;20300&quot; value=&quot;Slide 18 - &amp;quot;Important Notes&amp;quot;&quot;/&gt;&lt;property id=&quot;20307&quot; value=&quot;267&quot;/&gt;&lt;/object&gt;&lt;object type=&quot;3&quot; unique_id=&quot;10455&quot;&gt;&lt;property id=&quot;20148&quot; value=&quot;5&quot;/&gt;&lt;property id=&quot;20300&quot; value=&quot;Slide 3 - &amp;quot;Due Dates&amp;quot;&quot;/&gt;&lt;property id=&quot;20307&quot; value=&quot;270&quot;/&gt;&lt;/object&gt;&lt;object type=&quot;3&quot; unique_id=&quot;10456&quot;&gt;&lt;property id=&quot;20148&quot; value=&quot;5&quot;/&gt;&lt;property id=&quot;20300&quot; value=&quot;Slide 16 - &amp;quot;The document you upload for the HIPAA and Discrimination trainings should look like this:&amp;quot;&quot;/&gt;&lt;property id=&quot;20307&quot; value=&quot;271&quot;/&gt;&lt;/object&gt;&lt;object type=&quot;3&quot; unique_id=&quot;11688&quot;&gt;&lt;property id=&quot;20148&quot; value=&quot;5&quot;/&gt;&lt;property id=&quot;20300&quot; value=&quot;Slide 9 - &amp;quot;Influenza Vaccination&amp;quot;&quot;/&gt;&lt;property id=&quot;20307&quot; value=&quot;272&quot;/&gt;&lt;/object&gt;&lt;object type=&quot;3&quot; unique_id=&quot;11689&quot;&gt;&lt;property id=&quot;20148&quot; value=&quot;5&quot;/&gt;&lt;property id=&quot;20300&quot; value=&quot;Slide 10 - &amp;quot;Compliance Form&amp;quot;&quot;/&gt;&lt;property id=&quot;20307&quot; value=&quot;273&quot;/&gt;&lt;/object&gt;&lt;object type=&quot;3&quot; unique_id=&quot;11690&quot;&gt;&lt;property id=&quot;20148&quot; value=&quot;5&quot;/&gt;&lt;property id=&quot;20300&quot; value=&quot;Slide 11 - &amp;quot;Compliance Form&amp;quot;&quot;/&gt;&lt;property id=&quot;20307&quot; value=&quot;274&quot;/&gt;&lt;/object&gt;&lt;object type=&quot;3&quot; unique_id=&quot;11691&quot;&gt;&lt;property id=&quot;20148&quot; value=&quot;5&quot;/&gt;&lt;property id=&quot;20300&quot; value=&quot;Slide 12 - &amp;quot;Compliance Form&amp;quot;&quot;/&gt;&lt;property id=&quot;20307&quot; value=&quot;275&quot;/&gt;&lt;/object&gt;&lt;/object&gt;&lt;object type=&quot;8&quot; unique_id=&quot;10032&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1270</TotalTime>
  <Words>1421</Words>
  <Application>Microsoft Office PowerPoint</Application>
  <PresentationFormat>On-screen Show (4:3)</PresentationFormat>
  <Paragraphs>141</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Courier New</vt:lpstr>
      <vt:lpstr>Palatino Linotype</vt:lpstr>
      <vt:lpstr>Times New Roman</vt:lpstr>
      <vt:lpstr>Trebuchet MS</vt:lpstr>
      <vt:lpstr>Wingdings</vt:lpstr>
      <vt:lpstr>Elemental</vt:lpstr>
      <vt:lpstr>Compliance Requirements  for MLS Majors </vt:lpstr>
      <vt:lpstr>PowerPoint Presentation</vt:lpstr>
      <vt:lpstr>Due Dates</vt:lpstr>
      <vt:lpstr>How to get started: Create an account on Castle Branch</vt:lpstr>
      <vt:lpstr>PowerPoint Presentation</vt:lpstr>
      <vt:lpstr>PowerPoint Presentation</vt:lpstr>
      <vt:lpstr>PowerPoint Presentation</vt:lpstr>
      <vt:lpstr>Health Insurance</vt:lpstr>
      <vt:lpstr>Influenza Vaccination</vt:lpstr>
      <vt:lpstr>Tuberculosis Test</vt:lpstr>
      <vt:lpstr>PowerPoint Presentation</vt:lpstr>
      <vt:lpstr>Commitment to Behavioral Standard in Patient Care</vt:lpstr>
      <vt:lpstr>HIPAA and Discrimination and Harassment Trainings</vt:lpstr>
      <vt:lpstr>The document you upload for the HIPAA and Discrimination trainings should look like this:</vt:lpstr>
      <vt:lpstr>Other Trainings</vt:lpstr>
      <vt:lpstr>Important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Ashley L</dc:creator>
  <cp:lastModifiedBy>Edge, Tammy W.</cp:lastModifiedBy>
  <cp:revision>118</cp:revision>
  <dcterms:created xsi:type="dcterms:W3CDTF">2016-02-25T18:57:01Z</dcterms:created>
  <dcterms:modified xsi:type="dcterms:W3CDTF">2024-01-24T20:33:30Z</dcterms:modified>
</cp:coreProperties>
</file>