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80" r:id="rId2"/>
    <p:sldId id="279" r:id="rId3"/>
    <p:sldId id="270" r:id="rId4"/>
    <p:sldId id="258" r:id="rId5"/>
    <p:sldId id="259" r:id="rId6"/>
    <p:sldId id="260" r:id="rId7"/>
    <p:sldId id="276" r:id="rId8"/>
    <p:sldId id="277" r:id="rId9"/>
    <p:sldId id="262" r:id="rId10"/>
    <p:sldId id="272" r:id="rId11"/>
    <p:sldId id="278" r:id="rId12"/>
    <p:sldId id="266" r:id="rId13"/>
    <p:sldId id="268" r:id="rId14"/>
    <p:sldId id="271" r:id="rId15"/>
    <p:sldId id="267"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E0E71-5BCE-43D0-ABA9-2A1864CF862B}" type="datetimeFigureOut">
              <a:rPr lang="en-US" smtClean="0"/>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8B686-EAD2-4F05-A51A-CDA3A1C43DE1}" type="slidenum">
              <a:rPr lang="en-US" smtClean="0"/>
              <a:t>‹#›</a:t>
            </a:fld>
            <a:endParaRPr lang="en-US"/>
          </a:p>
        </p:txBody>
      </p:sp>
    </p:spTree>
    <p:extLst>
      <p:ext uri="{BB962C8B-B14F-4D97-AF65-F5344CB8AC3E}">
        <p14:creationId xmlns:p14="http://schemas.microsoft.com/office/powerpoint/2010/main" val="50232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a:t>
            </a:fld>
            <a:endParaRPr lang="en-US"/>
          </a:p>
        </p:txBody>
      </p:sp>
    </p:spTree>
    <p:extLst>
      <p:ext uri="{BB962C8B-B14F-4D97-AF65-F5344CB8AC3E}">
        <p14:creationId xmlns:p14="http://schemas.microsoft.com/office/powerpoint/2010/main" val="218418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10</a:t>
            </a:fld>
            <a:endParaRPr lang="en-US"/>
          </a:p>
        </p:txBody>
      </p:sp>
    </p:spTree>
    <p:extLst>
      <p:ext uri="{BB962C8B-B14F-4D97-AF65-F5344CB8AC3E}">
        <p14:creationId xmlns:p14="http://schemas.microsoft.com/office/powerpoint/2010/main" val="312325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155837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12</a:t>
            </a:fld>
            <a:endParaRPr lang="en-US"/>
          </a:p>
        </p:txBody>
      </p:sp>
    </p:spTree>
    <p:extLst>
      <p:ext uri="{BB962C8B-B14F-4D97-AF65-F5344CB8AC3E}">
        <p14:creationId xmlns:p14="http://schemas.microsoft.com/office/powerpoint/2010/main" val="3373141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13</a:t>
            </a:fld>
            <a:endParaRPr lang="en-US"/>
          </a:p>
        </p:txBody>
      </p:sp>
    </p:spTree>
    <p:extLst>
      <p:ext uri="{BB962C8B-B14F-4D97-AF65-F5344CB8AC3E}">
        <p14:creationId xmlns:p14="http://schemas.microsoft.com/office/powerpoint/2010/main" val="264634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14</a:t>
            </a:fld>
            <a:endParaRPr lang="en-US"/>
          </a:p>
        </p:txBody>
      </p:sp>
    </p:spTree>
    <p:extLst>
      <p:ext uri="{BB962C8B-B14F-4D97-AF65-F5344CB8AC3E}">
        <p14:creationId xmlns:p14="http://schemas.microsoft.com/office/powerpoint/2010/main" val="93221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15</a:t>
            </a:fld>
            <a:endParaRPr lang="en-US"/>
          </a:p>
        </p:txBody>
      </p:sp>
    </p:spTree>
    <p:extLst>
      <p:ext uri="{BB962C8B-B14F-4D97-AF65-F5344CB8AC3E}">
        <p14:creationId xmlns:p14="http://schemas.microsoft.com/office/powerpoint/2010/main" val="336606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a:t>
            </a:fld>
            <a:endParaRPr lang="en-US"/>
          </a:p>
        </p:txBody>
      </p:sp>
    </p:spTree>
    <p:extLst>
      <p:ext uri="{BB962C8B-B14F-4D97-AF65-F5344CB8AC3E}">
        <p14:creationId xmlns:p14="http://schemas.microsoft.com/office/powerpoint/2010/main" val="301652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3</a:t>
            </a:fld>
            <a:endParaRPr lang="en-US"/>
          </a:p>
        </p:txBody>
      </p:sp>
    </p:spTree>
    <p:extLst>
      <p:ext uri="{BB962C8B-B14F-4D97-AF65-F5344CB8AC3E}">
        <p14:creationId xmlns:p14="http://schemas.microsoft.com/office/powerpoint/2010/main" val="3719827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4</a:t>
            </a:fld>
            <a:endParaRPr lang="en-US"/>
          </a:p>
        </p:txBody>
      </p:sp>
    </p:spTree>
    <p:extLst>
      <p:ext uri="{BB962C8B-B14F-4D97-AF65-F5344CB8AC3E}">
        <p14:creationId xmlns:p14="http://schemas.microsoft.com/office/powerpoint/2010/main" val="2999049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5</a:t>
            </a:fld>
            <a:endParaRPr lang="en-US"/>
          </a:p>
        </p:txBody>
      </p:sp>
    </p:spTree>
    <p:extLst>
      <p:ext uri="{BB962C8B-B14F-4D97-AF65-F5344CB8AC3E}">
        <p14:creationId xmlns:p14="http://schemas.microsoft.com/office/powerpoint/2010/main" val="339146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6</a:t>
            </a:fld>
            <a:endParaRPr lang="en-US"/>
          </a:p>
        </p:txBody>
      </p:sp>
    </p:spTree>
    <p:extLst>
      <p:ext uri="{BB962C8B-B14F-4D97-AF65-F5344CB8AC3E}">
        <p14:creationId xmlns:p14="http://schemas.microsoft.com/office/powerpoint/2010/main" val="2366343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77998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3122711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F8B686-EAD2-4F05-A51A-CDA3A1C43DE1}" type="slidenum">
              <a:rPr lang="en-US" smtClean="0"/>
              <a:t>9</a:t>
            </a:fld>
            <a:endParaRPr lang="en-US"/>
          </a:p>
        </p:txBody>
      </p:sp>
    </p:spTree>
    <p:extLst>
      <p:ext uri="{BB962C8B-B14F-4D97-AF65-F5344CB8AC3E}">
        <p14:creationId xmlns:p14="http://schemas.microsoft.com/office/powerpoint/2010/main" val="312156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1/24/2024</a:t>
            </a:fld>
            <a:endParaRPr lang="en-US"/>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1/24/2024</a:t>
            </a:fld>
            <a:endParaRPr lang="en-US"/>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1/24/2024</a:t>
            </a:fld>
            <a:endParaRPr lang="en-US"/>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1/24/2024</a:t>
            </a:fld>
            <a:endParaRPr lang="en-US"/>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1/24/2024</a:t>
            </a:fld>
            <a:endParaRPr lang="en-US"/>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1/24/2024</a:t>
            </a:fld>
            <a:endParaRPr lang="en-US"/>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1/24/2024</a:t>
            </a:fld>
            <a:endParaRPr lang="en-US"/>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1/24/2024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mc.uky.edu/learningcenter/Manuals/Behavioral-Standards-Commitment-Form.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uk.instructure.com/enroll/93PGH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slide" Target="slide1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mp"/><Relationship Id="rId4" Type="http://schemas.openxmlformats.org/officeDocument/2006/relationships/hyperlink" Target="https://uky-health.castlebranch.com/UK33"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543800" cy="1466850"/>
          </a:xfrm>
        </p:spPr>
        <p:txBody>
          <a:bodyPr>
            <a:normAutofit/>
          </a:bodyPr>
          <a:lstStyle/>
          <a:p>
            <a:pPr algn="ctr"/>
            <a:r>
              <a:rPr lang="en-US" sz="4400" dirty="0"/>
              <a:t>Compliance Requirements </a:t>
            </a:r>
            <a:br>
              <a:rPr lang="en-US" sz="4400" dirty="0"/>
            </a:br>
            <a:r>
              <a:rPr lang="en-US" sz="4400" dirty="0"/>
              <a:t>for MLT to MLS Majors </a:t>
            </a:r>
          </a:p>
        </p:txBody>
      </p:sp>
      <p:sp>
        <p:nvSpPr>
          <p:cNvPr id="3" name="Subtitle 2"/>
          <p:cNvSpPr>
            <a:spLocks noGrp="1"/>
          </p:cNvSpPr>
          <p:nvPr>
            <p:ph type="subTitle" idx="1"/>
          </p:nvPr>
        </p:nvSpPr>
        <p:spPr>
          <a:xfrm>
            <a:off x="304800" y="2590800"/>
            <a:ext cx="8686800" cy="3276600"/>
          </a:xfrm>
          <a:solidFill>
            <a:schemeClr val="tx2">
              <a:lumMod val="10000"/>
            </a:schemeClr>
          </a:solidFill>
        </p:spPr>
        <p:txBody>
          <a:bodyPr>
            <a:normAutofit lnSpcReduction="10000"/>
          </a:bodyPr>
          <a:lstStyle/>
          <a:p>
            <a:pPr algn="ctr"/>
            <a:r>
              <a:rPr lang="en-US" dirty="0"/>
              <a:t>For compliance questions</a:t>
            </a:r>
          </a:p>
          <a:p>
            <a:pPr algn="ctr"/>
            <a:endParaRPr lang="en-US" dirty="0"/>
          </a:p>
          <a:p>
            <a:pPr algn="ctr"/>
            <a:r>
              <a:rPr lang="en-US" dirty="0"/>
              <a:t>Email:  </a:t>
            </a:r>
            <a:r>
              <a:rPr lang="en-US" dirty="0">
                <a:hlinkClick r:id="rId3"/>
              </a:rPr>
              <a:t>CHS-Compliance@uky.edu</a:t>
            </a:r>
            <a:endParaRPr lang="en-US" dirty="0"/>
          </a:p>
          <a:p>
            <a:pPr algn="ctr"/>
            <a:endParaRPr lang="en-US" dirty="0"/>
          </a:p>
          <a:p>
            <a:pPr algn="ctr"/>
            <a:r>
              <a:rPr lang="en-US" dirty="0">
                <a:hlinkClick r:id="rId4"/>
              </a:rPr>
              <a:t>https://www.uky.edu/chs/current-students/compliance-background-checks-and-drug-screens</a:t>
            </a:r>
            <a:endParaRPr lang="en-US" dirty="0"/>
          </a:p>
          <a:p>
            <a:pPr algn="ctr"/>
            <a:endParaRPr lang="en-US" dirty="0"/>
          </a:p>
          <a:p>
            <a:pPr algn="ctr"/>
            <a:endParaRPr lang="en-US" dirty="0"/>
          </a:p>
          <a:p>
            <a:pPr algn="ctr"/>
            <a:r>
              <a:rPr lang="en-US" dirty="0"/>
              <a:t>C.T. Wethington Building Room 111</a:t>
            </a:r>
          </a:p>
        </p:txBody>
      </p:sp>
    </p:spTree>
    <p:extLst>
      <p:ext uri="{BB962C8B-B14F-4D97-AF65-F5344CB8AC3E}">
        <p14:creationId xmlns:p14="http://schemas.microsoft.com/office/powerpoint/2010/main" val="3816301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p:spPr>
        <p:txBody>
          <a:bodyPr/>
          <a:lstStyle/>
          <a:p>
            <a:pPr algn="ctr"/>
            <a:r>
              <a:rPr lang="en-US" dirty="0"/>
              <a:t>Influenza Vaccination</a:t>
            </a:r>
          </a:p>
        </p:txBody>
      </p:sp>
      <p:sp>
        <p:nvSpPr>
          <p:cNvPr id="4" name="Content Placeholder 3"/>
          <p:cNvSpPr>
            <a:spLocks noGrp="1"/>
          </p:cNvSpPr>
          <p:nvPr>
            <p:ph sz="quarter" idx="14"/>
          </p:nvPr>
        </p:nvSpPr>
        <p:spPr>
          <a:xfrm>
            <a:off x="762000" y="4437112"/>
            <a:ext cx="7540752" cy="2420888"/>
          </a:xfrm>
        </p:spPr>
        <p:txBody>
          <a:bodyPr>
            <a:normAutofit fontScale="62500" lnSpcReduction="20000"/>
          </a:bodyPr>
          <a:lstStyle/>
          <a:p>
            <a:r>
              <a:rPr lang="en-US" sz="2400" dirty="0"/>
              <a:t>You will need to get a flu shot for the </a:t>
            </a:r>
            <a:r>
              <a:rPr lang="en-US" sz="2400" b="1" dirty="0"/>
              <a:t>current flu season SEPT 1 – MARCH 31</a:t>
            </a:r>
            <a:r>
              <a:rPr lang="en-US" sz="2400" dirty="0"/>
              <a:t>.</a:t>
            </a:r>
          </a:p>
          <a:p>
            <a:pPr lvl="1"/>
            <a:r>
              <a:rPr lang="en-US" sz="2200" dirty="0"/>
              <a:t>Any flu shot administered outside of the current flu season will be rejected</a:t>
            </a:r>
          </a:p>
          <a:p>
            <a:pPr marL="384048" lvl="1" indent="0">
              <a:buNone/>
            </a:pPr>
            <a:endParaRPr lang="en-US" sz="2200" dirty="0"/>
          </a:p>
          <a:p>
            <a:r>
              <a:rPr lang="en-US" sz="2400" b="1" dirty="0">
                <a:solidFill>
                  <a:srgbClr val="FFC000"/>
                </a:solidFill>
              </a:rPr>
              <a:t>This document is due no later than November 1</a:t>
            </a:r>
            <a:r>
              <a:rPr lang="en-US" sz="2400" b="1" baseline="30000" dirty="0">
                <a:solidFill>
                  <a:srgbClr val="FFC000"/>
                </a:solidFill>
              </a:rPr>
              <a:t>st</a:t>
            </a:r>
            <a:r>
              <a:rPr lang="en-US" sz="2400" b="1" dirty="0">
                <a:solidFill>
                  <a:srgbClr val="FFC000"/>
                </a:solidFill>
              </a:rPr>
              <a:t>. </a:t>
            </a:r>
          </a:p>
          <a:p>
            <a:pPr marL="18288" indent="0">
              <a:buNone/>
            </a:pPr>
            <a:endParaRPr lang="en-US" sz="2400" b="1" dirty="0">
              <a:solidFill>
                <a:srgbClr val="FFC000"/>
              </a:solidFill>
            </a:endParaRPr>
          </a:p>
          <a:p>
            <a:r>
              <a:rPr lang="en-US" sz="2400" dirty="0"/>
              <a:t>Note that this document will look a little different depending on where you get your flu shot. </a:t>
            </a:r>
          </a:p>
          <a:p>
            <a:pPr marL="18288" indent="0">
              <a:buNone/>
            </a:pPr>
            <a:endParaRPr lang="en-US" sz="2400" dirty="0"/>
          </a:p>
          <a:p>
            <a:r>
              <a:rPr lang="en-US" sz="2400" dirty="0"/>
              <a:t>(must renew every year)</a:t>
            </a:r>
          </a:p>
          <a:p>
            <a:endParaRPr lang="en-US" sz="2400" dirty="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4802395" cy="29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08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04800"/>
            <a:ext cx="7543800" cy="914400"/>
          </a:xfrm>
        </p:spPr>
        <p:txBody>
          <a:bodyPr/>
          <a:lstStyle/>
          <a:p>
            <a:pPr algn="ctr"/>
            <a:r>
              <a:rPr lang="en-US" dirty="0"/>
              <a:t>Tuberculosis Test</a:t>
            </a:r>
          </a:p>
        </p:txBody>
      </p:sp>
      <p:sp>
        <p:nvSpPr>
          <p:cNvPr id="3" name="Content Placeholder 2"/>
          <p:cNvSpPr>
            <a:spLocks noGrp="1"/>
          </p:cNvSpPr>
          <p:nvPr>
            <p:ph sz="quarter" idx="13"/>
          </p:nvPr>
        </p:nvSpPr>
        <p:spPr>
          <a:xfrm>
            <a:off x="477456" y="1257300"/>
            <a:ext cx="3273552" cy="3086100"/>
          </a:xfrm>
          <a:ln w="76200">
            <a:solidFill>
              <a:srgbClr val="FF0000"/>
            </a:solidFill>
          </a:ln>
          <a:effectLst>
            <a:outerShdw blurRad="107950" dist="12700" dir="5400000" algn="ctr">
              <a:srgbClr val="000000"/>
            </a:outerShdw>
          </a:effectLst>
        </p:spPr>
        <p:txBody>
          <a:bodyPr>
            <a:normAutofit/>
          </a:bodyPr>
          <a:lstStyle/>
          <a:p>
            <a:r>
              <a:rPr lang="en-US" b="1" u="sng" dirty="0">
                <a:solidFill>
                  <a:prstClr val="white"/>
                </a:solidFill>
                <a:effectLst/>
                <a:latin typeface="Times New Roman" panose="02020603050405020304" pitchFamily="18" charset="0"/>
                <a:cs typeface="Times New Roman" panose="02020603050405020304" pitchFamily="18" charset="0"/>
              </a:rPr>
              <a:t>New MLT to MLS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(2 separate TB skin tests given at least one week apart) or equivalent IGRA Blood test. </a:t>
            </a:r>
            <a:endParaRPr lang="en-US" sz="2000" dirty="0"/>
          </a:p>
        </p:txBody>
      </p:sp>
      <p:sp>
        <p:nvSpPr>
          <p:cNvPr id="5" name="Content Placeholder 4"/>
          <p:cNvSpPr>
            <a:spLocks noGrp="1"/>
          </p:cNvSpPr>
          <p:nvPr>
            <p:ph sz="quarter" idx="14"/>
          </p:nvPr>
        </p:nvSpPr>
        <p:spPr>
          <a:xfrm>
            <a:off x="5067937" y="1257300"/>
            <a:ext cx="3273552" cy="3124200"/>
          </a:xfrm>
          <a:ln w="76200">
            <a:solidFill>
              <a:srgbClr val="FF0000"/>
            </a:solidFill>
          </a:ln>
        </p:spPr>
        <p:txBody>
          <a:bodyPr/>
          <a:lstStyle/>
          <a:p>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free with student ID.  If you have had a TB test within the last year, please bring a copy of the results with you to your appointment</a:t>
            </a:r>
            <a:endParaRPr lang="en-US" dirty="0"/>
          </a:p>
        </p:txBody>
      </p:sp>
      <p:sp>
        <p:nvSpPr>
          <p:cNvPr id="6" name="Oval 5"/>
          <p:cNvSpPr/>
          <p:nvPr/>
        </p:nvSpPr>
        <p:spPr>
          <a:xfrm>
            <a:off x="1752600" y="50292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FF0000"/>
                </a:solidFill>
              </a:rPr>
              <a:t>2 step TB test required or IGRA Blood test!</a:t>
            </a:r>
          </a:p>
        </p:txBody>
      </p:sp>
    </p:spTree>
    <p:extLst>
      <p:ext uri="{BB962C8B-B14F-4D97-AF65-F5344CB8AC3E}">
        <p14:creationId xmlns:p14="http://schemas.microsoft.com/office/powerpoint/2010/main" val="318873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543800" cy="1524000"/>
          </a:xfrm>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2286000"/>
            <a:ext cx="3246120" cy="3532632"/>
          </a:xfrm>
        </p:spPr>
        <p:txBody>
          <a:bodyPr/>
          <a:lstStyle/>
          <a:p>
            <a:r>
              <a:rPr lang="en-US" dirty="0"/>
              <a:t>In Castle Branch, there is a link to this document. Follow this link or click </a:t>
            </a:r>
            <a:r>
              <a:rPr lang="en-US" dirty="0">
                <a:hlinkClick r:id="rId3"/>
              </a:rPr>
              <a:t>here</a:t>
            </a:r>
            <a:r>
              <a:rPr lang="en-US" dirty="0"/>
              <a:t> to go to the document.</a:t>
            </a:r>
          </a:p>
          <a:p>
            <a:r>
              <a:rPr lang="en-US" dirty="0"/>
              <a:t>You will need to print, read, and sign this document. Then, scan it and upload it for the requirement.</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21613" y="2209800"/>
            <a:ext cx="488027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543800" cy="1219200"/>
          </a:xfrm>
        </p:spPr>
        <p:txBody>
          <a:bodyPr/>
          <a:lstStyle/>
          <a:p>
            <a:pPr algn="ctr"/>
            <a:r>
              <a:rPr lang="en-US" sz="4000" dirty="0"/>
              <a:t>HIPAA and Discrimination and Harassment Trainings</a:t>
            </a:r>
          </a:p>
        </p:txBody>
      </p:sp>
      <p:sp>
        <p:nvSpPr>
          <p:cNvPr id="3" name="Content Placeholder 2"/>
          <p:cNvSpPr>
            <a:spLocks noGrp="1"/>
          </p:cNvSpPr>
          <p:nvPr>
            <p:ph sz="quarter" idx="13"/>
          </p:nvPr>
        </p:nvSpPr>
        <p:spPr>
          <a:xfrm>
            <a:off x="457200" y="1752600"/>
            <a:ext cx="8229600" cy="4800600"/>
          </a:xfrm>
        </p:spPr>
        <p:txBody>
          <a:bodyPr lIns="91440" anchor="t">
            <a:normAutofit fontScale="77500" lnSpcReduction="20000"/>
          </a:bodyPr>
          <a:lstStyle/>
          <a:p>
            <a:endParaRPr lang="en-US" dirty="0"/>
          </a:p>
          <a:p>
            <a:r>
              <a:rPr lang="en-US" dirty="0"/>
              <a:t>Go to this link: </a:t>
            </a:r>
            <a:r>
              <a:rPr lang="en-US" dirty="0">
                <a:hlinkClick r:id="rId3"/>
              </a:rPr>
              <a:t>https://uk.instructure.com/enroll/93PGHL</a:t>
            </a:r>
            <a:endParaRPr lang="en-US" dirty="0"/>
          </a:p>
          <a:p>
            <a:pPr marL="18288" indent="0">
              <a:buNone/>
            </a:pPr>
            <a:endParaRPr lang="en-US" dirty="0"/>
          </a:p>
          <a:p>
            <a:r>
              <a:rPr lang="en-US" dirty="0"/>
              <a:t>Enroll in the Canvas course. (NOTE: You will need your </a:t>
            </a:r>
            <a:r>
              <a:rPr lang="en-US" dirty="0" err="1"/>
              <a:t>LinkBlue</a:t>
            </a:r>
            <a:r>
              <a:rPr lang="en-US" dirty="0"/>
              <a:t> ID  you will need your password to do so. If you do not yet have it, you will   have to wait until you do.) </a:t>
            </a:r>
          </a:p>
          <a:p>
            <a:pPr marL="18288" indent="0">
              <a:buNone/>
            </a:pPr>
            <a:endParaRPr lang="en-US" dirty="0"/>
          </a:p>
          <a:p>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marL="18288" indent="0">
              <a:buNone/>
            </a:pPr>
            <a:endParaRPr lang="en-US" dirty="0"/>
          </a:p>
          <a:p>
            <a:r>
              <a:rPr lang="en-US" dirty="0"/>
              <a:t>Follow the same instructions for the Discrimination training. </a:t>
            </a:r>
          </a:p>
          <a:p>
            <a:pPr marL="18288" indent="0">
              <a:buNone/>
            </a:pPr>
            <a:endParaRPr lang="en-US" dirty="0"/>
          </a:p>
          <a:p>
            <a:r>
              <a:rPr lang="en-US" dirty="0"/>
              <a:t>When both are complete, go to the “Grades” tab. You will then select the “Print Grades” option. Save the document as a PDF (you only need the first page that displays the two grades and your name).</a:t>
            </a:r>
          </a:p>
          <a:p>
            <a:pPr marL="18288" indent="0">
              <a:buNone/>
            </a:pPr>
            <a:endParaRPr lang="en-US" dirty="0"/>
          </a:p>
          <a:p>
            <a:r>
              <a:rPr lang="en-US" dirty="0"/>
              <a:t>Upload this PDF for BOTH the HIPAA and Discrimination training requirements in Castle Branch. </a:t>
            </a:r>
          </a:p>
        </p:txBody>
      </p:sp>
    </p:spTree>
    <p:extLst>
      <p:ext uri="{BB962C8B-B14F-4D97-AF65-F5344CB8AC3E}">
        <p14:creationId xmlns:p14="http://schemas.microsoft.com/office/powerpoint/2010/main" val="57752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543800" cy="1600200"/>
          </a:xfrm>
        </p:spPr>
        <p:txBody>
          <a:bodyPr/>
          <a:lstStyle/>
          <a:p>
            <a:pPr algn="ctr"/>
            <a:r>
              <a:rPr lang="en-US" sz="3200" dirty="0"/>
              <a:t>The document you upload for the HIPAA and Discrimination trainings should look like this: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8021046" cy="412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327E02E0-CFB7-4627-887B-11A648C066D6}"/>
                  </a:ext>
                </a:extLst>
              </p:cNvPr>
              <p:cNvGraphicFramePr>
                <a:graphicFrameLocks noChangeAspect="1"/>
              </p:cNvGraphicFramePr>
              <p:nvPr>
                <p:extLst>
                  <p:ext uri="{D42A27DB-BD31-4B8C-83A1-F6EECF244321}">
                    <p14:modId xmlns:p14="http://schemas.microsoft.com/office/powerpoint/2010/main" val="4153056261"/>
                  </p:ext>
                </p:extLst>
              </p:nvPr>
            </p:nvGraphicFramePr>
            <p:xfrm>
              <a:off x="-2820880" y="4483650"/>
              <a:ext cx="2286000" cy="1714500"/>
            </p:xfrm>
            <a:graphic>
              <a:graphicData uri="http://schemas.microsoft.com/office/powerpoint/2016/slidezoom">
                <pslz:sldZm>
                  <pslz:sldZmObj sldId="267" cId="3493121767">
                    <pslz:zmPr id="{9A4700D0-B42B-4A28-A003-22B8894DBEE1}"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4" name="Slide Zoom 3">
                <a:hlinkClick r:id="rId5" action="ppaction://hlinksldjump"/>
                <a:extLst>
                  <a:ext uri="{FF2B5EF4-FFF2-40B4-BE49-F238E27FC236}">
                    <a16:creationId xmlns:a16="http://schemas.microsoft.com/office/drawing/2014/main" id="{327E02E0-CFB7-4627-887B-11A648C066D6}"/>
                  </a:ext>
                </a:extLst>
              </p:cNvPr>
              <p:cNvPicPr>
                <a:picLocks noGrp="1" noRot="1" noChangeAspect="1" noMove="1" noResize="1" noEditPoints="1" noAdjustHandles="1" noChangeArrowheads="1" noChangeShapeType="1"/>
              </p:cNvPicPr>
              <p:nvPr/>
            </p:nvPicPr>
            <p:blipFill>
              <a:blip r:embed="rId6"/>
              <a:stretch>
                <a:fillRect/>
              </a:stretch>
            </p:blipFill>
            <p:spPr>
              <a:xfrm>
                <a:off x="-2820880" y="44836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49516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543800" cy="914400"/>
          </a:xfrm>
        </p:spPr>
        <p:txBody>
          <a:bodyPr/>
          <a:lstStyle/>
          <a:p>
            <a:r>
              <a:rPr lang="en-US" dirty="0"/>
              <a:t>Important Notes</a:t>
            </a:r>
          </a:p>
        </p:txBody>
      </p:sp>
      <p:sp>
        <p:nvSpPr>
          <p:cNvPr id="3" name="Content Placeholder 2"/>
          <p:cNvSpPr>
            <a:spLocks noGrp="1"/>
          </p:cNvSpPr>
          <p:nvPr>
            <p:ph sz="quarter" idx="13"/>
          </p:nvPr>
        </p:nvSpPr>
        <p:spPr>
          <a:xfrm>
            <a:off x="762000" y="1295400"/>
            <a:ext cx="7543800" cy="4800600"/>
          </a:xfrm>
        </p:spPr>
        <p:txBody>
          <a:bodyPr>
            <a:normAutofit lnSpcReduction="10000"/>
          </a:bodyPr>
          <a:lstStyle/>
          <a:p>
            <a:r>
              <a:rPr lang="en-US" b="1" u="sng" dirty="0"/>
              <a:t>Pay attention to due dates! </a:t>
            </a:r>
            <a:r>
              <a:rPr lang="en-US" dirty="0"/>
              <a:t>If you do not complete the requirements in time, a hold could be placed on your UK account. </a:t>
            </a:r>
          </a:p>
          <a:p>
            <a:pPr marL="18288" indent="0">
              <a:buNone/>
            </a:pPr>
            <a:endParaRPr lang="en-US" dirty="0"/>
          </a:p>
          <a:p>
            <a:r>
              <a:rPr lang="en-US" dirty="0"/>
              <a:t>If  Castle Branch rejects one of your submissions, </a:t>
            </a:r>
            <a:r>
              <a:rPr lang="en-US" b="1" u="sng" dirty="0"/>
              <a:t>promptly</a:t>
            </a:r>
            <a:r>
              <a:rPr lang="en-US" dirty="0"/>
              <a:t> address this. They will provide a reason for the rejection. If you still do not understand why a document is not being accepted, you can email </a:t>
            </a:r>
            <a:r>
              <a:rPr lang="en-US" dirty="0">
                <a:hlinkClick r:id="rId3"/>
              </a:rPr>
              <a:t>CHS-Compliance@uky.edu</a:t>
            </a:r>
            <a:endParaRPr lang="en-US" dirty="0"/>
          </a:p>
          <a:p>
            <a:pPr marL="18288" indent="0">
              <a:buNone/>
            </a:pPr>
            <a:endParaRPr lang="en-US" dirty="0"/>
          </a:p>
          <a:p>
            <a:r>
              <a:rPr lang="en-US" dirty="0"/>
              <a:t>Occasionally, flu shots get rejected if the flu season is not explicitly stated on the document. It is required for the date to be listed </a:t>
            </a:r>
            <a:r>
              <a:rPr lang="en-US"/>
              <a:t>and on </a:t>
            </a:r>
            <a:r>
              <a:rPr lang="en-US" dirty="0"/>
              <a:t>the document prior to uploading.  CHECK FIRST in your CB account, to see if this is the reason a flu shot is rejected.</a:t>
            </a:r>
          </a:p>
        </p:txBody>
      </p:sp>
    </p:spTree>
    <p:extLst>
      <p:ext uri="{BB962C8B-B14F-4D97-AF65-F5344CB8AC3E}">
        <p14:creationId xmlns:p14="http://schemas.microsoft.com/office/powerpoint/2010/main" val="3493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1000" y="1066800"/>
            <a:ext cx="8001000" cy="5791200"/>
          </a:xfrm>
        </p:spPr>
        <p:txBody>
          <a:bodyPr>
            <a:noAutofit/>
          </a:bodyPr>
          <a:lstStyle/>
          <a:p>
            <a:r>
              <a:rPr lang="en-US" sz="2000" b="1" u="sng" dirty="0"/>
              <a:t>Full Background Check</a:t>
            </a:r>
          </a:p>
          <a:p>
            <a:endParaRPr lang="en-US" sz="2000" b="1" u="sng" dirty="0"/>
          </a:p>
          <a:p>
            <a:r>
              <a:rPr lang="en-US" sz="2000" b="1" u="sng" dirty="0"/>
              <a:t>10 Panel Drug Screening</a:t>
            </a:r>
          </a:p>
          <a:p>
            <a:endParaRPr lang="en-US" sz="2000" b="1" u="sng" dirty="0"/>
          </a:p>
          <a:p>
            <a:r>
              <a:rPr lang="en-US" sz="2000" b="1" u="sng" dirty="0"/>
              <a:t>Clinical Requirements:</a:t>
            </a:r>
          </a:p>
          <a:p>
            <a:pPr lvl="1"/>
            <a:r>
              <a:rPr lang="en-US" sz="2000" b="1" dirty="0"/>
              <a:t>Health Insurance (annual)</a:t>
            </a:r>
          </a:p>
          <a:p>
            <a:pPr lvl="1"/>
            <a:r>
              <a:rPr lang="en-US" sz="2000" b="1" dirty="0"/>
              <a:t>Influenza Shot (annual)</a:t>
            </a:r>
          </a:p>
          <a:p>
            <a:pPr lvl="1"/>
            <a:r>
              <a:rPr lang="en-US" sz="2000" b="1" dirty="0"/>
              <a:t>Tuberculosis Two-Step Skin Test (initial) OR IGRA Blood Test</a:t>
            </a:r>
          </a:p>
          <a:p>
            <a:pPr marL="384048" lvl="1" indent="0">
              <a:buNone/>
            </a:pPr>
            <a:r>
              <a:rPr lang="en-US" sz="2000" b="1" dirty="0"/>
              <a:t>     -One step Skin test or IGRA Blood test for annual renewal</a:t>
            </a:r>
          </a:p>
          <a:p>
            <a:pPr lvl="1"/>
            <a:r>
              <a:rPr lang="en-US" sz="2000" b="1" dirty="0"/>
              <a:t>Immunizations:  Hepatitis B, MMR, Varicella and Tdap documents</a:t>
            </a:r>
          </a:p>
          <a:p>
            <a:pPr lvl="1"/>
            <a:r>
              <a:rPr lang="en-US" sz="2000" b="1" dirty="0"/>
              <a:t>Commitment to Behavioral Standard in Patient Care</a:t>
            </a:r>
          </a:p>
          <a:p>
            <a:pPr lvl="1"/>
            <a:r>
              <a:rPr lang="en-US" sz="2000" b="1" dirty="0"/>
              <a:t>HIPAA Training</a:t>
            </a:r>
          </a:p>
          <a:p>
            <a:pPr lvl="1"/>
            <a:r>
              <a:rPr lang="en-US" sz="2000" b="1" dirty="0"/>
              <a:t>Discrimination and Harassment Training</a:t>
            </a:r>
          </a:p>
          <a:p>
            <a:pPr marL="384048" lvl="1" indent="0">
              <a:buNone/>
            </a:pPr>
            <a:endParaRPr lang="en-US" sz="2000" b="1" dirty="0"/>
          </a:p>
          <a:p>
            <a:pPr marL="749808" lvl="2" indent="0">
              <a:buNone/>
            </a:pPr>
            <a:endParaRPr lang="en-US" sz="1200" b="1" dirty="0"/>
          </a:p>
        </p:txBody>
      </p:sp>
      <p:sp>
        <p:nvSpPr>
          <p:cNvPr id="2" name="Title 1"/>
          <p:cNvSpPr>
            <a:spLocks noGrp="1"/>
          </p:cNvSpPr>
          <p:nvPr>
            <p:ph type="title"/>
          </p:nvPr>
        </p:nvSpPr>
        <p:spPr>
          <a:xfrm>
            <a:off x="533400" y="152400"/>
            <a:ext cx="7543800" cy="762000"/>
          </a:xfrm>
        </p:spPr>
        <p:txBody>
          <a:bodyPr>
            <a:normAutofit fontScale="90000"/>
          </a:bodyPr>
          <a:lstStyle/>
          <a:p>
            <a:pPr algn="ctr"/>
            <a:r>
              <a:rPr lang="en-US" dirty="0">
                <a:solidFill>
                  <a:srgbClr val="FF0000"/>
                </a:solidFill>
              </a:rPr>
              <a:t>Clinical Requirements</a:t>
            </a:r>
          </a:p>
        </p:txBody>
      </p:sp>
    </p:spTree>
    <p:extLst>
      <p:ext uri="{BB962C8B-B14F-4D97-AF65-F5344CB8AC3E}">
        <p14:creationId xmlns:p14="http://schemas.microsoft.com/office/powerpoint/2010/main" val="352260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828800"/>
            <a:ext cx="7086600" cy="3657599"/>
          </a:xfrm>
        </p:spPr>
        <p:txBody>
          <a:bodyPr/>
          <a:lstStyle/>
          <a:p>
            <a:r>
              <a:rPr lang="en-US" dirty="0"/>
              <a:t>The full background check and drug screening are due </a:t>
            </a:r>
            <a:r>
              <a:rPr lang="en-US" dirty="0">
                <a:solidFill>
                  <a:srgbClr val="FFC000"/>
                </a:solidFill>
              </a:rPr>
              <a:t>September 1st</a:t>
            </a:r>
            <a:r>
              <a:rPr lang="en-US" dirty="0"/>
              <a:t>.</a:t>
            </a:r>
          </a:p>
          <a:p>
            <a:endParaRPr lang="en-US" dirty="0"/>
          </a:p>
          <a:p>
            <a:r>
              <a:rPr lang="en-US" dirty="0"/>
              <a:t>The clinical requirements and trainings are due by  </a:t>
            </a:r>
            <a:r>
              <a:rPr lang="en-US" dirty="0">
                <a:solidFill>
                  <a:srgbClr val="FFC000"/>
                </a:solidFill>
              </a:rPr>
              <a:t>October 1st. </a:t>
            </a:r>
          </a:p>
          <a:p>
            <a:pPr marL="18288" indent="0">
              <a:buNone/>
            </a:pPr>
            <a:endParaRPr lang="en-US" dirty="0"/>
          </a:p>
          <a:p>
            <a:r>
              <a:rPr lang="en-US" dirty="0"/>
              <a:t>The trainings will be due 2-3 weeks after orientation. You will receive more information about how to complete these at orientation.</a:t>
            </a:r>
          </a:p>
        </p:txBody>
      </p:sp>
      <p:sp>
        <p:nvSpPr>
          <p:cNvPr id="3" name="Title 2"/>
          <p:cNvSpPr>
            <a:spLocks noGrp="1"/>
          </p:cNvSpPr>
          <p:nvPr>
            <p:ph type="title"/>
          </p:nvPr>
        </p:nvSpPr>
        <p:spPr>
          <a:xfrm>
            <a:off x="609600" y="457200"/>
            <a:ext cx="7543800" cy="914400"/>
          </a:xfrm>
        </p:spPr>
        <p:txBody>
          <a:bodyPr/>
          <a:lstStyle/>
          <a:p>
            <a:pPr algn="ctr"/>
            <a:r>
              <a:rPr lang="en-US" dirty="0"/>
              <a:t>Due Dates</a:t>
            </a:r>
          </a:p>
        </p:txBody>
      </p:sp>
    </p:spTree>
    <p:extLst>
      <p:ext uri="{BB962C8B-B14F-4D97-AF65-F5344CB8AC3E}">
        <p14:creationId xmlns:p14="http://schemas.microsoft.com/office/powerpoint/2010/main" val="385343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905000"/>
          </a:xfrm>
        </p:spPr>
        <p:txBody>
          <a:bodyPr>
            <a:noAutofit/>
          </a:bodyPr>
          <a:lstStyle/>
          <a:p>
            <a:pPr algn="ctr"/>
            <a:r>
              <a:rPr lang="en-US" sz="3600" dirty="0"/>
              <a:t>How to get started:</a:t>
            </a:r>
            <a:br>
              <a:rPr lang="en-US" sz="3600" dirty="0"/>
            </a:br>
            <a:r>
              <a:rPr lang="en-US" sz="3600" dirty="0"/>
              <a:t>Create an account on Castle Branch</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654086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1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53000" y="533400"/>
            <a:ext cx="4191000" cy="57150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t>Go to: </a:t>
            </a:r>
            <a:r>
              <a:rPr lang="en-US" sz="1600" u="sng" dirty="0">
                <a:hlinkClick r:id="rId4"/>
              </a:rPr>
              <a:t>https://uky-health.castlebranch.com/UK33</a:t>
            </a:r>
            <a:endParaRPr lang="en-US" sz="1600" u="sng" dirty="0"/>
          </a:p>
          <a:p>
            <a:pPr>
              <a:lnSpc>
                <a:spcPct val="150000"/>
              </a:lnSpc>
            </a:pPr>
            <a:r>
              <a:rPr lang="en-US" sz="1600" u="sng" dirty="0"/>
              <a:t>or scan QR code  </a:t>
            </a:r>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r>
              <a:rPr lang="en-US" sz="1600" dirty="0"/>
              <a:t>Click </a:t>
            </a:r>
            <a:r>
              <a:rPr lang="en-US" sz="1600"/>
              <a:t>on “Place Order”</a:t>
            </a:r>
            <a:endParaRPr lang="en-US" sz="1600" dirty="0"/>
          </a:p>
          <a:p>
            <a:pPr marL="285750" indent="-285750">
              <a:lnSpc>
                <a:spcPct val="150000"/>
              </a:lnSpc>
              <a:buFont typeface="Arial" panose="020B0604020202020204" pitchFamily="34" charset="0"/>
              <a:buChar char="•"/>
            </a:pPr>
            <a:r>
              <a:rPr lang="en-US" sz="1600" dirty="0"/>
              <a:t>Select “Medical Laboratory Sciences”(Lexington campus)</a:t>
            </a:r>
          </a:p>
          <a:p>
            <a:pPr marL="285750" indent="-285750">
              <a:lnSpc>
                <a:spcPct val="150000"/>
              </a:lnSpc>
              <a:buFont typeface="Arial" panose="020B0604020202020204" pitchFamily="34" charset="0"/>
              <a:buChar char="•"/>
            </a:pPr>
            <a:r>
              <a:rPr lang="en-US" sz="1600" dirty="0"/>
              <a:t>Select : UK38online:  MLT Online only (Background Check, Drug Test and Medical Document Manager)</a:t>
            </a:r>
          </a:p>
          <a:p>
            <a:pPr marL="285750" indent="-285750">
              <a:lnSpc>
                <a:spcPct val="150000"/>
              </a:lnSpc>
              <a:buFont typeface="Arial" panose="020B0604020202020204" pitchFamily="34" charset="0"/>
              <a:buChar char="•"/>
            </a:pPr>
            <a:r>
              <a:rPr lang="en-US" sz="1600" dirty="0"/>
              <a:t>You will then be directed to review your order, and then enter your personal details </a:t>
            </a:r>
          </a:p>
          <a:p>
            <a:pPr marL="285750" indent="-285750">
              <a:lnSpc>
                <a:spcPct val="150000"/>
              </a:lnSpc>
              <a:buFont typeface="Arial" panose="020B0604020202020204" pitchFamily="34" charset="0"/>
              <a:buChar char="•"/>
            </a:pPr>
            <a:r>
              <a:rPr lang="en-US" sz="1600" b="1" dirty="0"/>
              <a:t>The cost is $103.</a:t>
            </a:r>
          </a:p>
        </p:txBody>
      </p:sp>
      <p:pic>
        <p:nvPicPr>
          <p:cNvPr id="7" name="Picture 6" descr="CertifiedProfile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pic>
        <p:nvPicPr>
          <p:cNvPr id="5" name="Picture 4">
            <a:extLst>
              <a:ext uri="{FF2B5EF4-FFF2-40B4-BE49-F238E27FC236}">
                <a16:creationId xmlns:a16="http://schemas.microsoft.com/office/drawing/2014/main" id="{D65E4B50-963B-487A-BFE9-9FA5310CF456}"/>
              </a:ext>
            </a:extLst>
          </p:cNvPr>
          <p:cNvPicPr>
            <a:picLocks noChangeAspect="1"/>
          </p:cNvPicPr>
          <p:nvPr/>
        </p:nvPicPr>
        <p:blipFill>
          <a:blip r:embed="rId6"/>
          <a:stretch>
            <a:fillRect/>
          </a:stretch>
        </p:blipFill>
        <p:spPr>
          <a:xfrm>
            <a:off x="7045667" y="1371600"/>
            <a:ext cx="1371600" cy="1066801"/>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685801"/>
            <a:ext cx="7239000" cy="5638799"/>
          </a:xfrm>
        </p:spPr>
        <p:txBody>
          <a:bodyPr>
            <a:normAutofit/>
          </a:bodyPr>
          <a:lstStyle/>
          <a:p>
            <a:r>
              <a:rPr lang="en-US" sz="2800" dirty="0"/>
              <a:t>Your background check will begin immediately upon purchasing. </a:t>
            </a:r>
          </a:p>
          <a:p>
            <a:pPr marL="18288" indent="0">
              <a:buNone/>
            </a:pPr>
            <a:endParaRPr lang="en-US" sz="2800" dirty="0"/>
          </a:p>
          <a:p>
            <a:r>
              <a:rPr lang="en-US" sz="2800" dirty="0"/>
              <a:t>Instructions for your Drug Screening will be provided within your Castle Branch “To Do List” within three business days. You will be able to download the registration form and locate a LabCorp near you to process the specimen.  </a:t>
            </a:r>
            <a:r>
              <a:rPr lang="en-US" sz="2800" i="1" u="sng" dirty="0"/>
              <a:t>It is your responsibility to make sure that you allow enough time for us to receive the result prior to the start of courses.</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cstate="print">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cstate="print">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144379" y="90342"/>
            <a:ext cx="8999621" cy="60290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276724" y="1754142"/>
            <a:ext cx="5642811" cy="4462760"/>
          </a:xfrm>
          <a:prstGeom prst="rect">
            <a:avLst/>
          </a:prstGeom>
        </p:spPr>
        <p:txBody>
          <a:bodyPr wrap="square">
            <a:spAutoFit/>
          </a:bodyPr>
          <a:lstStyle/>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Immunizations:  Hepatitis B, MMR, Varicella and Tdap documentation</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Tuberculosis Two-Step Skin Test (2 separate TB tests given at least 1 week apart) or IGRA Blood Test</a:t>
            </a:r>
          </a:p>
          <a:p>
            <a:pPr marL="1092708" lvl="2"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the following year for renewal.</a:t>
            </a:r>
          </a:p>
          <a:p>
            <a:pPr marL="1092708" lvl="2" indent="-342900" defTabSz="914400">
              <a:spcBef>
                <a:spcPct val="20000"/>
              </a:spcBef>
              <a:buSzPct val="60000"/>
              <a:buFont typeface="Wingdings" panose="05000000000000000000" pitchFamily="2" charset="2"/>
              <a:buChar char="Ø"/>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56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913562"/>
          </a:xfrm>
          <a:prstGeom prst="rect">
            <a:avLst/>
          </a:prstGeom>
          <a:solidFill>
            <a:srgbClr val="183F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17580" y="7522"/>
            <a:ext cx="8628180" cy="1498368"/>
          </a:xfrm>
          <a:prstGeom prst="rect">
            <a:avLst/>
          </a:prstGeom>
          <a:solidFill>
            <a:srgbClr val="151E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1"/>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solidFill>
                  <a:schemeClr val="bg1"/>
                </a:solidFill>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433965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TB:  2 step TB test (2 separate TB skin tests given at least 1 week apart) or QuantiFERON blood test.</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 </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Wingdings" panose="05000000000000000000" pitchFamily="2" charset="2"/>
              <a:buChar char="Ø"/>
            </a:pPr>
            <a:r>
              <a:rPr lang="en-US" sz="28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20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14400"/>
          </a:xfrm>
        </p:spPr>
        <p:txBody>
          <a:bodyPr/>
          <a:lstStyle/>
          <a:p>
            <a:r>
              <a:rPr lang="en-US" dirty="0"/>
              <a:t>Health Insurance</a:t>
            </a:r>
          </a:p>
        </p:txBody>
      </p:sp>
      <p:sp>
        <p:nvSpPr>
          <p:cNvPr id="3" name="Content Placeholder 2"/>
          <p:cNvSpPr>
            <a:spLocks noGrp="1"/>
          </p:cNvSpPr>
          <p:nvPr>
            <p:ph sz="quarter" idx="13"/>
          </p:nvPr>
        </p:nvSpPr>
        <p:spPr>
          <a:xfrm>
            <a:off x="762000" y="1066800"/>
            <a:ext cx="3273552" cy="5791200"/>
          </a:xfrm>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or proof of coverage.</a:t>
            </a:r>
          </a:p>
          <a:p>
            <a:pPr marL="18288" indent="0">
              <a:buNone/>
            </a:pPr>
            <a:endParaRPr lang="en-US" sz="2400" dirty="0"/>
          </a:p>
          <a:p>
            <a:pPr>
              <a:buFont typeface="Wingdings" panose="05000000000000000000" pitchFamily="2" charset="2"/>
              <a:buChar char="Ø"/>
            </a:pPr>
            <a:r>
              <a:rPr lang="en-US" sz="2400" u="sng" dirty="0"/>
              <a:t>Please make sure your name is on card.  If your name is different than the name listed on the card, you will need to upload documentation showing you are covered under the name listed on the card, along with a copy of the front and back of your insurance card.</a:t>
            </a:r>
          </a:p>
          <a:p>
            <a:pPr marL="18288" indent="0">
              <a:buNone/>
            </a:pPr>
            <a:endParaRPr lang="en-US" sz="2400" u="sng" dirty="0"/>
          </a:p>
          <a:p>
            <a:pPr>
              <a:buFont typeface="Wingdings" panose="05000000000000000000" pitchFamily="2" charset="2"/>
              <a:buChar char="Ø"/>
            </a:pPr>
            <a:r>
              <a:rPr lang="en-US" sz="2400" dirty="0"/>
              <a:t>Make sure that you upload a copy of the front AND the back of the insurance card and any other documents needed as 1 upload/submission.</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5800" y="2209800"/>
            <a:ext cx="3730625" cy="2610948"/>
          </a:xfrm>
          <a:prstGeom prst="rect">
            <a:avLst/>
          </a:prstGeom>
          <a:noFill/>
          <a:ln>
            <a:noFill/>
          </a:ln>
        </p:spPr>
      </p:pic>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Compliance Requirements  for MLS Majors &amp;quot;&quot;/&gt;&lt;property id=&quot;20307&quot; value=&quot;256&quot;/&gt;&lt;/object&gt;&lt;object type=&quot;3&quot; unique_id=&quot;10004&quot;&gt;&lt;property id=&quot;20148&quot; value=&quot;5&quot;/&gt;&lt;property id=&quot;20300&quot; value=&quot;Slide 2 - &amp;quot;Requirements&amp;quot;&quot;/&gt;&lt;property id=&quot;20307&quot; value=&quot;257&quot;/&gt;&lt;/object&gt;&lt;object type=&quot;3&quot; unique_id=&quot;10005&quot;&gt;&lt;property id=&quot;20148&quot; value=&quot;5&quot;/&gt;&lt;property id=&quot;20300&quot; value=&quot;Slide 4 - &amp;quot;How to get started: Create an account on Castle Branch&amp;quot;&quot;/&gt;&lt;property id=&quot;20307&quot; value=&quot;258&quot;/&gt;&lt;/object&gt;&lt;object type=&quot;3&quot; unique_id=&quot;10006&quot;&gt;&lt;property id=&quot;20148&quot; value=&quot;5&quot;/&gt;&lt;property id=&quot;20300&quot; value=&quot;Slide 5&quot;/&gt;&lt;property id=&quot;20307&quot; value=&quot;259&quot;/&gt;&lt;/object&gt;&lt;object type=&quot;3&quot; unique_id=&quot;10007&quot;&gt;&lt;property id=&quot;20148&quot; value=&quot;5&quot;/&gt;&lt;property id=&quot;20300&quot; value=&quot;Slide 6&quot;/&gt;&lt;property id=&quot;20307&quot; value=&quot;260&quot;/&gt;&lt;/object&gt;&lt;object type=&quot;3&quot; unique_id=&quot;10008&quot;&gt;&lt;property id=&quot;20148&quot; value=&quot;5&quot;/&gt;&lt;property id=&quot;20300&quot; value=&quot;Slide 7 - &amp;quot;Clinical Requirements&amp;quot;&quot;/&gt;&lt;property id=&quot;20307&quot; value=&quot;261&quot;/&gt;&lt;/object&gt;&lt;object type=&quot;3&quot; unique_id=&quot;10009&quot;&gt;&lt;property id=&quot;20148&quot; value=&quot;5&quot;/&gt;&lt;property id=&quot;20300&quot; value=&quot;Slide 8 - &amp;quot;Health Insurance&amp;quot;&quot;/&gt;&lt;property id=&quot;20307&quot; value=&quot;262&quot;/&gt;&lt;/object&gt;&lt;object type=&quot;3&quot; unique_id=&quot;10012&quot;&gt;&lt;property id=&quot;20148&quot; value=&quot;5&quot;/&gt;&lt;property id=&quot;20300&quot; value=&quot;Slide 13 - &amp;quot;Tuberculosis Test&amp;quot;&quot;/&gt;&lt;property id=&quot;20307&quot; value=&quot;265&quot;/&gt;&lt;/object&gt;&lt;object type=&quot;3&quot; unique_id=&quot;10013&quot;&gt;&lt;property id=&quot;20148&quot; value=&quot;5&quot;/&gt;&lt;property id=&quot;20300&quot; value=&quot;Slide 14 - &amp;quot;Commitment to Behavioral Standard in Patient Care&amp;quot;&quot;/&gt;&lt;property id=&quot;20307&quot; value=&quot;266&quot;/&gt;&lt;/object&gt;&lt;object type=&quot;3&quot; unique_id=&quot;10014&quot;&gt;&lt;property id=&quot;20148&quot; value=&quot;5&quot;/&gt;&lt;property id=&quot;20300&quot; value=&quot;Slide 15 - &amp;quot;HIPAA and Discrimination and Harassment Trainings&amp;quot;&quot;/&gt;&lt;property id=&quot;20307&quot; value=&quot;268&quot;/&gt;&lt;/object&gt;&lt;object type=&quot;3&quot; unique_id=&quot;10015&quot;&gt;&lt;property id=&quot;20148&quot; value=&quot;5&quot;/&gt;&lt;property id=&quot;20300&quot; value=&quot;Slide 17 - &amp;quot;Other Trainings&amp;quot;&quot;/&gt;&lt;property id=&quot;20307&quot; value=&quot;269&quot;/&gt;&lt;/object&gt;&lt;object type=&quot;3&quot; unique_id=&quot;10016&quot;&gt;&lt;property id=&quot;20148&quot; value=&quot;5&quot;/&gt;&lt;property id=&quot;20300&quot; value=&quot;Slide 18 - &amp;quot;Important Notes&amp;quot;&quot;/&gt;&lt;property id=&quot;20307&quot; value=&quot;267&quot;/&gt;&lt;/object&gt;&lt;object type=&quot;3&quot; unique_id=&quot;10455&quot;&gt;&lt;property id=&quot;20148&quot; value=&quot;5&quot;/&gt;&lt;property id=&quot;20300&quot; value=&quot;Slide 3 - &amp;quot;Due Dates&amp;quot;&quot;/&gt;&lt;property id=&quot;20307&quot; value=&quot;270&quot;/&gt;&lt;/object&gt;&lt;object type=&quot;3&quot; unique_id=&quot;10456&quot;&gt;&lt;property id=&quot;20148&quot; value=&quot;5&quot;/&gt;&lt;property id=&quot;20300&quot; value=&quot;Slide 16 - &amp;quot;The document you upload for the HIPAA and Discrimination trainings should look like this:&amp;quot;&quot;/&gt;&lt;property id=&quot;20307&quot; value=&quot;271&quot;/&gt;&lt;/object&gt;&lt;object type=&quot;3&quot; unique_id=&quot;11688&quot;&gt;&lt;property id=&quot;20148&quot; value=&quot;5&quot;/&gt;&lt;property id=&quot;20300&quot; value=&quot;Slide 9 - &amp;quot;Influenza Vaccination&amp;quot;&quot;/&gt;&lt;property id=&quot;20307&quot; value=&quot;272&quot;/&gt;&lt;/object&gt;&lt;object type=&quot;3&quot; unique_id=&quot;11689&quot;&gt;&lt;property id=&quot;20148&quot; value=&quot;5&quot;/&gt;&lt;property id=&quot;20300&quot; value=&quot;Slide 10 - &amp;quot;Compliance Form&amp;quot;&quot;/&gt;&lt;property id=&quot;20307&quot; value=&quot;273&quot;/&gt;&lt;/object&gt;&lt;object type=&quot;3&quot; unique_id=&quot;11690&quot;&gt;&lt;property id=&quot;20148&quot; value=&quot;5&quot;/&gt;&lt;property id=&quot;20300&quot; value=&quot;Slide 11 - &amp;quot;Compliance Form&amp;quot;&quot;/&gt;&lt;property id=&quot;20307&quot; value=&quot;274&quot;/&gt;&lt;/object&gt;&lt;object type=&quot;3&quot; unique_id=&quot;11691&quot;&gt;&lt;property id=&quot;20148&quot; value=&quot;5&quot;/&gt;&lt;property id=&quot;20300&quot; value=&quot;Slide 12 - &amp;quot;Compliance Form&amp;quot;&quot;/&gt;&lt;property id=&quot;20307&quot; value=&quot;275&quot;/&gt;&lt;/object&gt;&lt;/object&gt;&lt;object type=&quot;8&quot; unique_id=&quot;1003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978</TotalTime>
  <Words>1086</Words>
  <Application>Microsoft Office PowerPoint</Application>
  <PresentationFormat>On-screen Show (4:3)</PresentationFormat>
  <Paragraphs>113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Palatino Linotype</vt:lpstr>
      <vt:lpstr>Times New Roman</vt:lpstr>
      <vt:lpstr>Trebuchet MS</vt:lpstr>
      <vt:lpstr>Wingdings</vt:lpstr>
      <vt:lpstr>Elemental</vt:lpstr>
      <vt:lpstr>Compliance Requirements  for MLT to MLS Majors </vt:lpstr>
      <vt:lpstr>Clinical Requirements</vt:lpstr>
      <vt:lpstr>Due Dates</vt:lpstr>
      <vt:lpstr>How to get started: Create an account on Castle Branch</vt:lpstr>
      <vt:lpstr>PowerPoint Presentation</vt:lpstr>
      <vt:lpstr>PowerPoint Presentation</vt:lpstr>
      <vt:lpstr>PowerPoint Presentation</vt:lpstr>
      <vt:lpstr>PowerPoint Presentation</vt:lpstr>
      <vt:lpstr>Health Insurance</vt:lpstr>
      <vt:lpstr>Influenza Vaccination</vt:lpstr>
      <vt:lpstr>Tuberculosis Test</vt:lpstr>
      <vt:lpstr>Commitment to Behavioral Standard in Patient Care</vt:lpstr>
      <vt:lpstr>HIPAA and Discrimination and Harassment Trainings</vt:lpstr>
      <vt:lpstr>The document you upload for the HIPAA and Discrimination trainings should look like this: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107</cp:revision>
  <dcterms:created xsi:type="dcterms:W3CDTF">2016-02-25T18:57:01Z</dcterms:created>
  <dcterms:modified xsi:type="dcterms:W3CDTF">2024-01-24T18:34:52Z</dcterms:modified>
</cp:coreProperties>
</file>