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73" r:id="rId4"/>
    <p:sldId id="281" r:id="rId5"/>
    <p:sldId id="258" r:id="rId6"/>
    <p:sldId id="259" r:id="rId7"/>
    <p:sldId id="260" r:id="rId8"/>
    <p:sldId id="261" r:id="rId9"/>
    <p:sldId id="262" r:id="rId10"/>
    <p:sldId id="263" r:id="rId11"/>
    <p:sldId id="276" r:id="rId12"/>
    <p:sldId id="277" r:id="rId13"/>
    <p:sldId id="278" r:id="rId14"/>
    <p:sldId id="279" r:id="rId15"/>
    <p:sldId id="280" r:id="rId16"/>
    <p:sldId id="265" r:id="rId17"/>
    <p:sldId id="266" r:id="rId18"/>
    <p:sldId id="268" r:id="rId19"/>
    <p:sldId id="269" r:id="rId20"/>
    <p:sldId id="270" r:id="rId21"/>
    <p:sldId id="271" r:id="rId22"/>
    <p:sldId id="272" r:id="rId23"/>
    <p:sldId id="275" r:id="rId24"/>
    <p:sldId id="267"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28B39-CB44-4A49-9872-E7783D42637C}" type="datetimeFigureOut">
              <a:rPr lang="en-US" smtClean="0"/>
              <a:t>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8614F-1B9B-4E16-8783-027420005E36}" type="slidenum">
              <a:rPr lang="en-US" smtClean="0"/>
              <a:t>‹#›</a:t>
            </a:fld>
            <a:endParaRPr lang="en-US"/>
          </a:p>
        </p:txBody>
      </p:sp>
    </p:spTree>
    <p:extLst>
      <p:ext uri="{BB962C8B-B14F-4D97-AF65-F5344CB8AC3E}">
        <p14:creationId xmlns:p14="http://schemas.microsoft.com/office/powerpoint/2010/main" val="55701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a:t>
            </a:fld>
            <a:endParaRPr lang="en-US"/>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16</a:t>
            </a:fld>
            <a:endParaRPr lang="en-US"/>
          </a:p>
        </p:txBody>
      </p:sp>
    </p:spTree>
    <p:extLst>
      <p:ext uri="{BB962C8B-B14F-4D97-AF65-F5344CB8AC3E}">
        <p14:creationId xmlns:p14="http://schemas.microsoft.com/office/powerpoint/2010/main" val="90799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17</a:t>
            </a:fld>
            <a:endParaRPr lang="en-US"/>
          </a:p>
        </p:txBody>
      </p:sp>
    </p:spTree>
    <p:extLst>
      <p:ext uri="{BB962C8B-B14F-4D97-AF65-F5344CB8AC3E}">
        <p14:creationId xmlns:p14="http://schemas.microsoft.com/office/powerpoint/2010/main" val="322653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18</a:t>
            </a:fld>
            <a:endParaRPr lang="en-US"/>
          </a:p>
        </p:txBody>
      </p:sp>
    </p:spTree>
    <p:extLst>
      <p:ext uri="{BB962C8B-B14F-4D97-AF65-F5344CB8AC3E}">
        <p14:creationId xmlns:p14="http://schemas.microsoft.com/office/powerpoint/2010/main" val="67685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19</a:t>
            </a:fld>
            <a:endParaRPr lang="en-US"/>
          </a:p>
        </p:txBody>
      </p:sp>
    </p:spTree>
    <p:extLst>
      <p:ext uri="{BB962C8B-B14F-4D97-AF65-F5344CB8AC3E}">
        <p14:creationId xmlns:p14="http://schemas.microsoft.com/office/powerpoint/2010/main" val="280392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20</a:t>
            </a:fld>
            <a:endParaRPr lang="en-US"/>
          </a:p>
        </p:txBody>
      </p:sp>
    </p:spTree>
    <p:extLst>
      <p:ext uri="{BB962C8B-B14F-4D97-AF65-F5344CB8AC3E}">
        <p14:creationId xmlns:p14="http://schemas.microsoft.com/office/powerpoint/2010/main" val="290649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21</a:t>
            </a:fld>
            <a:endParaRPr lang="en-US"/>
          </a:p>
        </p:txBody>
      </p:sp>
    </p:spTree>
    <p:extLst>
      <p:ext uri="{BB962C8B-B14F-4D97-AF65-F5344CB8AC3E}">
        <p14:creationId xmlns:p14="http://schemas.microsoft.com/office/powerpoint/2010/main" val="46385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22</a:t>
            </a:fld>
            <a:endParaRPr lang="en-US"/>
          </a:p>
        </p:txBody>
      </p:sp>
    </p:spTree>
    <p:extLst>
      <p:ext uri="{BB962C8B-B14F-4D97-AF65-F5344CB8AC3E}">
        <p14:creationId xmlns:p14="http://schemas.microsoft.com/office/powerpoint/2010/main" val="424981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23</a:t>
            </a:fld>
            <a:endParaRPr lang="en-US"/>
          </a:p>
        </p:txBody>
      </p:sp>
    </p:spTree>
    <p:extLst>
      <p:ext uri="{BB962C8B-B14F-4D97-AF65-F5344CB8AC3E}">
        <p14:creationId xmlns:p14="http://schemas.microsoft.com/office/powerpoint/2010/main" val="130965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24</a:t>
            </a:fld>
            <a:endParaRPr lang="en-US"/>
          </a:p>
        </p:txBody>
      </p:sp>
    </p:spTree>
    <p:extLst>
      <p:ext uri="{BB962C8B-B14F-4D97-AF65-F5344CB8AC3E}">
        <p14:creationId xmlns:p14="http://schemas.microsoft.com/office/powerpoint/2010/main" val="187334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2</a:t>
            </a:fld>
            <a:endParaRPr lang="en-US"/>
          </a:p>
        </p:txBody>
      </p:sp>
    </p:spTree>
    <p:extLst>
      <p:ext uri="{BB962C8B-B14F-4D97-AF65-F5344CB8AC3E}">
        <p14:creationId xmlns:p14="http://schemas.microsoft.com/office/powerpoint/2010/main" val="2833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3</a:t>
            </a:fld>
            <a:endParaRPr lang="en-US"/>
          </a:p>
        </p:txBody>
      </p:sp>
    </p:spTree>
    <p:extLst>
      <p:ext uri="{BB962C8B-B14F-4D97-AF65-F5344CB8AC3E}">
        <p14:creationId xmlns:p14="http://schemas.microsoft.com/office/powerpoint/2010/main" val="350070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5</a:t>
            </a:fld>
            <a:endParaRPr lang="en-US"/>
          </a:p>
        </p:txBody>
      </p:sp>
    </p:spTree>
    <p:extLst>
      <p:ext uri="{BB962C8B-B14F-4D97-AF65-F5344CB8AC3E}">
        <p14:creationId xmlns:p14="http://schemas.microsoft.com/office/powerpoint/2010/main" val="303877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6</a:t>
            </a:fld>
            <a:endParaRPr lang="en-US"/>
          </a:p>
        </p:txBody>
      </p:sp>
    </p:spTree>
    <p:extLst>
      <p:ext uri="{BB962C8B-B14F-4D97-AF65-F5344CB8AC3E}">
        <p14:creationId xmlns:p14="http://schemas.microsoft.com/office/powerpoint/2010/main" val="209749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7</a:t>
            </a:fld>
            <a:endParaRPr lang="en-US"/>
          </a:p>
        </p:txBody>
      </p:sp>
    </p:spTree>
    <p:extLst>
      <p:ext uri="{BB962C8B-B14F-4D97-AF65-F5344CB8AC3E}">
        <p14:creationId xmlns:p14="http://schemas.microsoft.com/office/powerpoint/2010/main" val="56081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8</a:t>
            </a:fld>
            <a:endParaRPr lang="en-US"/>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9</a:t>
            </a:fld>
            <a:endParaRPr lang="en-US"/>
          </a:p>
        </p:txBody>
      </p:sp>
    </p:spTree>
    <p:extLst>
      <p:ext uri="{BB962C8B-B14F-4D97-AF65-F5344CB8AC3E}">
        <p14:creationId xmlns:p14="http://schemas.microsoft.com/office/powerpoint/2010/main" val="37369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10</a:t>
            </a:fld>
            <a:endParaRPr lang="en-US"/>
          </a:p>
        </p:txBody>
      </p:sp>
    </p:spTree>
    <p:extLst>
      <p:ext uri="{BB962C8B-B14F-4D97-AF65-F5344CB8AC3E}">
        <p14:creationId xmlns:p14="http://schemas.microsoft.com/office/powerpoint/2010/main" val="30903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1/18/2024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1/18/2024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1/18/2024</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1/18/2024</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1/18/2024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1/18/2024</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1/18/2024</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1/18/2024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1/18/2024</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1/18/2024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www.uky.edu/chs/sites/chs.uky.edu/files/commitment_to_behavioral_standard_in_patient_care_manual_and_signature_form.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redcross.org/take-a-class/bl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cpr.heart.org/AHAECC/CPRAndECC/Training/HealthcareProfessional/BasicLifeSupportBLS/UCM_473189_Basic-Life-Support-BLS.j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ky.edu/chs/sites/chs.uky.edu/files/PT/pt_student_physical_form_health_record.doc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hs.uky.edu/classes/classes_ohs_0001.php#bloodborne_pathogens_genera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uk.instructure.com/enroll/9RWC4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ky-health.castlebranch.com/UK3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000" b="1" dirty="0"/>
              <a:t>Compliance Requirements </a:t>
            </a:r>
            <a:br>
              <a:rPr lang="en-US" sz="4000" b="1" dirty="0"/>
            </a:br>
            <a:r>
              <a:rPr lang="en-US" sz="4000" b="1" dirty="0"/>
              <a:t>for Physical Therapy Students</a:t>
            </a:r>
          </a:p>
        </p:txBody>
      </p:sp>
      <p:sp>
        <p:nvSpPr>
          <p:cNvPr id="3" name="Subtitle 2"/>
          <p:cNvSpPr>
            <a:spLocks noGrp="1"/>
          </p:cNvSpPr>
          <p:nvPr>
            <p:ph type="subTitle" idx="1"/>
          </p:nvPr>
        </p:nvSpPr>
        <p:spPr>
          <a:xfrm>
            <a:off x="1485900" y="2590800"/>
            <a:ext cx="6248400" cy="2514600"/>
          </a:xfrm>
          <a:solidFill>
            <a:schemeClr val="tx2">
              <a:lumMod val="10000"/>
            </a:schemeClr>
          </a:solidFill>
        </p:spPr>
        <p:txBody>
          <a:bodyPr>
            <a:normAutofit fontScale="85000" lnSpcReduction="2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r>
              <a:rPr lang="en-US" dirty="0"/>
              <a:t>or</a:t>
            </a:r>
          </a:p>
          <a:p>
            <a:pPr algn="ctr"/>
            <a:r>
              <a:rPr lang="en-US" dirty="0"/>
              <a:t>Phone: 859.218.0472 or 859.218.0513</a:t>
            </a:r>
          </a:p>
          <a:p>
            <a:pPr algn="ctr"/>
            <a:endParaRPr lang="en-US" dirty="0"/>
          </a:p>
          <a:p>
            <a:pPr algn="ctr"/>
            <a:r>
              <a:rPr lang="en-US" dirty="0">
                <a:hlinkClick r:id="rId4"/>
              </a:rPr>
              <a:t>https://www.uky.edu/chs/current-students/compliance-background-checks-and-drug-screens</a:t>
            </a:r>
            <a:endParaRPr lang="en-US" dirty="0"/>
          </a:p>
          <a:p>
            <a:pPr algn="ctr"/>
            <a:r>
              <a:rPr lang="en-US" dirty="0"/>
              <a:t>C.T. Wethington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638800" y="1263162"/>
            <a:ext cx="3349752" cy="5257800"/>
          </a:xfrm>
        </p:spPr>
        <p:txBody>
          <a:bodyPr>
            <a:normAutofit fontScale="92500" lnSpcReduction="20000"/>
          </a:bodyPr>
          <a:lstStyle/>
          <a:p>
            <a:pPr>
              <a:buFont typeface="Wingdings" panose="05000000000000000000" pitchFamily="2" charset="2"/>
              <a:buChar char="Ø"/>
            </a:pPr>
            <a:r>
              <a:rPr lang="en-US" sz="2400" dirty="0"/>
              <a:t>You will need to get a flu shot for the </a:t>
            </a:r>
            <a:r>
              <a:rPr lang="en-US" sz="2400" b="1" dirty="0"/>
              <a:t>current flu season SEPT 1 – MARCH 31</a:t>
            </a:r>
            <a:r>
              <a:rPr lang="en-US" sz="2400" dirty="0"/>
              <a:t>.</a:t>
            </a:r>
          </a:p>
          <a:p>
            <a:pPr lvl="1">
              <a:buFont typeface="Courier New" panose="02070309020205020404" pitchFamily="49" charset="0"/>
              <a:buChar char="o"/>
            </a:pPr>
            <a:r>
              <a:rPr lang="en-US" sz="2000" dirty="0"/>
              <a:t>Any flu shot administered outside of the current flu season will be rejected.</a:t>
            </a:r>
            <a:r>
              <a:rPr lang="en-US" sz="2200" dirty="0"/>
              <a:t> </a:t>
            </a:r>
          </a:p>
          <a:p>
            <a:pPr lvl="1">
              <a:buFont typeface="Courier New" panose="02070309020205020404" pitchFamily="49" charset="0"/>
              <a:buChar char="o"/>
            </a:pPr>
            <a:r>
              <a:rPr lang="en-US" sz="2200" dirty="0"/>
              <a:t>Note that this document will look a little different depending on where you get your flu shot. </a:t>
            </a:r>
          </a:p>
          <a:p>
            <a:pPr>
              <a:buFont typeface="Wingdings" panose="05000000000000000000" pitchFamily="2" charset="2"/>
              <a:buChar char="Ø"/>
            </a:pPr>
            <a:r>
              <a:rPr lang="en-US" sz="2400" u="sng" dirty="0">
                <a:solidFill>
                  <a:srgbClr val="FFC000"/>
                </a:solidFill>
              </a:rPr>
              <a:t>This requirement has a different deadline than the others. You must complete this by November 1</a:t>
            </a:r>
            <a:r>
              <a:rPr lang="en-US" sz="2400" u="sng" baseline="30000" dirty="0">
                <a:solidFill>
                  <a:srgbClr val="FFC000"/>
                </a:solidFill>
              </a:rPr>
              <a:t>st</a:t>
            </a:r>
            <a:r>
              <a:rPr lang="en-US" sz="2400" u="sng" dirty="0">
                <a:solidFill>
                  <a:srgbClr val="FFC000"/>
                </a:solidFill>
              </a:rPr>
              <a:t>. </a:t>
            </a:r>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46592" y="1828800"/>
            <a:ext cx="538634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22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a:solidFill>
            <a:schemeClr val="tx2">
              <a:lumMod val="10000"/>
            </a:schemeClr>
          </a:solidFill>
          <a:ln w="76200">
            <a:solidFill>
              <a:schemeClr val="tx2">
                <a:lumMod val="10000"/>
              </a:schemeClr>
            </a:solidFill>
          </a:ln>
        </p:spPr>
        <p:txBody>
          <a:bodyPr/>
          <a:lstStyle/>
          <a:p>
            <a:pPr algn="ctr"/>
            <a:r>
              <a:rPr lang="en-US" dirty="0"/>
              <a:t>Required Immunizations</a:t>
            </a:r>
          </a:p>
        </p:txBody>
      </p:sp>
      <p:sp>
        <p:nvSpPr>
          <p:cNvPr id="3" name="Content Placeholder 2"/>
          <p:cNvSpPr>
            <a:spLocks noGrp="1"/>
          </p:cNvSpPr>
          <p:nvPr>
            <p:ph sz="quarter" idx="13"/>
          </p:nvPr>
        </p:nvSpPr>
        <p:spPr>
          <a:xfrm>
            <a:off x="838200" y="1676400"/>
            <a:ext cx="7239000" cy="4495800"/>
          </a:xfrm>
          <a:ln w="57150">
            <a:noFill/>
          </a:ln>
        </p:spPr>
        <p:txBody>
          <a:bodyPr/>
          <a:lstStyle/>
          <a:p>
            <a:pPr>
              <a:buFont typeface="Wingdings" panose="05000000000000000000" pitchFamily="2" charset="2"/>
              <a:buChar char="Ø"/>
            </a:pPr>
            <a:r>
              <a:rPr lang="en-US" dirty="0"/>
              <a:t>Required vaccines: please obtain documentation from your healthcare provider.</a:t>
            </a:r>
          </a:p>
          <a:p>
            <a:pPr lvl="1">
              <a:buFont typeface="Courier New" panose="02070309020205020404" pitchFamily="49" charset="0"/>
              <a:buChar char="o"/>
            </a:pPr>
            <a:r>
              <a:rPr lang="en-US" dirty="0"/>
              <a:t>Tuberculosis IGRA, QuantiFERON, or 2 Step TB skin test</a:t>
            </a:r>
          </a:p>
          <a:p>
            <a:pPr lvl="1">
              <a:buFont typeface="Courier New" panose="02070309020205020404" pitchFamily="49" charset="0"/>
              <a:buChar char="o"/>
            </a:pPr>
            <a:r>
              <a:rPr lang="en-US" dirty="0" err="1"/>
              <a:t>Hep</a:t>
            </a:r>
            <a:r>
              <a:rPr lang="en-US" dirty="0"/>
              <a:t> B</a:t>
            </a:r>
          </a:p>
          <a:p>
            <a:pPr lvl="1">
              <a:buFont typeface="Courier New" panose="02070309020205020404" pitchFamily="49" charset="0"/>
              <a:buChar char="o"/>
            </a:pPr>
            <a:r>
              <a:rPr lang="en-US" dirty="0"/>
              <a:t>MMR </a:t>
            </a:r>
          </a:p>
          <a:p>
            <a:pPr lvl="1">
              <a:buFont typeface="Courier New" panose="02070309020205020404" pitchFamily="49" charset="0"/>
              <a:buChar char="o"/>
            </a:pPr>
            <a:r>
              <a:rPr lang="en-US" dirty="0"/>
              <a:t>Varicella</a:t>
            </a:r>
          </a:p>
          <a:p>
            <a:pPr lvl="1">
              <a:buFont typeface="Courier New" panose="02070309020205020404" pitchFamily="49" charset="0"/>
              <a:buChar char="o"/>
            </a:pPr>
            <a:r>
              <a:rPr lang="en-US" dirty="0" err="1"/>
              <a:t>Tdap</a:t>
            </a:r>
            <a:endParaRPr lang="en-US" dirty="0"/>
          </a:p>
          <a:p>
            <a:pPr>
              <a:buFont typeface="Wingdings" panose="05000000000000000000" pitchFamily="2" charset="2"/>
              <a:buChar char="Ø"/>
            </a:pPr>
            <a:r>
              <a:rPr lang="en-US" dirty="0"/>
              <a:t>Vaccines can  be administered by University Health Services (UHS).</a:t>
            </a:r>
          </a:p>
          <a:p>
            <a:pPr>
              <a:buFont typeface="Wingdings" panose="05000000000000000000" pitchFamily="2" charset="2"/>
              <a:buChar char="Ø"/>
            </a:pPr>
            <a:r>
              <a:rPr lang="en-US" dirty="0"/>
              <a:t>Appointments may be made by calling 859-323-2778.</a:t>
            </a:r>
          </a:p>
        </p:txBody>
      </p:sp>
    </p:spTree>
    <p:extLst>
      <p:ext uri="{BB962C8B-B14F-4D97-AF65-F5344CB8AC3E}">
        <p14:creationId xmlns:p14="http://schemas.microsoft.com/office/powerpoint/2010/main" val="425396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240" y="56388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000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600200" y="3429000"/>
            <a:ext cx="6172200" cy="3200399"/>
          </a:xfrm>
          <a:solidFill>
            <a:schemeClr val="tx2">
              <a:lumMod val="10000"/>
            </a:schemeClr>
          </a:solidFill>
        </p:spPr>
        <p:txBody>
          <a:bodyPr>
            <a:normAutofit/>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flipH="1" flipV="1">
            <a:off x="4686300" y="7848600"/>
            <a:ext cx="45719" cy="45719"/>
          </a:xfrm>
        </p:spPr>
        <p:txBody>
          <a:bodyPr>
            <a:noAutofit/>
          </a:bodyPr>
          <a:lstStyle/>
          <a:p>
            <a:pPr algn="ctr"/>
            <a:endParaRPr lang="en-US" sz="2000" b="1" u="sng" dirty="0"/>
          </a:p>
        </p:txBody>
      </p:sp>
      <p:graphicFrame>
        <p:nvGraphicFramePr>
          <p:cNvPr id="6" name="Table 5"/>
          <p:cNvGraphicFramePr>
            <a:graphicFrameLocks noGrp="1"/>
          </p:cNvGraphicFramePr>
          <p:nvPr>
            <p:extLst>
              <p:ext uri="{D42A27DB-BD31-4B8C-83A1-F6EECF244321}">
                <p14:modId xmlns:p14="http://schemas.microsoft.com/office/powerpoint/2010/main" val="2812885045"/>
              </p:ext>
            </p:extLst>
          </p:nvPr>
        </p:nvGraphicFramePr>
        <p:xfrm>
          <a:off x="914400" y="228600"/>
          <a:ext cx="7315200" cy="3886199"/>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20000"/>
                    </a:ext>
                  </a:extLst>
                </a:gridCol>
              </a:tblGrid>
              <a:tr h="3886199">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time.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303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4736861"/>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chemeClr val="tx1"/>
                          </a:solidFill>
                          <a:effectLst/>
                        </a:rPr>
                        <a:t>VARICELLA  (Please note that oral history of disease or an X on immunization record  is not accepted.) </a:t>
                      </a:r>
                    </a:p>
                    <a:p>
                      <a:pPr marL="0" marR="0" algn="l">
                        <a:spcBef>
                          <a:spcPts val="0"/>
                        </a:spcBef>
                        <a:spcAft>
                          <a:spcPts val="0"/>
                        </a:spcAft>
                      </a:pPr>
                      <a:r>
                        <a:rPr lang="en-US" sz="1600" dirty="0">
                          <a:solidFill>
                            <a:schemeClr val="tx1"/>
                          </a:solidFill>
                          <a:effectLst/>
                        </a:rPr>
                        <a:t> </a:t>
                      </a:r>
                    </a:p>
                    <a:p>
                      <a:pPr marL="0" marR="0" algn="l">
                        <a:spcBef>
                          <a:spcPts val="0"/>
                        </a:spcBef>
                        <a:spcAft>
                          <a:spcPts val="0"/>
                        </a:spcAft>
                      </a:pPr>
                      <a:r>
                        <a:rPr lang="en-US" sz="1600" b="1" dirty="0">
                          <a:solidFill>
                            <a:schemeClr val="tx1"/>
                          </a:solidFill>
                          <a:effectLst/>
                        </a:rPr>
                        <a:t>Compliance may be obtained by providing: </a:t>
                      </a:r>
                    </a:p>
                    <a:p>
                      <a:pPr marL="0" marR="0" algn="l">
                        <a:spcBef>
                          <a:spcPts val="0"/>
                        </a:spcBef>
                        <a:spcAft>
                          <a:spcPts val="110"/>
                        </a:spcAft>
                      </a:pPr>
                      <a:r>
                        <a:rPr lang="en-US" sz="1600" b="1" dirty="0">
                          <a:solidFill>
                            <a:schemeClr val="tx1"/>
                          </a:solidFill>
                          <a:effectLst/>
                        </a:rPr>
                        <a:t>1. Evidence of varicella two-dose series after one year of age; OR </a:t>
                      </a:r>
                    </a:p>
                    <a:p>
                      <a:pPr marL="0" marR="0" algn="l">
                        <a:spcBef>
                          <a:spcPts val="0"/>
                        </a:spcBef>
                        <a:spcAft>
                          <a:spcPts val="110"/>
                        </a:spcAft>
                      </a:pPr>
                      <a:r>
                        <a:rPr lang="en-US" sz="1600" b="1" dirty="0">
                          <a:solidFill>
                            <a:schemeClr val="tx1"/>
                          </a:solidFill>
                          <a:effectLst/>
                        </a:rPr>
                        <a:t>2. Positive antibody titer showing proof of immunity; OR </a:t>
                      </a:r>
                    </a:p>
                    <a:p>
                      <a:pPr marL="0" marR="0" algn="l">
                        <a:spcBef>
                          <a:spcPts val="0"/>
                        </a:spcBef>
                        <a:spcAft>
                          <a:spcPts val="0"/>
                        </a:spcAft>
                      </a:pPr>
                      <a:r>
                        <a:rPr lang="en-US" sz="1600" b="1" dirty="0">
                          <a:solidFill>
                            <a:schemeClr val="tx1"/>
                          </a:solidFill>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solidFill>
                          <a:schemeClr val="tx1"/>
                        </a:solidFill>
                        <a:effectLst/>
                      </a:endParaRPr>
                    </a:p>
                    <a:p>
                      <a:pPr marL="0" marR="0" algn="l">
                        <a:spcBef>
                          <a:spcPts val="0"/>
                        </a:spcBef>
                        <a:spcAft>
                          <a:spcPts val="0"/>
                        </a:spcAft>
                      </a:pPr>
                      <a:r>
                        <a:rPr lang="en-US" sz="1600" b="1" dirty="0">
                          <a:solidFill>
                            <a:schemeClr val="tx1"/>
                          </a:solidFill>
                          <a:effectLst/>
                        </a:rPr>
                        <a:t>Note:  If a student submits documentation of negative or indeterminate titers, but they have also submitted proof of two varicella vaccines as listed above, this is acceptable</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63549042"/>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solidFill>
                          <a:schemeClr val="tx1"/>
                        </a:solidFill>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6562769"/>
              </p:ext>
            </p:extLst>
          </p:nvPr>
        </p:nvGraphicFramePr>
        <p:xfrm>
          <a:off x="152400" y="5181600"/>
          <a:ext cx="8839200" cy="13716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3716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397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0714226"/>
              </p:ext>
            </p:extLst>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solidFill>
                            <a:schemeClr val="tx1"/>
                          </a:solidFill>
                          <a:effectLst/>
                        </a:rPr>
                        <a:t>Compliance may be obtained by providing: </a:t>
                      </a:r>
                    </a:p>
                    <a:p>
                      <a:pPr marL="0" marR="0" algn="l">
                        <a:spcBef>
                          <a:spcPts val="0"/>
                        </a:spcBef>
                        <a:spcAft>
                          <a:spcPts val="110"/>
                        </a:spcAft>
                      </a:pPr>
                      <a:r>
                        <a:rPr lang="en-US" sz="1600" dirty="0">
                          <a:solidFill>
                            <a:schemeClr val="tx1"/>
                          </a:solidFill>
                          <a:effectLst/>
                        </a:rPr>
                        <a:t>1. Evidence of three Hepatitis B vaccines; OR </a:t>
                      </a:r>
                    </a:p>
                    <a:p>
                      <a:pPr marL="0" marR="0" algn="l">
                        <a:spcBef>
                          <a:spcPts val="0"/>
                        </a:spcBef>
                        <a:spcAft>
                          <a:spcPts val="0"/>
                        </a:spcAft>
                      </a:pPr>
                      <a:r>
                        <a:rPr lang="en-US" sz="1600" dirty="0">
                          <a:solidFill>
                            <a:schemeClr val="tx1"/>
                          </a:solidFill>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solidFill>
                            <a:schemeClr val="tx1"/>
                          </a:solidFill>
                          <a:effectLst/>
                        </a:rPr>
                        <a:t> </a:t>
                      </a:r>
                    </a:p>
                    <a:p>
                      <a:pPr marL="0" marR="0" algn="l">
                        <a:spcBef>
                          <a:spcPts val="0"/>
                        </a:spcBef>
                        <a:spcAft>
                          <a:spcPts val="0"/>
                        </a:spcAft>
                      </a:pPr>
                      <a:r>
                        <a:rPr lang="en-US" sz="1800" b="1" u="sng" dirty="0">
                          <a:solidFill>
                            <a:schemeClr val="tx1"/>
                          </a:solidFill>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Student’s Name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Student’s date of birth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Dates of HEP B shots; AND </a:t>
                      </a:r>
                    </a:p>
                    <a:p>
                      <a:pPr marL="285750" marR="0" indent="-285750" algn="l">
                        <a:spcBef>
                          <a:spcPts val="0"/>
                        </a:spcBef>
                        <a:spcAft>
                          <a:spcPts val="170"/>
                        </a:spcAft>
                        <a:buFont typeface="Arial" panose="020B0604020202020204" pitchFamily="34" charset="0"/>
                        <a:buChar char="•"/>
                      </a:pPr>
                      <a:r>
                        <a:rPr lang="en-US" sz="18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solidFill>
                            <a:schemeClr val="tx1"/>
                          </a:solidFill>
                          <a:effectLst/>
                        </a:rPr>
                        <a:t> </a:t>
                      </a:r>
                    </a:p>
                    <a:p>
                      <a:pPr marL="0" marR="0" algn="l">
                        <a:spcBef>
                          <a:spcPts val="0"/>
                        </a:spcBef>
                        <a:spcAft>
                          <a:spcPts val="170"/>
                        </a:spcAft>
                      </a:pPr>
                      <a:r>
                        <a:rPr lang="en-US" sz="1800" dirty="0">
                          <a:solidFill>
                            <a:schemeClr val="tx1"/>
                          </a:solidFill>
                          <a:effectLst/>
                        </a:rPr>
                        <a:t>Subsequent Requirement:  If only two initial vaccines obtained, Hepatitis B third dose due 6 months after the 1</a:t>
                      </a:r>
                      <a:r>
                        <a:rPr lang="en-US" sz="1800" baseline="30000" dirty="0">
                          <a:solidFill>
                            <a:schemeClr val="tx1"/>
                          </a:solidFill>
                          <a:effectLst/>
                        </a:rPr>
                        <a:t>st</a:t>
                      </a:r>
                      <a:r>
                        <a:rPr lang="en-US" sz="1800" dirty="0">
                          <a:solidFill>
                            <a:schemeClr val="tx1"/>
                          </a:solidFill>
                          <a:effectLst/>
                        </a:rPr>
                        <a:t> dose.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56082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838200" y="1219200"/>
            <a:ext cx="3273552" cy="5486400"/>
          </a:xfrm>
        </p:spPr>
        <p:txBody>
          <a:bodyPr>
            <a:normAutofit fontScale="92500"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You must obtain one of the following  to complete your TB requirement:  IGRA blood test, QuantiFERON blood test, or 2 step TB skin test (2 separate TB skin tests given at least 1 week apart).</a:t>
            </a:r>
          </a:p>
          <a:p>
            <a:pPr marL="18288" indent="0">
              <a:buNone/>
            </a:pPr>
            <a:endParaRPr lang="en-US" dirty="0"/>
          </a:p>
          <a:p>
            <a:pPr>
              <a:buFont typeface="Wingdings" panose="05000000000000000000" pitchFamily="2" charset="2"/>
              <a:buChar char="Ø"/>
            </a:pPr>
            <a:r>
              <a:rPr lang="en-US" dirty="0"/>
              <a:t>Each year you will have to renew your TB blood test or TB skin test.</a:t>
            </a:r>
          </a:p>
          <a:p>
            <a:pPr>
              <a:buFont typeface="Wingdings" panose="05000000000000000000" pitchFamily="2" charset="2"/>
              <a:buChar char="Ø"/>
            </a:pPr>
            <a:endParaRPr lang="en-US" dirty="0"/>
          </a:p>
          <a:p>
            <a:pPr>
              <a:buFont typeface="Wingdings" panose="05000000000000000000" pitchFamily="2" charset="2"/>
              <a:buChar char="Ø"/>
            </a:pPr>
            <a:r>
              <a:rPr lang="en-US" dirty="0"/>
              <a:t>Instructions for downloading documents from your MyChart in your </a:t>
            </a:r>
            <a:r>
              <a:rPr lang="en-US" dirty="0" err="1"/>
              <a:t>myUK</a:t>
            </a:r>
            <a:r>
              <a:rPr lang="en-US" dirty="0"/>
              <a:t>. </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D7341CA4-CE55-4E61-9F63-F213C65B73C8}"/>
              </a:ext>
            </a:extLst>
          </p:cNvPr>
          <p:cNvPicPr>
            <a:picLocks noChangeAspect="1"/>
          </p:cNvPicPr>
          <p:nvPr/>
        </p:nvPicPr>
        <p:blipFill>
          <a:blip r:embed="rId4"/>
          <a:stretch>
            <a:fillRect/>
          </a:stretch>
        </p:blipFill>
        <p:spPr>
          <a:xfrm>
            <a:off x="4495799" y="1219200"/>
            <a:ext cx="4250895" cy="5638800"/>
          </a:xfrm>
          <a:prstGeom prst="rect">
            <a:avLst/>
          </a:prstGeom>
        </p:spPr>
      </p:pic>
      <p:pic>
        <p:nvPicPr>
          <p:cNvPr id="4" name="Picture 3">
            <a:extLst>
              <a:ext uri="{FF2B5EF4-FFF2-40B4-BE49-F238E27FC236}">
                <a16:creationId xmlns:a16="http://schemas.microsoft.com/office/drawing/2014/main" id="{CF36B83E-BEFE-41BE-AC0B-83CA94B9F5EA}"/>
              </a:ext>
            </a:extLst>
          </p:cNvPr>
          <p:cNvPicPr>
            <a:picLocks noChangeAspect="1"/>
          </p:cNvPicPr>
          <p:nvPr/>
        </p:nvPicPr>
        <p:blipFill>
          <a:blip r:embed="rId5"/>
          <a:stretch>
            <a:fillRect/>
          </a:stretch>
        </p:blipFill>
        <p:spPr>
          <a:xfrm>
            <a:off x="4495798" y="1219200"/>
            <a:ext cx="4250896" cy="5638800"/>
          </a:xfrm>
          <a:prstGeom prst="rect">
            <a:avLst/>
          </a:prstGeom>
        </p:spPr>
      </p:pic>
    </p:spTree>
    <p:extLst>
      <p:ext uri="{BB962C8B-B14F-4D97-AF65-F5344CB8AC3E}">
        <p14:creationId xmlns:p14="http://schemas.microsoft.com/office/powerpoint/2010/main" val="361625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6002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752600"/>
            <a:ext cx="3246120" cy="5029200"/>
          </a:xfrm>
        </p:spPr>
        <p:txBody>
          <a:bodyPr>
            <a:normAutofit fontScale="92500" lnSpcReduction="20000"/>
          </a:bodyPr>
          <a:lstStyle/>
          <a:p>
            <a:pPr>
              <a:buFont typeface="Wingdings" panose="05000000000000000000" pitchFamily="2" charset="2"/>
              <a:buChar char="Ø"/>
            </a:pPr>
            <a:r>
              <a:rPr lang="en-US" dirty="0"/>
              <a:t>In Castle Branch, there is a link to this document. Follow this link to go to the document:  </a:t>
            </a:r>
            <a:r>
              <a:rPr lang="en-US" dirty="0">
                <a:hlinkClick r:id="rId3"/>
              </a:rPr>
              <a:t>https://www.uky.edu/chs/sites/chs.uky.edu/files/commitment_to_behavioral_standard_in_patient_care_manual_and_signature_form.pdf</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799"/>
            <a:ext cx="4993787" cy="3820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201168"/>
            <a:ext cx="7543800" cy="914400"/>
          </a:xfrm>
          <a:solidFill>
            <a:schemeClr val="tx2">
              <a:lumMod val="10000"/>
            </a:schemeClr>
          </a:solidFill>
        </p:spPr>
        <p:txBody>
          <a:bodyPr/>
          <a:lstStyle/>
          <a:p>
            <a:pPr algn="ctr"/>
            <a:r>
              <a:rPr lang="en-US" dirty="0"/>
              <a:t>  BLS/CPR Certification</a:t>
            </a:r>
          </a:p>
        </p:txBody>
      </p:sp>
      <p:sp>
        <p:nvSpPr>
          <p:cNvPr id="3" name="Content Placeholder 2"/>
          <p:cNvSpPr>
            <a:spLocks noGrp="1"/>
          </p:cNvSpPr>
          <p:nvPr>
            <p:ph sz="quarter" idx="13"/>
          </p:nvPr>
        </p:nvSpPr>
        <p:spPr>
          <a:xfrm>
            <a:off x="838200" y="1219200"/>
            <a:ext cx="7315200" cy="5181600"/>
          </a:xfrm>
        </p:spPr>
        <p:txBody>
          <a:bodyPr>
            <a:normAutofit fontScale="92500"/>
          </a:bodyPr>
          <a:lstStyle/>
          <a:p>
            <a:pPr>
              <a:buFont typeface="Wingdings" panose="05000000000000000000" pitchFamily="2" charset="2"/>
              <a:buChar char="Ø"/>
            </a:pPr>
            <a:r>
              <a:rPr lang="en-US" dirty="0"/>
              <a:t>Acceptable documents:</a:t>
            </a:r>
          </a:p>
          <a:p>
            <a:pPr lvl="1">
              <a:buFont typeface="Courier New" panose="02070309020205020404" pitchFamily="49" charset="0"/>
              <a:buChar char="o"/>
            </a:pPr>
            <a:r>
              <a:rPr lang="en-US" dirty="0"/>
              <a:t>American Heart Association </a:t>
            </a:r>
            <a:r>
              <a:rPr lang="en-US" b="1" u="sng" dirty="0">
                <a:solidFill>
                  <a:srgbClr val="FF0000"/>
                </a:solidFill>
              </a:rPr>
              <a:t>Basic Life Support</a:t>
            </a:r>
            <a:r>
              <a:rPr lang="en-US" b="1" dirty="0">
                <a:solidFill>
                  <a:srgbClr val="FF0000"/>
                </a:solidFill>
              </a:rPr>
              <a:t>  is preferred. </a:t>
            </a:r>
          </a:p>
          <a:p>
            <a:pPr lvl="1">
              <a:buFont typeface="Courier New" panose="02070309020205020404" pitchFamily="49" charset="0"/>
              <a:buChar char="o"/>
            </a:pPr>
            <a:r>
              <a:rPr lang="en-US" dirty="0"/>
              <a:t>OR</a:t>
            </a:r>
          </a:p>
          <a:p>
            <a:pPr lvl="1">
              <a:buFont typeface="Courier New" panose="02070309020205020404" pitchFamily="49" charset="0"/>
              <a:buChar char="o"/>
            </a:pPr>
            <a:r>
              <a:rPr lang="en-US" dirty="0"/>
              <a:t>American Red Cross </a:t>
            </a:r>
            <a:r>
              <a:rPr lang="en-US" dirty="0">
                <a:solidFill>
                  <a:srgbClr val="FF0000"/>
                </a:solidFill>
              </a:rPr>
              <a:t>BLS/CPR for Healthcare Providers</a:t>
            </a:r>
          </a:p>
          <a:p>
            <a:pPr lvl="1">
              <a:buFont typeface="Courier New" panose="02070309020205020404" pitchFamily="49" charset="0"/>
              <a:buChar char="o"/>
            </a:pPr>
            <a:r>
              <a:rPr lang="en-US" b="1" u="sng" dirty="0">
                <a:solidFill>
                  <a:srgbClr val="FFFF00"/>
                </a:solidFill>
              </a:rPr>
              <a:t>American Heart Association is preferred by most clinical sites.  Skills portion must be an in-person course (not online)</a:t>
            </a:r>
          </a:p>
          <a:p>
            <a:pPr lvl="1">
              <a:buFont typeface="Courier New" panose="02070309020205020404" pitchFamily="49" charset="0"/>
              <a:buChar char="o"/>
            </a:pPr>
            <a:endParaRPr lang="en-US" dirty="0">
              <a:solidFill>
                <a:srgbClr val="FFFF00"/>
              </a:solidFill>
            </a:endParaRPr>
          </a:p>
          <a:p>
            <a:pPr>
              <a:buFont typeface="Wingdings" panose="05000000000000000000" pitchFamily="2" charset="2"/>
              <a:buChar char="Ø"/>
            </a:pPr>
            <a:r>
              <a:rPr lang="en-US" dirty="0"/>
              <a:t>A copy of BOTH the front and the back of your card is required and the card MUST be signed.</a:t>
            </a:r>
          </a:p>
          <a:p>
            <a:pPr marL="18288" indent="0">
              <a:buNone/>
            </a:pPr>
            <a:endParaRPr lang="en-US" dirty="0"/>
          </a:p>
          <a:p>
            <a:pPr>
              <a:buFont typeface="Wingdings" panose="05000000000000000000" pitchFamily="2" charset="2"/>
              <a:buChar char="Ø"/>
            </a:pPr>
            <a:r>
              <a:rPr lang="en-US" dirty="0"/>
              <a:t>More information can be found at the following links:</a:t>
            </a:r>
          </a:p>
          <a:p>
            <a:pPr lvl="1">
              <a:buFont typeface="Courier New" panose="02070309020205020404" pitchFamily="49" charset="0"/>
              <a:buChar char="o"/>
            </a:pPr>
            <a:r>
              <a:rPr lang="en-US" dirty="0">
                <a:hlinkClick r:id="rId3"/>
              </a:rPr>
              <a:t>http://www.redcross.org/take-a-class/bls</a:t>
            </a:r>
            <a:r>
              <a:rPr lang="en-US" dirty="0"/>
              <a:t> </a:t>
            </a:r>
          </a:p>
          <a:p>
            <a:pPr lvl="1">
              <a:buFont typeface="Courier New" panose="02070309020205020404" pitchFamily="49" charset="0"/>
              <a:buChar char="o"/>
            </a:pPr>
            <a:r>
              <a:rPr lang="en-US" dirty="0">
                <a:hlinkClick r:id="rId4"/>
              </a:rPr>
              <a:t>http://cpr.heart.org/AHAECC/CPRAndECC/Training/HealthcareProfessional/BasicLifeSupportBLS/UCM_473189_Basic-Life-Support-BLS.jsp</a:t>
            </a:r>
            <a:r>
              <a:rPr lang="en-US" dirty="0"/>
              <a:t> </a:t>
            </a:r>
          </a:p>
        </p:txBody>
      </p:sp>
    </p:spTree>
    <p:extLst>
      <p:ext uri="{BB962C8B-B14F-4D97-AF65-F5344CB8AC3E}">
        <p14:creationId xmlns:p14="http://schemas.microsoft.com/office/powerpoint/2010/main" val="9508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First Aid Certification</a:t>
            </a:r>
          </a:p>
        </p:txBody>
      </p:sp>
      <p:sp>
        <p:nvSpPr>
          <p:cNvPr id="3" name="Content Placeholder 2"/>
          <p:cNvSpPr>
            <a:spLocks noGrp="1"/>
          </p:cNvSpPr>
          <p:nvPr>
            <p:ph sz="quarter" idx="13"/>
          </p:nvPr>
        </p:nvSpPr>
        <p:spPr>
          <a:xfrm>
            <a:off x="762000" y="2127135"/>
            <a:ext cx="3273552" cy="3429000"/>
          </a:xfrm>
        </p:spPr>
        <p:txBody>
          <a:bodyPr/>
          <a:lstStyle/>
          <a:p>
            <a:pPr>
              <a:buFont typeface="Wingdings" panose="05000000000000000000" pitchFamily="2" charset="2"/>
              <a:buChar char="Ø"/>
            </a:pPr>
            <a:r>
              <a:rPr lang="en-US" dirty="0"/>
              <a:t>Upload copy of your current First Aid Certification card, front &amp; back. Certification must be through the American Red Cross, American Heart Association or a comparable class.</a:t>
            </a:r>
          </a:p>
        </p:txBody>
      </p:sp>
      <p:pic>
        <p:nvPicPr>
          <p:cNvPr id="205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152787" y="2438400"/>
            <a:ext cx="455001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8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924800" cy="4953000"/>
          </a:xfrm>
        </p:spPr>
        <p:txBody>
          <a:bodyPr>
            <a:normAutofit fontScale="85000" lnSpcReduction="10000"/>
          </a:bodyPr>
          <a:lstStyle/>
          <a:p>
            <a:pPr>
              <a:buFont typeface="Wingdings" panose="05000000000000000000" pitchFamily="2" charset="2"/>
              <a:buChar char="Ø"/>
            </a:pPr>
            <a:r>
              <a:rPr lang="en-US" sz="2400" dirty="0"/>
              <a:t>Full Background Check</a:t>
            </a:r>
          </a:p>
          <a:p>
            <a:pPr>
              <a:buFont typeface="Wingdings" panose="05000000000000000000" pitchFamily="2" charset="2"/>
              <a:buChar char="Ø"/>
            </a:pPr>
            <a:r>
              <a:rPr lang="en-US" sz="2400" dirty="0"/>
              <a:t>10 Panel Drug Screening</a:t>
            </a:r>
          </a:p>
          <a:p>
            <a:pPr>
              <a:buFont typeface="Wingdings" panose="05000000000000000000" pitchFamily="2" charset="2"/>
              <a:buChar char="Ø"/>
            </a:pPr>
            <a:r>
              <a:rPr lang="en-US" sz="2400" dirty="0"/>
              <a:t>Clinical Requirements:</a:t>
            </a:r>
          </a:p>
          <a:p>
            <a:pPr>
              <a:buFont typeface="Wingdings" panose="05000000000000000000" pitchFamily="2" charset="2"/>
              <a:buChar char="Ø"/>
            </a:pPr>
            <a:r>
              <a:rPr lang="en-US" sz="2400" dirty="0"/>
              <a:t>Immunizations: MMR, Varicella, Hep B, and Tdap</a:t>
            </a:r>
          </a:p>
          <a:p>
            <a:pPr lvl="1">
              <a:buFont typeface="Courier New" panose="02070309020205020404" pitchFamily="49" charset="0"/>
              <a:buChar char="o"/>
            </a:pPr>
            <a:r>
              <a:rPr lang="en-US" sz="2400" dirty="0"/>
              <a:t>Health Insurance (annual)	</a:t>
            </a:r>
          </a:p>
          <a:p>
            <a:pPr lvl="1">
              <a:buFont typeface="Courier New" panose="02070309020205020404" pitchFamily="49" charset="0"/>
              <a:buChar char="o"/>
            </a:pPr>
            <a:r>
              <a:rPr lang="en-US" sz="2400" dirty="0"/>
              <a:t>Influenza Shot (annual)</a:t>
            </a:r>
          </a:p>
          <a:p>
            <a:pPr lvl="1">
              <a:buFont typeface="Courier New" panose="02070309020205020404" pitchFamily="49" charset="0"/>
              <a:buChar char="o"/>
            </a:pPr>
            <a:r>
              <a:rPr lang="en-US" sz="2400" dirty="0"/>
              <a:t>Commitment to Behavioral Standard in Patient Care</a:t>
            </a:r>
          </a:p>
          <a:p>
            <a:pPr lvl="1">
              <a:buFont typeface="Courier New" panose="02070309020205020404" pitchFamily="49" charset="0"/>
              <a:buChar char="o"/>
            </a:pPr>
            <a:r>
              <a:rPr lang="en-US" sz="2400" dirty="0"/>
              <a:t>Tuberculosis: IGRA Blood test /updated annually</a:t>
            </a:r>
          </a:p>
          <a:p>
            <a:pPr lvl="1">
              <a:buFont typeface="Courier New" panose="02070309020205020404" pitchFamily="49" charset="0"/>
              <a:buChar char="o"/>
            </a:pPr>
            <a:r>
              <a:rPr lang="en-US" sz="2400" dirty="0"/>
              <a:t>CPR Certification (Basic Life Support for Healthcare providers)</a:t>
            </a:r>
          </a:p>
          <a:p>
            <a:pPr lvl="1">
              <a:buFont typeface="Courier New" panose="02070309020205020404" pitchFamily="49" charset="0"/>
              <a:buChar char="o"/>
            </a:pPr>
            <a:r>
              <a:rPr lang="en-US" sz="2400" dirty="0"/>
              <a:t>First Aid Certification</a:t>
            </a:r>
          </a:p>
          <a:p>
            <a:pPr lvl="1">
              <a:buFont typeface="Courier New" panose="02070309020205020404" pitchFamily="49" charset="0"/>
              <a:buChar char="o"/>
            </a:pPr>
            <a:r>
              <a:rPr lang="en-US" sz="2400" dirty="0"/>
              <a:t>Physical Examination </a:t>
            </a:r>
          </a:p>
          <a:p>
            <a:pPr lvl="1">
              <a:buFont typeface="Courier New" panose="02070309020205020404" pitchFamily="49" charset="0"/>
              <a:buChar char="o"/>
            </a:pPr>
            <a:r>
              <a:rPr lang="en-US" sz="2400" dirty="0"/>
              <a:t>Bloodborne Pathogens Certification</a:t>
            </a:r>
          </a:p>
          <a:p>
            <a:pPr lvl="1">
              <a:buFont typeface="Courier New" panose="02070309020205020404" pitchFamily="49" charset="0"/>
              <a:buChar char="o"/>
            </a:pPr>
            <a:r>
              <a:rPr lang="en-US" sz="2400" dirty="0"/>
              <a:t>Discrimination and Harassment Training</a:t>
            </a:r>
          </a:p>
          <a:p>
            <a:pPr lvl="1">
              <a:buFont typeface="Courier New" panose="02070309020205020404" pitchFamily="49" charset="0"/>
              <a:buChar char="o"/>
            </a:pPr>
            <a:r>
              <a:rPr lang="en-US" sz="2400" dirty="0"/>
              <a:t>HIPAA training</a:t>
            </a:r>
          </a:p>
        </p:txBody>
      </p:sp>
      <p:sp>
        <p:nvSpPr>
          <p:cNvPr id="2" name="Title 1"/>
          <p:cNvSpPr>
            <a:spLocks noGrp="1"/>
          </p:cNvSpPr>
          <p:nvPr>
            <p:ph type="title"/>
          </p:nvPr>
        </p:nvSpPr>
        <p:spPr>
          <a:xfrm>
            <a:off x="685800" y="457200"/>
            <a:ext cx="7543800" cy="914400"/>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407755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914400"/>
          </a:xfrm>
          <a:solidFill>
            <a:schemeClr val="tx2">
              <a:lumMod val="10000"/>
            </a:schemeClr>
          </a:solidFill>
        </p:spPr>
        <p:txBody>
          <a:bodyPr/>
          <a:lstStyle/>
          <a:p>
            <a:pPr algn="ctr"/>
            <a:r>
              <a:rPr lang="en-US" dirty="0"/>
              <a:t>Physical Examination</a:t>
            </a:r>
          </a:p>
        </p:txBody>
      </p:sp>
      <p:sp>
        <p:nvSpPr>
          <p:cNvPr id="3" name="Content Placeholder 2"/>
          <p:cNvSpPr>
            <a:spLocks noGrp="1"/>
          </p:cNvSpPr>
          <p:nvPr>
            <p:ph sz="quarter" idx="13"/>
          </p:nvPr>
        </p:nvSpPr>
        <p:spPr>
          <a:xfrm>
            <a:off x="990600" y="1676400"/>
            <a:ext cx="7239000" cy="4343400"/>
          </a:xfrm>
        </p:spPr>
        <p:txBody>
          <a:bodyPr>
            <a:normAutofit/>
          </a:bodyPr>
          <a:lstStyle/>
          <a:p>
            <a:pPr>
              <a:buFont typeface="Wingdings" panose="05000000000000000000" pitchFamily="2" charset="2"/>
              <a:buChar char="Ø"/>
            </a:pPr>
            <a:r>
              <a:rPr lang="en-US" dirty="0"/>
              <a:t>Here is the link for the UK DPT Physical form to be filled out by your healthcare provider:</a:t>
            </a:r>
          </a:p>
          <a:p>
            <a:pPr>
              <a:buFont typeface="Wingdings" panose="05000000000000000000" pitchFamily="2" charset="2"/>
              <a:buChar char="Ø"/>
            </a:pPr>
            <a:r>
              <a:rPr lang="en-US" u="sng" dirty="0">
                <a:effectLst/>
                <a:hlinkClick r:id="rId3"/>
              </a:rPr>
              <a:t>https://www.uky.edu/chs/sites/chs.uky.edu/files/PT/pt_student_physical_form_health_record.docx</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Upload documentation of your completed physical examination from a physician within the last 12 months to your CastleBranch account. </a:t>
            </a:r>
          </a:p>
        </p:txBody>
      </p:sp>
    </p:spTree>
    <p:extLst>
      <p:ext uri="{BB962C8B-B14F-4D97-AF65-F5344CB8AC3E}">
        <p14:creationId xmlns:p14="http://schemas.microsoft.com/office/powerpoint/2010/main" val="68682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559040" cy="1600200"/>
          </a:xfrm>
          <a:solidFill>
            <a:schemeClr val="tx2">
              <a:lumMod val="10000"/>
            </a:schemeClr>
          </a:solidFill>
        </p:spPr>
        <p:txBody>
          <a:bodyPr/>
          <a:lstStyle/>
          <a:p>
            <a:pPr algn="ctr"/>
            <a:r>
              <a:rPr lang="en-US" dirty="0"/>
              <a:t>Bloodborne Pathogens Training Certification</a:t>
            </a:r>
          </a:p>
        </p:txBody>
      </p:sp>
      <p:sp>
        <p:nvSpPr>
          <p:cNvPr id="3" name="Content Placeholder 2"/>
          <p:cNvSpPr>
            <a:spLocks noGrp="1"/>
          </p:cNvSpPr>
          <p:nvPr>
            <p:ph sz="quarter" idx="13"/>
          </p:nvPr>
        </p:nvSpPr>
        <p:spPr>
          <a:xfrm>
            <a:off x="1074420" y="2221523"/>
            <a:ext cx="7391400" cy="3429000"/>
          </a:xfrm>
        </p:spPr>
        <p:txBody>
          <a:bodyPr>
            <a:normAutofit lnSpcReduction="10000"/>
          </a:bodyPr>
          <a:lstStyle/>
          <a:p>
            <a:pPr>
              <a:buFont typeface="Wingdings" panose="05000000000000000000" pitchFamily="2" charset="2"/>
              <a:buChar char="Ø"/>
            </a:pPr>
            <a:r>
              <a:rPr lang="en-US" dirty="0"/>
              <a:t>This training will occur during the summer after your first year, so it will be due at the beginning of your second year (8/1).</a:t>
            </a:r>
          </a:p>
          <a:p>
            <a:pPr marL="18288" indent="0">
              <a:buNone/>
            </a:pPr>
            <a:endParaRPr lang="en-US" dirty="0"/>
          </a:p>
          <a:p>
            <a:pPr>
              <a:buFont typeface="Wingdings" panose="05000000000000000000" pitchFamily="2" charset="2"/>
              <a:buChar char="Ø"/>
            </a:pPr>
            <a:r>
              <a:rPr lang="en-US" dirty="0"/>
              <a:t>When you complete the Bloodborne Pathogens training, upload copy of your UK certificate to this requirement. Student name must be included.</a:t>
            </a:r>
          </a:p>
          <a:p>
            <a:pPr marL="18288" indent="0">
              <a:buNone/>
            </a:pPr>
            <a:endParaRPr lang="en-US" u="sng" dirty="0">
              <a:effectLst/>
              <a:hlinkClick r:id="rId3"/>
            </a:endParaRPr>
          </a:p>
          <a:p>
            <a:pPr marL="18288" indent="0" algn="ctr">
              <a:buNone/>
            </a:pPr>
            <a:r>
              <a:rPr lang="en-US" u="sng" dirty="0">
                <a:effectLst/>
                <a:hlinkClick r:id="rId3"/>
              </a:rPr>
              <a:t>https://ehs.uky.edu/classes/classes_ohs_0001.php#bloodborne_pathogens_general</a:t>
            </a:r>
            <a:endParaRPr lang="en-US" dirty="0">
              <a:effectLst/>
            </a:endParaRPr>
          </a:p>
          <a:p>
            <a:pPr marL="18288" indent="0">
              <a:buNone/>
            </a:pPr>
            <a:endParaRPr lang="en-US" dirty="0"/>
          </a:p>
        </p:txBody>
      </p:sp>
    </p:spTree>
    <p:extLst>
      <p:ext uri="{BB962C8B-B14F-4D97-AF65-F5344CB8AC3E}">
        <p14:creationId xmlns:p14="http://schemas.microsoft.com/office/powerpoint/2010/main" val="264035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381000" y="1676400"/>
            <a:ext cx="8458200" cy="46482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a:t>
            </a:r>
            <a:r>
              <a:rPr lang="en-US" dirty="0">
                <a:solidFill>
                  <a:srgbClr val="FFC000"/>
                </a:solidFill>
              </a:rPr>
              <a:t>NOTE: You will need your LinkBlue ID and password to do so. If you do not have it, you will have to wait until you receive it from PT department and UK IT.</a:t>
            </a:r>
            <a:r>
              <a:rPr lang="en-US" dirty="0"/>
              <a:t>)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31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49530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654" y="1676400"/>
            <a:ext cx="7543800" cy="4724400"/>
          </a:xfrm>
        </p:spPr>
        <p:txBody>
          <a:bodyPr>
            <a:normAutofit fontScale="70000" lnSpcReduction="20000"/>
          </a:bodyPr>
          <a:lstStyle/>
          <a:p>
            <a:pPr>
              <a:buFont typeface="Wingdings" panose="05000000000000000000" pitchFamily="2" charset="2"/>
              <a:buChar char="Ø"/>
            </a:pPr>
            <a:r>
              <a:rPr lang="en-US" sz="2800" dirty="0"/>
              <a:t>The full background check and drug screening are due </a:t>
            </a:r>
            <a:r>
              <a:rPr lang="en-US" sz="2800" u="sng" dirty="0">
                <a:solidFill>
                  <a:srgbClr val="FFC000"/>
                </a:solidFill>
              </a:rPr>
              <a:t>August 1</a:t>
            </a:r>
            <a:r>
              <a:rPr lang="en-US" sz="2800" u="sng" baseline="30000" dirty="0">
                <a:solidFill>
                  <a:srgbClr val="FFC000"/>
                </a:solidFill>
              </a:rPr>
              <a:t>st</a:t>
            </a:r>
            <a:r>
              <a:rPr lang="en-US" sz="2800" u="sng" dirty="0">
                <a:solidFill>
                  <a:srgbClr val="FFC000"/>
                </a:solidFill>
              </a:rPr>
              <a:t>, prior to start of program. </a:t>
            </a:r>
          </a:p>
          <a:p>
            <a:pPr marL="18288" indent="0">
              <a:buNone/>
            </a:pPr>
            <a:endParaRPr lang="en-US" sz="2800" u="sng" dirty="0">
              <a:solidFill>
                <a:srgbClr val="FFC000"/>
              </a:solidFill>
            </a:endParaRPr>
          </a:p>
          <a:p>
            <a:pPr>
              <a:buFont typeface="Wingdings" panose="05000000000000000000" pitchFamily="2" charset="2"/>
              <a:buChar char="Ø"/>
            </a:pPr>
            <a:r>
              <a:rPr lang="en-US" sz="2800" dirty="0"/>
              <a:t>The clinical requirements are due by </a:t>
            </a:r>
            <a:r>
              <a:rPr lang="en-US" sz="2800" u="sng" dirty="0">
                <a:solidFill>
                  <a:srgbClr val="FFC000"/>
                </a:solidFill>
              </a:rPr>
              <a:t>September 15</a:t>
            </a:r>
            <a:r>
              <a:rPr lang="en-US" sz="2800" u="sng" baseline="30000" dirty="0">
                <a:solidFill>
                  <a:srgbClr val="FFC000"/>
                </a:solidFill>
              </a:rPr>
              <a:t>th</a:t>
            </a:r>
            <a:r>
              <a:rPr lang="en-US" sz="2800" u="sng" dirty="0">
                <a:solidFill>
                  <a:srgbClr val="FFC000"/>
                </a:solidFill>
              </a:rPr>
              <a:t> each year you are in the program. </a:t>
            </a:r>
          </a:p>
          <a:p>
            <a:pPr marL="18288" indent="0">
              <a:buNone/>
            </a:pPr>
            <a:endParaRPr lang="en-US" sz="2800" u="sng" dirty="0">
              <a:solidFill>
                <a:srgbClr val="FFC000"/>
              </a:solidFill>
            </a:endParaRPr>
          </a:p>
          <a:p>
            <a:pPr>
              <a:buFont typeface="Wingdings" panose="05000000000000000000" pitchFamily="2" charset="2"/>
              <a:buChar char="Ø"/>
            </a:pPr>
            <a:r>
              <a:rPr lang="en-US" sz="2800" dirty="0"/>
              <a:t>Flu Immunization is due November </a:t>
            </a:r>
            <a:r>
              <a:rPr lang="en-US" sz="2800" u="sng" dirty="0">
                <a:solidFill>
                  <a:srgbClr val="FFC000"/>
                </a:solidFill>
              </a:rPr>
              <a:t>1</a:t>
            </a:r>
            <a:r>
              <a:rPr lang="en-US" sz="2800" u="sng" baseline="30000" dirty="0">
                <a:solidFill>
                  <a:srgbClr val="FFC000"/>
                </a:solidFill>
              </a:rPr>
              <a:t>st</a:t>
            </a:r>
            <a:r>
              <a:rPr lang="en-US" sz="2800" u="sng" dirty="0">
                <a:solidFill>
                  <a:srgbClr val="FFC000"/>
                </a:solidFill>
              </a:rPr>
              <a:t> each year.</a:t>
            </a:r>
          </a:p>
          <a:p>
            <a:pPr marL="18288" indent="0">
              <a:buNone/>
            </a:pPr>
            <a:endParaRPr lang="en-US" sz="2800" u="sng" dirty="0">
              <a:solidFill>
                <a:srgbClr val="FFC000"/>
              </a:solidFill>
            </a:endParaRPr>
          </a:p>
          <a:p>
            <a:pPr>
              <a:buFont typeface="Wingdings" panose="05000000000000000000" pitchFamily="2" charset="2"/>
              <a:buChar char="Ø"/>
            </a:pPr>
            <a:r>
              <a:rPr lang="en-US" sz="2800" dirty="0" err="1"/>
              <a:t>Bloodborne</a:t>
            </a:r>
            <a:r>
              <a:rPr lang="en-US" sz="2800" dirty="0"/>
              <a:t> Pathogen training</a:t>
            </a:r>
            <a:r>
              <a:rPr lang="en-US" sz="2800" u="sng" dirty="0">
                <a:solidFill>
                  <a:srgbClr val="FFC000"/>
                </a:solidFill>
              </a:rPr>
              <a:t> is due 8/1 the year AFTER you start the program.</a:t>
            </a:r>
            <a:endParaRPr lang="en-US" sz="2800" u="sng" dirty="0"/>
          </a:p>
          <a:p>
            <a:pPr marL="18288" indent="0">
              <a:buNone/>
            </a:pPr>
            <a:endParaRPr lang="en-US" sz="2800" dirty="0"/>
          </a:p>
          <a:p>
            <a:pPr>
              <a:buFont typeface="Wingdings" panose="05000000000000000000" pitchFamily="2" charset="2"/>
              <a:buChar char="Ø"/>
            </a:pPr>
            <a:r>
              <a:rPr lang="en-US" sz="2800" dirty="0">
                <a:solidFill>
                  <a:srgbClr val="FFC000"/>
                </a:solidFill>
              </a:rPr>
              <a:t>It is highly recommended that you begin gathering these materials as early as possible, especially if you are an out-of-state student or you are far from your primary health care provider. Get them done as early as possible in case problems arise!</a:t>
            </a:r>
          </a:p>
        </p:txBody>
      </p:sp>
      <p:sp>
        <p:nvSpPr>
          <p:cNvPr id="3" name="Title 2"/>
          <p:cNvSpPr>
            <a:spLocks noGrp="1"/>
          </p:cNvSpPr>
          <p:nvPr>
            <p:ph type="title"/>
          </p:nvPr>
        </p:nvSpPr>
        <p:spPr>
          <a:xfrm>
            <a:off x="762000" y="5334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320028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521069"/>
            <a:ext cx="6096000" cy="1752599"/>
          </a:xfrm>
        </p:spPr>
        <p:txBody>
          <a:bodyPr>
            <a:normAutofit lnSpcReduction="10000"/>
          </a:bodyPr>
          <a:lstStyle/>
          <a:p>
            <a:pPr>
              <a:buFont typeface="Wingdings" panose="05000000000000000000" pitchFamily="2" charset="2"/>
              <a:buChar char="Ø"/>
            </a:pPr>
            <a:r>
              <a:rPr lang="en-US" sz="1800" dirty="0"/>
              <a:t>If you are a current UK College of Health Sciences student and already have a CastleBranch account, </a:t>
            </a:r>
            <a:r>
              <a:rPr lang="en-US" sz="1800" u="sng" dirty="0">
                <a:solidFill>
                  <a:srgbClr val="FFC000"/>
                </a:solidFill>
              </a:rPr>
              <a:t>you will ONLY need to order an  updated Background Check and Drug Screen.</a:t>
            </a:r>
          </a:p>
          <a:p>
            <a:pPr>
              <a:buFont typeface="Wingdings" panose="05000000000000000000" pitchFamily="2" charset="2"/>
              <a:buChar char="Ø"/>
            </a:pPr>
            <a:r>
              <a:rPr lang="en-US" sz="1800" dirty="0"/>
              <a:t>Reach out to Tammy Jo Edge to make sure that you are moved to the PT cohort in CastleBranch.</a:t>
            </a:r>
          </a:p>
        </p:txBody>
      </p:sp>
      <p:sp>
        <p:nvSpPr>
          <p:cNvPr id="3" name="Title 2"/>
          <p:cNvSpPr>
            <a:spLocks noGrp="1"/>
          </p:cNvSpPr>
          <p:nvPr>
            <p:ph type="title"/>
          </p:nvPr>
        </p:nvSpPr>
        <p:spPr>
          <a:xfrm>
            <a:off x="762000" y="152400"/>
            <a:ext cx="7543800" cy="1371600"/>
          </a:xfrm>
          <a:solidFill>
            <a:schemeClr val="tx2">
              <a:lumMod val="10000"/>
            </a:schemeClr>
          </a:solidFill>
        </p:spPr>
        <p:txBody>
          <a:bodyPr/>
          <a:lstStyle/>
          <a:p>
            <a:pPr algn="ctr"/>
            <a:r>
              <a:rPr lang="en-US" sz="3600" dirty="0"/>
              <a:t>Instructions for current UK College of Health Sciences undergraduates:</a:t>
            </a:r>
          </a:p>
        </p:txBody>
      </p:sp>
      <p:sp>
        <p:nvSpPr>
          <p:cNvPr id="4" name="TextBox 3"/>
          <p:cNvSpPr txBox="1"/>
          <p:nvPr/>
        </p:nvSpPr>
        <p:spPr>
          <a:xfrm>
            <a:off x="1371600" y="3273668"/>
            <a:ext cx="6096000" cy="3046988"/>
          </a:xfrm>
          <a:prstGeom prst="rect">
            <a:avLst/>
          </a:prstGeom>
          <a:noFill/>
          <a:ln>
            <a:solidFill>
              <a:schemeClr val="tx1"/>
            </a:solidFill>
          </a:ln>
        </p:spPr>
        <p:txBody>
          <a:bodyPr wrap="square" rtlCol="0">
            <a:spAutoFit/>
          </a:bodyPr>
          <a:lstStyle/>
          <a:p>
            <a:r>
              <a:rPr lang="en-US" sz="1600" dirty="0"/>
              <a:t>Please go to </a:t>
            </a:r>
            <a:r>
              <a:rPr lang="en-US" sz="1600" u="sng" dirty="0">
                <a:hlinkClick r:id="rId2"/>
              </a:rPr>
              <a:t>https://uky-health.castlebranch.com/UK33 </a:t>
            </a:r>
            <a:r>
              <a:rPr lang="en-US" sz="1600" dirty="0"/>
              <a:t>and follow the below steps:</a:t>
            </a:r>
          </a:p>
          <a:p>
            <a:r>
              <a:rPr lang="en-US" sz="1600" dirty="0"/>
              <a:t> </a:t>
            </a:r>
          </a:p>
          <a:p>
            <a:pPr lvl="0"/>
            <a:r>
              <a:rPr lang="en-US" sz="1600" dirty="0"/>
              <a:t>1. Click on place order</a:t>
            </a:r>
          </a:p>
          <a:p>
            <a:pPr lvl="0"/>
            <a:r>
              <a:rPr lang="en-US" sz="1600" dirty="0"/>
              <a:t>2. Select Doctor of Physical Therapy</a:t>
            </a:r>
          </a:p>
          <a:p>
            <a:pPr lvl="0"/>
            <a:r>
              <a:rPr lang="en-US" sz="1600" dirty="0"/>
              <a:t>3. Select Lexington or Hazard Campus</a:t>
            </a:r>
          </a:p>
          <a:p>
            <a:pPr lvl="0"/>
            <a:r>
              <a:rPr lang="en-US" sz="1600" dirty="0">
                <a:solidFill>
                  <a:srgbClr val="FFC000"/>
                </a:solidFill>
              </a:rPr>
              <a:t>4. Select Lexington UK40redt: I need to order my Recheck Background and drug test </a:t>
            </a:r>
          </a:p>
          <a:p>
            <a:pPr lvl="0" algn="ctr"/>
            <a:r>
              <a:rPr lang="en-US" sz="1600" dirty="0"/>
              <a:t>OR</a:t>
            </a:r>
          </a:p>
          <a:p>
            <a:pPr lvl="0" algn="ctr"/>
            <a:r>
              <a:rPr lang="en-US" sz="1600" dirty="0">
                <a:solidFill>
                  <a:srgbClr val="FFC000"/>
                </a:solidFill>
              </a:rPr>
              <a:t>Select Hazard UK41redt: I need to order my Recheck Background and drug test</a:t>
            </a:r>
          </a:p>
          <a:p>
            <a:pPr lvl="0"/>
            <a:r>
              <a:rPr lang="en-US" sz="1600" dirty="0"/>
              <a:t>5. The cost is $58.</a:t>
            </a:r>
          </a:p>
        </p:txBody>
      </p:sp>
    </p:spTree>
    <p:extLst>
      <p:ext uri="{BB962C8B-B14F-4D97-AF65-F5344CB8AC3E}">
        <p14:creationId xmlns:p14="http://schemas.microsoft.com/office/powerpoint/2010/main" val="104229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1219200"/>
          </a:xfrm>
        </p:spPr>
        <p:txBody>
          <a:bodyPr>
            <a:noAutofit/>
          </a:bodyPr>
          <a:lstStyle/>
          <a:p>
            <a:pPr algn="ctr"/>
            <a:br>
              <a:rPr lang="en-US" sz="3600" dirty="0"/>
            </a:br>
            <a:r>
              <a:rPr lang="en-US" sz="3600" dirty="0"/>
              <a:t>How to get started:</a:t>
            </a:r>
            <a:br>
              <a:rPr lang="en-US" sz="3600" dirty="0"/>
            </a:br>
            <a:r>
              <a:rPr lang="en-US" sz="3600" dirty="0"/>
              <a:t>Create an account on Castle Branch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685800" y="1676400"/>
            <a:ext cx="7467600" cy="460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91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4876800" y="-1"/>
            <a:ext cx="4267200" cy="6836423"/>
          </a:xfrm>
          <a:prstGeom prst="rect">
            <a:avLst/>
          </a:prstGeom>
          <a:noFill/>
        </p:spPr>
        <p:txBody>
          <a:bodyPr wrap="square" rtlCol="0">
            <a:spAutoFit/>
          </a:bodyPr>
          <a:lstStyle/>
          <a:p>
            <a:pPr algn="ctr">
              <a:lnSpc>
                <a:spcPct val="150000"/>
              </a:lnSpc>
            </a:pPr>
            <a:r>
              <a:rPr lang="en-US" sz="1600" b="1" u="sng" dirty="0">
                <a:solidFill>
                  <a:srgbClr val="FFC000"/>
                </a:solidFill>
              </a:rPr>
              <a:t>If you are a current UK College of Health Sciences student please follow slide 4!</a:t>
            </a:r>
          </a:p>
          <a:p>
            <a:pPr algn="ctr">
              <a:lnSpc>
                <a:spcPct val="150000"/>
              </a:lnSpc>
            </a:pPr>
            <a:r>
              <a:rPr lang="en-US" b="1" u="sng" dirty="0"/>
              <a:t>New UK students follow these instructions below:</a:t>
            </a:r>
            <a:endParaRPr lang="en-US" u="sng" dirty="0">
              <a:solidFill>
                <a:srgbClr val="00B0F0"/>
              </a:solidFill>
            </a:endParaRPr>
          </a:p>
          <a:p>
            <a:pPr marL="285750" indent="-285750">
              <a:lnSpc>
                <a:spcPct val="150000"/>
              </a:lnSpc>
              <a:buFont typeface="Wingdings" panose="05000000000000000000" pitchFamily="2" charset="2"/>
              <a:buChar char="Ø"/>
            </a:pPr>
            <a:r>
              <a:rPr lang="en-US" sz="1400" dirty="0"/>
              <a:t>Go to: </a:t>
            </a:r>
            <a:r>
              <a:rPr lang="en-US" sz="1400" u="sng" dirty="0">
                <a:solidFill>
                  <a:srgbClr val="FFC000"/>
                </a:solidFill>
              </a:rPr>
              <a:t>http://uky-health.castlebranch.com/  </a:t>
            </a:r>
          </a:p>
          <a:p>
            <a:pPr>
              <a:lnSpc>
                <a:spcPct val="150000"/>
              </a:lnSpc>
            </a:pPr>
            <a:r>
              <a:rPr lang="en-US" sz="1400" dirty="0">
                <a:solidFill>
                  <a:srgbClr val="FFC000"/>
                </a:solidFill>
              </a:rPr>
              <a:t>       Or scan QR Code   </a:t>
            </a:r>
          </a:p>
          <a:p>
            <a:pPr marL="285750" indent="-285750">
              <a:lnSpc>
                <a:spcPct val="150000"/>
              </a:lnSpc>
              <a:buFont typeface="Wingdings" panose="05000000000000000000" pitchFamily="2" charset="2"/>
              <a:buChar char="Ø"/>
            </a:pPr>
            <a:endParaRPr lang="en-US"/>
          </a:p>
          <a:p>
            <a:pPr marL="285750" indent="-285750">
              <a:lnSpc>
                <a:spcPct val="150000"/>
              </a:lnSpc>
              <a:buFont typeface="Wingdings" panose="05000000000000000000" pitchFamily="2" charset="2"/>
              <a:buChar char="Ø"/>
            </a:pPr>
            <a:r>
              <a:rPr lang="en-US"/>
              <a:t>Select </a:t>
            </a:r>
            <a:r>
              <a:rPr lang="en-US" dirty="0"/>
              <a:t>“Place Order”</a:t>
            </a:r>
          </a:p>
          <a:p>
            <a:pPr marL="285750" indent="-285750">
              <a:lnSpc>
                <a:spcPct val="150000"/>
              </a:lnSpc>
              <a:buFont typeface="Wingdings" panose="05000000000000000000" pitchFamily="2" charset="2"/>
              <a:buChar char="Ø"/>
            </a:pPr>
            <a:r>
              <a:rPr lang="en-US" dirty="0"/>
              <a:t>Select “College of Health Sciences”</a:t>
            </a:r>
          </a:p>
          <a:p>
            <a:pPr marL="285750" indent="-285750">
              <a:lnSpc>
                <a:spcPct val="150000"/>
              </a:lnSpc>
              <a:buFont typeface="Wingdings" panose="05000000000000000000" pitchFamily="2" charset="2"/>
              <a:buChar char="Ø"/>
            </a:pPr>
            <a:r>
              <a:rPr lang="en-US" dirty="0"/>
              <a:t>Select “Doctor of Physical Therapy”</a:t>
            </a:r>
          </a:p>
          <a:p>
            <a:pPr marL="285750" indent="-285750">
              <a:lnSpc>
                <a:spcPct val="150000"/>
              </a:lnSpc>
              <a:buFont typeface="Wingdings" panose="05000000000000000000" pitchFamily="2" charset="2"/>
              <a:buChar char="Ø"/>
            </a:pPr>
            <a:r>
              <a:rPr lang="en-US" dirty="0"/>
              <a:t>Select “I need to order my initial Background Check, Drug Test, and Medical Document Manager”</a:t>
            </a:r>
          </a:p>
          <a:p>
            <a:pPr marL="285750" indent="-285750">
              <a:lnSpc>
                <a:spcPct val="150000"/>
              </a:lnSpc>
              <a:buFont typeface="Wingdings" panose="05000000000000000000" pitchFamily="2" charset="2"/>
              <a:buChar char="Ø"/>
            </a:pPr>
            <a:r>
              <a:rPr lang="en-US" dirty="0"/>
              <a:t>You will then be directed to review your order, and then enter your personal details </a:t>
            </a:r>
          </a:p>
          <a:p>
            <a:pPr marL="285750" indent="-285750">
              <a:lnSpc>
                <a:spcPct val="150000"/>
              </a:lnSpc>
              <a:buFont typeface="Wingdings" panose="05000000000000000000" pitchFamily="2" charset="2"/>
              <a:buChar char="Ø"/>
            </a:pPr>
            <a:r>
              <a:rPr lang="en-US" b="1" dirty="0"/>
              <a:t>The cost is $103.00.</a:t>
            </a:r>
          </a:p>
        </p:txBody>
      </p:sp>
      <p:pic>
        <p:nvPicPr>
          <p:cNvPr id="5" name="Picture 4"/>
          <p:cNvPicPr/>
          <p:nvPr/>
        </p:nvPicPr>
        <p:blipFill rotWithShape="1">
          <a:blip r:embed="rId3"/>
          <a:srcRect l="2709" t="8812" r="75367" b="9961"/>
          <a:stretch/>
        </p:blipFill>
        <p:spPr bwMode="auto">
          <a:xfrm>
            <a:off x="762000" y="304800"/>
            <a:ext cx="3352800" cy="3276600"/>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733800"/>
            <a:ext cx="4130675" cy="291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D65E4B50-963B-487A-BFE9-9FA5310CF456}"/>
              </a:ext>
            </a:extLst>
          </p:cNvPr>
          <p:cNvPicPr>
            <a:picLocks noChangeAspect="1"/>
          </p:cNvPicPr>
          <p:nvPr/>
        </p:nvPicPr>
        <p:blipFill>
          <a:blip r:embed="rId5"/>
          <a:stretch>
            <a:fillRect/>
          </a:stretch>
        </p:blipFill>
        <p:spPr>
          <a:xfrm>
            <a:off x="7620000" y="1905001"/>
            <a:ext cx="914400" cy="762000"/>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1962"/>
            <a:ext cx="8229600" cy="5029200"/>
          </a:xfrm>
        </p:spPr>
        <p:txBody>
          <a:bodyPr>
            <a:normAutofit fontScale="92500" lnSpcReduction="10000"/>
          </a:bodyPr>
          <a:lstStyle/>
          <a:p>
            <a:endParaRPr lang="en-US" sz="2800" dirty="0"/>
          </a:p>
          <a:p>
            <a:pPr>
              <a:buFont typeface="Wingdings" panose="05000000000000000000" pitchFamily="2" charset="2"/>
              <a:buChar char="Ø"/>
            </a:pPr>
            <a:r>
              <a:rPr lang="en-US" sz="2800" dirty="0"/>
              <a:t>Your background check will begin immediately upon purchasing. </a:t>
            </a:r>
          </a:p>
          <a:p>
            <a:pPr>
              <a:buFont typeface="Wingdings" panose="05000000000000000000" pitchFamily="2" charset="2"/>
              <a:buChar char="Ø"/>
            </a:pPr>
            <a:r>
              <a:rPr lang="en-US" sz="2800" dirty="0"/>
              <a:t>Instructions for your Drug Screening will be provided within your Castle Branch “To Do List” within three business days. </a:t>
            </a:r>
            <a:r>
              <a:rPr lang="en-US" sz="2800" b="1" u="sng" dirty="0"/>
              <a:t>You must use a LabCorp location for your drug screening.</a:t>
            </a:r>
          </a:p>
          <a:p>
            <a:pPr lvl="1">
              <a:buFont typeface="Courier New" panose="02070309020205020404" pitchFamily="49" charset="0"/>
              <a:buChar char="o"/>
            </a:pPr>
            <a:r>
              <a:rPr lang="en-US" sz="2400" dirty="0"/>
              <a:t>You will be able to download the registration form and locate a LabCorp near you to process the specimen. </a:t>
            </a:r>
            <a:r>
              <a:rPr lang="en-US" sz="24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400" b="1" dirty="0"/>
              <a:t>For issues processing a drug screen, please call </a:t>
            </a:r>
            <a:r>
              <a:rPr lang="en-US" sz="2400" b="1" dirty="0" err="1"/>
              <a:t>CastleBranch</a:t>
            </a:r>
            <a:r>
              <a:rPr lang="en-US" sz="2400" b="1" dirty="0"/>
              <a:t> directly at (888) 723-4263.</a:t>
            </a:r>
          </a:p>
          <a:p>
            <a:pPr lvl="1">
              <a:buFont typeface="Courier New" panose="02070309020205020404" pitchFamily="49" charset="0"/>
              <a:buChar char="o"/>
            </a:pPr>
            <a:endParaRPr lang="en-US" sz="2600" u="sng" dirty="0">
              <a:solidFill>
                <a:srgbClr val="FFC000"/>
              </a:solidFill>
            </a:endParaRPr>
          </a:p>
        </p:txBody>
      </p:sp>
      <p:sp>
        <p:nvSpPr>
          <p:cNvPr id="3" name="TextBox 2"/>
          <p:cNvSpPr txBox="1"/>
          <p:nvPr/>
        </p:nvSpPr>
        <p:spPr>
          <a:xfrm>
            <a:off x="990600" y="328246"/>
            <a:ext cx="71628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914400"/>
          </a:xfrm>
          <a:solidFill>
            <a:schemeClr val="tx2">
              <a:lumMod val="10000"/>
            </a:schemeClr>
          </a:solidFill>
        </p:spPr>
        <p:txBody>
          <a:bodyPr/>
          <a:lstStyle/>
          <a:p>
            <a:pPr algn="ctr"/>
            <a:r>
              <a:rPr lang="en-US" dirty="0"/>
              <a:t>Clinical Requirements</a:t>
            </a:r>
          </a:p>
        </p:txBody>
      </p:sp>
      <p:sp>
        <p:nvSpPr>
          <p:cNvPr id="6" name="TextBox 5"/>
          <p:cNvSpPr txBox="1"/>
          <p:nvPr/>
        </p:nvSpPr>
        <p:spPr>
          <a:xfrm>
            <a:off x="228600" y="1828800"/>
            <a:ext cx="8610600" cy="464742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Health Insurance (annual) Make sure name is on card.</a:t>
            </a:r>
          </a:p>
          <a:p>
            <a:pPr marL="285750" indent="-285750">
              <a:buFont typeface="Wingdings" panose="05000000000000000000" pitchFamily="2" charset="2"/>
              <a:buChar char="Ø"/>
            </a:pPr>
            <a:r>
              <a:rPr lang="en-US" sz="2000" dirty="0"/>
              <a:t>Flu Shot (annual)</a:t>
            </a:r>
          </a:p>
          <a:p>
            <a:pPr marL="285750" indent="-285750">
              <a:buFont typeface="Wingdings" panose="05000000000000000000" pitchFamily="2" charset="2"/>
              <a:buChar char="Ø"/>
            </a:pPr>
            <a:r>
              <a:rPr lang="en-US" sz="2000" dirty="0"/>
              <a:t>Commitment to Behavioral Standard in Patient Care</a:t>
            </a:r>
          </a:p>
          <a:p>
            <a:pPr marL="285750" indent="-285750">
              <a:buFont typeface="Wingdings" panose="05000000000000000000" pitchFamily="2" charset="2"/>
              <a:buChar char="Ø"/>
            </a:pPr>
            <a:r>
              <a:rPr lang="en-US" sz="2000" dirty="0"/>
              <a:t>Tuberculosis:  IGRA, QuantiFERON, or 2 step TB skin tests (2 separate TB skin tests given at least 1 week apart and both done within current  year).</a:t>
            </a:r>
          </a:p>
          <a:p>
            <a:pPr marL="285750" indent="-285750">
              <a:buFont typeface="Wingdings" panose="05000000000000000000" pitchFamily="2" charset="2"/>
              <a:buChar char="Ø"/>
            </a:pPr>
            <a:r>
              <a:rPr lang="en-US" sz="2000" dirty="0"/>
              <a:t>BLS/CPR Certification (Basic Life Support for Healthcare Providers)</a:t>
            </a:r>
          </a:p>
          <a:p>
            <a:pPr marL="285750" indent="-285750">
              <a:buFont typeface="Wingdings" panose="05000000000000000000" pitchFamily="2" charset="2"/>
              <a:buChar char="Ø"/>
            </a:pPr>
            <a:r>
              <a:rPr lang="en-US" sz="2000" dirty="0"/>
              <a:t>First Aid Certification</a:t>
            </a:r>
          </a:p>
          <a:p>
            <a:pPr marL="285750" indent="-285750">
              <a:buFont typeface="Wingdings" panose="05000000000000000000" pitchFamily="2" charset="2"/>
              <a:buChar char="Ø"/>
            </a:pPr>
            <a:r>
              <a:rPr lang="en-US" sz="2000" dirty="0"/>
              <a:t>Physical Examination </a:t>
            </a:r>
          </a:p>
          <a:p>
            <a:pPr marL="285750" indent="-285750">
              <a:buFont typeface="Wingdings" panose="05000000000000000000" pitchFamily="2" charset="2"/>
              <a:buChar char="Ø"/>
            </a:pPr>
            <a:r>
              <a:rPr lang="en-US" sz="2000" dirty="0"/>
              <a:t>Bloodborne Pathogens Certification</a:t>
            </a:r>
          </a:p>
          <a:p>
            <a:pPr marL="285750" indent="-285750">
              <a:buFont typeface="Wingdings" panose="05000000000000000000" pitchFamily="2" charset="2"/>
              <a:buChar char="Ø"/>
            </a:pPr>
            <a:r>
              <a:rPr lang="en-US" sz="2000" dirty="0"/>
              <a:t>Discrimination and Harassment Training</a:t>
            </a:r>
          </a:p>
          <a:p>
            <a:pPr marL="285750" indent="-285750">
              <a:buFont typeface="Wingdings" panose="05000000000000000000" pitchFamily="2" charset="2"/>
              <a:buChar char="Ø"/>
            </a:pPr>
            <a:r>
              <a:rPr lang="en-US" sz="2000" dirty="0"/>
              <a:t>HIPAA training</a:t>
            </a:r>
          </a:p>
          <a:p>
            <a:pPr marL="285750" indent="-285750">
              <a:buFont typeface="Wingdings" panose="05000000000000000000" pitchFamily="2" charset="2"/>
              <a:buChar char="Ø"/>
            </a:pPr>
            <a:r>
              <a:rPr lang="en-US" sz="2000" dirty="0"/>
              <a:t>Immunizations: MMR, Varicella, Hep B and Tdap</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83637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906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762000" y="1371600"/>
            <a:ext cx="3505200" cy="53340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400" dirty="0"/>
              <a:t>Make sure that you upload a copy of the front AND the back of the insurance card and any other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267200" cy="2918991"/>
          </a:xfrm>
          <a:prstGeom prst="rect">
            <a:avLst/>
          </a:prstGeom>
          <a:noFill/>
          <a:ln>
            <a:noFill/>
          </a:ln>
        </p:spPr>
      </p:pic>
      <p:sp>
        <p:nvSpPr>
          <p:cNvPr id="4" name="TextBox 3"/>
          <p:cNvSpPr txBox="1"/>
          <p:nvPr/>
        </p:nvSpPr>
        <p:spPr>
          <a:xfrm>
            <a:off x="5067300" y="17526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Physical Therapy Students&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3 - &amp;quot;How to get started: Create an account on Castle Branch&amp;quot;&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0&quot;&gt;&lt;property id=&quot;20148&quot; value=&quot;5&quot;/&gt;&lt;property id=&quot;20300&quot; value=&quot;Slide 9 - &amp;quot;Influenza Vaccination&amp;quot;&quot;/&gt;&lt;property id=&quot;20307&quot; value=&quot;263&quot;/&gt;&lt;/object&gt;&lt;object type=&quot;3&quot; unique_id=&quot;10011&quot;&gt;&lt;property id=&quot;20148&quot; value=&quot;5&quot;/&gt;&lt;property id=&quot;20300&quot; value=&quot;Slide 10 - &amp;quot;Compliance Form&amp;quot;&quot;/&gt;&lt;property id=&quot;20307&quot; value=&quot;264&quot;/&gt;&lt;/object&gt;&lt;object type=&quot;3&quot; unique_id=&quot;10012&quot;&gt;&lt;property id=&quot;20148&quot; value=&quot;5&quot;/&gt;&lt;property id=&quot;20300&quot; value=&quot;Slide 11 - &amp;quot;Tuberculosis Test&amp;quot;&quot;/&gt;&lt;property id=&quot;20307&quot; value=&quot;265&quot;/&gt;&lt;/object&gt;&lt;object type=&quot;3&quot; unique_id=&quot;10013&quot;&gt;&lt;property id=&quot;20148&quot; value=&quot;5&quot;/&gt;&lt;property id=&quot;20300&quot; value=&quot;Slide 12 - &amp;quot;Commitment to Behavioral Standard in Patient Care&amp;quot;&quot;/&gt;&lt;property id=&quot;20307&quot; value=&quot;266&quot;/&gt;&lt;/object&gt;&lt;object type=&quot;3&quot; unique_id=&quot;10014&quot;&gt;&lt;property id=&quot;20148&quot; value=&quot;5&quot;/&gt;&lt;property id=&quot;20300&quot; value=&quot;Slide 13 - &amp;quot;CPR Certification&amp;quot;&quot;/&gt;&lt;property id=&quot;20307&quot; value=&quot;268&quot;/&gt;&lt;/object&gt;&lt;object type=&quot;3&quot; unique_id=&quot;10015&quot;&gt;&lt;property id=&quot;20148&quot; value=&quot;5&quot;/&gt;&lt;property id=&quot;20300&quot; value=&quot;Slide 14 - &amp;quot;First Aid Certification&amp;quot;&quot;/&gt;&lt;property id=&quot;20307&quot; value=&quot;269&quot;/&gt;&lt;/object&gt;&lt;object type=&quot;3&quot; unique_id=&quot;10016&quot;&gt;&lt;property id=&quot;20148&quot; value=&quot;5&quot;/&gt;&lt;property id=&quot;20300&quot; value=&quot;Slide 15 - &amp;quot;Physical Examination&amp;quot;&quot;/&gt;&lt;property id=&quot;20307&quot; value=&quot;270&quot;/&gt;&lt;/object&gt;&lt;object type=&quot;3&quot; unique_id=&quot;10017&quot;&gt;&lt;property id=&quot;20148&quot; value=&quot;5&quot;/&gt;&lt;property id=&quot;20300&quot; value=&quot;Slide 16 - &amp;quot;Bloodborne Pathogens Training Certification&amp;quot;&quot;/&gt;&lt;property id=&quot;20307&quot; value=&quot;271&quot;/&gt;&lt;/object&gt;&lt;object type=&quot;3&quot; unique_id=&quot;10018&quot;&gt;&lt;property id=&quot;20148&quot; value=&quot;5&quot;/&gt;&lt;property id=&quot;20300&quot; value=&quot;Slide 17 - &amp;quot;HIPAA and Discrimination and Harassment Trainings&amp;quot;&quot;/&gt;&lt;property id=&quot;20307&quot; value=&quot;272&quot;/&gt;&lt;/object&gt;&lt;object type=&quot;3&quot; unique_id=&quot;10019&quot;&gt;&lt;property id=&quot;20148&quot; value=&quot;5&quot;/&gt;&lt;property id=&quot;20300&quot; value=&quot;Slide 19 - &amp;quot;Important Notes&amp;quot;&quot;/&gt;&lt;property id=&quot;20307&quot; value=&quot;267&quot;/&gt;&lt;/object&gt;&lt;object type=&quot;3&quot; unique_id=&quot;10399&quot;&gt;&lt;property id=&quot;20148&quot; value=&quot;5&quot;/&gt;&lt;property id=&quot;20300&quot; value=&quot;Slide 6 - &amp;quot;Due Dates&amp;quot;&quot;/&gt;&lt;property id=&quot;20307&quot; value=&quot;273&quot;/&gt;&lt;/object&gt;&lt;object type=&quot;3&quot; unique_id=&quot;10400&quot;&gt;&lt;property id=&quot;20148&quot; value=&quot;5&quot;/&gt;&lt;property id=&quot;20300&quot; value=&quot;Slide 18 - &amp;quot;The document you upload for the HIPAA and Discrimination training should look like this:&amp;quot;&quot;/&gt;&lt;property id=&quot;20307&quot; value=&quot;275&quot;/&gt;&lt;/object&gt;&lt;/object&gt;&lt;object type=&quot;8&quot; unique_id=&quot;1003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2308</TotalTime>
  <Words>2366</Words>
  <Application>Microsoft Office PowerPoint</Application>
  <PresentationFormat>On-screen Show (4:3)</PresentationFormat>
  <Paragraphs>217</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Palatino Linotype</vt:lpstr>
      <vt:lpstr>Symbol</vt:lpstr>
      <vt:lpstr>Times New Roman</vt:lpstr>
      <vt:lpstr>Wingdings</vt:lpstr>
      <vt:lpstr>Elemental</vt:lpstr>
      <vt:lpstr>Compliance Requirements  for Physical Therapy Students</vt:lpstr>
      <vt:lpstr>Requirements</vt:lpstr>
      <vt:lpstr>Due Dates</vt:lpstr>
      <vt:lpstr>Instructions for current UK College of Health Sciences undergraduates:</vt:lpstr>
      <vt:lpstr> How to get started: Create an account on Castle Branch</vt:lpstr>
      <vt:lpstr>PowerPoint Presentation</vt:lpstr>
      <vt:lpstr>PowerPoint Presentation</vt:lpstr>
      <vt:lpstr>Clinical Requirements</vt:lpstr>
      <vt:lpstr>Health Insurance</vt:lpstr>
      <vt:lpstr>Influenza Vaccination</vt:lpstr>
      <vt:lpstr>Required Immunizations</vt:lpstr>
      <vt:lpstr>MMR Vaccine</vt:lpstr>
      <vt:lpstr>PowerPoint Presentation</vt:lpstr>
      <vt:lpstr>PowerPoint Presentation</vt:lpstr>
      <vt:lpstr>HEPATITIS B  (Positive titer not accepted)</vt:lpstr>
      <vt:lpstr>Tuberculosis Test</vt:lpstr>
      <vt:lpstr>Commitment to Behavioral Standard in Patient Care</vt:lpstr>
      <vt:lpstr>  BLS/CPR Certification</vt:lpstr>
      <vt:lpstr>First Aid Certification</vt:lpstr>
      <vt:lpstr>Physical Examination</vt:lpstr>
      <vt:lpstr>Bloodborne Pathogens Training Certification</vt:lpstr>
      <vt:lpstr>HIPAA and Discrimination and Harassment Trainings</vt:lpstr>
      <vt:lpstr>The document you upload for the HIPAA and Discrimination training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164</cp:revision>
  <dcterms:created xsi:type="dcterms:W3CDTF">2016-02-25T18:57:01Z</dcterms:created>
  <dcterms:modified xsi:type="dcterms:W3CDTF">2024-01-18T18:50:46Z</dcterms:modified>
</cp:coreProperties>
</file>