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35"/>
  </p:normalViewPr>
  <p:slideViewPr>
    <p:cSldViewPr>
      <p:cViewPr varScale="1">
        <p:scale>
          <a:sx n="82" d="100"/>
          <a:sy n="82" d="100"/>
        </p:scale>
        <p:origin x="2088" y="96"/>
      </p:cViewPr>
      <p:guideLst>
        <p:guide orient="horz" pos="2880"/>
        <p:guide pos="21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33582" y="1906778"/>
            <a:ext cx="6676834" cy="1122680"/>
          </a:xfrm>
          <a:prstGeom prst="rect">
            <a:avLst/>
          </a:prstGeom>
        </p:spPr>
        <p:txBody>
          <a:bodyPr wrap="square" lIns="0" tIns="0" rIns="0" bIns="0">
            <a:spAutoFit/>
          </a:bodyPr>
          <a:lstStyle>
            <a:lvl1pPr>
              <a:defRPr sz="3600" b="1" i="0">
                <a:solidFill>
                  <a:schemeClr val="tx1"/>
                </a:solidFill>
                <a:latin typeface="Century Gothic"/>
                <a:cs typeface="Century Gothic"/>
              </a:defRPr>
            </a:lvl1pPr>
          </a:lstStyle>
          <a:p>
            <a:endParaRPr/>
          </a:p>
        </p:txBody>
      </p:sp>
      <p:sp>
        <p:nvSpPr>
          <p:cNvPr id="3" name="Holder 3"/>
          <p:cNvSpPr>
            <a:spLocks noGrp="1"/>
          </p:cNvSpPr>
          <p:nvPr>
            <p:ph type="subTitle" idx="4"/>
          </p:nvPr>
        </p:nvSpPr>
        <p:spPr>
          <a:xfrm>
            <a:off x="1297939" y="3915409"/>
            <a:ext cx="6548120" cy="7569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7/26/2019</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Century Gothic"/>
                <a:cs typeface="Century Gothic"/>
              </a:defRPr>
            </a:lvl1pPr>
          </a:lstStyle>
          <a:p>
            <a:pPr marL="25400">
              <a:lnSpc>
                <a:spcPct val="100000"/>
              </a:lnSpc>
              <a:spcBef>
                <a:spcPts val="65"/>
              </a:spcBef>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Century Gothic"/>
                <a:cs typeface="Century Gothic"/>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7/26/2019</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Century Gothic"/>
                <a:cs typeface="Century Gothic"/>
              </a:defRPr>
            </a:lvl1pPr>
          </a:lstStyle>
          <a:p>
            <a:pPr marL="25400">
              <a:lnSpc>
                <a:spcPct val="100000"/>
              </a:lnSpc>
              <a:spcBef>
                <a:spcPts val="65"/>
              </a:spcBef>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entury Gothic"/>
                <a:cs typeface="Century Gothic"/>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7/26/2019</a:t>
            </a:fld>
            <a:endParaRPr lang="en-US"/>
          </a:p>
        </p:txBody>
      </p:sp>
      <p:sp>
        <p:nvSpPr>
          <p:cNvPr id="7" name="Holder 7"/>
          <p:cNvSpPr>
            <a:spLocks noGrp="1"/>
          </p:cNvSpPr>
          <p:nvPr>
            <p:ph type="sldNum" sz="quarter" idx="7"/>
          </p:nvPr>
        </p:nvSpPr>
        <p:spPr/>
        <p:txBody>
          <a:bodyPr lIns="0" tIns="0" rIns="0" bIns="0"/>
          <a:lstStyle>
            <a:lvl1pPr>
              <a:defRPr sz="1200" b="0" i="0">
                <a:solidFill>
                  <a:schemeClr val="tx1"/>
                </a:solidFill>
                <a:latin typeface="Century Gothic"/>
                <a:cs typeface="Century Gothic"/>
              </a:defRPr>
            </a:lvl1pPr>
          </a:lstStyle>
          <a:p>
            <a:pPr marL="25400">
              <a:lnSpc>
                <a:spcPct val="100000"/>
              </a:lnSpc>
              <a:spcBef>
                <a:spcPts val="65"/>
              </a:spcBef>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chemeClr val="tx1"/>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7/26/2019</a:t>
            </a:fld>
            <a:endParaRPr lang="en-US"/>
          </a:p>
        </p:txBody>
      </p:sp>
      <p:sp>
        <p:nvSpPr>
          <p:cNvPr id="5" name="Holder 5"/>
          <p:cNvSpPr>
            <a:spLocks noGrp="1"/>
          </p:cNvSpPr>
          <p:nvPr>
            <p:ph type="sldNum" sz="quarter" idx="7"/>
          </p:nvPr>
        </p:nvSpPr>
        <p:spPr/>
        <p:txBody>
          <a:bodyPr lIns="0" tIns="0" rIns="0" bIns="0"/>
          <a:lstStyle>
            <a:lvl1pPr>
              <a:defRPr sz="1200" b="0" i="0">
                <a:solidFill>
                  <a:schemeClr val="tx1"/>
                </a:solidFill>
                <a:latin typeface="Century Gothic"/>
                <a:cs typeface="Century Gothic"/>
              </a:defRPr>
            </a:lvl1pPr>
          </a:lstStyle>
          <a:p>
            <a:pPr marL="25400">
              <a:lnSpc>
                <a:spcPct val="100000"/>
              </a:lnSpc>
              <a:spcBef>
                <a:spcPts val="65"/>
              </a:spcBef>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7/26/2019</a:t>
            </a:fld>
            <a:endParaRPr lang="en-US"/>
          </a:p>
        </p:txBody>
      </p:sp>
      <p:sp>
        <p:nvSpPr>
          <p:cNvPr id="4" name="Holder 4"/>
          <p:cNvSpPr>
            <a:spLocks noGrp="1"/>
          </p:cNvSpPr>
          <p:nvPr>
            <p:ph type="sldNum" sz="quarter" idx="7"/>
          </p:nvPr>
        </p:nvSpPr>
        <p:spPr/>
        <p:txBody>
          <a:bodyPr lIns="0" tIns="0" rIns="0" bIns="0"/>
          <a:lstStyle>
            <a:lvl1pPr>
              <a:defRPr sz="1200" b="0" i="0">
                <a:solidFill>
                  <a:schemeClr val="tx1"/>
                </a:solidFill>
                <a:latin typeface="Century Gothic"/>
                <a:cs typeface="Century Gothic"/>
              </a:defRPr>
            </a:lvl1pPr>
          </a:lstStyle>
          <a:p>
            <a:pPr marL="25400">
              <a:lnSpc>
                <a:spcPct val="100000"/>
              </a:lnSpc>
              <a:spcBef>
                <a:spcPts val="65"/>
              </a:spcBef>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735330" y="597662"/>
            <a:ext cx="7673339" cy="1726564"/>
          </a:xfrm>
          <a:prstGeom prst="rect">
            <a:avLst/>
          </a:prstGeom>
        </p:spPr>
        <p:txBody>
          <a:bodyPr wrap="square" lIns="0" tIns="0" rIns="0" bIns="0">
            <a:spAutoFit/>
          </a:bodyPr>
          <a:lstStyle>
            <a:lvl1pPr>
              <a:defRPr sz="3200" b="1" i="0">
                <a:solidFill>
                  <a:schemeClr val="tx1"/>
                </a:solidFill>
                <a:latin typeface="Century Gothic"/>
                <a:cs typeface="Century Gothic"/>
              </a:defRPr>
            </a:lvl1pPr>
          </a:lstStyle>
          <a:p>
            <a:endParaRPr/>
          </a:p>
        </p:txBody>
      </p:sp>
      <p:sp>
        <p:nvSpPr>
          <p:cNvPr id="3" name="Holder 3"/>
          <p:cNvSpPr>
            <a:spLocks noGrp="1"/>
          </p:cNvSpPr>
          <p:nvPr>
            <p:ph type="body" idx="1"/>
          </p:nvPr>
        </p:nvSpPr>
        <p:spPr>
          <a:xfrm>
            <a:off x="1831339" y="2481021"/>
            <a:ext cx="5253355" cy="1732279"/>
          </a:xfrm>
          <a:prstGeom prst="rect">
            <a:avLst/>
          </a:prstGeom>
        </p:spPr>
        <p:txBody>
          <a:bodyPr wrap="square" lIns="0" tIns="0" rIns="0" bIns="0">
            <a:spAutoFit/>
          </a:bodyPr>
          <a:lstStyle>
            <a:lvl1pPr>
              <a:defRPr sz="2000" b="0" i="0">
                <a:solidFill>
                  <a:schemeClr val="tx1"/>
                </a:solidFill>
                <a:latin typeface="Century Gothic"/>
                <a:cs typeface="Century Gothic"/>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7/26/2019</a:t>
            </a:fld>
            <a:endParaRPr lang="en-US"/>
          </a:p>
        </p:txBody>
      </p:sp>
      <p:sp>
        <p:nvSpPr>
          <p:cNvPr id="6" name="Holder 6"/>
          <p:cNvSpPr>
            <a:spLocks noGrp="1"/>
          </p:cNvSpPr>
          <p:nvPr>
            <p:ph type="sldNum" sz="quarter" idx="7"/>
          </p:nvPr>
        </p:nvSpPr>
        <p:spPr>
          <a:xfrm>
            <a:off x="8399271" y="6463737"/>
            <a:ext cx="220345" cy="207009"/>
          </a:xfrm>
          <a:prstGeom prst="rect">
            <a:avLst/>
          </a:prstGeom>
        </p:spPr>
        <p:txBody>
          <a:bodyPr wrap="square" lIns="0" tIns="0" rIns="0" bIns="0">
            <a:spAutoFit/>
          </a:bodyPr>
          <a:lstStyle>
            <a:lvl1pPr>
              <a:defRPr sz="1200" b="0" i="0">
                <a:solidFill>
                  <a:schemeClr val="tx1"/>
                </a:solidFill>
                <a:latin typeface="Century Gothic"/>
                <a:cs typeface="Century Gothic"/>
              </a:defRPr>
            </a:lvl1pPr>
          </a:lstStyle>
          <a:p>
            <a:pPr marL="25400">
              <a:lnSpc>
                <a:spcPct val="100000"/>
              </a:lnSpc>
              <a:spcBef>
                <a:spcPts val="65"/>
              </a:spcBef>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uky.edu/registrar/FERPA-privacy" TargetMode="External"/><Relationship Id="rId2" Type="http://schemas.openxmlformats.org/officeDocument/2006/relationships/hyperlink" Target="http://www.uky.edu/registrar/content/faculty-staff" TargetMode="External"/><Relationship Id="rId1" Type="http://schemas.openxmlformats.org/officeDocument/2006/relationships/slideLayout" Target="../slideLayouts/slideLayout2.xml"/><Relationship Id="rId4" Type="http://schemas.openxmlformats.org/officeDocument/2006/relationships/hyperlink" Target="http://www.uky.edu/registrar/content/ferpa-parentsguardians"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www.uky.edu/Registrar/ferpa.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700" rIns="0" bIns="0" rtlCol="0">
            <a:spAutoFit/>
          </a:bodyPr>
          <a:lstStyle/>
          <a:p>
            <a:pPr marL="513080" marR="5080" indent="253365">
              <a:lnSpc>
                <a:spcPct val="100000"/>
              </a:lnSpc>
              <a:spcBef>
                <a:spcPts val="100"/>
              </a:spcBef>
            </a:pPr>
            <a:r>
              <a:rPr spc="-5" dirty="0"/>
              <a:t>Family Education Rights &amp;  Privacy </a:t>
            </a:r>
            <a:r>
              <a:rPr dirty="0"/>
              <a:t>Act (FERPA)</a:t>
            </a:r>
            <a:r>
              <a:rPr spc="-55" dirty="0"/>
              <a:t> </a:t>
            </a:r>
            <a:r>
              <a:rPr spc="-5" dirty="0"/>
              <a:t>Training</a:t>
            </a:r>
          </a:p>
        </p:txBody>
      </p:sp>
      <p:sp>
        <p:nvSpPr>
          <p:cNvPr id="4" name="object 4"/>
          <p:cNvSpPr txBox="1"/>
          <p:nvPr/>
        </p:nvSpPr>
        <p:spPr>
          <a:xfrm>
            <a:off x="8483854" y="6463737"/>
            <a:ext cx="135255" cy="207010"/>
          </a:xfrm>
          <a:prstGeom prst="rect">
            <a:avLst/>
          </a:prstGeom>
        </p:spPr>
        <p:txBody>
          <a:bodyPr vert="horz" wrap="square" lIns="0" tIns="8255" rIns="0" bIns="0" rtlCol="0">
            <a:spAutoFit/>
          </a:bodyPr>
          <a:lstStyle/>
          <a:p>
            <a:pPr marL="25400">
              <a:lnSpc>
                <a:spcPct val="100000"/>
              </a:lnSpc>
              <a:spcBef>
                <a:spcPts val="65"/>
              </a:spcBef>
            </a:pPr>
            <a:fld id="{81D60167-4931-47E6-BA6A-407CBD079E47}" type="slidenum">
              <a:rPr sz="1200" spc="-5" dirty="0">
                <a:latin typeface="Century Gothic"/>
                <a:cs typeface="Century Gothic"/>
              </a:rPr>
              <a:t>1</a:t>
            </a:fld>
            <a:endParaRPr sz="1200">
              <a:latin typeface="Century Gothic"/>
              <a:cs typeface="Century Gothic"/>
            </a:endParaRPr>
          </a:p>
        </p:txBody>
      </p:sp>
      <p:sp>
        <p:nvSpPr>
          <p:cNvPr id="3" name="object 3"/>
          <p:cNvSpPr txBox="1"/>
          <p:nvPr/>
        </p:nvSpPr>
        <p:spPr>
          <a:xfrm>
            <a:off x="1297939" y="3915409"/>
            <a:ext cx="3233420" cy="756920"/>
          </a:xfrm>
          <a:prstGeom prst="rect">
            <a:avLst/>
          </a:prstGeom>
        </p:spPr>
        <p:txBody>
          <a:bodyPr vert="horz" wrap="square" lIns="0" tIns="12700" rIns="0" bIns="0" rtlCol="0">
            <a:spAutoFit/>
          </a:bodyPr>
          <a:lstStyle/>
          <a:p>
            <a:pPr marL="12700" marR="5080">
              <a:lnSpc>
                <a:spcPct val="100000"/>
              </a:lnSpc>
              <a:spcBef>
                <a:spcPts val="100"/>
              </a:spcBef>
            </a:pPr>
            <a:r>
              <a:rPr sz="2400" spc="-5" dirty="0">
                <a:latin typeface="Century Gothic"/>
                <a:cs typeface="Century Gothic"/>
              </a:rPr>
              <a:t>University </a:t>
            </a:r>
            <a:r>
              <a:rPr sz="2400" dirty="0">
                <a:latin typeface="Century Gothic"/>
                <a:cs typeface="Century Gothic"/>
              </a:rPr>
              <a:t>of </a:t>
            </a:r>
            <a:r>
              <a:rPr sz="2400" spc="-5" dirty="0">
                <a:latin typeface="Century Gothic"/>
                <a:cs typeface="Century Gothic"/>
              </a:rPr>
              <a:t>Kentucky  Office </a:t>
            </a:r>
            <a:r>
              <a:rPr sz="2400" dirty="0">
                <a:latin typeface="Century Gothic"/>
                <a:cs typeface="Century Gothic"/>
              </a:rPr>
              <a:t>of the</a:t>
            </a:r>
            <a:r>
              <a:rPr sz="2400" spc="-80" dirty="0">
                <a:latin typeface="Century Gothic"/>
                <a:cs typeface="Century Gothic"/>
              </a:rPr>
              <a:t> </a:t>
            </a:r>
            <a:r>
              <a:rPr sz="2400" spc="-5" dirty="0">
                <a:latin typeface="Century Gothic"/>
                <a:cs typeface="Century Gothic"/>
              </a:rPr>
              <a:t>Registrar</a:t>
            </a:r>
            <a:endParaRPr sz="2400">
              <a:latin typeface="Century Gothic"/>
              <a:cs typeface="Century Gothic"/>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8264" y="754792"/>
            <a:ext cx="5691505" cy="574040"/>
          </a:xfrm>
          <a:prstGeom prst="rect">
            <a:avLst/>
          </a:prstGeom>
        </p:spPr>
        <p:txBody>
          <a:bodyPr vert="horz" wrap="square" lIns="0" tIns="12700" rIns="0" bIns="0" rtlCol="0">
            <a:spAutoFit/>
          </a:bodyPr>
          <a:lstStyle/>
          <a:p>
            <a:pPr marL="12700">
              <a:lnSpc>
                <a:spcPct val="100000"/>
              </a:lnSpc>
              <a:spcBef>
                <a:spcPts val="100"/>
              </a:spcBef>
            </a:pPr>
            <a:r>
              <a:rPr sz="3600" spc="-5" dirty="0"/>
              <a:t>FERPA/Privacy Flags</a:t>
            </a:r>
            <a:r>
              <a:rPr sz="3600" spc="-15" dirty="0"/>
              <a:t> </a:t>
            </a:r>
            <a:r>
              <a:rPr sz="3600" spc="-5" dirty="0"/>
              <a:t>cont.</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11</a:t>
            </a:r>
          </a:p>
        </p:txBody>
      </p:sp>
      <p:sp>
        <p:nvSpPr>
          <p:cNvPr id="3" name="object 3"/>
          <p:cNvSpPr txBox="1"/>
          <p:nvPr/>
        </p:nvSpPr>
        <p:spPr>
          <a:xfrm>
            <a:off x="1374139" y="1688845"/>
            <a:ext cx="5244465" cy="3928110"/>
          </a:xfrm>
          <a:prstGeom prst="rect">
            <a:avLst/>
          </a:prstGeom>
        </p:spPr>
        <p:txBody>
          <a:bodyPr vert="horz" wrap="square" lIns="0" tIns="12065" rIns="0" bIns="0" rtlCol="0">
            <a:spAutoFit/>
          </a:bodyPr>
          <a:lstStyle/>
          <a:p>
            <a:pPr marL="355600" marR="475615" indent="-342900">
              <a:lnSpc>
                <a:spcPct val="100000"/>
              </a:lnSpc>
              <a:spcBef>
                <a:spcPts val="95"/>
              </a:spcBef>
              <a:buChar char="•"/>
              <a:tabLst>
                <a:tab pos="354965" algn="l"/>
                <a:tab pos="355600" algn="l"/>
              </a:tabLst>
            </a:pPr>
            <a:r>
              <a:rPr sz="2000" spc="-5" dirty="0">
                <a:latin typeface="Century Gothic"/>
                <a:cs typeface="Century Gothic"/>
              </a:rPr>
              <a:t>FERPA/Privacy flags are prominently  noted in myUK and</a:t>
            </a:r>
            <a:r>
              <a:rPr sz="2000" spc="40" dirty="0">
                <a:latin typeface="Century Gothic"/>
                <a:cs typeface="Century Gothic"/>
              </a:rPr>
              <a:t> </a:t>
            </a:r>
            <a:r>
              <a:rPr sz="2000" spc="-5" dirty="0">
                <a:latin typeface="Century Gothic"/>
                <a:cs typeface="Century Gothic"/>
              </a:rPr>
              <a:t>SAP.</a:t>
            </a:r>
            <a:endParaRPr sz="2000" dirty="0">
              <a:latin typeface="Century Gothic"/>
              <a:cs typeface="Century Gothic"/>
            </a:endParaRPr>
          </a:p>
          <a:p>
            <a:pPr>
              <a:lnSpc>
                <a:spcPct val="100000"/>
              </a:lnSpc>
              <a:spcBef>
                <a:spcPts val="25"/>
              </a:spcBef>
              <a:buFont typeface="Century Gothic"/>
              <a:buChar char="•"/>
            </a:pPr>
            <a:endParaRPr sz="2900" dirty="0">
              <a:latin typeface="Times New Roman"/>
              <a:cs typeface="Times New Roman"/>
            </a:endParaRPr>
          </a:p>
          <a:p>
            <a:pPr marL="355600" marR="81280" indent="-342900">
              <a:lnSpc>
                <a:spcPct val="100000"/>
              </a:lnSpc>
              <a:buChar char="•"/>
              <a:tabLst>
                <a:tab pos="354965" algn="l"/>
                <a:tab pos="355600" algn="l"/>
              </a:tabLst>
            </a:pPr>
            <a:r>
              <a:rPr sz="2000" spc="-5" dirty="0">
                <a:latin typeface="Century Gothic"/>
                <a:cs typeface="Century Gothic"/>
              </a:rPr>
              <a:t>Such a request renders the student  anonymous outside limited offices,  persons and settings (ex. classes) within  the university.</a:t>
            </a:r>
            <a:endParaRPr sz="2000" dirty="0">
              <a:latin typeface="Century Gothic"/>
              <a:cs typeface="Century Gothic"/>
            </a:endParaRPr>
          </a:p>
          <a:p>
            <a:pPr>
              <a:lnSpc>
                <a:spcPct val="100000"/>
              </a:lnSpc>
              <a:spcBef>
                <a:spcPts val="25"/>
              </a:spcBef>
              <a:buFont typeface="Century Gothic"/>
              <a:buChar char="•"/>
            </a:pPr>
            <a:endParaRPr sz="2900" dirty="0">
              <a:latin typeface="Times New Roman"/>
              <a:cs typeface="Times New Roman"/>
            </a:endParaRPr>
          </a:p>
          <a:p>
            <a:pPr marL="355600" marR="5080" indent="-342900">
              <a:lnSpc>
                <a:spcPct val="100000"/>
              </a:lnSpc>
              <a:buChar char="•"/>
              <a:tabLst>
                <a:tab pos="354965" algn="l"/>
                <a:tab pos="355600" algn="l"/>
              </a:tabLst>
            </a:pPr>
            <a:r>
              <a:rPr sz="2000" spc="-5" dirty="0">
                <a:latin typeface="Century Gothic"/>
                <a:cs typeface="Century Gothic"/>
              </a:rPr>
              <a:t>The appropriate response to any inquiry  on a student with a FERPA/Privacy flag  is </a:t>
            </a:r>
            <a:r>
              <a:rPr sz="2000" b="1" i="1" spc="-5" dirty="0">
                <a:latin typeface="Century Gothic"/>
                <a:cs typeface="Century Gothic"/>
              </a:rPr>
              <a:t>“I have no record of an individual by  that</a:t>
            </a:r>
            <a:r>
              <a:rPr sz="2000" b="1" i="1" dirty="0">
                <a:latin typeface="Century Gothic"/>
                <a:cs typeface="Century Gothic"/>
              </a:rPr>
              <a:t> </a:t>
            </a:r>
            <a:r>
              <a:rPr sz="2000" b="1" i="1" spc="-5" dirty="0">
                <a:latin typeface="Century Gothic"/>
                <a:cs typeface="Century Gothic"/>
              </a:rPr>
              <a:t>name.”</a:t>
            </a:r>
            <a:endParaRPr sz="20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9339" y="841501"/>
            <a:ext cx="7226934" cy="513080"/>
          </a:xfrm>
          <a:prstGeom prst="rect">
            <a:avLst/>
          </a:prstGeom>
        </p:spPr>
        <p:txBody>
          <a:bodyPr vert="horz" wrap="square" lIns="0" tIns="12065" rIns="0" bIns="0" rtlCol="0">
            <a:spAutoFit/>
          </a:bodyPr>
          <a:lstStyle/>
          <a:p>
            <a:pPr marL="12700">
              <a:lnSpc>
                <a:spcPct val="100000"/>
              </a:lnSpc>
              <a:spcBef>
                <a:spcPts val="95"/>
              </a:spcBef>
            </a:pPr>
            <a:r>
              <a:rPr spc="-5" dirty="0"/>
              <a:t>“LEGITIMATE EDUCATIONAL</a:t>
            </a:r>
            <a:r>
              <a:rPr spc="40" dirty="0"/>
              <a:t> </a:t>
            </a:r>
            <a:r>
              <a:rPr spc="-5" dirty="0"/>
              <a:t>INTEREST”</a:t>
            </a:r>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12</a:t>
            </a:r>
          </a:p>
        </p:txBody>
      </p:sp>
      <p:sp>
        <p:nvSpPr>
          <p:cNvPr id="3" name="object 3"/>
          <p:cNvSpPr txBox="1"/>
          <p:nvPr/>
        </p:nvSpPr>
        <p:spPr>
          <a:xfrm>
            <a:off x="1380489" y="1777999"/>
            <a:ext cx="5280025" cy="2586355"/>
          </a:xfrm>
          <a:prstGeom prst="rect">
            <a:avLst/>
          </a:prstGeom>
        </p:spPr>
        <p:txBody>
          <a:bodyPr vert="horz" wrap="square" lIns="0" tIns="12700" rIns="0" bIns="0" rtlCol="0">
            <a:spAutoFit/>
          </a:bodyPr>
          <a:lstStyle/>
          <a:p>
            <a:pPr marL="12700" marR="5080">
              <a:lnSpc>
                <a:spcPct val="100000"/>
              </a:lnSpc>
              <a:spcBef>
                <a:spcPts val="100"/>
              </a:spcBef>
            </a:pPr>
            <a:r>
              <a:rPr sz="2800" dirty="0">
                <a:latin typeface="Century Gothic"/>
                <a:cs typeface="Century Gothic"/>
              </a:rPr>
              <a:t>A school </a:t>
            </a:r>
            <a:r>
              <a:rPr sz="2800" spc="-5" dirty="0">
                <a:latin typeface="Century Gothic"/>
                <a:cs typeface="Century Gothic"/>
              </a:rPr>
              <a:t>official </a:t>
            </a:r>
            <a:r>
              <a:rPr sz="2800" dirty="0">
                <a:latin typeface="Century Gothic"/>
                <a:cs typeface="Century Gothic"/>
              </a:rPr>
              <a:t>has a  </a:t>
            </a:r>
            <a:r>
              <a:rPr sz="2800" b="1" spc="-5" dirty="0">
                <a:latin typeface="Century Gothic"/>
                <a:cs typeface="Century Gothic"/>
              </a:rPr>
              <a:t>legitimate educational interest  </a:t>
            </a:r>
            <a:r>
              <a:rPr sz="2800" b="1" i="1" u="heavy" dirty="0">
                <a:solidFill>
                  <a:srgbClr val="FF0000"/>
                </a:solidFill>
                <a:uFill>
                  <a:solidFill>
                    <a:srgbClr val="FF0000"/>
                  </a:solidFill>
                </a:uFill>
                <a:latin typeface="Century Gothic"/>
                <a:cs typeface="Century Gothic"/>
              </a:rPr>
              <a:t>if</a:t>
            </a:r>
            <a:r>
              <a:rPr sz="2800" b="1" i="1" dirty="0">
                <a:solidFill>
                  <a:srgbClr val="FF0000"/>
                </a:solidFill>
                <a:latin typeface="Century Gothic"/>
                <a:cs typeface="Century Gothic"/>
              </a:rPr>
              <a:t> </a:t>
            </a:r>
            <a:r>
              <a:rPr sz="2800" spc="-5" dirty="0">
                <a:latin typeface="Century Gothic"/>
                <a:cs typeface="Century Gothic"/>
              </a:rPr>
              <a:t>the official </a:t>
            </a:r>
            <a:r>
              <a:rPr sz="2800" u="heavy" dirty="0">
                <a:uFill>
                  <a:solidFill>
                    <a:srgbClr val="000000"/>
                  </a:solidFill>
                </a:uFill>
                <a:latin typeface="Century Gothic"/>
                <a:cs typeface="Century Gothic"/>
              </a:rPr>
              <a:t>needs</a:t>
            </a:r>
            <a:r>
              <a:rPr sz="2800" dirty="0">
                <a:latin typeface="Century Gothic"/>
                <a:cs typeface="Century Gothic"/>
              </a:rPr>
              <a:t> </a:t>
            </a:r>
            <a:r>
              <a:rPr sz="2800" spc="-5" dirty="0">
                <a:latin typeface="Century Gothic"/>
                <a:cs typeface="Century Gothic"/>
              </a:rPr>
              <a:t>to review  </a:t>
            </a:r>
            <a:r>
              <a:rPr sz="2800" dirty="0">
                <a:latin typeface="Century Gothic"/>
                <a:cs typeface="Century Gothic"/>
              </a:rPr>
              <a:t>an </a:t>
            </a:r>
            <a:r>
              <a:rPr sz="2800" spc="-5" dirty="0">
                <a:latin typeface="Century Gothic"/>
                <a:cs typeface="Century Gothic"/>
              </a:rPr>
              <a:t>education record in </a:t>
            </a:r>
            <a:r>
              <a:rPr sz="2800" dirty="0">
                <a:latin typeface="Century Gothic"/>
                <a:cs typeface="Century Gothic"/>
              </a:rPr>
              <a:t>order  </a:t>
            </a:r>
            <a:r>
              <a:rPr sz="2800" spc="-5" dirty="0">
                <a:latin typeface="Century Gothic"/>
                <a:cs typeface="Century Gothic"/>
              </a:rPr>
              <a:t>to fulfill his </a:t>
            </a:r>
            <a:r>
              <a:rPr sz="2800" dirty="0">
                <a:latin typeface="Century Gothic"/>
                <a:cs typeface="Century Gothic"/>
              </a:rPr>
              <a:t>or her </a:t>
            </a:r>
            <a:r>
              <a:rPr sz="2800" spc="-5" dirty="0">
                <a:latin typeface="Century Gothic"/>
                <a:cs typeface="Century Gothic"/>
              </a:rPr>
              <a:t>professional  responsibility.</a:t>
            </a:r>
            <a:endParaRPr sz="28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9339" y="841501"/>
            <a:ext cx="7226934" cy="513080"/>
          </a:xfrm>
          <a:prstGeom prst="rect">
            <a:avLst/>
          </a:prstGeom>
        </p:spPr>
        <p:txBody>
          <a:bodyPr vert="horz" wrap="square" lIns="0" tIns="12065" rIns="0" bIns="0" rtlCol="0">
            <a:spAutoFit/>
          </a:bodyPr>
          <a:lstStyle/>
          <a:p>
            <a:pPr marL="12700">
              <a:lnSpc>
                <a:spcPct val="100000"/>
              </a:lnSpc>
              <a:spcBef>
                <a:spcPts val="95"/>
              </a:spcBef>
            </a:pPr>
            <a:r>
              <a:rPr spc="-5" dirty="0"/>
              <a:t>“LEGITIMATE EDUCATIONAL</a:t>
            </a:r>
            <a:r>
              <a:rPr spc="40" dirty="0"/>
              <a:t> </a:t>
            </a:r>
            <a:r>
              <a:rPr spc="-5" dirty="0"/>
              <a:t>INTEREST”</a:t>
            </a:r>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13</a:t>
            </a:r>
          </a:p>
        </p:txBody>
      </p:sp>
      <p:sp>
        <p:nvSpPr>
          <p:cNvPr id="3" name="object 3"/>
          <p:cNvSpPr txBox="1"/>
          <p:nvPr/>
        </p:nvSpPr>
        <p:spPr>
          <a:xfrm>
            <a:off x="1145539" y="1778761"/>
            <a:ext cx="5568315" cy="3463925"/>
          </a:xfrm>
          <a:prstGeom prst="rect">
            <a:avLst/>
          </a:prstGeom>
        </p:spPr>
        <p:txBody>
          <a:bodyPr vert="horz" wrap="square" lIns="0" tIns="12700" rIns="0" bIns="0" rtlCol="0">
            <a:spAutoFit/>
          </a:bodyPr>
          <a:lstStyle/>
          <a:p>
            <a:pPr marL="355600" marR="29845" indent="-342900">
              <a:lnSpc>
                <a:spcPct val="100000"/>
              </a:lnSpc>
              <a:spcBef>
                <a:spcPts val="100"/>
              </a:spcBef>
              <a:buChar char="•"/>
              <a:tabLst>
                <a:tab pos="354965" algn="l"/>
                <a:tab pos="355600" algn="l"/>
              </a:tabLst>
            </a:pPr>
            <a:r>
              <a:rPr sz="2400" spc="-5" dirty="0">
                <a:latin typeface="Century Gothic"/>
                <a:cs typeface="Century Gothic"/>
              </a:rPr>
              <a:t>Access </a:t>
            </a:r>
            <a:r>
              <a:rPr sz="2400" dirty="0">
                <a:latin typeface="Century Gothic"/>
                <a:cs typeface="Century Gothic"/>
              </a:rPr>
              <a:t>to </a:t>
            </a:r>
            <a:r>
              <a:rPr sz="2400" spc="-5" dirty="0">
                <a:latin typeface="Century Gothic"/>
                <a:cs typeface="Century Gothic"/>
              </a:rPr>
              <a:t>student records (ex. SAP,  myUK) does </a:t>
            </a:r>
            <a:r>
              <a:rPr sz="2400" dirty="0">
                <a:latin typeface="Century Gothic"/>
                <a:cs typeface="Century Gothic"/>
              </a:rPr>
              <a:t>not </a:t>
            </a:r>
            <a:r>
              <a:rPr sz="2400" spc="-5" dirty="0">
                <a:latin typeface="Century Gothic"/>
                <a:cs typeface="Century Gothic"/>
              </a:rPr>
              <a:t>authorize  unrestricted use </a:t>
            </a:r>
            <a:r>
              <a:rPr sz="2400" dirty="0">
                <a:latin typeface="Century Gothic"/>
                <a:cs typeface="Century Gothic"/>
              </a:rPr>
              <a:t>of </a:t>
            </a:r>
            <a:r>
              <a:rPr sz="2400" spc="-5" dirty="0">
                <a:latin typeface="Century Gothic"/>
                <a:cs typeface="Century Gothic"/>
              </a:rPr>
              <a:t>student</a:t>
            </a:r>
            <a:r>
              <a:rPr sz="2400" spc="20" dirty="0">
                <a:latin typeface="Century Gothic"/>
                <a:cs typeface="Century Gothic"/>
              </a:rPr>
              <a:t> </a:t>
            </a:r>
            <a:r>
              <a:rPr sz="2400" spc="-5" dirty="0">
                <a:latin typeface="Century Gothic"/>
                <a:cs typeface="Century Gothic"/>
              </a:rPr>
              <a:t>data.</a:t>
            </a:r>
            <a:endParaRPr sz="2400" dirty="0">
              <a:latin typeface="Century Gothic"/>
              <a:cs typeface="Century Gothic"/>
            </a:endParaRPr>
          </a:p>
          <a:p>
            <a:pPr>
              <a:lnSpc>
                <a:spcPct val="100000"/>
              </a:lnSpc>
              <a:spcBef>
                <a:spcPts val="5"/>
              </a:spcBef>
              <a:buFont typeface="Century Gothic"/>
              <a:buChar char="•"/>
            </a:pPr>
            <a:endParaRPr sz="3000" dirty="0">
              <a:latin typeface="Times New Roman"/>
              <a:cs typeface="Times New Roman"/>
            </a:endParaRPr>
          </a:p>
          <a:p>
            <a:pPr marL="355600" marR="5080" indent="-342900">
              <a:lnSpc>
                <a:spcPct val="100000"/>
              </a:lnSpc>
              <a:buChar char="•"/>
              <a:tabLst>
                <a:tab pos="354965" algn="l"/>
                <a:tab pos="355600" algn="l"/>
              </a:tabLst>
            </a:pPr>
            <a:r>
              <a:rPr sz="2400" spc="-5" dirty="0">
                <a:latin typeface="Century Gothic"/>
                <a:cs typeface="Century Gothic"/>
              </a:rPr>
              <a:t>Curiosity does </a:t>
            </a:r>
            <a:r>
              <a:rPr sz="2400" dirty="0">
                <a:latin typeface="Century Gothic"/>
                <a:cs typeface="Century Gothic"/>
              </a:rPr>
              <a:t>not </a:t>
            </a:r>
            <a:r>
              <a:rPr sz="2400" spc="-5" dirty="0">
                <a:latin typeface="Century Gothic"/>
                <a:cs typeface="Century Gothic"/>
              </a:rPr>
              <a:t>qualify as a legal  right </a:t>
            </a:r>
            <a:r>
              <a:rPr sz="2400" dirty="0">
                <a:latin typeface="Century Gothic"/>
                <a:cs typeface="Century Gothic"/>
              </a:rPr>
              <a:t>to</a:t>
            </a:r>
            <a:r>
              <a:rPr sz="2400" spc="-10" dirty="0">
                <a:latin typeface="Century Gothic"/>
                <a:cs typeface="Century Gothic"/>
              </a:rPr>
              <a:t> </a:t>
            </a:r>
            <a:r>
              <a:rPr sz="2400" spc="-5" dirty="0">
                <a:latin typeface="Century Gothic"/>
                <a:cs typeface="Century Gothic"/>
              </a:rPr>
              <a:t>know.</a:t>
            </a:r>
            <a:endParaRPr sz="2400" dirty="0">
              <a:latin typeface="Century Gothic"/>
              <a:cs typeface="Century Gothic"/>
            </a:endParaRPr>
          </a:p>
          <a:p>
            <a:pPr>
              <a:lnSpc>
                <a:spcPct val="100000"/>
              </a:lnSpc>
              <a:spcBef>
                <a:spcPts val="5"/>
              </a:spcBef>
              <a:buFont typeface="Century Gothic"/>
              <a:buChar char="•"/>
            </a:pPr>
            <a:endParaRPr sz="3000" dirty="0">
              <a:latin typeface="Times New Roman"/>
              <a:cs typeface="Times New Roman"/>
            </a:endParaRPr>
          </a:p>
          <a:p>
            <a:pPr marL="355600" marR="799465" indent="-342900">
              <a:lnSpc>
                <a:spcPct val="100000"/>
              </a:lnSpc>
              <a:buChar char="•"/>
              <a:tabLst>
                <a:tab pos="354965" algn="l"/>
                <a:tab pos="355600" algn="l"/>
              </a:tabLst>
            </a:pPr>
            <a:r>
              <a:rPr sz="2400" dirty="0">
                <a:latin typeface="Century Gothic"/>
                <a:cs typeface="Century Gothic"/>
              </a:rPr>
              <a:t>UK </a:t>
            </a:r>
            <a:r>
              <a:rPr sz="2400" spc="-5" dirty="0">
                <a:latin typeface="Century Gothic"/>
                <a:cs typeface="Century Gothic"/>
              </a:rPr>
              <a:t>monitors access </a:t>
            </a:r>
            <a:r>
              <a:rPr sz="2400" dirty="0">
                <a:latin typeface="Century Gothic"/>
                <a:cs typeface="Century Gothic"/>
              </a:rPr>
              <a:t>to </a:t>
            </a:r>
            <a:r>
              <a:rPr sz="2400" spc="-5" dirty="0">
                <a:latin typeface="Century Gothic"/>
                <a:cs typeface="Century Gothic"/>
              </a:rPr>
              <a:t>student  records.</a:t>
            </a:r>
            <a:endParaRPr sz="24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8264" y="481996"/>
            <a:ext cx="5146675" cy="1122680"/>
          </a:xfrm>
          <a:prstGeom prst="rect">
            <a:avLst/>
          </a:prstGeom>
        </p:spPr>
        <p:txBody>
          <a:bodyPr vert="horz" wrap="square" lIns="0" tIns="12700" rIns="0" bIns="0" rtlCol="0">
            <a:spAutoFit/>
          </a:bodyPr>
          <a:lstStyle/>
          <a:p>
            <a:pPr marL="12700" marR="5715">
              <a:lnSpc>
                <a:spcPct val="100000"/>
              </a:lnSpc>
              <a:spcBef>
                <a:spcPts val="100"/>
              </a:spcBef>
            </a:pPr>
            <a:r>
              <a:rPr sz="3600" spc="-5" dirty="0"/>
              <a:t>Examples of Legitimate  Educational</a:t>
            </a:r>
            <a:r>
              <a:rPr sz="3600" spc="-20" dirty="0"/>
              <a:t> </a:t>
            </a:r>
            <a:r>
              <a:rPr sz="3600" dirty="0"/>
              <a:t>Interest:</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14</a:t>
            </a:r>
          </a:p>
        </p:txBody>
      </p:sp>
      <p:sp>
        <p:nvSpPr>
          <p:cNvPr id="3" name="object 3"/>
          <p:cNvSpPr txBox="1"/>
          <p:nvPr/>
        </p:nvSpPr>
        <p:spPr>
          <a:xfrm>
            <a:off x="1450339" y="1626361"/>
            <a:ext cx="5598795" cy="4634230"/>
          </a:xfrm>
          <a:prstGeom prst="rect">
            <a:avLst/>
          </a:prstGeom>
        </p:spPr>
        <p:txBody>
          <a:bodyPr vert="horz" wrap="square" lIns="0" tIns="12700" rIns="0" bIns="0" rtlCol="0">
            <a:spAutoFit/>
          </a:bodyPr>
          <a:lstStyle/>
          <a:p>
            <a:pPr marL="355600" indent="-342900">
              <a:lnSpc>
                <a:spcPct val="100000"/>
              </a:lnSpc>
              <a:spcBef>
                <a:spcPts val="100"/>
              </a:spcBef>
              <a:buChar char="•"/>
              <a:tabLst>
                <a:tab pos="354965" algn="l"/>
                <a:tab pos="355600" algn="l"/>
              </a:tabLst>
            </a:pPr>
            <a:r>
              <a:rPr sz="2400" spc="-5" dirty="0">
                <a:latin typeface="Century Gothic"/>
                <a:cs typeface="Century Gothic"/>
              </a:rPr>
              <a:t>Registrar’s request </a:t>
            </a:r>
            <a:r>
              <a:rPr sz="2400" dirty="0">
                <a:latin typeface="Century Gothic"/>
                <a:cs typeface="Century Gothic"/>
              </a:rPr>
              <a:t>for </a:t>
            </a:r>
            <a:r>
              <a:rPr sz="2400" spc="-5" dirty="0">
                <a:latin typeface="Century Gothic"/>
                <a:cs typeface="Century Gothic"/>
              </a:rPr>
              <a:t>a</a:t>
            </a:r>
            <a:r>
              <a:rPr sz="2400" spc="10" dirty="0">
                <a:latin typeface="Century Gothic"/>
                <a:cs typeface="Century Gothic"/>
              </a:rPr>
              <a:t> </a:t>
            </a:r>
            <a:r>
              <a:rPr sz="2400" spc="-5" dirty="0">
                <a:latin typeface="Century Gothic"/>
                <a:cs typeface="Century Gothic"/>
              </a:rPr>
              <a:t>grade</a:t>
            </a:r>
            <a:endParaRPr sz="2400" dirty="0">
              <a:latin typeface="Century Gothic"/>
              <a:cs typeface="Century Gothic"/>
            </a:endParaRPr>
          </a:p>
          <a:p>
            <a:pPr>
              <a:lnSpc>
                <a:spcPct val="100000"/>
              </a:lnSpc>
              <a:spcBef>
                <a:spcPts val="5"/>
              </a:spcBef>
              <a:buFont typeface="Century Gothic"/>
              <a:buChar char="•"/>
            </a:pPr>
            <a:endParaRPr sz="3000" dirty="0">
              <a:latin typeface="Times New Roman"/>
              <a:cs typeface="Times New Roman"/>
            </a:endParaRPr>
          </a:p>
          <a:p>
            <a:pPr marL="355600" marR="5080" indent="-342900">
              <a:lnSpc>
                <a:spcPct val="100000"/>
              </a:lnSpc>
              <a:buChar char="•"/>
              <a:tabLst>
                <a:tab pos="354965" algn="l"/>
                <a:tab pos="355600" algn="l"/>
              </a:tabLst>
            </a:pPr>
            <a:r>
              <a:rPr sz="2400" spc="-5" dirty="0">
                <a:latin typeface="Century Gothic"/>
                <a:cs typeface="Century Gothic"/>
              </a:rPr>
              <a:t>Request from advisor (academic </a:t>
            </a:r>
            <a:r>
              <a:rPr sz="2400" dirty="0">
                <a:latin typeface="Century Gothic"/>
                <a:cs typeface="Century Gothic"/>
              </a:rPr>
              <a:t>or  </a:t>
            </a:r>
            <a:r>
              <a:rPr sz="2400" spc="-5" dirty="0">
                <a:latin typeface="Century Gothic"/>
                <a:cs typeface="Century Gothic"/>
              </a:rPr>
              <a:t>CATS-athletic) </a:t>
            </a:r>
            <a:r>
              <a:rPr sz="2400" dirty="0">
                <a:latin typeface="Century Gothic"/>
                <a:cs typeface="Century Gothic"/>
              </a:rPr>
              <a:t>for </a:t>
            </a:r>
            <a:r>
              <a:rPr sz="2400" spc="-5" dirty="0">
                <a:latin typeface="Century Gothic"/>
                <a:cs typeface="Century Gothic"/>
              </a:rPr>
              <a:t>attendance/  grade</a:t>
            </a:r>
            <a:r>
              <a:rPr sz="2400" dirty="0">
                <a:latin typeface="Century Gothic"/>
                <a:cs typeface="Century Gothic"/>
              </a:rPr>
              <a:t> </a:t>
            </a:r>
            <a:r>
              <a:rPr sz="2400" spc="-5" dirty="0">
                <a:latin typeface="Century Gothic"/>
                <a:cs typeface="Century Gothic"/>
              </a:rPr>
              <a:t>information</a:t>
            </a:r>
            <a:endParaRPr sz="2400" dirty="0">
              <a:latin typeface="Century Gothic"/>
              <a:cs typeface="Century Gothic"/>
            </a:endParaRPr>
          </a:p>
          <a:p>
            <a:pPr>
              <a:lnSpc>
                <a:spcPct val="100000"/>
              </a:lnSpc>
              <a:spcBef>
                <a:spcPts val="5"/>
              </a:spcBef>
              <a:buFont typeface="Century Gothic"/>
              <a:buChar char="•"/>
            </a:pPr>
            <a:endParaRPr sz="3000" dirty="0">
              <a:latin typeface="Times New Roman"/>
              <a:cs typeface="Times New Roman"/>
            </a:endParaRPr>
          </a:p>
          <a:p>
            <a:pPr marL="355600" marR="647065" indent="-342900">
              <a:lnSpc>
                <a:spcPct val="100000"/>
              </a:lnSpc>
              <a:buChar char="•"/>
              <a:tabLst>
                <a:tab pos="354965" algn="l"/>
                <a:tab pos="355600" algn="l"/>
              </a:tabLst>
            </a:pPr>
            <a:r>
              <a:rPr sz="2400" spc="-5" dirty="0">
                <a:latin typeface="Century Gothic"/>
                <a:cs typeface="Century Gothic"/>
              </a:rPr>
              <a:t>Dean’s office request </a:t>
            </a:r>
            <a:r>
              <a:rPr sz="2400" dirty="0">
                <a:latin typeface="Century Gothic"/>
                <a:cs typeface="Century Gothic"/>
              </a:rPr>
              <a:t>for  </a:t>
            </a:r>
            <a:r>
              <a:rPr sz="2400" spc="-5" dirty="0">
                <a:latin typeface="Century Gothic"/>
                <a:cs typeface="Century Gothic"/>
              </a:rPr>
              <a:t>attendance/grade info. with  regard </a:t>
            </a:r>
            <a:r>
              <a:rPr sz="2400" dirty="0">
                <a:latin typeface="Century Gothic"/>
                <a:cs typeface="Century Gothic"/>
              </a:rPr>
              <a:t>to </a:t>
            </a:r>
            <a:r>
              <a:rPr sz="2400" spc="-5" dirty="0">
                <a:latin typeface="Century Gothic"/>
                <a:cs typeface="Century Gothic"/>
              </a:rPr>
              <a:t>a withdrawal</a:t>
            </a:r>
            <a:r>
              <a:rPr sz="2400" spc="-30" dirty="0">
                <a:latin typeface="Century Gothic"/>
                <a:cs typeface="Century Gothic"/>
              </a:rPr>
              <a:t> </a:t>
            </a:r>
            <a:r>
              <a:rPr sz="2400" spc="-5" dirty="0">
                <a:latin typeface="Century Gothic"/>
                <a:cs typeface="Century Gothic"/>
              </a:rPr>
              <a:t>request</a:t>
            </a:r>
            <a:endParaRPr sz="2400" dirty="0">
              <a:latin typeface="Century Gothic"/>
              <a:cs typeface="Century Gothic"/>
            </a:endParaRPr>
          </a:p>
          <a:p>
            <a:pPr>
              <a:lnSpc>
                <a:spcPct val="100000"/>
              </a:lnSpc>
              <a:spcBef>
                <a:spcPts val="5"/>
              </a:spcBef>
              <a:buFont typeface="Century Gothic"/>
              <a:buChar char="•"/>
            </a:pPr>
            <a:endParaRPr sz="3000" dirty="0">
              <a:latin typeface="Times New Roman"/>
              <a:cs typeface="Times New Roman"/>
            </a:endParaRPr>
          </a:p>
          <a:p>
            <a:pPr marL="355600" marR="250190" indent="-342900">
              <a:lnSpc>
                <a:spcPct val="100000"/>
              </a:lnSpc>
              <a:buChar char="•"/>
              <a:tabLst>
                <a:tab pos="354965" algn="l"/>
                <a:tab pos="355600" algn="l"/>
              </a:tabLst>
            </a:pPr>
            <a:r>
              <a:rPr sz="2400" spc="-5" dirty="0">
                <a:latin typeface="Century Gothic"/>
                <a:cs typeface="Century Gothic"/>
              </a:rPr>
              <a:t>Info request from UK’s Community  </a:t>
            </a:r>
            <a:r>
              <a:rPr sz="2400" dirty="0">
                <a:latin typeface="Century Gothic"/>
                <a:cs typeface="Century Gothic"/>
              </a:rPr>
              <a:t>of</a:t>
            </a:r>
            <a:r>
              <a:rPr sz="2400" spc="-10" dirty="0">
                <a:latin typeface="Century Gothic"/>
                <a:cs typeface="Century Gothic"/>
              </a:rPr>
              <a:t> </a:t>
            </a:r>
            <a:r>
              <a:rPr sz="2400" spc="-5" dirty="0">
                <a:latin typeface="Century Gothic"/>
                <a:cs typeface="Century Gothic"/>
              </a:rPr>
              <a:t>Concern</a:t>
            </a:r>
            <a:endParaRPr sz="24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9339" y="841501"/>
            <a:ext cx="6436995" cy="513080"/>
          </a:xfrm>
          <a:prstGeom prst="rect">
            <a:avLst/>
          </a:prstGeom>
        </p:spPr>
        <p:txBody>
          <a:bodyPr vert="horz" wrap="square" lIns="0" tIns="12065" rIns="0" bIns="0" rtlCol="0">
            <a:spAutoFit/>
          </a:bodyPr>
          <a:lstStyle/>
          <a:p>
            <a:pPr marL="12700">
              <a:lnSpc>
                <a:spcPct val="100000"/>
              </a:lnSpc>
              <a:spcBef>
                <a:spcPts val="95"/>
              </a:spcBef>
            </a:pPr>
            <a:r>
              <a:rPr spc="-5" dirty="0"/>
              <a:t>When can I release student</a:t>
            </a:r>
            <a:r>
              <a:rPr spc="80" dirty="0"/>
              <a:t> </a:t>
            </a:r>
            <a:r>
              <a:rPr spc="-5" dirty="0"/>
              <a:t>info?</a:t>
            </a:r>
          </a:p>
        </p:txBody>
      </p:sp>
      <p:sp>
        <p:nvSpPr>
          <p:cNvPr id="7" name="object 7"/>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15</a:t>
            </a:r>
          </a:p>
        </p:txBody>
      </p:sp>
      <p:sp>
        <p:nvSpPr>
          <p:cNvPr id="4" name="object 4"/>
          <p:cNvSpPr txBox="1">
            <a:spLocks noGrp="1"/>
          </p:cNvSpPr>
          <p:nvPr>
            <p:ph type="body" idx="1"/>
          </p:nvPr>
        </p:nvSpPr>
        <p:spPr>
          <a:xfrm>
            <a:off x="1831339" y="2481021"/>
            <a:ext cx="5253355" cy="1369606"/>
          </a:xfrm>
          <a:prstGeom prst="rect">
            <a:avLst/>
          </a:prstGeom>
        </p:spPr>
        <p:txBody>
          <a:bodyPr vert="horz" wrap="square" lIns="0" tIns="73660" rIns="0" bIns="0" rtlCol="0">
            <a:spAutoFit/>
          </a:bodyPr>
          <a:lstStyle/>
          <a:p>
            <a:pPr marL="527050" indent="-514350">
              <a:lnSpc>
                <a:spcPct val="100000"/>
              </a:lnSpc>
              <a:spcBef>
                <a:spcPts val="580"/>
              </a:spcBef>
              <a:buAutoNum type="romanLcPeriod"/>
              <a:tabLst>
                <a:tab pos="526415" algn="l"/>
                <a:tab pos="527050" algn="l"/>
              </a:tabLst>
            </a:pPr>
            <a:r>
              <a:rPr spc="-5" dirty="0"/>
              <a:t>Student request regarding own</a:t>
            </a:r>
            <a:r>
              <a:rPr dirty="0"/>
              <a:t> </a:t>
            </a:r>
            <a:r>
              <a:rPr spc="-5" dirty="0"/>
              <a:t>record</a:t>
            </a:r>
          </a:p>
          <a:p>
            <a:pPr marL="527050" marR="276225" indent="-514350">
              <a:lnSpc>
                <a:spcPct val="100000"/>
              </a:lnSpc>
              <a:spcBef>
                <a:spcPts val="480"/>
              </a:spcBef>
              <a:buAutoNum type="romanLcPeriod"/>
              <a:tabLst>
                <a:tab pos="526415" algn="l"/>
                <a:tab pos="527050" algn="l"/>
              </a:tabLst>
            </a:pPr>
            <a:r>
              <a:rPr spc="-5" dirty="0"/>
              <a:t>Subpoena or other legal action  (immediately fwd. to Office of Legal  Counsel)</a:t>
            </a:r>
          </a:p>
        </p:txBody>
      </p:sp>
      <p:sp>
        <p:nvSpPr>
          <p:cNvPr id="5" name="object 5"/>
          <p:cNvSpPr txBox="1"/>
          <p:nvPr/>
        </p:nvSpPr>
        <p:spPr>
          <a:xfrm>
            <a:off x="1824587" y="3917759"/>
            <a:ext cx="4577715" cy="1455335"/>
          </a:xfrm>
          <a:prstGeom prst="rect">
            <a:avLst/>
          </a:prstGeom>
        </p:spPr>
        <p:txBody>
          <a:bodyPr vert="horz" wrap="square" lIns="0" tIns="13335" rIns="0" bIns="0" rtlCol="0">
            <a:spAutoFit/>
          </a:bodyPr>
          <a:lstStyle/>
          <a:p>
            <a:pPr marL="12700" marR="5080">
              <a:lnSpc>
                <a:spcPct val="120000"/>
              </a:lnSpc>
              <a:spcBef>
                <a:spcPts val="105"/>
              </a:spcBef>
            </a:pPr>
            <a:r>
              <a:rPr lang="en-AU" sz="2000" spc="-5" dirty="0">
                <a:latin typeface="Century Gothic"/>
                <a:cs typeface="Century Gothic"/>
              </a:rPr>
              <a:t>iii. Persons in an emergency, if the </a:t>
            </a:r>
            <a:r>
              <a:rPr sz="2000" spc="-5" dirty="0">
                <a:latin typeface="Century Gothic"/>
                <a:cs typeface="Century Gothic"/>
              </a:rPr>
              <a:t>knowledge of information, in fact, is  </a:t>
            </a:r>
            <a:r>
              <a:rPr sz="2000" b="1" i="1" u="heavy" spc="-5" dirty="0">
                <a:uFill>
                  <a:solidFill>
                    <a:srgbClr val="000000"/>
                  </a:solidFill>
                </a:uFill>
                <a:latin typeface="Century Gothic"/>
                <a:cs typeface="Century Gothic"/>
              </a:rPr>
              <a:t>necessary</a:t>
            </a:r>
            <a:r>
              <a:rPr sz="2000" b="1" i="1" spc="-5" dirty="0">
                <a:latin typeface="Century Gothic"/>
                <a:cs typeface="Century Gothic"/>
              </a:rPr>
              <a:t> </a:t>
            </a:r>
            <a:r>
              <a:rPr sz="2000" spc="-5" dirty="0">
                <a:latin typeface="Century Gothic"/>
                <a:cs typeface="Century Gothic"/>
              </a:rPr>
              <a:t>to protect the health or  safety of the student or other</a:t>
            </a:r>
            <a:r>
              <a:rPr sz="2000" dirty="0">
                <a:latin typeface="Century Gothic"/>
                <a:cs typeface="Century Gothic"/>
              </a:rPr>
              <a:t> </a:t>
            </a:r>
            <a:r>
              <a:rPr sz="2000" spc="-5" dirty="0">
                <a:latin typeface="Century Gothic"/>
                <a:cs typeface="Century Gothic"/>
              </a:rPr>
              <a:t>persons</a:t>
            </a:r>
            <a:endParaRPr sz="2000" dirty="0">
              <a:latin typeface="Century Gothic"/>
              <a:cs typeface="Century Gothic"/>
            </a:endParaRPr>
          </a:p>
        </p:txBody>
      </p:sp>
      <p:sp>
        <p:nvSpPr>
          <p:cNvPr id="6" name="object 6"/>
          <p:cNvSpPr txBox="1"/>
          <p:nvPr/>
        </p:nvSpPr>
        <p:spPr>
          <a:xfrm>
            <a:off x="1069339" y="1779524"/>
            <a:ext cx="7299325" cy="634365"/>
          </a:xfrm>
          <a:prstGeom prst="rect">
            <a:avLst/>
          </a:prstGeom>
        </p:spPr>
        <p:txBody>
          <a:bodyPr vert="horz" wrap="square" lIns="0" tIns="12065" rIns="0" bIns="0" rtlCol="0">
            <a:spAutoFit/>
          </a:bodyPr>
          <a:lstStyle/>
          <a:p>
            <a:pPr marL="546100" marR="5080" indent="-533400">
              <a:lnSpc>
                <a:spcPct val="100000"/>
              </a:lnSpc>
              <a:spcBef>
                <a:spcPts val="95"/>
              </a:spcBef>
              <a:tabLst>
                <a:tab pos="545465" algn="l"/>
              </a:tabLst>
            </a:pPr>
            <a:r>
              <a:rPr sz="2000" b="1" spc="-5" dirty="0">
                <a:latin typeface="Century Gothic"/>
                <a:cs typeface="Century Gothic"/>
              </a:rPr>
              <a:t>A.	</a:t>
            </a:r>
            <a:r>
              <a:rPr sz="2000" spc="-5" dirty="0">
                <a:latin typeface="Arial"/>
                <a:cs typeface="Arial"/>
              </a:rPr>
              <a:t>Institutions</a:t>
            </a:r>
            <a:r>
              <a:rPr sz="2000" spc="-5" dirty="0">
                <a:solidFill>
                  <a:srgbClr val="FF0000"/>
                </a:solidFill>
                <a:latin typeface="Arial"/>
                <a:cs typeface="Arial"/>
              </a:rPr>
              <a:t> </a:t>
            </a:r>
            <a:r>
              <a:rPr sz="2000" b="1" u="heavy" spc="-5" dirty="0">
                <a:solidFill>
                  <a:srgbClr val="FF0000"/>
                </a:solidFill>
                <a:uFill>
                  <a:solidFill>
                    <a:srgbClr val="FF0000"/>
                  </a:solidFill>
                </a:uFill>
                <a:latin typeface="Arial"/>
                <a:cs typeface="Arial"/>
              </a:rPr>
              <a:t>may</a:t>
            </a:r>
            <a:r>
              <a:rPr sz="2000" b="1" spc="-5" dirty="0">
                <a:solidFill>
                  <a:srgbClr val="FF0000"/>
                </a:solidFill>
                <a:latin typeface="Arial"/>
                <a:cs typeface="Arial"/>
              </a:rPr>
              <a:t> </a:t>
            </a:r>
            <a:r>
              <a:rPr sz="2000" spc="-5" dirty="0">
                <a:latin typeface="Arial"/>
                <a:cs typeface="Arial"/>
              </a:rPr>
              <a:t>disclose education records </a:t>
            </a:r>
            <a:r>
              <a:rPr sz="2000" b="1" i="1" u="heavy" spc="-5" dirty="0">
                <a:uFill>
                  <a:solidFill>
                    <a:srgbClr val="000000"/>
                  </a:solidFill>
                </a:uFill>
                <a:latin typeface="Arial"/>
                <a:cs typeface="Arial"/>
              </a:rPr>
              <a:t>without written  consent</a:t>
            </a:r>
            <a:r>
              <a:rPr sz="2000" b="1" i="1" spc="-5" dirty="0">
                <a:latin typeface="Arial"/>
                <a:cs typeface="Arial"/>
              </a:rPr>
              <a:t> </a:t>
            </a:r>
            <a:r>
              <a:rPr sz="2000" spc="-5" dirty="0">
                <a:latin typeface="Arial"/>
                <a:cs typeface="Arial"/>
              </a:rPr>
              <a:t>of students to the</a:t>
            </a:r>
            <a:r>
              <a:rPr sz="2000" spc="-20" dirty="0">
                <a:latin typeface="Arial"/>
                <a:cs typeface="Arial"/>
              </a:rPr>
              <a:t> </a:t>
            </a:r>
            <a:r>
              <a:rPr sz="2000" spc="-5" dirty="0">
                <a:latin typeface="Arial"/>
                <a:cs typeface="Arial"/>
              </a:rPr>
              <a:t>following:</a:t>
            </a:r>
            <a:endParaRPr sz="2000" dirty="0">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9339" y="841501"/>
            <a:ext cx="7419975" cy="513080"/>
          </a:xfrm>
          <a:prstGeom prst="rect">
            <a:avLst/>
          </a:prstGeom>
        </p:spPr>
        <p:txBody>
          <a:bodyPr vert="horz" wrap="square" lIns="0" tIns="12065" rIns="0" bIns="0" rtlCol="0">
            <a:spAutoFit/>
          </a:bodyPr>
          <a:lstStyle/>
          <a:p>
            <a:pPr marL="12700">
              <a:lnSpc>
                <a:spcPct val="100000"/>
              </a:lnSpc>
              <a:spcBef>
                <a:spcPts val="95"/>
              </a:spcBef>
            </a:pPr>
            <a:r>
              <a:rPr spc="-5" dirty="0"/>
              <a:t>WHAT ABOUT</a:t>
            </a:r>
            <a:r>
              <a:rPr spc="10" dirty="0"/>
              <a:t> </a:t>
            </a:r>
            <a:r>
              <a:rPr spc="-5" dirty="0"/>
              <a:t>PARENTS/SPOUSES/ETC.?</a:t>
            </a:r>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16</a:t>
            </a:r>
          </a:p>
        </p:txBody>
      </p:sp>
      <p:sp>
        <p:nvSpPr>
          <p:cNvPr id="3" name="object 3"/>
          <p:cNvSpPr txBox="1"/>
          <p:nvPr/>
        </p:nvSpPr>
        <p:spPr>
          <a:xfrm>
            <a:off x="1069339" y="1684273"/>
            <a:ext cx="6061075" cy="3402965"/>
          </a:xfrm>
          <a:prstGeom prst="rect">
            <a:avLst/>
          </a:prstGeom>
        </p:spPr>
        <p:txBody>
          <a:bodyPr vert="horz" wrap="square" lIns="0" tIns="12700" rIns="0" bIns="0" rtlCol="0">
            <a:spAutoFit/>
          </a:bodyPr>
          <a:lstStyle/>
          <a:p>
            <a:pPr marL="355600" marR="5080" indent="-342900">
              <a:lnSpc>
                <a:spcPct val="100000"/>
              </a:lnSpc>
              <a:spcBef>
                <a:spcPts val="100"/>
              </a:spcBef>
              <a:buChar char="•"/>
              <a:tabLst>
                <a:tab pos="354965" algn="l"/>
                <a:tab pos="355600" algn="l"/>
              </a:tabLst>
            </a:pPr>
            <a:r>
              <a:rPr sz="2400" dirty="0">
                <a:latin typeface="Century Gothic"/>
                <a:cs typeface="Century Gothic"/>
              </a:rPr>
              <a:t>When </a:t>
            </a:r>
            <a:r>
              <a:rPr sz="2400" spc="-5" dirty="0">
                <a:latin typeface="Century Gothic"/>
                <a:cs typeface="Century Gothic"/>
              </a:rPr>
              <a:t>a student reaches </a:t>
            </a:r>
            <a:r>
              <a:rPr sz="2400" dirty="0">
                <a:latin typeface="Century Gothic"/>
                <a:cs typeface="Century Gothic"/>
              </a:rPr>
              <a:t>the </a:t>
            </a:r>
            <a:r>
              <a:rPr sz="2400" spc="-5" dirty="0">
                <a:latin typeface="Century Gothic"/>
                <a:cs typeface="Century Gothic"/>
              </a:rPr>
              <a:t>age </a:t>
            </a:r>
            <a:r>
              <a:rPr sz="2400" dirty="0">
                <a:latin typeface="Century Gothic"/>
                <a:cs typeface="Century Gothic"/>
              </a:rPr>
              <a:t>of </a:t>
            </a:r>
            <a:r>
              <a:rPr sz="2400" spc="-5" dirty="0">
                <a:latin typeface="Century Gothic"/>
                <a:cs typeface="Century Gothic"/>
              </a:rPr>
              <a:t>18 </a:t>
            </a:r>
            <a:r>
              <a:rPr sz="2400" u="heavy" spc="-5" dirty="0">
                <a:uFill>
                  <a:solidFill>
                    <a:srgbClr val="000000"/>
                  </a:solidFill>
                </a:uFill>
                <a:latin typeface="Century Gothic"/>
                <a:cs typeface="Century Gothic"/>
              </a:rPr>
              <a:t> </a:t>
            </a:r>
            <a:r>
              <a:rPr sz="2400" b="1" u="heavy" spc="-5" dirty="0">
                <a:uFill>
                  <a:solidFill>
                    <a:srgbClr val="000000"/>
                  </a:solidFill>
                </a:uFill>
                <a:latin typeface="Century Gothic"/>
                <a:cs typeface="Century Gothic"/>
              </a:rPr>
              <a:t>or</a:t>
            </a:r>
            <a:r>
              <a:rPr sz="2400" b="1" spc="-5" dirty="0">
                <a:latin typeface="Century Gothic"/>
                <a:cs typeface="Century Gothic"/>
              </a:rPr>
              <a:t> </a:t>
            </a:r>
            <a:r>
              <a:rPr sz="2400" spc="-5" dirty="0">
                <a:latin typeface="Century Gothic"/>
                <a:cs typeface="Century Gothic"/>
              </a:rPr>
              <a:t>begins attending a postsecondary  institution </a:t>
            </a:r>
            <a:r>
              <a:rPr sz="2400" i="1" spc="-5" dirty="0">
                <a:latin typeface="Century Gothic"/>
                <a:cs typeface="Century Gothic"/>
              </a:rPr>
              <a:t>regardless </a:t>
            </a:r>
            <a:r>
              <a:rPr sz="2400" i="1" dirty="0">
                <a:latin typeface="Century Gothic"/>
                <a:cs typeface="Century Gothic"/>
              </a:rPr>
              <a:t>of </a:t>
            </a:r>
            <a:r>
              <a:rPr sz="2400" i="1" spc="-5" dirty="0">
                <a:latin typeface="Century Gothic"/>
                <a:cs typeface="Century Gothic"/>
              </a:rPr>
              <a:t>age</a:t>
            </a:r>
            <a:r>
              <a:rPr sz="2400" spc="-5" dirty="0">
                <a:latin typeface="Century Gothic"/>
                <a:cs typeface="Century Gothic"/>
              </a:rPr>
              <a:t>, FERPA  rights transfer </a:t>
            </a:r>
            <a:r>
              <a:rPr sz="2400" dirty="0">
                <a:latin typeface="Century Gothic"/>
                <a:cs typeface="Century Gothic"/>
              </a:rPr>
              <a:t>to the</a:t>
            </a:r>
            <a:r>
              <a:rPr sz="2400" spc="-10" dirty="0">
                <a:latin typeface="Century Gothic"/>
                <a:cs typeface="Century Gothic"/>
              </a:rPr>
              <a:t> </a:t>
            </a:r>
            <a:r>
              <a:rPr sz="2400" spc="-5" dirty="0">
                <a:latin typeface="Century Gothic"/>
                <a:cs typeface="Century Gothic"/>
              </a:rPr>
              <a:t>student.</a:t>
            </a:r>
            <a:endParaRPr sz="2400" dirty="0">
              <a:latin typeface="Century Gothic"/>
              <a:cs typeface="Century Gothic"/>
            </a:endParaRPr>
          </a:p>
          <a:p>
            <a:pPr marL="355600" marR="474345" indent="-342900">
              <a:lnSpc>
                <a:spcPct val="100000"/>
              </a:lnSpc>
              <a:spcBef>
                <a:spcPts val="1775"/>
              </a:spcBef>
              <a:buChar char="•"/>
              <a:tabLst>
                <a:tab pos="354965" algn="l"/>
                <a:tab pos="355600" algn="l"/>
              </a:tabLst>
            </a:pPr>
            <a:r>
              <a:rPr sz="2400" spc="-5" dirty="0">
                <a:latin typeface="Century Gothic"/>
                <a:cs typeface="Century Gothic"/>
              </a:rPr>
              <a:t>Others, </a:t>
            </a:r>
            <a:r>
              <a:rPr sz="2400" i="1" spc="-5" dirty="0">
                <a:latin typeface="Century Gothic"/>
                <a:cs typeface="Century Gothic"/>
              </a:rPr>
              <a:t>regardless </a:t>
            </a:r>
            <a:r>
              <a:rPr sz="2400" i="1" dirty="0">
                <a:latin typeface="Century Gothic"/>
                <a:cs typeface="Century Gothic"/>
              </a:rPr>
              <a:t>of </a:t>
            </a:r>
            <a:r>
              <a:rPr sz="2400" i="1" spc="-5" dirty="0">
                <a:latin typeface="Century Gothic"/>
                <a:cs typeface="Century Gothic"/>
              </a:rPr>
              <a:t>relation</a:t>
            </a:r>
            <a:r>
              <a:rPr sz="2400" spc="-5" dirty="0">
                <a:latin typeface="Century Gothic"/>
                <a:cs typeface="Century Gothic"/>
              </a:rPr>
              <a:t>, have  </a:t>
            </a:r>
            <a:r>
              <a:rPr sz="2400" dirty="0">
                <a:latin typeface="Century Gothic"/>
                <a:cs typeface="Century Gothic"/>
              </a:rPr>
              <a:t>no </a:t>
            </a:r>
            <a:r>
              <a:rPr sz="2400" spc="-5" dirty="0">
                <a:latin typeface="Century Gothic"/>
                <a:cs typeface="Century Gothic"/>
              </a:rPr>
              <a:t>legal right </a:t>
            </a:r>
            <a:r>
              <a:rPr sz="2400" dirty="0">
                <a:latin typeface="Century Gothic"/>
                <a:cs typeface="Century Gothic"/>
              </a:rPr>
              <a:t>to </a:t>
            </a:r>
            <a:r>
              <a:rPr sz="2400" spc="-5" dirty="0">
                <a:latin typeface="Century Gothic"/>
                <a:cs typeface="Century Gothic"/>
              </a:rPr>
              <a:t>education</a:t>
            </a:r>
            <a:r>
              <a:rPr sz="2400" spc="-35" dirty="0">
                <a:latin typeface="Century Gothic"/>
                <a:cs typeface="Century Gothic"/>
              </a:rPr>
              <a:t> </a:t>
            </a:r>
            <a:r>
              <a:rPr sz="2400" spc="-5" dirty="0">
                <a:latin typeface="Century Gothic"/>
                <a:cs typeface="Century Gothic"/>
              </a:rPr>
              <a:t>records.</a:t>
            </a:r>
            <a:endParaRPr sz="2400" dirty="0">
              <a:latin typeface="Century Gothic"/>
              <a:cs typeface="Century Gothic"/>
            </a:endParaRPr>
          </a:p>
          <a:p>
            <a:pPr marL="355600" marR="394970" indent="-342900">
              <a:lnSpc>
                <a:spcPct val="100000"/>
              </a:lnSpc>
              <a:spcBef>
                <a:spcPts val="1775"/>
              </a:spcBef>
              <a:buChar char="•"/>
              <a:tabLst>
                <a:tab pos="354965" algn="l"/>
                <a:tab pos="355600" algn="l"/>
              </a:tabLst>
            </a:pPr>
            <a:r>
              <a:rPr sz="2400" spc="-5" dirty="0">
                <a:latin typeface="Century Gothic"/>
                <a:cs typeface="Century Gothic"/>
              </a:rPr>
              <a:t>It does </a:t>
            </a:r>
            <a:r>
              <a:rPr sz="2400" dirty="0">
                <a:latin typeface="Century Gothic"/>
                <a:cs typeface="Century Gothic"/>
              </a:rPr>
              <a:t>not </a:t>
            </a:r>
            <a:r>
              <a:rPr sz="2400" spc="-5" dirty="0">
                <a:latin typeface="Century Gothic"/>
                <a:cs typeface="Century Gothic"/>
              </a:rPr>
              <a:t>matter who is paying </a:t>
            </a:r>
            <a:r>
              <a:rPr sz="2400" dirty="0">
                <a:latin typeface="Century Gothic"/>
                <a:cs typeface="Century Gothic"/>
              </a:rPr>
              <a:t>the  </a:t>
            </a:r>
            <a:r>
              <a:rPr sz="2400" spc="-5" dirty="0">
                <a:latin typeface="Century Gothic"/>
                <a:cs typeface="Century Gothic"/>
              </a:rPr>
              <a:t>student’s</a:t>
            </a:r>
            <a:r>
              <a:rPr sz="2400" dirty="0">
                <a:latin typeface="Century Gothic"/>
                <a:cs typeface="Century Gothic"/>
              </a:rPr>
              <a:t> </a:t>
            </a:r>
            <a:r>
              <a:rPr sz="2400" spc="-5" dirty="0">
                <a:latin typeface="Century Gothic"/>
                <a:cs typeface="Century Gothic"/>
              </a:rPr>
              <a:t>bill.</a:t>
            </a:r>
            <a:endParaRPr sz="24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8264" y="754792"/>
            <a:ext cx="4296410" cy="574040"/>
          </a:xfrm>
          <a:prstGeom prst="rect">
            <a:avLst/>
          </a:prstGeom>
        </p:spPr>
        <p:txBody>
          <a:bodyPr vert="horz" wrap="square" lIns="0" tIns="12700" rIns="0" bIns="0" rtlCol="0">
            <a:spAutoFit/>
          </a:bodyPr>
          <a:lstStyle/>
          <a:p>
            <a:pPr marL="12700">
              <a:lnSpc>
                <a:spcPct val="100000"/>
              </a:lnSpc>
              <a:spcBef>
                <a:spcPts val="100"/>
              </a:spcBef>
            </a:pPr>
            <a:r>
              <a:rPr sz="3600" spc="-5" dirty="0"/>
              <a:t>Consent to</a:t>
            </a:r>
            <a:r>
              <a:rPr sz="3600" spc="-25" dirty="0"/>
              <a:t> </a:t>
            </a:r>
            <a:r>
              <a:rPr sz="3600" spc="-5" dirty="0"/>
              <a:t>Release</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17</a:t>
            </a:r>
          </a:p>
        </p:txBody>
      </p:sp>
      <p:sp>
        <p:nvSpPr>
          <p:cNvPr id="3" name="object 3"/>
          <p:cNvSpPr txBox="1"/>
          <p:nvPr/>
        </p:nvSpPr>
        <p:spPr>
          <a:xfrm>
            <a:off x="1221739" y="1473199"/>
            <a:ext cx="6254750" cy="4829810"/>
          </a:xfrm>
          <a:prstGeom prst="rect">
            <a:avLst/>
          </a:prstGeom>
        </p:spPr>
        <p:txBody>
          <a:bodyPr vert="horz" wrap="square" lIns="0" tIns="12700" rIns="0" bIns="0" rtlCol="0">
            <a:spAutoFit/>
          </a:bodyPr>
          <a:lstStyle/>
          <a:p>
            <a:pPr marL="354965" marR="5080" indent="-342265">
              <a:lnSpc>
                <a:spcPct val="100000"/>
              </a:lnSpc>
              <a:spcBef>
                <a:spcPts val="100"/>
              </a:spcBef>
              <a:buChar char="•"/>
              <a:tabLst>
                <a:tab pos="355600" algn="l"/>
              </a:tabLst>
            </a:pPr>
            <a:r>
              <a:rPr sz="2800" spc="-5" dirty="0">
                <a:latin typeface="Century Gothic"/>
                <a:cs typeface="Century Gothic"/>
              </a:rPr>
              <a:t>Students are provided the right to  </a:t>
            </a:r>
            <a:r>
              <a:rPr sz="2800" dirty="0">
                <a:latin typeface="Century Gothic"/>
                <a:cs typeface="Century Gothic"/>
              </a:rPr>
              <a:t>consent </a:t>
            </a:r>
            <a:r>
              <a:rPr sz="2800" spc="-5" dirty="0">
                <a:latin typeface="Century Gothic"/>
                <a:cs typeface="Century Gothic"/>
              </a:rPr>
              <a:t>to the release </a:t>
            </a:r>
            <a:r>
              <a:rPr sz="2800" dirty="0">
                <a:latin typeface="Century Gothic"/>
                <a:cs typeface="Century Gothic"/>
              </a:rPr>
              <a:t>of  </a:t>
            </a:r>
            <a:r>
              <a:rPr sz="2800" spc="-5" dirty="0">
                <a:latin typeface="Century Gothic"/>
                <a:cs typeface="Century Gothic"/>
              </a:rPr>
              <a:t>information from their </a:t>
            </a:r>
            <a:r>
              <a:rPr sz="2800" dirty="0">
                <a:latin typeface="Century Gothic"/>
                <a:cs typeface="Century Gothic"/>
              </a:rPr>
              <a:t>own  </a:t>
            </a:r>
            <a:r>
              <a:rPr sz="2800" spc="-5" dirty="0">
                <a:latin typeface="Century Gothic"/>
                <a:cs typeface="Century Gothic"/>
              </a:rPr>
              <a:t>education record to </a:t>
            </a:r>
            <a:r>
              <a:rPr sz="2800" dirty="0">
                <a:latin typeface="Century Gothic"/>
                <a:cs typeface="Century Gothic"/>
              </a:rPr>
              <a:t>any </a:t>
            </a:r>
            <a:r>
              <a:rPr sz="2800" spc="5" dirty="0">
                <a:latin typeface="Century Gothic"/>
                <a:cs typeface="Century Gothic"/>
              </a:rPr>
              <a:t>3</a:t>
            </a:r>
            <a:r>
              <a:rPr sz="2775" spc="7" baseline="25525" dirty="0">
                <a:latin typeface="Century Gothic"/>
                <a:cs typeface="Century Gothic"/>
              </a:rPr>
              <a:t>rd </a:t>
            </a:r>
            <a:r>
              <a:rPr sz="2800" spc="-5" dirty="0">
                <a:latin typeface="Century Gothic"/>
                <a:cs typeface="Century Gothic"/>
              </a:rPr>
              <a:t>party,  </a:t>
            </a:r>
            <a:r>
              <a:rPr sz="2800" dirty="0">
                <a:latin typeface="Century Gothic"/>
                <a:cs typeface="Century Gothic"/>
              </a:rPr>
              <a:t>but must be </a:t>
            </a:r>
            <a:r>
              <a:rPr sz="2800" spc="-5" dirty="0">
                <a:latin typeface="Century Gothic"/>
                <a:cs typeface="Century Gothic"/>
              </a:rPr>
              <a:t>submitted via the  student’s:</a:t>
            </a:r>
            <a:endParaRPr sz="2800" dirty="0">
              <a:latin typeface="Century Gothic"/>
              <a:cs typeface="Century Gothic"/>
            </a:endParaRPr>
          </a:p>
          <a:p>
            <a:pPr marL="755650" lvl="1" indent="-285750">
              <a:lnSpc>
                <a:spcPct val="100000"/>
              </a:lnSpc>
              <a:spcBef>
                <a:spcPts val="580"/>
              </a:spcBef>
              <a:buChar char="–"/>
              <a:tabLst>
                <a:tab pos="755015" algn="l"/>
                <a:tab pos="755650" algn="l"/>
              </a:tabLst>
            </a:pPr>
            <a:r>
              <a:rPr sz="2400" dirty="0">
                <a:latin typeface="Century Gothic"/>
                <a:cs typeface="Century Gothic"/>
              </a:rPr>
              <a:t>UK </a:t>
            </a:r>
            <a:r>
              <a:rPr sz="2400" spc="-5" dirty="0">
                <a:latin typeface="Century Gothic"/>
                <a:cs typeface="Century Gothic"/>
              </a:rPr>
              <a:t>email account,</a:t>
            </a:r>
            <a:r>
              <a:rPr sz="2400" spc="-45" dirty="0">
                <a:latin typeface="Century Gothic"/>
                <a:cs typeface="Century Gothic"/>
              </a:rPr>
              <a:t> </a:t>
            </a:r>
            <a:r>
              <a:rPr sz="2400" dirty="0">
                <a:latin typeface="Century Gothic"/>
                <a:cs typeface="Century Gothic"/>
              </a:rPr>
              <a:t>or</a:t>
            </a:r>
          </a:p>
          <a:p>
            <a:pPr marL="755650" lvl="1" indent="-285750">
              <a:lnSpc>
                <a:spcPct val="100000"/>
              </a:lnSpc>
              <a:spcBef>
                <a:spcPts val="575"/>
              </a:spcBef>
              <a:buChar char="–"/>
              <a:tabLst>
                <a:tab pos="755015" algn="l"/>
                <a:tab pos="755650" algn="l"/>
              </a:tabLst>
            </a:pPr>
            <a:r>
              <a:rPr sz="2400" spc="-5" dirty="0">
                <a:latin typeface="Century Gothic"/>
                <a:cs typeface="Century Gothic"/>
              </a:rPr>
              <a:t>Signed</a:t>
            </a:r>
            <a:r>
              <a:rPr sz="2400" dirty="0">
                <a:latin typeface="Century Gothic"/>
                <a:cs typeface="Century Gothic"/>
              </a:rPr>
              <a:t> </a:t>
            </a:r>
            <a:r>
              <a:rPr sz="2400" spc="-5" dirty="0">
                <a:latin typeface="Century Gothic"/>
                <a:cs typeface="Century Gothic"/>
              </a:rPr>
              <a:t>request</a:t>
            </a:r>
            <a:endParaRPr sz="2400" dirty="0">
              <a:latin typeface="Century Gothic"/>
              <a:cs typeface="Century Gothic"/>
            </a:endParaRPr>
          </a:p>
          <a:p>
            <a:pPr marL="355600" marR="830580" indent="-342900">
              <a:lnSpc>
                <a:spcPct val="100000"/>
              </a:lnSpc>
              <a:spcBef>
                <a:spcPts val="670"/>
              </a:spcBef>
              <a:buChar char="•"/>
              <a:tabLst>
                <a:tab pos="355600" algn="l"/>
              </a:tabLst>
            </a:pPr>
            <a:r>
              <a:rPr sz="2800" spc="-5" dirty="0">
                <a:latin typeface="Century Gothic"/>
                <a:cs typeface="Century Gothic"/>
              </a:rPr>
              <a:t>“Consent to Release” form is  submitted to </a:t>
            </a:r>
            <a:r>
              <a:rPr sz="2800" dirty="0">
                <a:latin typeface="Century Gothic"/>
                <a:cs typeface="Century Gothic"/>
              </a:rPr>
              <a:t>and </a:t>
            </a:r>
            <a:r>
              <a:rPr sz="2800" spc="-5" dirty="0">
                <a:latin typeface="Century Gothic"/>
                <a:cs typeface="Century Gothic"/>
              </a:rPr>
              <a:t>maintained  </a:t>
            </a:r>
            <a:r>
              <a:rPr sz="2800" dirty="0">
                <a:latin typeface="Century Gothic"/>
                <a:cs typeface="Century Gothic"/>
              </a:rPr>
              <a:t>by </a:t>
            </a:r>
            <a:r>
              <a:rPr sz="2800" spc="-5" dirty="0">
                <a:latin typeface="Century Gothic"/>
                <a:cs typeface="Century Gothic"/>
              </a:rPr>
              <a:t>the </a:t>
            </a:r>
            <a:r>
              <a:rPr sz="2800" dirty="0">
                <a:latin typeface="Century Gothic"/>
                <a:cs typeface="Century Gothic"/>
              </a:rPr>
              <a:t>Office of </a:t>
            </a:r>
            <a:r>
              <a:rPr sz="2800" spc="-5" dirty="0">
                <a:latin typeface="Century Gothic"/>
                <a:cs typeface="Century Gothic"/>
              </a:rPr>
              <a:t>the</a:t>
            </a:r>
            <a:r>
              <a:rPr sz="2800" spc="-50" dirty="0">
                <a:latin typeface="Century Gothic"/>
                <a:cs typeface="Century Gothic"/>
              </a:rPr>
              <a:t> </a:t>
            </a:r>
            <a:r>
              <a:rPr sz="2800" spc="-5" dirty="0">
                <a:latin typeface="Century Gothic"/>
                <a:cs typeface="Century Gothic"/>
              </a:rPr>
              <a:t>Registrar.</a:t>
            </a:r>
            <a:endParaRPr sz="28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8264" y="756316"/>
            <a:ext cx="3830954" cy="574040"/>
          </a:xfrm>
          <a:prstGeom prst="rect">
            <a:avLst/>
          </a:prstGeom>
        </p:spPr>
        <p:txBody>
          <a:bodyPr vert="horz" wrap="square" lIns="0" tIns="12700" rIns="0" bIns="0" rtlCol="0">
            <a:spAutoFit/>
          </a:bodyPr>
          <a:lstStyle/>
          <a:p>
            <a:pPr marL="12700">
              <a:lnSpc>
                <a:spcPct val="100000"/>
              </a:lnSpc>
              <a:spcBef>
                <a:spcPts val="100"/>
              </a:spcBef>
            </a:pPr>
            <a:r>
              <a:rPr sz="3600" spc="-5" dirty="0"/>
              <a:t>Things </a:t>
            </a:r>
            <a:r>
              <a:rPr sz="3600" dirty="0"/>
              <a:t>NOT </a:t>
            </a:r>
            <a:r>
              <a:rPr sz="3600" spc="-5" dirty="0"/>
              <a:t>to</a:t>
            </a:r>
            <a:r>
              <a:rPr sz="3600" spc="-40" dirty="0"/>
              <a:t> </a:t>
            </a:r>
            <a:r>
              <a:rPr sz="3600" spc="-5" dirty="0"/>
              <a:t>do:</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19</a:t>
            </a:r>
          </a:p>
        </p:txBody>
      </p:sp>
      <p:sp>
        <p:nvSpPr>
          <p:cNvPr id="3" name="object 3"/>
          <p:cNvSpPr txBox="1"/>
          <p:nvPr/>
        </p:nvSpPr>
        <p:spPr>
          <a:xfrm>
            <a:off x="1145539" y="1625599"/>
            <a:ext cx="6186170" cy="3610610"/>
          </a:xfrm>
          <a:prstGeom prst="rect">
            <a:avLst/>
          </a:prstGeom>
        </p:spPr>
        <p:txBody>
          <a:bodyPr vert="horz" wrap="square" lIns="0" tIns="12700" rIns="0" bIns="0" rtlCol="0">
            <a:spAutoFit/>
          </a:bodyPr>
          <a:lstStyle/>
          <a:p>
            <a:pPr marL="355600" indent="-342900">
              <a:lnSpc>
                <a:spcPct val="100000"/>
              </a:lnSpc>
              <a:spcBef>
                <a:spcPts val="100"/>
              </a:spcBef>
              <a:buChar char="•"/>
              <a:tabLst>
                <a:tab pos="355600" algn="l"/>
              </a:tabLst>
            </a:pPr>
            <a:r>
              <a:rPr sz="2800" dirty="0">
                <a:latin typeface="Century Gothic"/>
                <a:cs typeface="Century Gothic"/>
              </a:rPr>
              <a:t>Announce student </a:t>
            </a:r>
            <a:r>
              <a:rPr sz="2800" spc="-5" dirty="0">
                <a:latin typeface="Century Gothic"/>
                <a:cs typeface="Century Gothic"/>
              </a:rPr>
              <a:t>grades in</a:t>
            </a:r>
            <a:r>
              <a:rPr sz="2800" spc="-40" dirty="0">
                <a:latin typeface="Century Gothic"/>
                <a:cs typeface="Century Gothic"/>
              </a:rPr>
              <a:t> </a:t>
            </a:r>
            <a:r>
              <a:rPr sz="2800" spc="-5" dirty="0">
                <a:latin typeface="Century Gothic"/>
                <a:cs typeface="Century Gothic"/>
              </a:rPr>
              <a:t>class</a:t>
            </a:r>
            <a:endParaRPr sz="2800" dirty="0">
              <a:latin typeface="Century Gothic"/>
              <a:cs typeface="Century Gothic"/>
            </a:endParaRPr>
          </a:p>
          <a:p>
            <a:pPr>
              <a:lnSpc>
                <a:spcPct val="100000"/>
              </a:lnSpc>
              <a:spcBef>
                <a:spcPts val="5"/>
              </a:spcBef>
              <a:buFont typeface="Century Gothic"/>
              <a:buChar char="•"/>
            </a:pPr>
            <a:endParaRPr sz="3500" dirty="0">
              <a:latin typeface="Times New Roman"/>
              <a:cs typeface="Times New Roman"/>
            </a:endParaRPr>
          </a:p>
          <a:p>
            <a:pPr marL="355600" marR="154940" indent="-342900">
              <a:lnSpc>
                <a:spcPct val="100000"/>
              </a:lnSpc>
              <a:spcBef>
                <a:spcPts val="5"/>
              </a:spcBef>
              <a:buChar char="•"/>
              <a:tabLst>
                <a:tab pos="355600" algn="l"/>
              </a:tabLst>
            </a:pPr>
            <a:r>
              <a:rPr sz="2800" dirty="0">
                <a:latin typeface="Century Gothic"/>
                <a:cs typeface="Century Gothic"/>
              </a:rPr>
              <a:t>Leave </a:t>
            </a:r>
            <a:r>
              <a:rPr sz="2800" spc="-5" dirty="0">
                <a:latin typeface="Century Gothic"/>
                <a:cs typeface="Century Gothic"/>
              </a:rPr>
              <a:t>assignments, test, etc. in </a:t>
            </a:r>
            <a:r>
              <a:rPr sz="2800" dirty="0">
                <a:latin typeface="Century Gothic"/>
                <a:cs typeface="Century Gothic"/>
              </a:rPr>
              <a:t>a  </a:t>
            </a:r>
            <a:r>
              <a:rPr sz="2800" spc="-5" dirty="0">
                <a:latin typeface="Century Gothic"/>
                <a:cs typeface="Century Gothic"/>
              </a:rPr>
              <a:t>public place to pick</a:t>
            </a:r>
            <a:r>
              <a:rPr sz="2800" spc="5" dirty="0">
                <a:latin typeface="Century Gothic"/>
                <a:cs typeface="Century Gothic"/>
              </a:rPr>
              <a:t> </a:t>
            </a:r>
            <a:r>
              <a:rPr sz="2800" dirty="0">
                <a:latin typeface="Century Gothic"/>
                <a:cs typeface="Century Gothic"/>
              </a:rPr>
              <a:t>up</a:t>
            </a:r>
          </a:p>
          <a:p>
            <a:pPr>
              <a:lnSpc>
                <a:spcPct val="100000"/>
              </a:lnSpc>
              <a:spcBef>
                <a:spcPts val="5"/>
              </a:spcBef>
              <a:buFont typeface="Century Gothic"/>
              <a:buChar char="•"/>
            </a:pPr>
            <a:endParaRPr sz="3500" dirty="0">
              <a:latin typeface="Times New Roman"/>
              <a:cs typeface="Times New Roman"/>
            </a:endParaRPr>
          </a:p>
          <a:p>
            <a:pPr marL="355600" marR="639445" indent="-342900">
              <a:lnSpc>
                <a:spcPct val="100000"/>
              </a:lnSpc>
              <a:buChar char="•"/>
              <a:tabLst>
                <a:tab pos="355600" algn="l"/>
              </a:tabLst>
            </a:pPr>
            <a:r>
              <a:rPr sz="2800" spc="-5" dirty="0">
                <a:latin typeface="Century Gothic"/>
                <a:cs typeface="Century Gothic"/>
              </a:rPr>
              <a:t>Post grades in </a:t>
            </a:r>
            <a:r>
              <a:rPr sz="2800" dirty="0">
                <a:latin typeface="Century Gothic"/>
                <a:cs typeface="Century Gothic"/>
              </a:rPr>
              <a:t>a </a:t>
            </a:r>
            <a:r>
              <a:rPr sz="2800" spc="-5" dirty="0">
                <a:latin typeface="Century Gothic"/>
                <a:cs typeface="Century Gothic"/>
              </a:rPr>
              <a:t>public place  (</a:t>
            </a:r>
            <a:r>
              <a:rPr sz="2800" b="1" i="1" spc="-5" dirty="0">
                <a:latin typeface="Century Gothic"/>
                <a:cs typeface="Century Gothic"/>
              </a:rPr>
              <a:t>w/o random identifiers and </a:t>
            </a:r>
            <a:r>
              <a:rPr sz="2800" b="1" i="1" dirty="0">
                <a:latin typeface="Century Gothic"/>
                <a:cs typeface="Century Gothic"/>
              </a:rPr>
              <a:t>in  </a:t>
            </a:r>
            <a:r>
              <a:rPr sz="2800" b="1" i="1" spc="-5" dirty="0">
                <a:latin typeface="Century Gothic"/>
                <a:cs typeface="Century Gothic"/>
              </a:rPr>
              <a:t>random</a:t>
            </a:r>
            <a:r>
              <a:rPr sz="2800" b="1" i="1" dirty="0">
                <a:latin typeface="Century Gothic"/>
                <a:cs typeface="Century Gothic"/>
              </a:rPr>
              <a:t> </a:t>
            </a:r>
            <a:r>
              <a:rPr sz="2800" b="1" i="1" spc="-5" dirty="0">
                <a:latin typeface="Century Gothic"/>
                <a:cs typeface="Century Gothic"/>
              </a:rPr>
              <a:t>order</a:t>
            </a:r>
            <a:r>
              <a:rPr sz="2800" spc="-5" dirty="0">
                <a:latin typeface="Century Gothic"/>
                <a:cs typeface="Century Gothic"/>
              </a:rPr>
              <a:t>)</a:t>
            </a:r>
            <a:endParaRPr sz="28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8264" y="756316"/>
            <a:ext cx="3830954" cy="574040"/>
          </a:xfrm>
          <a:prstGeom prst="rect">
            <a:avLst/>
          </a:prstGeom>
        </p:spPr>
        <p:txBody>
          <a:bodyPr vert="horz" wrap="square" lIns="0" tIns="12700" rIns="0" bIns="0" rtlCol="0">
            <a:spAutoFit/>
          </a:bodyPr>
          <a:lstStyle/>
          <a:p>
            <a:pPr marL="12700">
              <a:lnSpc>
                <a:spcPct val="100000"/>
              </a:lnSpc>
              <a:spcBef>
                <a:spcPts val="100"/>
              </a:spcBef>
            </a:pPr>
            <a:r>
              <a:rPr sz="3600" spc="-5" dirty="0"/>
              <a:t>Things </a:t>
            </a:r>
            <a:r>
              <a:rPr sz="3600" dirty="0"/>
              <a:t>NOT </a:t>
            </a:r>
            <a:r>
              <a:rPr sz="3600" spc="-5" dirty="0"/>
              <a:t>to</a:t>
            </a:r>
            <a:r>
              <a:rPr sz="3600" spc="-40" dirty="0"/>
              <a:t> </a:t>
            </a:r>
            <a:r>
              <a:rPr sz="3600" spc="-5" dirty="0"/>
              <a:t>do:</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20</a:t>
            </a:r>
          </a:p>
        </p:txBody>
      </p:sp>
      <p:sp>
        <p:nvSpPr>
          <p:cNvPr id="3" name="object 3"/>
          <p:cNvSpPr txBox="1"/>
          <p:nvPr/>
        </p:nvSpPr>
        <p:spPr>
          <a:xfrm>
            <a:off x="1221739" y="1625599"/>
            <a:ext cx="5643880" cy="3524885"/>
          </a:xfrm>
          <a:prstGeom prst="rect">
            <a:avLst/>
          </a:prstGeom>
        </p:spPr>
        <p:txBody>
          <a:bodyPr vert="horz" wrap="square" lIns="0" tIns="12700" rIns="0" bIns="0" rtlCol="0">
            <a:spAutoFit/>
          </a:bodyPr>
          <a:lstStyle/>
          <a:p>
            <a:pPr marL="355600" marR="5080" indent="-342900">
              <a:lnSpc>
                <a:spcPct val="100000"/>
              </a:lnSpc>
              <a:spcBef>
                <a:spcPts val="100"/>
              </a:spcBef>
              <a:buChar char="•"/>
              <a:tabLst>
                <a:tab pos="355600" algn="l"/>
              </a:tabLst>
            </a:pPr>
            <a:r>
              <a:rPr sz="2800" spc="-5" dirty="0">
                <a:latin typeface="Century Gothic"/>
                <a:cs typeface="Century Gothic"/>
              </a:rPr>
              <a:t>Discuss grades with  parent/spouse/colleague/etc.  (w/o </a:t>
            </a:r>
            <a:r>
              <a:rPr sz="2800" dirty="0">
                <a:latin typeface="Century Gothic"/>
                <a:cs typeface="Century Gothic"/>
              </a:rPr>
              <a:t>student</a:t>
            </a:r>
            <a:r>
              <a:rPr sz="2800" spc="-10" dirty="0">
                <a:latin typeface="Century Gothic"/>
                <a:cs typeface="Century Gothic"/>
              </a:rPr>
              <a:t> </a:t>
            </a:r>
            <a:r>
              <a:rPr sz="2800" dirty="0">
                <a:latin typeface="Century Gothic"/>
                <a:cs typeface="Century Gothic"/>
              </a:rPr>
              <a:t>consent)</a:t>
            </a:r>
          </a:p>
          <a:p>
            <a:pPr>
              <a:lnSpc>
                <a:spcPct val="100000"/>
              </a:lnSpc>
              <a:spcBef>
                <a:spcPts val="5"/>
              </a:spcBef>
              <a:buFont typeface="Century Gothic"/>
              <a:buChar char="•"/>
            </a:pPr>
            <a:endParaRPr sz="3500" dirty="0">
              <a:latin typeface="Times New Roman"/>
              <a:cs typeface="Times New Roman"/>
            </a:endParaRPr>
          </a:p>
          <a:p>
            <a:pPr marL="355600" marR="1320800" indent="-342900">
              <a:lnSpc>
                <a:spcPct val="100000"/>
              </a:lnSpc>
              <a:spcBef>
                <a:spcPts val="5"/>
              </a:spcBef>
              <a:buChar char="•"/>
              <a:tabLst>
                <a:tab pos="355600" algn="l"/>
              </a:tabLst>
            </a:pPr>
            <a:r>
              <a:rPr sz="2800" dirty="0">
                <a:latin typeface="Century Gothic"/>
                <a:cs typeface="Century Gothic"/>
              </a:rPr>
              <a:t>Include </a:t>
            </a:r>
            <a:r>
              <a:rPr sz="2800" spc="-5" dirty="0">
                <a:latin typeface="Century Gothic"/>
                <a:cs typeface="Century Gothic"/>
              </a:rPr>
              <a:t>grade/GPA  information in letter </a:t>
            </a:r>
            <a:r>
              <a:rPr sz="2800" dirty="0">
                <a:latin typeface="Century Gothic"/>
                <a:cs typeface="Century Gothic"/>
              </a:rPr>
              <a:t>of  recommendation</a:t>
            </a:r>
            <a:r>
              <a:rPr sz="2800" spc="-85" dirty="0">
                <a:latin typeface="Century Gothic"/>
                <a:cs typeface="Century Gothic"/>
              </a:rPr>
              <a:t> </a:t>
            </a:r>
            <a:r>
              <a:rPr sz="2800" spc="-5" dirty="0">
                <a:latin typeface="Century Gothic"/>
                <a:cs typeface="Century Gothic"/>
              </a:rPr>
              <a:t>(w/o  </a:t>
            </a:r>
            <a:r>
              <a:rPr sz="2800" dirty="0">
                <a:latin typeface="Century Gothic"/>
                <a:cs typeface="Century Gothic"/>
              </a:rPr>
              <a:t>student</a:t>
            </a:r>
            <a:r>
              <a:rPr sz="2800" spc="-15" dirty="0">
                <a:latin typeface="Century Gothic"/>
                <a:cs typeface="Century Gothic"/>
              </a:rPr>
              <a:t> </a:t>
            </a:r>
            <a:r>
              <a:rPr sz="2800" dirty="0">
                <a:latin typeface="Century Gothic"/>
                <a:cs typeface="Century Gothic"/>
              </a:rPr>
              <a:t>consent)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8264" y="756316"/>
            <a:ext cx="4104004" cy="574040"/>
          </a:xfrm>
          <a:prstGeom prst="rect">
            <a:avLst/>
          </a:prstGeom>
        </p:spPr>
        <p:txBody>
          <a:bodyPr vert="horz" wrap="square" lIns="0" tIns="12700" rIns="0" bIns="0" rtlCol="0">
            <a:spAutoFit/>
          </a:bodyPr>
          <a:lstStyle/>
          <a:p>
            <a:pPr marL="12700">
              <a:lnSpc>
                <a:spcPct val="100000"/>
              </a:lnSpc>
              <a:spcBef>
                <a:spcPts val="100"/>
              </a:spcBef>
            </a:pPr>
            <a:r>
              <a:rPr sz="3600" spc="-5" dirty="0"/>
              <a:t>Things to</a:t>
            </a:r>
            <a:r>
              <a:rPr sz="3600" spc="-15" dirty="0"/>
              <a:t> </a:t>
            </a:r>
            <a:r>
              <a:rPr sz="3600" spc="-5" dirty="0"/>
              <a:t>consider:</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22</a:t>
            </a:r>
          </a:p>
        </p:txBody>
      </p:sp>
      <p:sp>
        <p:nvSpPr>
          <p:cNvPr id="3" name="object 3"/>
          <p:cNvSpPr txBox="1"/>
          <p:nvPr/>
        </p:nvSpPr>
        <p:spPr>
          <a:xfrm>
            <a:off x="1145539" y="1626361"/>
            <a:ext cx="5527675" cy="3975735"/>
          </a:xfrm>
          <a:prstGeom prst="rect">
            <a:avLst/>
          </a:prstGeom>
        </p:spPr>
        <p:txBody>
          <a:bodyPr vert="horz" wrap="square" lIns="0" tIns="12700" rIns="0" bIns="0" rtlCol="0">
            <a:spAutoFit/>
          </a:bodyPr>
          <a:lstStyle/>
          <a:p>
            <a:pPr marL="355600" marR="253365" indent="-342900">
              <a:lnSpc>
                <a:spcPct val="100000"/>
              </a:lnSpc>
              <a:spcBef>
                <a:spcPts val="100"/>
              </a:spcBef>
              <a:buChar char="•"/>
              <a:tabLst>
                <a:tab pos="354965" algn="l"/>
                <a:tab pos="355600" algn="l"/>
              </a:tabLst>
            </a:pPr>
            <a:r>
              <a:rPr sz="2400" spc="-5" dirty="0">
                <a:latin typeface="Century Gothic"/>
                <a:cs typeface="Century Gothic"/>
              </a:rPr>
              <a:t>Password protect and/or encrypt  files that include student data.</a:t>
            </a:r>
            <a:endParaRPr sz="2400" dirty="0">
              <a:latin typeface="Century Gothic"/>
              <a:cs typeface="Century Gothic"/>
            </a:endParaRPr>
          </a:p>
          <a:p>
            <a:pPr marL="355600" marR="568325" indent="-342900">
              <a:lnSpc>
                <a:spcPct val="100000"/>
              </a:lnSpc>
              <a:spcBef>
                <a:spcPts val="575"/>
              </a:spcBef>
              <a:buChar char="•"/>
              <a:tabLst>
                <a:tab pos="354965" algn="l"/>
                <a:tab pos="355600" algn="l"/>
              </a:tabLst>
            </a:pPr>
            <a:r>
              <a:rPr sz="2400" dirty="0">
                <a:latin typeface="Century Gothic"/>
                <a:cs typeface="Century Gothic"/>
              </a:rPr>
              <a:t>Per UK </a:t>
            </a:r>
            <a:r>
              <a:rPr sz="2400" spc="-5" dirty="0">
                <a:latin typeface="Century Gothic"/>
                <a:cs typeface="Century Gothic"/>
              </a:rPr>
              <a:t>IT Security Management  (July</a:t>
            </a:r>
            <a:r>
              <a:rPr sz="2400" dirty="0">
                <a:latin typeface="Century Gothic"/>
                <a:cs typeface="Century Gothic"/>
              </a:rPr>
              <a:t> </a:t>
            </a:r>
            <a:r>
              <a:rPr sz="2400" spc="-5" dirty="0">
                <a:latin typeface="Century Gothic"/>
                <a:cs typeface="Century Gothic"/>
              </a:rPr>
              <a:t>2016):</a:t>
            </a:r>
            <a:endParaRPr sz="2400" dirty="0">
              <a:latin typeface="Century Gothic"/>
              <a:cs typeface="Century Gothic"/>
            </a:endParaRPr>
          </a:p>
          <a:p>
            <a:pPr marL="755650" marR="80645" lvl="1" indent="-285750">
              <a:lnSpc>
                <a:spcPct val="100000"/>
              </a:lnSpc>
              <a:spcBef>
                <a:spcPts val="575"/>
              </a:spcBef>
              <a:buChar char="–"/>
              <a:tabLst>
                <a:tab pos="755015" algn="l"/>
                <a:tab pos="755650" algn="l"/>
              </a:tabLst>
            </a:pPr>
            <a:r>
              <a:rPr sz="2400" spc="-5" dirty="0">
                <a:latin typeface="Century Gothic"/>
                <a:cs typeface="Century Gothic"/>
              </a:rPr>
              <a:t>Microsoft 365 and OneDrive are  FERPA</a:t>
            </a:r>
            <a:r>
              <a:rPr sz="2400" dirty="0">
                <a:latin typeface="Century Gothic"/>
                <a:cs typeface="Century Gothic"/>
              </a:rPr>
              <a:t> </a:t>
            </a:r>
            <a:r>
              <a:rPr sz="2400" spc="-5" dirty="0">
                <a:latin typeface="Century Gothic"/>
                <a:cs typeface="Century Gothic"/>
              </a:rPr>
              <a:t>compliant.</a:t>
            </a:r>
            <a:endParaRPr sz="2400" dirty="0">
              <a:latin typeface="Century Gothic"/>
              <a:cs typeface="Century Gothic"/>
            </a:endParaRPr>
          </a:p>
          <a:p>
            <a:pPr marL="755650" marR="5080" lvl="1" indent="-285750">
              <a:lnSpc>
                <a:spcPct val="100000"/>
              </a:lnSpc>
              <a:spcBef>
                <a:spcPts val="575"/>
              </a:spcBef>
              <a:buChar char="–"/>
              <a:tabLst>
                <a:tab pos="755015" algn="l"/>
                <a:tab pos="755650" algn="l"/>
              </a:tabLst>
            </a:pPr>
            <a:r>
              <a:rPr sz="2400" spc="-5" dirty="0">
                <a:latin typeface="Century Gothic"/>
                <a:cs typeface="Century Gothic"/>
              </a:rPr>
              <a:t>Google Docs and Drive are </a:t>
            </a:r>
            <a:r>
              <a:rPr sz="2400" dirty="0">
                <a:latin typeface="Century Gothic"/>
                <a:cs typeface="Century Gothic"/>
              </a:rPr>
              <a:t>NOT  </a:t>
            </a:r>
            <a:r>
              <a:rPr sz="2400" spc="-5" dirty="0">
                <a:latin typeface="Century Gothic"/>
                <a:cs typeface="Century Gothic"/>
              </a:rPr>
              <a:t>currently FERPA</a:t>
            </a:r>
            <a:r>
              <a:rPr sz="2400" spc="5" dirty="0">
                <a:latin typeface="Century Gothic"/>
                <a:cs typeface="Century Gothic"/>
              </a:rPr>
              <a:t> </a:t>
            </a:r>
            <a:r>
              <a:rPr sz="2400" spc="-5" dirty="0">
                <a:latin typeface="Century Gothic"/>
                <a:cs typeface="Century Gothic"/>
              </a:rPr>
              <a:t>compliant.</a:t>
            </a:r>
            <a:endParaRPr sz="2400" dirty="0">
              <a:latin typeface="Century Gothic"/>
              <a:cs typeface="Century Gothic"/>
            </a:endParaRPr>
          </a:p>
          <a:p>
            <a:pPr marL="755650" marR="201295" lvl="1" indent="-285750">
              <a:lnSpc>
                <a:spcPct val="100000"/>
              </a:lnSpc>
              <a:spcBef>
                <a:spcPts val="580"/>
              </a:spcBef>
              <a:buChar char="–"/>
              <a:tabLst>
                <a:tab pos="755015" algn="l"/>
                <a:tab pos="755650" algn="l"/>
              </a:tabLst>
            </a:pPr>
            <a:r>
              <a:rPr sz="2400" spc="-5" dirty="0">
                <a:latin typeface="Century Gothic"/>
                <a:cs typeface="Century Gothic"/>
              </a:rPr>
              <a:t>DropBox is </a:t>
            </a:r>
            <a:r>
              <a:rPr sz="2400" dirty="0">
                <a:latin typeface="Century Gothic"/>
                <a:cs typeface="Century Gothic"/>
              </a:rPr>
              <a:t>NOT </a:t>
            </a:r>
            <a:r>
              <a:rPr sz="2400" spc="-5" dirty="0">
                <a:latin typeface="Century Gothic"/>
                <a:cs typeface="Century Gothic"/>
              </a:rPr>
              <a:t>currently FERPA  compliant.</a:t>
            </a:r>
            <a:endParaRPr sz="24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64465" rIns="0" bIns="0" rtlCol="0">
            <a:spAutoFit/>
          </a:bodyPr>
          <a:lstStyle/>
          <a:p>
            <a:pPr marL="346075" marR="5080">
              <a:lnSpc>
                <a:spcPct val="100000"/>
              </a:lnSpc>
              <a:spcBef>
                <a:spcPts val="95"/>
              </a:spcBef>
            </a:pPr>
            <a:r>
              <a:rPr spc="-5" dirty="0"/>
              <a:t>FAMILY EDUCATIONAL RIGHTS AND  PRIVACY ACT OF</a:t>
            </a:r>
            <a:r>
              <a:rPr spc="30" dirty="0"/>
              <a:t> </a:t>
            </a:r>
            <a:r>
              <a:rPr spc="-5" dirty="0"/>
              <a:t>1974</a:t>
            </a:r>
          </a:p>
        </p:txBody>
      </p:sp>
      <p:sp>
        <p:nvSpPr>
          <p:cNvPr id="4" name="object 4"/>
          <p:cNvSpPr txBox="1"/>
          <p:nvPr/>
        </p:nvSpPr>
        <p:spPr>
          <a:xfrm>
            <a:off x="8483854" y="6463737"/>
            <a:ext cx="135255" cy="207010"/>
          </a:xfrm>
          <a:prstGeom prst="rect">
            <a:avLst/>
          </a:prstGeom>
        </p:spPr>
        <p:txBody>
          <a:bodyPr vert="horz" wrap="square" lIns="0" tIns="8255" rIns="0" bIns="0" rtlCol="0">
            <a:spAutoFit/>
          </a:bodyPr>
          <a:lstStyle/>
          <a:p>
            <a:pPr marL="25400">
              <a:lnSpc>
                <a:spcPct val="100000"/>
              </a:lnSpc>
              <a:spcBef>
                <a:spcPts val="65"/>
              </a:spcBef>
            </a:pPr>
            <a:fld id="{81D60167-4931-47E6-BA6A-407CBD079E47}" type="slidenum">
              <a:rPr sz="1200" spc="-5" dirty="0">
                <a:latin typeface="Century Gothic"/>
                <a:cs typeface="Century Gothic"/>
              </a:rPr>
              <a:t>2</a:t>
            </a:fld>
            <a:endParaRPr sz="1200">
              <a:latin typeface="Century Gothic"/>
              <a:cs typeface="Century Gothic"/>
            </a:endParaRPr>
          </a:p>
        </p:txBody>
      </p:sp>
      <p:sp>
        <p:nvSpPr>
          <p:cNvPr id="3" name="object 3"/>
          <p:cNvSpPr txBox="1"/>
          <p:nvPr/>
        </p:nvSpPr>
        <p:spPr>
          <a:xfrm>
            <a:off x="1107583" y="2509468"/>
            <a:ext cx="5706745" cy="2159635"/>
          </a:xfrm>
          <a:prstGeom prst="rect">
            <a:avLst/>
          </a:prstGeom>
        </p:spPr>
        <p:txBody>
          <a:bodyPr vert="horz" wrap="square" lIns="0" tIns="12700" rIns="0" bIns="0" rtlCol="0">
            <a:spAutoFit/>
          </a:bodyPr>
          <a:lstStyle/>
          <a:p>
            <a:pPr marL="12700" marR="5080">
              <a:lnSpc>
                <a:spcPct val="100000"/>
              </a:lnSpc>
              <a:spcBef>
                <a:spcPts val="100"/>
              </a:spcBef>
            </a:pPr>
            <a:r>
              <a:rPr sz="2800" spc="-5" dirty="0">
                <a:latin typeface="Century Gothic"/>
                <a:cs typeface="Century Gothic"/>
              </a:rPr>
              <a:t>“A Federal </a:t>
            </a:r>
            <a:r>
              <a:rPr sz="2800" dirty="0">
                <a:latin typeface="Century Gothic"/>
                <a:cs typeface="Century Gothic"/>
              </a:rPr>
              <a:t>Law </a:t>
            </a:r>
            <a:r>
              <a:rPr sz="2800" spc="-5" dirty="0">
                <a:latin typeface="Century Gothic"/>
                <a:cs typeface="Century Gothic"/>
              </a:rPr>
              <a:t>designed to  protect the privacy </a:t>
            </a:r>
            <a:r>
              <a:rPr sz="2800" dirty="0">
                <a:latin typeface="Century Gothic"/>
                <a:cs typeface="Century Gothic"/>
              </a:rPr>
              <a:t>of </a:t>
            </a:r>
            <a:r>
              <a:rPr sz="2800" spc="-5" dirty="0">
                <a:solidFill>
                  <a:srgbClr val="FF0000"/>
                </a:solidFill>
                <a:latin typeface="Century Gothic"/>
                <a:cs typeface="Century Gothic"/>
              </a:rPr>
              <a:t>education  records</a:t>
            </a:r>
            <a:r>
              <a:rPr sz="2800" spc="-5" dirty="0">
                <a:latin typeface="Century Gothic"/>
                <a:cs typeface="Century Gothic"/>
              </a:rPr>
              <a:t>, to establish the right </a:t>
            </a:r>
            <a:r>
              <a:rPr sz="2800" dirty="0">
                <a:latin typeface="Century Gothic"/>
                <a:cs typeface="Century Gothic"/>
              </a:rPr>
              <a:t>of  </a:t>
            </a:r>
            <a:r>
              <a:rPr sz="2800" spc="-5" dirty="0">
                <a:latin typeface="Century Gothic"/>
                <a:cs typeface="Century Gothic"/>
              </a:rPr>
              <a:t>students to </a:t>
            </a:r>
            <a:r>
              <a:rPr sz="2800" dirty="0">
                <a:latin typeface="Century Gothic"/>
                <a:cs typeface="Century Gothic"/>
              </a:rPr>
              <a:t>inspect and </a:t>
            </a:r>
            <a:r>
              <a:rPr sz="2800" spc="-5" dirty="0">
                <a:latin typeface="Century Gothic"/>
                <a:cs typeface="Century Gothic"/>
              </a:rPr>
              <a:t>review  their </a:t>
            </a:r>
            <a:r>
              <a:rPr sz="2800" spc="-5" dirty="0">
                <a:solidFill>
                  <a:srgbClr val="FF0000"/>
                </a:solidFill>
                <a:latin typeface="Century Gothic"/>
                <a:cs typeface="Century Gothic"/>
              </a:rPr>
              <a:t>education</a:t>
            </a:r>
            <a:r>
              <a:rPr sz="2800" dirty="0">
                <a:solidFill>
                  <a:srgbClr val="FF0000"/>
                </a:solidFill>
                <a:latin typeface="Century Gothic"/>
                <a:cs typeface="Century Gothic"/>
              </a:rPr>
              <a:t> </a:t>
            </a:r>
            <a:r>
              <a:rPr sz="2800" spc="-5" dirty="0">
                <a:solidFill>
                  <a:srgbClr val="FF0000"/>
                </a:solidFill>
                <a:latin typeface="Century Gothic"/>
                <a:cs typeface="Century Gothic"/>
              </a:rPr>
              <a:t>records</a:t>
            </a:r>
            <a:r>
              <a:rPr sz="2800" spc="-5" dirty="0">
                <a:latin typeface="Century Gothic"/>
                <a:cs typeface="Century Gothic"/>
              </a:rPr>
              <a:t>…”</a:t>
            </a:r>
            <a:endParaRPr sz="28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8264" y="756316"/>
            <a:ext cx="5703570" cy="574040"/>
          </a:xfrm>
          <a:prstGeom prst="rect">
            <a:avLst/>
          </a:prstGeom>
        </p:spPr>
        <p:txBody>
          <a:bodyPr vert="horz" wrap="square" lIns="0" tIns="12700" rIns="0" bIns="0" rtlCol="0">
            <a:spAutoFit/>
          </a:bodyPr>
          <a:lstStyle/>
          <a:p>
            <a:pPr marL="12700">
              <a:lnSpc>
                <a:spcPct val="100000"/>
              </a:lnSpc>
              <a:spcBef>
                <a:spcPts val="100"/>
              </a:spcBef>
            </a:pPr>
            <a:r>
              <a:rPr sz="3600" spc="-5" dirty="0"/>
              <a:t>Things to consider</a:t>
            </a:r>
            <a:r>
              <a:rPr sz="3600" spc="10" dirty="0"/>
              <a:t> </a:t>
            </a:r>
            <a:r>
              <a:rPr sz="3600" spc="-5" dirty="0"/>
              <a:t>(cont.):</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23</a:t>
            </a:r>
          </a:p>
        </p:txBody>
      </p:sp>
      <p:sp>
        <p:nvSpPr>
          <p:cNvPr id="3" name="object 3"/>
          <p:cNvSpPr txBox="1"/>
          <p:nvPr/>
        </p:nvSpPr>
        <p:spPr>
          <a:xfrm>
            <a:off x="1145539" y="1626361"/>
            <a:ext cx="5647055" cy="3463925"/>
          </a:xfrm>
          <a:prstGeom prst="rect">
            <a:avLst/>
          </a:prstGeom>
        </p:spPr>
        <p:txBody>
          <a:bodyPr vert="horz" wrap="square" lIns="0" tIns="12700" rIns="0" bIns="0" rtlCol="0">
            <a:spAutoFit/>
          </a:bodyPr>
          <a:lstStyle/>
          <a:p>
            <a:pPr marL="355600" marR="5080" indent="-342900">
              <a:lnSpc>
                <a:spcPct val="100000"/>
              </a:lnSpc>
              <a:spcBef>
                <a:spcPts val="100"/>
              </a:spcBef>
              <a:buChar char="•"/>
              <a:tabLst>
                <a:tab pos="354965" algn="l"/>
                <a:tab pos="355600" algn="l"/>
              </a:tabLst>
            </a:pPr>
            <a:r>
              <a:rPr sz="2400" spc="-5" dirty="0">
                <a:latin typeface="Century Gothic"/>
                <a:cs typeface="Century Gothic"/>
              </a:rPr>
              <a:t>Place computer monitors such that  others cannot view </a:t>
            </a:r>
            <a:r>
              <a:rPr sz="2400" dirty="0">
                <a:latin typeface="Century Gothic"/>
                <a:cs typeface="Century Gothic"/>
              </a:rPr>
              <a:t>the </a:t>
            </a:r>
            <a:r>
              <a:rPr sz="2400" spc="-5" dirty="0">
                <a:latin typeface="Century Gothic"/>
                <a:cs typeface="Century Gothic"/>
              </a:rPr>
              <a:t>screen, </a:t>
            </a:r>
            <a:r>
              <a:rPr sz="2400" dirty="0">
                <a:latin typeface="Century Gothic"/>
                <a:cs typeface="Century Gothic"/>
              </a:rPr>
              <a:t>or  </a:t>
            </a:r>
            <a:r>
              <a:rPr sz="2400" spc="-5" dirty="0">
                <a:latin typeface="Century Gothic"/>
                <a:cs typeface="Century Gothic"/>
              </a:rPr>
              <a:t>use a screen filter </a:t>
            </a:r>
            <a:r>
              <a:rPr sz="2400" dirty="0">
                <a:latin typeface="Century Gothic"/>
                <a:cs typeface="Century Gothic"/>
              </a:rPr>
              <a:t>to </a:t>
            </a:r>
            <a:r>
              <a:rPr sz="2400" spc="-5" dirty="0">
                <a:latin typeface="Century Gothic"/>
                <a:cs typeface="Century Gothic"/>
              </a:rPr>
              <a:t>ensure</a:t>
            </a:r>
            <a:r>
              <a:rPr sz="2400" spc="15" dirty="0">
                <a:latin typeface="Century Gothic"/>
                <a:cs typeface="Century Gothic"/>
              </a:rPr>
              <a:t> </a:t>
            </a:r>
            <a:r>
              <a:rPr sz="2400" spc="-5" dirty="0">
                <a:latin typeface="Century Gothic"/>
                <a:cs typeface="Century Gothic"/>
              </a:rPr>
              <a:t>privacy.</a:t>
            </a:r>
            <a:endParaRPr sz="2400" dirty="0">
              <a:latin typeface="Century Gothic"/>
              <a:cs typeface="Century Gothic"/>
            </a:endParaRPr>
          </a:p>
          <a:p>
            <a:pPr marL="355600" marR="695960" indent="-342900">
              <a:lnSpc>
                <a:spcPct val="100000"/>
              </a:lnSpc>
              <a:spcBef>
                <a:spcPts val="575"/>
              </a:spcBef>
              <a:buChar char="•"/>
              <a:tabLst>
                <a:tab pos="354965" algn="l"/>
                <a:tab pos="355600" algn="l"/>
              </a:tabLst>
            </a:pPr>
            <a:r>
              <a:rPr sz="2400" dirty="0">
                <a:latin typeface="Century Gothic"/>
                <a:cs typeface="Century Gothic"/>
              </a:rPr>
              <a:t>Lock </a:t>
            </a:r>
            <a:r>
              <a:rPr sz="2400" spc="-5" dirty="0">
                <a:latin typeface="Century Gothic"/>
                <a:cs typeface="Century Gothic"/>
              </a:rPr>
              <a:t>your computer and office  when away from your</a:t>
            </a:r>
            <a:r>
              <a:rPr sz="2400" spc="15" dirty="0">
                <a:latin typeface="Century Gothic"/>
                <a:cs typeface="Century Gothic"/>
              </a:rPr>
              <a:t> </a:t>
            </a:r>
            <a:r>
              <a:rPr sz="2400" spc="-5" dirty="0">
                <a:latin typeface="Century Gothic"/>
                <a:cs typeface="Century Gothic"/>
              </a:rPr>
              <a:t>desk.</a:t>
            </a:r>
            <a:endParaRPr sz="2400" dirty="0">
              <a:latin typeface="Century Gothic"/>
              <a:cs typeface="Century Gothic"/>
            </a:endParaRPr>
          </a:p>
          <a:p>
            <a:pPr marL="355600" marR="43180" indent="-342900">
              <a:lnSpc>
                <a:spcPct val="100000"/>
              </a:lnSpc>
              <a:spcBef>
                <a:spcPts val="575"/>
              </a:spcBef>
              <a:buChar char="•"/>
              <a:tabLst>
                <a:tab pos="354965" algn="l"/>
                <a:tab pos="355600" algn="l"/>
              </a:tabLst>
            </a:pPr>
            <a:r>
              <a:rPr sz="2400" spc="-5" dirty="0">
                <a:latin typeface="Century Gothic"/>
                <a:cs typeface="Century Gothic"/>
              </a:rPr>
              <a:t>Keep documents with student data  locked while </a:t>
            </a:r>
            <a:r>
              <a:rPr sz="2400" dirty="0">
                <a:latin typeface="Century Gothic"/>
                <a:cs typeface="Century Gothic"/>
              </a:rPr>
              <a:t>not </a:t>
            </a:r>
            <a:r>
              <a:rPr sz="2400" spc="-5" dirty="0">
                <a:latin typeface="Century Gothic"/>
                <a:cs typeface="Century Gothic"/>
              </a:rPr>
              <a:t>in use </a:t>
            </a:r>
            <a:r>
              <a:rPr sz="2400" dirty="0">
                <a:latin typeface="Century Gothic"/>
                <a:cs typeface="Century Gothic"/>
              </a:rPr>
              <a:t>or </a:t>
            </a:r>
            <a:r>
              <a:rPr sz="2400" spc="-5" dirty="0">
                <a:latin typeface="Century Gothic"/>
                <a:cs typeface="Century Gothic"/>
              </a:rPr>
              <a:t>saved  securely </a:t>
            </a:r>
            <a:r>
              <a:rPr sz="2400" dirty="0">
                <a:latin typeface="Century Gothic"/>
                <a:cs typeface="Century Gothic"/>
              </a:rPr>
              <a:t>on </a:t>
            </a:r>
            <a:r>
              <a:rPr sz="2400" spc="-5" dirty="0">
                <a:latin typeface="Century Gothic"/>
                <a:cs typeface="Century Gothic"/>
              </a:rPr>
              <a:t>a university approved  electronic</a:t>
            </a:r>
            <a:r>
              <a:rPr sz="2400" spc="-20" dirty="0">
                <a:latin typeface="Century Gothic"/>
                <a:cs typeface="Century Gothic"/>
              </a:rPr>
              <a:t> </a:t>
            </a:r>
            <a:r>
              <a:rPr sz="2400" spc="-5" dirty="0">
                <a:latin typeface="Century Gothic"/>
                <a:cs typeface="Century Gothic"/>
              </a:rPr>
              <a:t>device.</a:t>
            </a:r>
            <a:endParaRPr sz="24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8264" y="754792"/>
            <a:ext cx="3684270" cy="574040"/>
          </a:xfrm>
          <a:prstGeom prst="rect">
            <a:avLst/>
          </a:prstGeom>
        </p:spPr>
        <p:txBody>
          <a:bodyPr vert="horz" wrap="square" lIns="0" tIns="12700" rIns="0" bIns="0" rtlCol="0">
            <a:spAutoFit/>
          </a:bodyPr>
          <a:lstStyle/>
          <a:p>
            <a:pPr marL="12700">
              <a:lnSpc>
                <a:spcPct val="100000"/>
              </a:lnSpc>
              <a:spcBef>
                <a:spcPts val="100"/>
              </a:spcBef>
            </a:pPr>
            <a:r>
              <a:rPr sz="3600" spc="-5" dirty="0"/>
              <a:t>When in</a:t>
            </a:r>
            <a:r>
              <a:rPr sz="3600" spc="-35" dirty="0"/>
              <a:t> </a:t>
            </a:r>
            <a:r>
              <a:rPr sz="3600" spc="-5" dirty="0"/>
              <a:t>doubt…</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24</a:t>
            </a:r>
          </a:p>
        </p:txBody>
      </p:sp>
      <p:sp>
        <p:nvSpPr>
          <p:cNvPr id="3" name="object 3"/>
          <p:cNvSpPr txBox="1"/>
          <p:nvPr/>
        </p:nvSpPr>
        <p:spPr>
          <a:xfrm>
            <a:off x="1358264" y="1539660"/>
            <a:ext cx="5283835" cy="3074670"/>
          </a:xfrm>
          <a:prstGeom prst="rect">
            <a:avLst/>
          </a:prstGeom>
        </p:spPr>
        <p:txBody>
          <a:bodyPr vert="horz" wrap="square" lIns="0" tIns="98425" rIns="0" bIns="0" rtlCol="0">
            <a:spAutoFit/>
          </a:bodyPr>
          <a:lstStyle/>
          <a:p>
            <a:pPr marL="355600" indent="-342900">
              <a:lnSpc>
                <a:spcPct val="100000"/>
              </a:lnSpc>
              <a:spcBef>
                <a:spcPts val="775"/>
              </a:spcBef>
              <a:buChar char="•"/>
              <a:tabLst>
                <a:tab pos="355600" algn="l"/>
              </a:tabLst>
            </a:pPr>
            <a:r>
              <a:rPr sz="2800" dirty="0">
                <a:latin typeface="Century Gothic"/>
                <a:cs typeface="Century Gothic"/>
              </a:rPr>
              <a:t>Do </a:t>
            </a:r>
            <a:r>
              <a:rPr sz="2800" spc="-5" dirty="0">
                <a:latin typeface="Century Gothic"/>
                <a:cs typeface="Century Gothic"/>
              </a:rPr>
              <a:t>NOT release</a:t>
            </a:r>
            <a:r>
              <a:rPr sz="2800" dirty="0">
                <a:latin typeface="Century Gothic"/>
                <a:cs typeface="Century Gothic"/>
              </a:rPr>
              <a:t> </a:t>
            </a:r>
            <a:r>
              <a:rPr sz="2800" spc="-5" dirty="0">
                <a:latin typeface="Century Gothic"/>
                <a:cs typeface="Century Gothic"/>
              </a:rPr>
              <a:t>information.</a:t>
            </a:r>
            <a:endParaRPr sz="2800" dirty="0">
              <a:latin typeface="Century Gothic"/>
              <a:cs typeface="Century Gothic"/>
            </a:endParaRPr>
          </a:p>
          <a:p>
            <a:pPr marL="755015" marR="213360" indent="-285750">
              <a:lnSpc>
                <a:spcPct val="100000"/>
              </a:lnSpc>
              <a:spcBef>
                <a:spcPts val="580"/>
              </a:spcBef>
              <a:tabLst>
                <a:tab pos="755015" algn="l"/>
              </a:tabLst>
            </a:pPr>
            <a:r>
              <a:rPr sz="2400" dirty="0">
                <a:latin typeface="Century Gothic"/>
                <a:cs typeface="Century Gothic"/>
              </a:rPr>
              <a:t>–	</a:t>
            </a:r>
            <a:r>
              <a:rPr sz="2400" spc="-5" dirty="0">
                <a:latin typeface="Century Gothic"/>
                <a:cs typeface="Century Gothic"/>
              </a:rPr>
              <a:t>Consult with </a:t>
            </a:r>
            <a:r>
              <a:rPr sz="2400" dirty="0">
                <a:latin typeface="Century Gothic"/>
                <a:cs typeface="Century Gothic"/>
              </a:rPr>
              <a:t>the </a:t>
            </a:r>
            <a:r>
              <a:rPr sz="2400" spc="-5" dirty="0">
                <a:latin typeface="Century Gothic"/>
                <a:cs typeface="Century Gothic"/>
              </a:rPr>
              <a:t>Office </a:t>
            </a:r>
            <a:r>
              <a:rPr sz="2400" dirty="0">
                <a:latin typeface="Century Gothic"/>
                <a:cs typeface="Century Gothic"/>
              </a:rPr>
              <a:t>of</a:t>
            </a:r>
            <a:r>
              <a:rPr sz="2400" spc="-60" dirty="0">
                <a:latin typeface="Century Gothic"/>
                <a:cs typeface="Century Gothic"/>
              </a:rPr>
              <a:t> </a:t>
            </a:r>
            <a:r>
              <a:rPr sz="2400" dirty="0">
                <a:latin typeface="Century Gothic"/>
                <a:cs typeface="Century Gothic"/>
              </a:rPr>
              <a:t>the  </a:t>
            </a:r>
            <a:r>
              <a:rPr sz="2400" spc="-5" dirty="0">
                <a:latin typeface="Century Gothic"/>
                <a:cs typeface="Century Gothic"/>
              </a:rPr>
              <a:t>Registrar</a:t>
            </a:r>
            <a:r>
              <a:rPr sz="2400" spc="5" dirty="0">
                <a:latin typeface="Century Gothic"/>
                <a:cs typeface="Century Gothic"/>
              </a:rPr>
              <a:t> </a:t>
            </a:r>
            <a:r>
              <a:rPr sz="2400" spc="-5" dirty="0">
                <a:latin typeface="Century Gothic"/>
                <a:cs typeface="Century Gothic"/>
              </a:rPr>
              <a:t>first.</a:t>
            </a:r>
            <a:endParaRPr sz="2400" dirty="0">
              <a:latin typeface="Century Gothic"/>
              <a:cs typeface="Century Gothic"/>
            </a:endParaRPr>
          </a:p>
          <a:p>
            <a:pPr>
              <a:lnSpc>
                <a:spcPct val="100000"/>
              </a:lnSpc>
              <a:spcBef>
                <a:spcPts val="40"/>
              </a:spcBef>
            </a:pPr>
            <a:endParaRPr sz="3050" dirty="0">
              <a:latin typeface="Times New Roman"/>
              <a:cs typeface="Times New Roman"/>
            </a:endParaRPr>
          </a:p>
          <a:p>
            <a:pPr marL="355600" marR="5080" indent="-342900" algn="just">
              <a:lnSpc>
                <a:spcPct val="100000"/>
              </a:lnSpc>
              <a:spcBef>
                <a:spcPts val="5"/>
              </a:spcBef>
              <a:buChar char="•"/>
              <a:tabLst>
                <a:tab pos="355600" algn="l"/>
              </a:tabLst>
            </a:pPr>
            <a:r>
              <a:rPr sz="2800" dirty="0">
                <a:latin typeface="Century Gothic"/>
                <a:cs typeface="Century Gothic"/>
              </a:rPr>
              <a:t>“Oops” </a:t>
            </a:r>
            <a:r>
              <a:rPr sz="2800" spc="-5" dirty="0">
                <a:latin typeface="Century Gothic"/>
                <a:cs typeface="Century Gothic"/>
              </a:rPr>
              <a:t>is </a:t>
            </a:r>
            <a:r>
              <a:rPr sz="2800" dirty="0">
                <a:latin typeface="Century Gothic"/>
                <a:cs typeface="Century Gothic"/>
              </a:rPr>
              <a:t>not acceptable</a:t>
            </a:r>
            <a:r>
              <a:rPr sz="2800" spc="-90" dirty="0">
                <a:latin typeface="Century Gothic"/>
                <a:cs typeface="Century Gothic"/>
              </a:rPr>
              <a:t> </a:t>
            </a:r>
            <a:r>
              <a:rPr sz="2800" dirty="0">
                <a:latin typeface="Century Gothic"/>
                <a:cs typeface="Century Gothic"/>
              </a:rPr>
              <a:t>as  a </a:t>
            </a:r>
            <a:r>
              <a:rPr sz="2800" spc="-5" dirty="0">
                <a:latin typeface="Century Gothic"/>
                <a:cs typeface="Century Gothic"/>
              </a:rPr>
              <a:t>legal </a:t>
            </a:r>
            <a:r>
              <a:rPr sz="2800" dirty="0">
                <a:latin typeface="Century Gothic"/>
                <a:cs typeface="Century Gothic"/>
              </a:rPr>
              <a:t>defense </a:t>
            </a:r>
            <a:r>
              <a:rPr sz="2800" spc="-5" dirty="0">
                <a:latin typeface="Century Gothic"/>
                <a:cs typeface="Century Gothic"/>
              </a:rPr>
              <a:t>in disclosure  </a:t>
            </a:r>
            <a:r>
              <a:rPr sz="2800" dirty="0">
                <a:latin typeface="Century Gothic"/>
                <a:cs typeface="Century Gothic"/>
              </a:rPr>
              <a:t>of </a:t>
            </a:r>
            <a:r>
              <a:rPr sz="2800" spc="-5" dirty="0">
                <a:latin typeface="Century Gothic"/>
                <a:cs typeface="Century Gothic"/>
              </a:rPr>
              <a:t>education</a:t>
            </a:r>
            <a:r>
              <a:rPr sz="2800" spc="-15" dirty="0">
                <a:latin typeface="Century Gothic"/>
                <a:cs typeface="Century Gothic"/>
              </a:rPr>
              <a:t> </a:t>
            </a:r>
            <a:r>
              <a:rPr sz="2800" spc="-5" dirty="0">
                <a:latin typeface="Century Gothic"/>
                <a:cs typeface="Century Gothic"/>
              </a:rPr>
              <a:t>records.</a:t>
            </a:r>
            <a:endParaRPr sz="28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8264" y="754792"/>
            <a:ext cx="2284095" cy="574040"/>
          </a:xfrm>
          <a:prstGeom prst="rect">
            <a:avLst/>
          </a:prstGeom>
        </p:spPr>
        <p:txBody>
          <a:bodyPr vert="horz" wrap="square" lIns="0" tIns="12700" rIns="0" bIns="0" rtlCol="0">
            <a:spAutoFit/>
          </a:bodyPr>
          <a:lstStyle/>
          <a:p>
            <a:pPr marL="12700">
              <a:lnSpc>
                <a:spcPct val="100000"/>
              </a:lnSpc>
              <a:spcBef>
                <a:spcPts val="100"/>
              </a:spcBef>
            </a:pPr>
            <a:r>
              <a:rPr sz="3600" spc="-5" dirty="0"/>
              <a:t>Resources</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25</a:t>
            </a:r>
          </a:p>
        </p:txBody>
      </p:sp>
      <p:sp>
        <p:nvSpPr>
          <p:cNvPr id="3" name="object 3"/>
          <p:cNvSpPr txBox="1"/>
          <p:nvPr/>
        </p:nvSpPr>
        <p:spPr>
          <a:xfrm>
            <a:off x="1358264" y="1476247"/>
            <a:ext cx="5418455" cy="2877820"/>
          </a:xfrm>
          <a:prstGeom prst="rect">
            <a:avLst/>
          </a:prstGeom>
        </p:spPr>
        <p:txBody>
          <a:bodyPr vert="horz" wrap="square" lIns="0" tIns="12700" rIns="0" bIns="0" rtlCol="0">
            <a:spAutoFit/>
          </a:bodyPr>
          <a:lstStyle/>
          <a:p>
            <a:pPr marL="355600" indent="-342900">
              <a:lnSpc>
                <a:spcPts val="2155"/>
              </a:lnSpc>
              <a:spcBef>
                <a:spcPts val="100"/>
              </a:spcBef>
              <a:buFont typeface="Century Gothic"/>
              <a:buChar char="•"/>
              <a:tabLst>
                <a:tab pos="354965" algn="l"/>
                <a:tab pos="355600" algn="l"/>
              </a:tabLst>
            </a:pPr>
            <a:r>
              <a:rPr sz="1800" b="1" spc="-5" dirty="0">
                <a:latin typeface="Century Gothic"/>
                <a:cs typeface="Century Gothic"/>
              </a:rPr>
              <a:t>Faculty/Staff:</a:t>
            </a:r>
            <a:endParaRPr sz="1800">
              <a:latin typeface="Century Gothic"/>
              <a:cs typeface="Century Gothic"/>
            </a:endParaRPr>
          </a:p>
          <a:p>
            <a:pPr marL="354965">
              <a:lnSpc>
                <a:spcPts val="2155"/>
              </a:lnSpc>
            </a:pPr>
            <a:r>
              <a:rPr sz="1800" u="heavy" spc="-5" dirty="0">
                <a:solidFill>
                  <a:srgbClr val="009999"/>
                </a:solidFill>
                <a:uFill>
                  <a:solidFill>
                    <a:srgbClr val="009999"/>
                  </a:solidFill>
                </a:uFill>
                <a:latin typeface="Century Gothic"/>
                <a:cs typeface="Century Gothic"/>
                <a:hlinkClick r:id="rId2"/>
              </a:rPr>
              <a:t>http://www.uky.edu/registrar/content/faculty</a:t>
            </a:r>
            <a:endParaRPr sz="1800">
              <a:latin typeface="Century Gothic"/>
              <a:cs typeface="Century Gothic"/>
            </a:endParaRPr>
          </a:p>
          <a:p>
            <a:pPr marL="354965">
              <a:lnSpc>
                <a:spcPct val="100000"/>
              </a:lnSpc>
            </a:pPr>
            <a:r>
              <a:rPr sz="1800" u="heavy" spc="-5" dirty="0">
                <a:solidFill>
                  <a:srgbClr val="009999"/>
                </a:solidFill>
                <a:uFill>
                  <a:solidFill>
                    <a:srgbClr val="009999"/>
                  </a:solidFill>
                </a:uFill>
                <a:latin typeface="Century Gothic"/>
                <a:cs typeface="Century Gothic"/>
                <a:hlinkClick r:id="rId2"/>
              </a:rPr>
              <a:t>-staff</a:t>
            </a:r>
            <a:endParaRPr sz="1800">
              <a:latin typeface="Century Gothic"/>
              <a:cs typeface="Century Gothic"/>
            </a:endParaRPr>
          </a:p>
          <a:p>
            <a:pPr>
              <a:lnSpc>
                <a:spcPct val="100000"/>
              </a:lnSpc>
              <a:spcBef>
                <a:spcPts val="10"/>
              </a:spcBef>
            </a:pPr>
            <a:endParaRPr sz="2250">
              <a:latin typeface="Times New Roman"/>
              <a:cs typeface="Times New Roman"/>
            </a:endParaRPr>
          </a:p>
          <a:p>
            <a:pPr marL="355600" indent="-342900">
              <a:lnSpc>
                <a:spcPts val="2155"/>
              </a:lnSpc>
              <a:buFont typeface="Century Gothic"/>
              <a:buChar char="•"/>
              <a:tabLst>
                <a:tab pos="354965" algn="l"/>
                <a:tab pos="355600" algn="l"/>
              </a:tabLst>
            </a:pPr>
            <a:r>
              <a:rPr sz="1800" b="1" spc="-5" dirty="0">
                <a:latin typeface="Century Gothic"/>
                <a:cs typeface="Century Gothic"/>
              </a:rPr>
              <a:t>Students:</a:t>
            </a:r>
            <a:endParaRPr sz="1800">
              <a:latin typeface="Century Gothic"/>
              <a:cs typeface="Century Gothic"/>
            </a:endParaRPr>
          </a:p>
          <a:p>
            <a:pPr marL="354965">
              <a:lnSpc>
                <a:spcPts val="2155"/>
              </a:lnSpc>
            </a:pPr>
            <a:r>
              <a:rPr sz="1800" u="heavy" spc="-5" dirty="0">
                <a:solidFill>
                  <a:srgbClr val="009999"/>
                </a:solidFill>
                <a:uFill>
                  <a:solidFill>
                    <a:srgbClr val="009999"/>
                  </a:solidFill>
                </a:uFill>
                <a:latin typeface="Century Gothic"/>
                <a:cs typeface="Century Gothic"/>
                <a:hlinkClick r:id="rId3"/>
              </a:rPr>
              <a:t>http://www.uky.edu/registrar/FERPA-privacy</a:t>
            </a:r>
            <a:endParaRPr sz="1800">
              <a:latin typeface="Century Gothic"/>
              <a:cs typeface="Century Gothic"/>
            </a:endParaRPr>
          </a:p>
          <a:p>
            <a:pPr>
              <a:lnSpc>
                <a:spcPct val="100000"/>
              </a:lnSpc>
              <a:spcBef>
                <a:spcPts val="10"/>
              </a:spcBef>
            </a:pPr>
            <a:endParaRPr sz="2250">
              <a:latin typeface="Times New Roman"/>
              <a:cs typeface="Times New Roman"/>
            </a:endParaRPr>
          </a:p>
          <a:p>
            <a:pPr marL="355600" marR="88265" indent="-342900">
              <a:lnSpc>
                <a:spcPct val="100000"/>
              </a:lnSpc>
              <a:buFont typeface="Century Gothic"/>
              <a:buChar char="•"/>
              <a:tabLst>
                <a:tab pos="354965" algn="l"/>
                <a:tab pos="355600" algn="l"/>
              </a:tabLst>
            </a:pPr>
            <a:r>
              <a:rPr sz="1800" b="1" spc="-5" dirty="0">
                <a:latin typeface="Century Gothic"/>
                <a:cs typeface="Century Gothic"/>
              </a:rPr>
              <a:t>Parents/Guardians: </a:t>
            </a:r>
            <a:r>
              <a:rPr sz="1800" b="1" u="heavy" spc="-5" dirty="0">
                <a:solidFill>
                  <a:srgbClr val="009999"/>
                </a:solidFill>
                <a:uFill>
                  <a:solidFill>
                    <a:srgbClr val="009999"/>
                  </a:solidFill>
                </a:uFill>
                <a:latin typeface="Century Gothic"/>
                <a:cs typeface="Century Gothic"/>
              </a:rPr>
              <a:t> </a:t>
            </a:r>
            <a:r>
              <a:rPr sz="1800" u="heavy" spc="-5" dirty="0">
                <a:solidFill>
                  <a:srgbClr val="009999"/>
                </a:solidFill>
                <a:uFill>
                  <a:solidFill>
                    <a:srgbClr val="009999"/>
                  </a:solidFill>
                </a:uFill>
                <a:latin typeface="Century Gothic"/>
                <a:cs typeface="Century Gothic"/>
                <a:hlinkClick r:id="rId4"/>
              </a:rPr>
              <a:t>http://www.uky.edu/registrar/content/ferpa-  parentsguardians</a:t>
            </a:r>
            <a:endParaRPr sz="1800">
              <a:latin typeface="Century Gothic"/>
              <a:cs typeface="Century Gothic"/>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733297"/>
            <a:ext cx="3500754" cy="574040"/>
          </a:xfrm>
          <a:prstGeom prst="rect">
            <a:avLst/>
          </a:prstGeom>
        </p:spPr>
        <p:txBody>
          <a:bodyPr vert="horz" wrap="square" lIns="0" tIns="12700" rIns="0" bIns="0" rtlCol="0">
            <a:spAutoFit/>
          </a:bodyPr>
          <a:lstStyle/>
          <a:p>
            <a:pPr marL="12700">
              <a:lnSpc>
                <a:spcPct val="100000"/>
              </a:lnSpc>
              <a:spcBef>
                <a:spcPts val="100"/>
              </a:spcBef>
            </a:pPr>
            <a:r>
              <a:rPr sz="3600" spc="-5" dirty="0"/>
              <a:t>UK </a:t>
            </a:r>
            <a:r>
              <a:rPr sz="3600" dirty="0"/>
              <a:t>FERPA</a:t>
            </a:r>
            <a:r>
              <a:rPr sz="3600" spc="-50" dirty="0"/>
              <a:t> </a:t>
            </a:r>
            <a:r>
              <a:rPr sz="3600" spc="-5" dirty="0"/>
              <a:t>Policy</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26</a:t>
            </a:r>
          </a:p>
        </p:txBody>
      </p:sp>
      <p:sp>
        <p:nvSpPr>
          <p:cNvPr id="3" name="object 3"/>
          <p:cNvSpPr txBox="1"/>
          <p:nvPr/>
        </p:nvSpPr>
        <p:spPr>
          <a:xfrm>
            <a:off x="1405331" y="1798624"/>
            <a:ext cx="5492115" cy="1884680"/>
          </a:xfrm>
          <a:prstGeom prst="rect">
            <a:avLst/>
          </a:prstGeom>
        </p:spPr>
        <p:txBody>
          <a:bodyPr vert="horz" wrap="square" lIns="0" tIns="12065" rIns="0" bIns="0" rtlCol="0">
            <a:spAutoFit/>
          </a:bodyPr>
          <a:lstStyle/>
          <a:p>
            <a:pPr marL="12700">
              <a:lnSpc>
                <a:spcPct val="100000"/>
              </a:lnSpc>
              <a:spcBef>
                <a:spcPts val="95"/>
              </a:spcBef>
            </a:pPr>
            <a:r>
              <a:rPr sz="2000" b="1" spc="-5" dirty="0">
                <a:latin typeface="Century Gothic"/>
                <a:cs typeface="Century Gothic"/>
              </a:rPr>
              <a:t>University of Kentucky, Office of the</a:t>
            </a:r>
            <a:r>
              <a:rPr sz="2000" b="1" spc="40" dirty="0">
                <a:latin typeface="Century Gothic"/>
                <a:cs typeface="Century Gothic"/>
              </a:rPr>
              <a:t> </a:t>
            </a:r>
            <a:r>
              <a:rPr sz="2000" b="1" spc="-5" dirty="0">
                <a:latin typeface="Century Gothic"/>
                <a:cs typeface="Century Gothic"/>
              </a:rPr>
              <a:t>Registrar</a:t>
            </a:r>
            <a:endParaRPr sz="2000">
              <a:latin typeface="Century Gothic"/>
              <a:cs typeface="Century Gothic"/>
            </a:endParaRPr>
          </a:p>
          <a:p>
            <a:pPr marL="871219" marR="862330" algn="ctr">
              <a:lnSpc>
                <a:spcPct val="170000"/>
              </a:lnSpc>
            </a:pPr>
            <a:r>
              <a:rPr sz="2000" b="1" u="heavy" spc="-5" dirty="0">
                <a:solidFill>
                  <a:srgbClr val="009999"/>
                </a:solidFill>
                <a:uFill>
                  <a:solidFill>
                    <a:srgbClr val="009999"/>
                  </a:solidFill>
                </a:uFill>
                <a:latin typeface="Century Gothic"/>
                <a:cs typeface="Century Gothic"/>
                <a:hlinkClick r:id="rId2"/>
              </a:rPr>
              <a:t>http://www.uky.edu/Registrar/ </a:t>
            </a:r>
            <a:r>
              <a:rPr sz="2000" b="1" spc="-5" dirty="0">
                <a:solidFill>
                  <a:srgbClr val="009999"/>
                </a:solidFill>
                <a:latin typeface="Century Gothic"/>
                <a:cs typeface="Century Gothic"/>
              </a:rPr>
              <a:t> </a:t>
            </a:r>
            <a:r>
              <a:rPr sz="2000" b="1" spc="-5" dirty="0">
                <a:latin typeface="Century Gothic"/>
                <a:cs typeface="Century Gothic"/>
              </a:rPr>
              <a:t>10</a:t>
            </a:r>
            <a:r>
              <a:rPr sz="2000" b="1" spc="10" dirty="0">
                <a:latin typeface="Century Gothic"/>
                <a:cs typeface="Century Gothic"/>
              </a:rPr>
              <a:t> </a:t>
            </a:r>
            <a:r>
              <a:rPr sz="2000" b="1" spc="-5" dirty="0">
                <a:latin typeface="Century Gothic"/>
                <a:cs typeface="Century Gothic"/>
              </a:rPr>
              <a:t>Funkhouser</a:t>
            </a:r>
            <a:endParaRPr sz="2000">
              <a:latin typeface="Century Gothic"/>
              <a:cs typeface="Century Gothic"/>
            </a:endParaRPr>
          </a:p>
          <a:p>
            <a:pPr algn="ctr">
              <a:lnSpc>
                <a:spcPct val="100000"/>
              </a:lnSpc>
              <a:spcBef>
                <a:spcPts val="1680"/>
              </a:spcBef>
            </a:pPr>
            <a:r>
              <a:rPr sz="2000" b="1" spc="-10" dirty="0">
                <a:latin typeface="Century Gothic"/>
                <a:cs typeface="Century Gothic"/>
              </a:rPr>
              <a:t>859.257.7157</a:t>
            </a:r>
            <a:endParaRPr sz="2000">
              <a:latin typeface="Century Gothic"/>
              <a:cs typeface="Century Gothic"/>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9339" y="841501"/>
            <a:ext cx="7063105" cy="513080"/>
          </a:xfrm>
          <a:prstGeom prst="rect">
            <a:avLst/>
          </a:prstGeom>
        </p:spPr>
        <p:txBody>
          <a:bodyPr vert="horz" wrap="square" lIns="0" tIns="12065" rIns="0" bIns="0" rtlCol="0">
            <a:spAutoFit/>
          </a:bodyPr>
          <a:lstStyle/>
          <a:p>
            <a:pPr marL="12700">
              <a:lnSpc>
                <a:spcPct val="100000"/>
              </a:lnSpc>
              <a:spcBef>
                <a:spcPts val="95"/>
              </a:spcBef>
            </a:pPr>
            <a:r>
              <a:rPr spc="-5" dirty="0"/>
              <a:t>WHAT IS AN “EDUCATION</a:t>
            </a:r>
            <a:r>
              <a:rPr dirty="0"/>
              <a:t> </a:t>
            </a:r>
            <a:r>
              <a:rPr spc="-5" dirty="0"/>
              <a:t>RECORD?”</a:t>
            </a:r>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4</a:t>
            </a:r>
          </a:p>
        </p:txBody>
      </p:sp>
      <p:sp>
        <p:nvSpPr>
          <p:cNvPr id="3" name="object 3"/>
          <p:cNvSpPr txBox="1"/>
          <p:nvPr/>
        </p:nvSpPr>
        <p:spPr>
          <a:xfrm>
            <a:off x="1069339" y="1635678"/>
            <a:ext cx="5707380" cy="2987040"/>
          </a:xfrm>
          <a:prstGeom prst="rect">
            <a:avLst/>
          </a:prstGeom>
        </p:spPr>
        <p:txBody>
          <a:bodyPr vert="horz" wrap="square" lIns="0" tIns="46990" rIns="0" bIns="0" rtlCol="0">
            <a:spAutoFit/>
          </a:bodyPr>
          <a:lstStyle/>
          <a:p>
            <a:pPr marL="355600" indent="-342900">
              <a:lnSpc>
                <a:spcPct val="100000"/>
              </a:lnSpc>
              <a:spcBef>
                <a:spcPts val="370"/>
              </a:spcBef>
              <a:buChar char="•"/>
              <a:tabLst>
                <a:tab pos="354965" algn="l"/>
                <a:tab pos="355600" algn="l"/>
              </a:tabLst>
            </a:pPr>
            <a:r>
              <a:rPr sz="2200" spc="-5" dirty="0">
                <a:latin typeface="Century Gothic"/>
                <a:cs typeface="Century Gothic"/>
              </a:rPr>
              <a:t>Any record, with certain exceptions</a:t>
            </a:r>
            <a:endParaRPr sz="2200" dirty="0">
              <a:latin typeface="Century Gothic"/>
              <a:cs typeface="Century Gothic"/>
            </a:endParaRPr>
          </a:p>
          <a:p>
            <a:pPr marL="755650" marR="280670" lvl="1" indent="-285750">
              <a:lnSpc>
                <a:spcPts val="1939"/>
              </a:lnSpc>
              <a:spcBef>
                <a:spcPts val="465"/>
              </a:spcBef>
              <a:buChar char="–"/>
              <a:tabLst>
                <a:tab pos="755015" algn="l"/>
                <a:tab pos="755650" algn="l"/>
              </a:tabLst>
            </a:pPr>
            <a:r>
              <a:rPr sz="1800" spc="-5" dirty="0">
                <a:latin typeface="Century Gothic"/>
                <a:cs typeface="Century Gothic"/>
              </a:rPr>
              <a:t>maintained by </a:t>
            </a:r>
            <a:r>
              <a:rPr sz="1800" dirty="0">
                <a:latin typeface="Century Gothic"/>
                <a:cs typeface="Century Gothic"/>
              </a:rPr>
              <a:t>an </a:t>
            </a:r>
            <a:r>
              <a:rPr sz="1800" spc="-5" dirty="0">
                <a:latin typeface="Century Gothic"/>
                <a:cs typeface="Century Gothic"/>
              </a:rPr>
              <a:t>institution </a:t>
            </a:r>
            <a:r>
              <a:rPr sz="1800" dirty="0">
                <a:latin typeface="Century Gothic"/>
                <a:cs typeface="Century Gothic"/>
              </a:rPr>
              <a:t>that </a:t>
            </a:r>
            <a:r>
              <a:rPr sz="1800" spc="-5" dirty="0">
                <a:latin typeface="Century Gothic"/>
                <a:cs typeface="Century Gothic"/>
              </a:rPr>
              <a:t>is directly  related </a:t>
            </a:r>
            <a:r>
              <a:rPr sz="1800" dirty="0">
                <a:latin typeface="Century Gothic"/>
                <a:cs typeface="Century Gothic"/>
              </a:rPr>
              <a:t>to </a:t>
            </a:r>
            <a:r>
              <a:rPr sz="1800" spc="-5" dirty="0">
                <a:latin typeface="Century Gothic"/>
                <a:cs typeface="Century Gothic"/>
              </a:rPr>
              <a:t>a student(s) </a:t>
            </a:r>
            <a:r>
              <a:rPr sz="1800" dirty="0">
                <a:latin typeface="Century Gothic"/>
                <a:cs typeface="Century Gothic"/>
              </a:rPr>
              <a:t>and </a:t>
            </a:r>
            <a:r>
              <a:rPr sz="1800" spc="-5" dirty="0">
                <a:latin typeface="Century Gothic"/>
                <a:cs typeface="Century Gothic"/>
              </a:rPr>
              <a:t>contains  personally identifiable</a:t>
            </a:r>
            <a:r>
              <a:rPr sz="1800" spc="20" dirty="0">
                <a:latin typeface="Century Gothic"/>
                <a:cs typeface="Century Gothic"/>
              </a:rPr>
              <a:t> </a:t>
            </a:r>
            <a:r>
              <a:rPr sz="1800" spc="-5" dirty="0">
                <a:latin typeface="Century Gothic"/>
                <a:cs typeface="Century Gothic"/>
              </a:rPr>
              <a:t>information.</a:t>
            </a:r>
            <a:endParaRPr sz="1800" dirty="0">
              <a:latin typeface="Century Gothic"/>
              <a:cs typeface="Century Gothic"/>
            </a:endParaRPr>
          </a:p>
          <a:p>
            <a:pPr lvl="1">
              <a:lnSpc>
                <a:spcPct val="100000"/>
              </a:lnSpc>
              <a:spcBef>
                <a:spcPts val="45"/>
              </a:spcBef>
              <a:buFont typeface="Century Gothic"/>
              <a:buChar char="–"/>
            </a:pPr>
            <a:endParaRPr sz="2800" dirty="0">
              <a:latin typeface="Times New Roman"/>
              <a:cs typeface="Times New Roman"/>
            </a:endParaRPr>
          </a:p>
          <a:p>
            <a:pPr marL="355600" indent="-342900">
              <a:lnSpc>
                <a:spcPct val="100000"/>
              </a:lnSpc>
              <a:buChar char="•"/>
              <a:tabLst>
                <a:tab pos="354965" algn="l"/>
                <a:tab pos="355600" algn="l"/>
              </a:tabLst>
            </a:pPr>
            <a:r>
              <a:rPr sz="2200" spc="-5" dirty="0">
                <a:latin typeface="Century Gothic"/>
                <a:cs typeface="Century Gothic"/>
              </a:rPr>
              <a:t>These records</a:t>
            </a:r>
            <a:r>
              <a:rPr sz="2200" spc="-20" dirty="0">
                <a:latin typeface="Century Gothic"/>
                <a:cs typeface="Century Gothic"/>
              </a:rPr>
              <a:t> </a:t>
            </a:r>
            <a:r>
              <a:rPr sz="2200" spc="-5" dirty="0">
                <a:latin typeface="Century Gothic"/>
                <a:cs typeface="Century Gothic"/>
              </a:rPr>
              <a:t>include:</a:t>
            </a:r>
            <a:endParaRPr sz="2200" dirty="0">
              <a:latin typeface="Century Gothic"/>
              <a:cs typeface="Century Gothic"/>
            </a:endParaRPr>
          </a:p>
          <a:p>
            <a:pPr marL="755650" marR="5080" lvl="1" indent="-285750">
              <a:lnSpc>
                <a:spcPct val="89900"/>
              </a:lnSpc>
              <a:spcBef>
                <a:spcPts val="445"/>
              </a:spcBef>
              <a:buChar char="–"/>
              <a:tabLst>
                <a:tab pos="755015" algn="l"/>
                <a:tab pos="755650" algn="l"/>
              </a:tabLst>
            </a:pPr>
            <a:r>
              <a:rPr sz="1800" spc="-5" dirty="0">
                <a:latin typeface="Century Gothic"/>
                <a:cs typeface="Century Gothic"/>
              </a:rPr>
              <a:t>All files/docs/materials </a:t>
            </a:r>
            <a:r>
              <a:rPr sz="1800" b="1" i="1" spc="-5" dirty="0">
                <a:latin typeface="Century Gothic"/>
                <a:cs typeface="Century Gothic"/>
              </a:rPr>
              <a:t>regardless of </a:t>
            </a:r>
            <a:r>
              <a:rPr sz="1800" b="1" i="1" dirty="0">
                <a:latin typeface="Century Gothic"/>
                <a:cs typeface="Century Gothic"/>
              </a:rPr>
              <a:t>medium  </a:t>
            </a:r>
            <a:r>
              <a:rPr sz="1800" spc="-5" dirty="0">
                <a:latin typeface="Century Gothic"/>
                <a:cs typeface="Century Gothic"/>
              </a:rPr>
              <a:t>which contain information directly related </a:t>
            </a:r>
            <a:r>
              <a:rPr sz="1800" dirty="0">
                <a:latin typeface="Century Gothic"/>
                <a:cs typeface="Century Gothic"/>
              </a:rPr>
              <a:t>to  </a:t>
            </a:r>
            <a:r>
              <a:rPr sz="1800" spc="-5" dirty="0">
                <a:latin typeface="Century Gothic"/>
                <a:cs typeface="Century Gothic"/>
              </a:rPr>
              <a:t>students </a:t>
            </a:r>
            <a:r>
              <a:rPr sz="1800" dirty="0">
                <a:latin typeface="Century Gothic"/>
                <a:cs typeface="Century Gothic"/>
              </a:rPr>
              <a:t>and </a:t>
            </a:r>
            <a:r>
              <a:rPr sz="1800" spc="-5" dirty="0">
                <a:latin typeface="Century Gothic"/>
                <a:cs typeface="Century Gothic"/>
              </a:rPr>
              <a:t>from which students </a:t>
            </a:r>
            <a:r>
              <a:rPr sz="1800" dirty="0">
                <a:latin typeface="Century Gothic"/>
                <a:cs typeface="Century Gothic"/>
              </a:rPr>
              <a:t>can </a:t>
            </a:r>
            <a:r>
              <a:rPr sz="1800" spc="-5" dirty="0">
                <a:latin typeface="Century Gothic"/>
                <a:cs typeface="Century Gothic"/>
              </a:rPr>
              <a:t>be  personally (individually)</a:t>
            </a:r>
            <a:r>
              <a:rPr sz="1800" spc="25" dirty="0">
                <a:latin typeface="Century Gothic"/>
                <a:cs typeface="Century Gothic"/>
              </a:rPr>
              <a:t> </a:t>
            </a:r>
            <a:r>
              <a:rPr sz="1800" spc="-5" dirty="0">
                <a:latin typeface="Century Gothic"/>
                <a:cs typeface="Century Gothic"/>
              </a:rPr>
              <a:t>identified.</a:t>
            </a:r>
            <a:endParaRPr sz="18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9339" y="961897"/>
            <a:ext cx="6071235" cy="574040"/>
          </a:xfrm>
          <a:prstGeom prst="rect">
            <a:avLst/>
          </a:prstGeom>
        </p:spPr>
        <p:txBody>
          <a:bodyPr vert="horz" wrap="square" lIns="0" tIns="12700" rIns="0" bIns="0" rtlCol="0">
            <a:spAutoFit/>
          </a:bodyPr>
          <a:lstStyle/>
          <a:p>
            <a:pPr marL="12700">
              <a:lnSpc>
                <a:spcPct val="100000"/>
              </a:lnSpc>
              <a:spcBef>
                <a:spcPts val="100"/>
              </a:spcBef>
            </a:pPr>
            <a:r>
              <a:rPr sz="3600" spc="-5" dirty="0"/>
              <a:t>“PERSONALLY</a:t>
            </a:r>
            <a:r>
              <a:rPr sz="3600" spc="25" dirty="0"/>
              <a:t> </a:t>
            </a:r>
            <a:r>
              <a:rPr sz="3600" spc="-5" dirty="0"/>
              <a:t>IDENTIFIABLE”</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5</a:t>
            </a:r>
          </a:p>
        </p:txBody>
      </p:sp>
      <p:sp>
        <p:nvSpPr>
          <p:cNvPr id="3" name="object 3"/>
          <p:cNvSpPr txBox="1"/>
          <p:nvPr/>
        </p:nvSpPr>
        <p:spPr>
          <a:xfrm>
            <a:off x="1145539" y="1732280"/>
            <a:ext cx="5774690" cy="4455795"/>
          </a:xfrm>
          <a:prstGeom prst="rect">
            <a:avLst/>
          </a:prstGeom>
        </p:spPr>
        <p:txBody>
          <a:bodyPr vert="horz" wrap="square" lIns="0" tIns="73660" rIns="0" bIns="0" rtlCol="0">
            <a:spAutoFit/>
          </a:bodyPr>
          <a:lstStyle/>
          <a:p>
            <a:pPr marL="12700" marR="702310">
              <a:lnSpc>
                <a:spcPts val="2150"/>
              </a:lnSpc>
              <a:spcBef>
                <a:spcPts val="580"/>
              </a:spcBef>
            </a:pPr>
            <a:r>
              <a:rPr sz="2200" b="1" spc="-5" dirty="0">
                <a:solidFill>
                  <a:srgbClr val="FF0000"/>
                </a:solidFill>
                <a:latin typeface="Century Gothic"/>
                <a:cs typeface="Century Gothic"/>
              </a:rPr>
              <a:t>Personally Identifiable </a:t>
            </a:r>
            <a:r>
              <a:rPr sz="2200" spc="-5" dirty="0">
                <a:latin typeface="Century Gothic"/>
                <a:cs typeface="Century Gothic"/>
              </a:rPr>
              <a:t>means data or  information which</a:t>
            </a:r>
            <a:r>
              <a:rPr sz="2200" spc="-30" dirty="0">
                <a:latin typeface="Century Gothic"/>
                <a:cs typeface="Century Gothic"/>
              </a:rPr>
              <a:t> </a:t>
            </a:r>
            <a:r>
              <a:rPr sz="2200" spc="-5" dirty="0">
                <a:latin typeface="Century Gothic"/>
                <a:cs typeface="Century Gothic"/>
              </a:rPr>
              <a:t>includes:</a:t>
            </a:r>
            <a:endParaRPr sz="2200" dirty="0">
              <a:latin typeface="Century Gothic"/>
              <a:cs typeface="Century Gothic"/>
            </a:endParaRPr>
          </a:p>
          <a:p>
            <a:pPr>
              <a:lnSpc>
                <a:spcPct val="100000"/>
              </a:lnSpc>
              <a:spcBef>
                <a:spcPts val="15"/>
              </a:spcBef>
            </a:pPr>
            <a:endParaRPr sz="2750" dirty="0">
              <a:latin typeface="Times New Roman"/>
              <a:cs typeface="Times New Roman"/>
            </a:endParaRPr>
          </a:p>
          <a:p>
            <a:pPr marL="774065" marR="692785" indent="-381000">
              <a:lnSpc>
                <a:spcPct val="80000"/>
              </a:lnSpc>
              <a:buAutoNum type="arabicPeriod"/>
              <a:tabLst>
                <a:tab pos="774065" algn="l"/>
                <a:tab pos="774700" algn="l"/>
              </a:tabLst>
            </a:pPr>
            <a:r>
              <a:rPr sz="2200" spc="-5" dirty="0">
                <a:latin typeface="Century Gothic"/>
                <a:cs typeface="Century Gothic"/>
              </a:rPr>
              <a:t>The </a:t>
            </a:r>
            <a:r>
              <a:rPr sz="2200" dirty="0">
                <a:latin typeface="Century Gothic"/>
                <a:cs typeface="Century Gothic"/>
              </a:rPr>
              <a:t>name </a:t>
            </a:r>
            <a:r>
              <a:rPr sz="2200" spc="-5" dirty="0">
                <a:latin typeface="Century Gothic"/>
                <a:cs typeface="Century Gothic"/>
              </a:rPr>
              <a:t>of the student, the  student’s parent, or other family  members;</a:t>
            </a:r>
            <a:endParaRPr sz="2200" dirty="0">
              <a:latin typeface="Century Gothic"/>
              <a:cs typeface="Century Gothic"/>
            </a:endParaRPr>
          </a:p>
          <a:p>
            <a:pPr marL="774065" marR="751840" indent="-381000">
              <a:lnSpc>
                <a:spcPct val="80000"/>
              </a:lnSpc>
              <a:spcBef>
                <a:spcPts val="525"/>
              </a:spcBef>
              <a:buAutoNum type="arabicPeriod"/>
              <a:tabLst>
                <a:tab pos="774065" algn="l"/>
                <a:tab pos="774700" algn="l"/>
              </a:tabLst>
            </a:pPr>
            <a:r>
              <a:rPr sz="2200" spc="-5" dirty="0">
                <a:latin typeface="Century Gothic"/>
                <a:cs typeface="Century Gothic"/>
              </a:rPr>
              <a:t>The student’s campus, home or  email</a:t>
            </a:r>
            <a:r>
              <a:rPr sz="2200" spc="-25" dirty="0">
                <a:latin typeface="Century Gothic"/>
                <a:cs typeface="Century Gothic"/>
              </a:rPr>
              <a:t> </a:t>
            </a:r>
            <a:r>
              <a:rPr sz="2200" spc="-5" dirty="0">
                <a:latin typeface="Century Gothic"/>
                <a:cs typeface="Century Gothic"/>
              </a:rPr>
              <a:t>address;</a:t>
            </a:r>
            <a:endParaRPr sz="2200" dirty="0">
              <a:latin typeface="Century Gothic"/>
              <a:cs typeface="Century Gothic"/>
            </a:endParaRPr>
          </a:p>
          <a:p>
            <a:pPr marL="774065" marR="5080" indent="-381000">
              <a:lnSpc>
                <a:spcPct val="80000"/>
              </a:lnSpc>
              <a:spcBef>
                <a:spcPts val="530"/>
              </a:spcBef>
              <a:buAutoNum type="arabicPeriod"/>
              <a:tabLst>
                <a:tab pos="774065" algn="l"/>
                <a:tab pos="774700" algn="l"/>
              </a:tabLst>
            </a:pPr>
            <a:r>
              <a:rPr sz="2200" dirty="0">
                <a:latin typeface="Century Gothic"/>
                <a:cs typeface="Century Gothic"/>
              </a:rPr>
              <a:t>A </a:t>
            </a:r>
            <a:r>
              <a:rPr sz="2200" spc="-5" dirty="0">
                <a:latin typeface="Century Gothic"/>
                <a:cs typeface="Century Gothic"/>
              </a:rPr>
              <a:t>personal identifier (such </a:t>
            </a:r>
            <a:r>
              <a:rPr sz="2200" dirty="0">
                <a:latin typeface="Century Gothic"/>
                <a:cs typeface="Century Gothic"/>
              </a:rPr>
              <a:t>as a </a:t>
            </a:r>
            <a:r>
              <a:rPr sz="2200" spc="-5" dirty="0">
                <a:latin typeface="Century Gothic"/>
                <a:cs typeface="Century Gothic"/>
              </a:rPr>
              <a:t>social  security number, student number or  link blue</a:t>
            </a:r>
            <a:r>
              <a:rPr sz="2200" spc="-20" dirty="0">
                <a:latin typeface="Century Gothic"/>
                <a:cs typeface="Century Gothic"/>
              </a:rPr>
              <a:t> </a:t>
            </a:r>
            <a:r>
              <a:rPr sz="2200" spc="-5" dirty="0">
                <a:latin typeface="Century Gothic"/>
                <a:cs typeface="Century Gothic"/>
              </a:rPr>
              <a:t>ID);</a:t>
            </a:r>
            <a:endParaRPr sz="2200" dirty="0">
              <a:latin typeface="Century Gothic"/>
              <a:cs typeface="Century Gothic"/>
            </a:endParaRPr>
          </a:p>
          <a:p>
            <a:pPr marL="774065" marR="19050" indent="-381000">
              <a:lnSpc>
                <a:spcPct val="80000"/>
              </a:lnSpc>
              <a:spcBef>
                <a:spcPts val="530"/>
              </a:spcBef>
              <a:buAutoNum type="arabicPeriod"/>
              <a:tabLst>
                <a:tab pos="774065" algn="l"/>
                <a:tab pos="774700" algn="l"/>
              </a:tabLst>
            </a:pPr>
            <a:r>
              <a:rPr sz="2200" dirty="0">
                <a:latin typeface="Century Gothic"/>
                <a:cs typeface="Century Gothic"/>
              </a:rPr>
              <a:t>A </a:t>
            </a:r>
            <a:r>
              <a:rPr sz="2200" spc="-5" dirty="0">
                <a:latin typeface="Century Gothic"/>
                <a:cs typeface="Century Gothic"/>
              </a:rPr>
              <a:t>list of personal characteristics or  other information which would make  the student’s identity easily  traceable.</a:t>
            </a:r>
            <a:endParaRPr sz="22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9339" y="841501"/>
            <a:ext cx="7487284" cy="513080"/>
          </a:xfrm>
          <a:prstGeom prst="rect">
            <a:avLst/>
          </a:prstGeom>
        </p:spPr>
        <p:txBody>
          <a:bodyPr vert="horz" wrap="square" lIns="0" tIns="12065" rIns="0" bIns="0" rtlCol="0">
            <a:spAutoFit/>
          </a:bodyPr>
          <a:lstStyle/>
          <a:p>
            <a:pPr marL="12700">
              <a:lnSpc>
                <a:spcPct val="100000"/>
              </a:lnSpc>
              <a:spcBef>
                <a:spcPts val="95"/>
              </a:spcBef>
            </a:pPr>
            <a:r>
              <a:rPr spc="-5" dirty="0"/>
              <a:t>WHAT AN EDUCATION RECORD IS</a:t>
            </a:r>
            <a:r>
              <a:rPr spc="35" dirty="0"/>
              <a:t> </a:t>
            </a:r>
            <a:r>
              <a:rPr spc="-5" dirty="0"/>
              <a:t>NOT!</a:t>
            </a:r>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6</a:t>
            </a:r>
          </a:p>
        </p:txBody>
      </p:sp>
      <p:sp>
        <p:nvSpPr>
          <p:cNvPr id="3" name="object 3"/>
          <p:cNvSpPr txBox="1"/>
          <p:nvPr/>
        </p:nvSpPr>
        <p:spPr>
          <a:xfrm>
            <a:off x="993139" y="1934209"/>
            <a:ext cx="5514340" cy="1562100"/>
          </a:xfrm>
          <a:prstGeom prst="rect">
            <a:avLst/>
          </a:prstGeom>
        </p:spPr>
        <p:txBody>
          <a:bodyPr vert="horz" wrap="square" lIns="0" tIns="83820" rIns="0" bIns="0" rtlCol="0">
            <a:spAutoFit/>
          </a:bodyPr>
          <a:lstStyle/>
          <a:p>
            <a:pPr marL="355600" marR="5715" indent="-342900">
              <a:lnSpc>
                <a:spcPts val="2300"/>
              </a:lnSpc>
              <a:spcBef>
                <a:spcPts val="660"/>
              </a:spcBef>
              <a:buChar char="•"/>
              <a:tabLst>
                <a:tab pos="354965" algn="l"/>
                <a:tab pos="355600" algn="l"/>
              </a:tabLst>
            </a:pPr>
            <a:r>
              <a:rPr sz="2200" spc="-5" dirty="0">
                <a:latin typeface="Century Gothic"/>
                <a:cs typeface="Century Gothic"/>
              </a:rPr>
              <a:t>“</a:t>
            </a:r>
            <a:r>
              <a:rPr sz="2400" spc="-5" dirty="0">
                <a:latin typeface="Century Gothic"/>
                <a:cs typeface="Century Gothic"/>
              </a:rPr>
              <a:t>Sole Possession” notes </a:t>
            </a:r>
            <a:r>
              <a:rPr sz="2400" dirty="0">
                <a:latin typeface="Century Gothic"/>
                <a:cs typeface="Century Gothic"/>
              </a:rPr>
              <a:t>– </a:t>
            </a:r>
            <a:r>
              <a:rPr sz="2400" spc="-5" dirty="0">
                <a:latin typeface="Century Gothic"/>
                <a:cs typeface="Century Gothic"/>
              </a:rPr>
              <a:t>(notes </a:t>
            </a:r>
            <a:r>
              <a:rPr sz="2400" dirty="0">
                <a:latin typeface="Century Gothic"/>
                <a:cs typeface="Century Gothic"/>
              </a:rPr>
              <a:t>for  </a:t>
            </a:r>
            <a:r>
              <a:rPr sz="2400" spc="-5" dirty="0">
                <a:latin typeface="Century Gothic"/>
                <a:cs typeface="Century Gothic"/>
              </a:rPr>
              <a:t>personal information that are </a:t>
            </a:r>
            <a:r>
              <a:rPr sz="2400" dirty="0">
                <a:latin typeface="Century Gothic"/>
                <a:cs typeface="Century Gothic"/>
              </a:rPr>
              <a:t>not  </a:t>
            </a:r>
            <a:r>
              <a:rPr sz="2400" spc="-5" dirty="0">
                <a:latin typeface="Century Gothic"/>
                <a:cs typeface="Century Gothic"/>
              </a:rPr>
              <a:t>shared with </a:t>
            </a:r>
            <a:r>
              <a:rPr sz="2400" dirty="0">
                <a:latin typeface="Century Gothic"/>
                <a:cs typeface="Century Gothic"/>
              </a:rPr>
              <a:t>or </a:t>
            </a:r>
            <a:r>
              <a:rPr sz="2400" spc="-5" dirty="0">
                <a:latin typeface="Century Gothic"/>
                <a:cs typeface="Century Gothic"/>
              </a:rPr>
              <a:t>accessible </a:t>
            </a:r>
            <a:r>
              <a:rPr sz="2400" dirty="0">
                <a:latin typeface="Century Gothic"/>
                <a:cs typeface="Century Gothic"/>
              </a:rPr>
              <a:t>to  </a:t>
            </a:r>
            <a:r>
              <a:rPr sz="2400" spc="-5" dirty="0">
                <a:latin typeface="Century Gothic"/>
                <a:cs typeface="Century Gothic"/>
              </a:rPr>
              <a:t>others) and are </a:t>
            </a:r>
            <a:r>
              <a:rPr sz="2400" dirty="0">
                <a:latin typeface="Century Gothic"/>
                <a:cs typeface="Century Gothic"/>
              </a:rPr>
              <a:t>not </a:t>
            </a:r>
            <a:r>
              <a:rPr sz="2400" spc="-5" dirty="0">
                <a:latin typeface="Century Gothic"/>
                <a:cs typeface="Century Gothic"/>
              </a:rPr>
              <a:t>included in </a:t>
            </a:r>
            <a:r>
              <a:rPr sz="2400" dirty="0">
                <a:latin typeface="Century Gothic"/>
                <a:cs typeface="Century Gothic"/>
              </a:rPr>
              <a:t>the  </a:t>
            </a:r>
            <a:r>
              <a:rPr sz="2400" spc="-5" dirty="0">
                <a:latin typeface="Century Gothic"/>
                <a:cs typeface="Century Gothic"/>
              </a:rPr>
              <a:t>official student</a:t>
            </a:r>
            <a:r>
              <a:rPr sz="2400" spc="-20" dirty="0">
                <a:latin typeface="Century Gothic"/>
                <a:cs typeface="Century Gothic"/>
              </a:rPr>
              <a:t> </a:t>
            </a:r>
            <a:r>
              <a:rPr sz="2400" spc="-5" dirty="0">
                <a:latin typeface="Century Gothic"/>
                <a:cs typeface="Century Gothic"/>
              </a:rPr>
              <a:t>record</a:t>
            </a:r>
            <a:endParaRPr sz="24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346075" marR="5080">
              <a:lnSpc>
                <a:spcPct val="100000"/>
              </a:lnSpc>
              <a:spcBef>
                <a:spcPts val="95"/>
              </a:spcBef>
            </a:pPr>
            <a:r>
              <a:rPr spc="-5" dirty="0"/>
              <a:t>WHAT CAN DIRECTORY INFORMATION  INCLUDE?</a:t>
            </a:r>
          </a:p>
          <a:p>
            <a:pPr marL="384175" marR="13970" indent="-635">
              <a:lnSpc>
                <a:spcPct val="100000"/>
              </a:lnSpc>
              <a:spcBef>
                <a:spcPts val="439"/>
              </a:spcBef>
            </a:pPr>
            <a:r>
              <a:rPr sz="2200" spc="-5" dirty="0"/>
              <a:t>Directory Information </a:t>
            </a:r>
            <a:r>
              <a:rPr sz="2200" i="1" u="heavy" spc="-5" dirty="0">
                <a:uFill>
                  <a:solidFill>
                    <a:srgbClr val="000000"/>
                  </a:solidFill>
                </a:uFill>
                <a:latin typeface="Century Gothic"/>
                <a:cs typeface="Century Gothic"/>
              </a:rPr>
              <a:t>at </a:t>
            </a:r>
            <a:r>
              <a:rPr sz="2200" i="1" u="heavy" dirty="0">
                <a:uFill>
                  <a:solidFill>
                    <a:srgbClr val="000000"/>
                  </a:solidFill>
                </a:uFill>
                <a:latin typeface="Century Gothic"/>
                <a:cs typeface="Century Gothic"/>
              </a:rPr>
              <a:t>UK </a:t>
            </a:r>
            <a:r>
              <a:rPr sz="2200" spc="-5" dirty="0"/>
              <a:t>(</a:t>
            </a:r>
            <a:r>
              <a:rPr sz="2200" i="1" spc="-5" dirty="0">
                <a:latin typeface="Century Gothic"/>
                <a:cs typeface="Century Gothic"/>
              </a:rPr>
              <a:t>see </a:t>
            </a:r>
            <a:r>
              <a:rPr sz="2200" i="1" dirty="0">
                <a:latin typeface="Century Gothic"/>
                <a:cs typeface="Century Gothic"/>
              </a:rPr>
              <a:t>UK </a:t>
            </a:r>
            <a:r>
              <a:rPr sz="2200" i="1" spc="-5" dirty="0">
                <a:latin typeface="Century Gothic"/>
                <a:cs typeface="Century Gothic"/>
              </a:rPr>
              <a:t>Registrar’s website  </a:t>
            </a:r>
            <a:r>
              <a:rPr sz="2200" i="1" dirty="0">
                <a:latin typeface="Century Gothic"/>
                <a:cs typeface="Century Gothic"/>
              </a:rPr>
              <a:t>for </a:t>
            </a:r>
            <a:r>
              <a:rPr sz="2200" i="1" spc="-5" dirty="0">
                <a:latin typeface="Century Gothic"/>
                <a:cs typeface="Century Gothic"/>
              </a:rPr>
              <a:t>current info</a:t>
            </a:r>
            <a:r>
              <a:rPr sz="2200" spc="-5" dirty="0"/>
              <a:t>) includes the </a:t>
            </a:r>
            <a:r>
              <a:rPr sz="2200" dirty="0"/>
              <a:t>following </a:t>
            </a:r>
            <a:r>
              <a:rPr sz="2200" spc="-5" dirty="0"/>
              <a:t>student</a:t>
            </a:r>
            <a:r>
              <a:rPr sz="2200" spc="10" dirty="0"/>
              <a:t> </a:t>
            </a:r>
            <a:r>
              <a:rPr sz="2200" spc="-5" dirty="0"/>
              <a:t>info:</a:t>
            </a:r>
            <a:endParaRPr sz="2200">
              <a:latin typeface="Century Gothic"/>
              <a:cs typeface="Century Gothic"/>
            </a:endParaRPr>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7</a:t>
            </a:r>
          </a:p>
        </p:txBody>
      </p:sp>
      <p:sp>
        <p:nvSpPr>
          <p:cNvPr id="3" name="object 3"/>
          <p:cNvSpPr txBox="1"/>
          <p:nvPr/>
        </p:nvSpPr>
        <p:spPr>
          <a:xfrm>
            <a:off x="1069339" y="2570785"/>
            <a:ext cx="5425440" cy="3536950"/>
          </a:xfrm>
          <a:prstGeom prst="rect">
            <a:avLst/>
          </a:prstGeom>
        </p:spPr>
        <p:txBody>
          <a:bodyPr vert="horz" wrap="square" lIns="0" tIns="60960" rIns="0" bIns="0" rtlCol="0">
            <a:spAutoFit/>
          </a:bodyPr>
          <a:lstStyle/>
          <a:p>
            <a:pPr marL="355600" indent="-342900">
              <a:lnSpc>
                <a:spcPct val="100000"/>
              </a:lnSpc>
              <a:spcBef>
                <a:spcPts val="480"/>
              </a:spcBef>
              <a:buChar char="•"/>
              <a:tabLst>
                <a:tab pos="354965" algn="l"/>
                <a:tab pos="355600" algn="l"/>
              </a:tabLst>
            </a:pPr>
            <a:r>
              <a:rPr sz="1600" spc="-5" dirty="0">
                <a:latin typeface="Century Gothic"/>
                <a:cs typeface="Century Gothic"/>
              </a:rPr>
              <a:t>Student’s</a:t>
            </a:r>
            <a:r>
              <a:rPr sz="1600" spc="-15" dirty="0">
                <a:latin typeface="Century Gothic"/>
                <a:cs typeface="Century Gothic"/>
              </a:rPr>
              <a:t> </a:t>
            </a:r>
            <a:r>
              <a:rPr sz="1600" spc="-5" dirty="0">
                <a:latin typeface="Century Gothic"/>
                <a:cs typeface="Century Gothic"/>
              </a:rPr>
              <a:t>name</a:t>
            </a:r>
            <a:endParaRPr sz="1600" dirty="0">
              <a:latin typeface="Century Gothic"/>
              <a:cs typeface="Century Gothic"/>
            </a:endParaRPr>
          </a:p>
          <a:p>
            <a:pPr marL="355600" indent="-342900">
              <a:lnSpc>
                <a:spcPct val="100000"/>
              </a:lnSpc>
              <a:spcBef>
                <a:spcPts val="385"/>
              </a:spcBef>
              <a:buChar char="•"/>
              <a:tabLst>
                <a:tab pos="354965" algn="l"/>
                <a:tab pos="355600" algn="l"/>
              </a:tabLst>
            </a:pPr>
            <a:r>
              <a:rPr sz="1600" dirty="0">
                <a:latin typeface="Century Gothic"/>
                <a:cs typeface="Century Gothic"/>
              </a:rPr>
              <a:t>Address – </a:t>
            </a:r>
            <a:r>
              <a:rPr sz="1600" spc="-5" dirty="0">
                <a:latin typeface="Century Gothic"/>
                <a:cs typeface="Century Gothic"/>
              </a:rPr>
              <a:t>local and</a:t>
            </a:r>
            <a:r>
              <a:rPr sz="1600" spc="-15" dirty="0">
                <a:latin typeface="Century Gothic"/>
                <a:cs typeface="Century Gothic"/>
              </a:rPr>
              <a:t> </a:t>
            </a:r>
            <a:r>
              <a:rPr sz="1600" spc="-5" dirty="0">
                <a:latin typeface="Century Gothic"/>
                <a:cs typeface="Century Gothic"/>
              </a:rPr>
              <a:t>permanent</a:t>
            </a:r>
            <a:endParaRPr sz="1600" dirty="0">
              <a:latin typeface="Century Gothic"/>
              <a:cs typeface="Century Gothic"/>
            </a:endParaRPr>
          </a:p>
          <a:p>
            <a:pPr marL="355600" indent="-342900">
              <a:lnSpc>
                <a:spcPct val="100000"/>
              </a:lnSpc>
              <a:spcBef>
                <a:spcPts val="385"/>
              </a:spcBef>
              <a:buChar char="•"/>
              <a:tabLst>
                <a:tab pos="354965" algn="l"/>
                <a:tab pos="355600" algn="l"/>
              </a:tabLst>
            </a:pPr>
            <a:r>
              <a:rPr sz="1600" spc="-5" dirty="0">
                <a:latin typeface="Century Gothic"/>
                <a:cs typeface="Century Gothic"/>
              </a:rPr>
              <a:t>Email address</a:t>
            </a:r>
            <a:endParaRPr sz="1600" dirty="0">
              <a:latin typeface="Century Gothic"/>
              <a:cs typeface="Century Gothic"/>
            </a:endParaRPr>
          </a:p>
          <a:p>
            <a:pPr marL="355600" indent="-342900">
              <a:lnSpc>
                <a:spcPct val="100000"/>
              </a:lnSpc>
              <a:spcBef>
                <a:spcPts val="385"/>
              </a:spcBef>
              <a:buChar char="•"/>
              <a:tabLst>
                <a:tab pos="354965" algn="l"/>
                <a:tab pos="355600" algn="l"/>
              </a:tabLst>
            </a:pPr>
            <a:r>
              <a:rPr sz="1600" dirty="0">
                <a:latin typeface="Century Gothic"/>
                <a:cs typeface="Century Gothic"/>
              </a:rPr>
              <a:t>Telephone</a:t>
            </a:r>
            <a:r>
              <a:rPr sz="1600" spc="-25" dirty="0">
                <a:latin typeface="Century Gothic"/>
                <a:cs typeface="Century Gothic"/>
              </a:rPr>
              <a:t> </a:t>
            </a:r>
            <a:r>
              <a:rPr sz="1600" spc="-5" dirty="0">
                <a:latin typeface="Century Gothic"/>
                <a:cs typeface="Century Gothic"/>
              </a:rPr>
              <a:t>number</a:t>
            </a:r>
            <a:endParaRPr sz="1600" dirty="0">
              <a:latin typeface="Century Gothic"/>
              <a:cs typeface="Century Gothic"/>
            </a:endParaRPr>
          </a:p>
          <a:p>
            <a:pPr marL="355600" indent="-342900">
              <a:lnSpc>
                <a:spcPct val="100000"/>
              </a:lnSpc>
              <a:spcBef>
                <a:spcPts val="384"/>
              </a:spcBef>
              <a:buChar char="•"/>
              <a:tabLst>
                <a:tab pos="354965" algn="l"/>
                <a:tab pos="355600" algn="l"/>
              </a:tabLst>
            </a:pPr>
            <a:r>
              <a:rPr sz="1600" spc="-5" dirty="0">
                <a:latin typeface="Century Gothic"/>
                <a:cs typeface="Century Gothic"/>
              </a:rPr>
              <a:t>Major </a:t>
            </a:r>
            <a:r>
              <a:rPr sz="1600" dirty="0">
                <a:latin typeface="Century Gothic"/>
                <a:cs typeface="Century Gothic"/>
              </a:rPr>
              <a:t>/ </a:t>
            </a:r>
            <a:r>
              <a:rPr sz="1600" spc="-5" dirty="0">
                <a:latin typeface="Century Gothic"/>
                <a:cs typeface="Century Gothic"/>
              </a:rPr>
              <a:t>Fields </a:t>
            </a:r>
            <a:r>
              <a:rPr sz="1600" dirty="0">
                <a:latin typeface="Century Gothic"/>
                <a:cs typeface="Century Gothic"/>
              </a:rPr>
              <a:t>of</a:t>
            </a:r>
            <a:r>
              <a:rPr sz="1600" spc="-10" dirty="0">
                <a:latin typeface="Century Gothic"/>
                <a:cs typeface="Century Gothic"/>
              </a:rPr>
              <a:t> </a:t>
            </a:r>
            <a:r>
              <a:rPr sz="1600" spc="-5" dirty="0">
                <a:latin typeface="Century Gothic"/>
                <a:cs typeface="Century Gothic"/>
              </a:rPr>
              <a:t>study</a:t>
            </a:r>
            <a:endParaRPr sz="1600" dirty="0">
              <a:latin typeface="Century Gothic"/>
              <a:cs typeface="Century Gothic"/>
            </a:endParaRPr>
          </a:p>
          <a:p>
            <a:pPr marL="355600" indent="-342900">
              <a:lnSpc>
                <a:spcPct val="100000"/>
              </a:lnSpc>
              <a:spcBef>
                <a:spcPts val="380"/>
              </a:spcBef>
              <a:buChar char="•"/>
              <a:tabLst>
                <a:tab pos="354965" algn="l"/>
                <a:tab pos="355600" algn="l"/>
              </a:tabLst>
            </a:pPr>
            <a:r>
              <a:rPr sz="1600" spc="-5" dirty="0">
                <a:latin typeface="Century Gothic"/>
                <a:cs typeface="Century Gothic"/>
              </a:rPr>
              <a:t>Dates </a:t>
            </a:r>
            <a:r>
              <a:rPr sz="1600" dirty="0">
                <a:latin typeface="Century Gothic"/>
                <a:cs typeface="Century Gothic"/>
              </a:rPr>
              <a:t>of</a:t>
            </a:r>
            <a:r>
              <a:rPr sz="1600" spc="-35" dirty="0">
                <a:latin typeface="Century Gothic"/>
                <a:cs typeface="Century Gothic"/>
              </a:rPr>
              <a:t> </a:t>
            </a:r>
            <a:r>
              <a:rPr sz="1600" spc="-5" dirty="0">
                <a:latin typeface="Century Gothic"/>
                <a:cs typeface="Century Gothic"/>
              </a:rPr>
              <a:t>attendance</a:t>
            </a:r>
            <a:endParaRPr sz="1600" dirty="0">
              <a:latin typeface="Century Gothic"/>
              <a:cs typeface="Century Gothic"/>
            </a:endParaRPr>
          </a:p>
          <a:p>
            <a:pPr marL="355600" indent="-342900">
              <a:lnSpc>
                <a:spcPct val="100000"/>
              </a:lnSpc>
              <a:spcBef>
                <a:spcPts val="385"/>
              </a:spcBef>
              <a:buChar char="•"/>
              <a:tabLst>
                <a:tab pos="354965" algn="l"/>
                <a:tab pos="355600" algn="l"/>
              </a:tabLst>
            </a:pPr>
            <a:r>
              <a:rPr sz="1600" spc="-5" dirty="0">
                <a:latin typeface="Century Gothic"/>
                <a:cs typeface="Century Gothic"/>
              </a:rPr>
              <a:t>Current enrollment</a:t>
            </a:r>
            <a:r>
              <a:rPr sz="1600" spc="-15" dirty="0">
                <a:latin typeface="Century Gothic"/>
                <a:cs typeface="Century Gothic"/>
              </a:rPr>
              <a:t> </a:t>
            </a:r>
            <a:r>
              <a:rPr sz="1600" spc="-5" dirty="0">
                <a:latin typeface="Century Gothic"/>
                <a:cs typeface="Century Gothic"/>
              </a:rPr>
              <a:t>status</a:t>
            </a:r>
            <a:endParaRPr sz="1600" dirty="0">
              <a:latin typeface="Century Gothic"/>
              <a:cs typeface="Century Gothic"/>
            </a:endParaRPr>
          </a:p>
          <a:p>
            <a:pPr marL="355600" indent="-342900">
              <a:lnSpc>
                <a:spcPct val="100000"/>
              </a:lnSpc>
              <a:spcBef>
                <a:spcPts val="385"/>
              </a:spcBef>
              <a:buChar char="•"/>
              <a:tabLst>
                <a:tab pos="354965" algn="l"/>
                <a:tab pos="355600" algn="l"/>
              </a:tabLst>
            </a:pPr>
            <a:r>
              <a:rPr sz="1600" spc="-5" dirty="0">
                <a:latin typeface="Century Gothic"/>
                <a:cs typeface="Century Gothic"/>
              </a:rPr>
              <a:t>Degrees and awards</a:t>
            </a:r>
            <a:r>
              <a:rPr sz="1600" spc="-35" dirty="0">
                <a:latin typeface="Century Gothic"/>
                <a:cs typeface="Century Gothic"/>
              </a:rPr>
              <a:t> </a:t>
            </a:r>
            <a:r>
              <a:rPr sz="1600" spc="-5" dirty="0">
                <a:latin typeface="Century Gothic"/>
                <a:cs typeface="Century Gothic"/>
              </a:rPr>
              <a:t>received</a:t>
            </a:r>
            <a:endParaRPr sz="1600" dirty="0">
              <a:latin typeface="Century Gothic"/>
              <a:cs typeface="Century Gothic"/>
            </a:endParaRPr>
          </a:p>
          <a:p>
            <a:pPr marL="355600" indent="-342900">
              <a:lnSpc>
                <a:spcPct val="100000"/>
              </a:lnSpc>
              <a:spcBef>
                <a:spcPts val="385"/>
              </a:spcBef>
              <a:buChar char="•"/>
              <a:tabLst>
                <a:tab pos="354965" algn="l"/>
                <a:tab pos="355600" algn="l"/>
              </a:tabLst>
            </a:pPr>
            <a:r>
              <a:rPr sz="1600" spc="-5" dirty="0">
                <a:latin typeface="Century Gothic"/>
                <a:cs typeface="Century Gothic"/>
              </a:rPr>
              <a:t>Most </a:t>
            </a:r>
            <a:r>
              <a:rPr sz="1600" dirty="0">
                <a:latin typeface="Century Gothic"/>
                <a:cs typeface="Century Gothic"/>
              </a:rPr>
              <a:t>recent </a:t>
            </a:r>
            <a:r>
              <a:rPr sz="1600" spc="-5" dirty="0">
                <a:latin typeface="Century Gothic"/>
                <a:cs typeface="Century Gothic"/>
              </a:rPr>
              <a:t>educational institution</a:t>
            </a:r>
            <a:r>
              <a:rPr sz="1600" spc="-25" dirty="0">
                <a:latin typeface="Century Gothic"/>
                <a:cs typeface="Century Gothic"/>
              </a:rPr>
              <a:t> </a:t>
            </a:r>
            <a:r>
              <a:rPr sz="1600" spc="-5" dirty="0">
                <a:latin typeface="Century Gothic"/>
                <a:cs typeface="Century Gothic"/>
              </a:rPr>
              <a:t>attended</a:t>
            </a:r>
            <a:endParaRPr sz="1600" dirty="0">
              <a:latin typeface="Century Gothic"/>
              <a:cs typeface="Century Gothic"/>
            </a:endParaRPr>
          </a:p>
          <a:p>
            <a:pPr marL="355600" indent="-342900">
              <a:lnSpc>
                <a:spcPct val="100000"/>
              </a:lnSpc>
              <a:spcBef>
                <a:spcPts val="384"/>
              </a:spcBef>
              <a:buChar char="•"/>
              <a:tabLst>
                <a:tab pos="354965" algn="l"/>
                <a:tab pos="355600" algn="l"/>
              </a:tabLst>
            </a:pPr>
            <a:r>
              <a:rPr sz="1600" spc="-5" dirty="0">
                <a:latin typeface="Century Gothic"/>
                <a:cs typeface="Century Gothic"/>
              </a:rPr>
              <a:t>Participation in officially recognized</a:t>
            </a:r>
            <a:r>
              <a:rPr sz="1600" spc="70" dirty="0">
                <a:latin typeface="Century Gothic"/>
                <a:cs typeface="Century Gothic"/>
              </a:rPr>
              <a:t> </a:t>
            </a:r>
            <a:r>
              <a:rPr sz="1600" spc="-5" dirty="0">
                <a:latin typeface="Century Gothic"/>
                <a:cs typeface="Century Gothic"/>
              </a:rPr>
              <a:t>activities/sports</a:t>
            </a:r>
            <a:endParaRPr sz="1600" dirty="0">
              <a:latin typeface="Century Gothic"/>
              <a:cs typeface="Century Gothic"/>
            </a:endParaRPr>
          </a:p>
          <a:p>
            <a:pPr marL="355600" indent="-342900">
              <a:lnSpc>
                <a:spcPct val="100000"/>
              </a:lnSpc>
              <a:spcBef>
                <a:spcPts val="380"/>
              </a:spcBef>
              <a:buChar char="•"/>
              <a:tabLst>
                <a:tab pos="354965" algn="l"/>
                <a:tab pos="355600" algn="l"/>
              </a:tabLst>
            </a:pPr>
            <a:r>
              <a:rPr sz="1600" spc="-5" dirty="0">
                <a:latin typeface="Century Gothic"/>
                <a:cs typeface="Century Gothic"/>
              </a:rPr>
              <a:t>Height/weight </a:t>
            </a:r>
            <a:r>
              <a:rPr sz="1600" dirty="0">
                <a:latin typeface="Century Gothic"/>
                <a:cs typeface="Century Gothic"/>
              </a:rPr>
              <a:t>of </a:t>
            </a:r>
            <a:r>
              <a:rPr sz="1600" spc="-5" dirty="0">
                <a:latin typeface="Century Gothic"/>
                <a:cs typeface="Century Gothic"/>
              </a:rPr>
              <a:t>athletic team</a:t>
            </a:r>
            <a:r>
              <a:rPr sz="1600" spc="-70" dirty="0">
                <a:latin typeface="Century Gothic"/>
                <a:cs typeface="Century Gothic"/>
              </a:rPr>
              <a:t> </a:t>
            </a:r>
            <a:r>
              <a:rPr sz="1600" spc="-5" dirty="0">
                <a:latin typeface="Century Gothic"/>
                <a:cs typeface="Century Gothic"/>
              </a:rPr>
              <a:t>members</a:t>
            </a:r>
            <a:endParaRPr sz="1600" dirty="0">
              <a:latin typeface="Century Gothic"/>
              <a:cs typeface="Century Gothic"/>
            </a:endParaRPr>
          </a:p>
          <a:p>
            <a:pPr marL="355600" indent="-342900">
              <a:lnSpc>
                <a:spcPct val="100000"/>
              </a:lnSpc>
              <a:spcBef>
                <a:spcPts val="385"/>
              </a:spcBef>
              <a:buChar char="•"/>
              <a:tabLst>
                <a:tab pos="354965" algn="l"/>
                <a:tab pos="355600" algn="l"/>
              </a:tabLst>
            </a:pPr>
            <a:r>
              <a:rPr sz="1600" spc="-5" dirty="0">
                <a:latin typeface="Century Gothic"/>
                <a:cs typeface="Century Gothic"/>
              </a:rPr>
              <a:t>Photograph</a:t>
            </a:r>
            <a:endParaRPr sz="16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346075">
              <a:lnSpc>
                <a:spcPct val="100000"/>
              </a:lnSpc>
              <a:spcBef>
                <a:spcPts val="95"/>
              </a:spcBef>
            </a:pPr>
            <a:r>
              <a:rPr spc="-5" dirty="0"/>
              <a:t>WHAT CAN DIRECTORY</a:t>
            </a:r>
            <a:r>
              <a:rPr spc="15" dirty="0"/>
              <a:t> </a:t>
            </a:r>
            <a:r>
              <a:rPr spc="-5" dirty="0"/>
              <a:t>INFORMATION</a:t>
            </a:r>
          </a:p>
          <a:p>
            <a:pPr marL="346075">
              <a:lnSpc>
                <a:spcPct val="100000"/>
              </a:lnSpc>
            </a:pPr>
            <a:r>
              <a:rPr i="1" spc="-5" dirty="0">
                <a:solidFill>
                  <a:srgbClr val="FF0000"/>
                </a:solidFill>
                <a:latin typeface="Century Gothic"/>
                <a:cs typeface="Century Gothic"/>
              </a:rPr>
              <a:t>NEVER</a:t>
            </a:r>
            <a:r>
              <a:rPr i="1" dirty="0">
                <a:solidFill>
                  <a:srgbClr val="FF0000"/>
                </a:solidFill>
                <a:latin typeface="Century Gothic"/>
                <a:cs typeface="Century Gothic"/>
              </a:rPr>
              <a:t> </a:t>
            </a:r>
            <a:r>
              <a:rPr spc="-5" dirty="0"/>
              <a:t>INCLUDE?</a:t>
            </a:r>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8</a:t>
            </a:r>
          </a:p>
        </p:txBody>
      </p:sp>
      <p:sp>
        <p:nvSpPr>
          <p:cNvPr id="3" name="object 3"/>
          <p:cNvSpPr txBox="1"/>
          <p:nvPr/>
        </p:nvSpPr>
        <p:spPr>
          <a:xfrm>
            <a:off x="1069086" y="2100133"/>
            <a:ext cx="3629660" cy="2950845"/>
          </a:xfrm>
          <a:prstGeom prst="rect">
            <a:avLst/>
          </a:prstGeom>
        </p:spPr>
        <p:txBody>
          <a:bodyPr vert="horz" wrap="square" lIns="0" tIns="73660" rIns="0" bIns="0" rtlCol="0">
            <a:spAutoFit/>
          </a:bodyPr>
          <a:lstStyle/>
          <a:p>
            <a:pPr marL="355600" indent="-342900">
              <a:lnSpc>
                <a:spcPct val="100000"/>
              </a:lnSpc>
              <a:spcBef>
                <a:spcPts val="580"/>
              </a:spcBef>
              <a:buChar char="•"/>
              <a:tabLst>
                <a:tab pos="355600" algn="l"/>
                <a:tab pos="356235" algn="l"/>
              </a:tabLst>
            </a:pPr>
            <a:r>
              <a:rPr sz="2000" spc="-5" dirty="0">
                <a:latin typeface="Century Gothic"/>
                <a:cs typeface="Century Gothic"/>
              </a:rPr>
              <a:t>Race</a:t>
            </a:r>
            <a:endParaRPr sz="2000" dirty="0">
              <a:latin typeface="Century Gothic"/>
              <a:cs typeface="Century Gothic"/>
            </a:endParaRPr>
          </a:p>
          <a:p>
            <a:pPr marL="355600" indent="-342900">
              <a:lnSpc>
                <a:spcPct val="100000"/>
              </a:lnSpc>
              <a:spcBef>
                <a:spcPts val="475"/>
              </a:spcBef>
              <a:buChar char="•"/>
              <a:tabLst>
                <a:tab pos="355600" algn="l"/>
                <a:tab pos="356235" algn="l"/>
              </a:tabLst>
            </a:pPr>
            <a:r>
              <a:rPr sz="2000" spc="-5" dirty="0">
                <a:latin typeface="Century Gothic"/>
                <a:cs typeface="Century Gothic"/>
              </a:rPr>
              <a:t>Gender</a:t>
            </a:r>
            <a:endParaRPr sz="2000" dirty="0">
              <a:latin typeface="Century Gothic"/>
              <a:cs typeface="Century Gothic"/>
            </a:endParaRPr>
          </a:p>
          <a:p>
            <a:pPr marL="355600" indent="-342900">
              <a:lnSpc>
                <a:spcPct val="100000"/>
              </a:lnSpc>
              <a:spcBef>
                <a:spcPts val="480"/>
              </a:spcBef>
              <a:buChar char="•"/>
              <a:tabLst>
                <a:tab pos="355600" algn="l"/>
                <a:tab pos="356235" algn="l"/>
              </a:tabLst>
            </a:pPr>
            <a:r>
              <a:rPr sz="2000" spc="-5" dirty="0">
                <a:latin typeface="Century Gothic"/>
                <a:cs typeface="Century Gothic"/>
              </a:rPr>
              <a:t>Social Security</a:t>
            </a:r>
            <a:r>
              <a:rPr sz="2000" spc="10" dirty="0">
                <a:latin typeface="Century Gothic"/>
                <a:cs typeface="Century Gothic"/>
              </a:rPr>
              <a:t> </a:t>
            </a:r>
            <a:r>
              <a:rPr sz="2000" spc="-10" dirty="0">
                <a:latin typeface="Century Gothic"/>
                <a:cs typeface="Century Gothic"/>
              </a:rPr>
              <a:t>Number</a:t>
            </a:r>
            <a:endParaRPr sz="2000" dirty="0">
              <a:latin typeface="Century Gothic"/>
              <a:cs typeface="Century Gothic"/>
            </a:endParaRPr>
          </a:p>
          <a:p>
            <a:pPr marL="355600" indent="-342900">
              <a:lnSpc>
                <a:spcPct val="100000"/>
              </a:lnSpc>
              <a:spcBef>
                <a:spcPts val="480"/>
              </a:spcBef>
              <a:buChar char="•"/>
              <a:tabLst>
                <a:tab pos="355600" algn="l"/>
                <a:tab pos="356235" algn="l"/>
              </a:tabLst>
            </a:pPr>
            <a:r>
              <a:rPr sz="2000" spc="-10" dirty="0">
                <a:latin typeface="Century Gothic"/>
                <a:cs typeface="Century Gothic"/>
              </a:rPr>
              <a:t>Grades</a:t>
            </a:r>
            <a:endParaRPr sz="2000" dirty="0">
              <a:latin typeface="Century Gothic"/>
              <a:cs typeface="Century Gothic"/>
            </a:endParaRPr>
          </a:p>
          <a:p>
            <a:pPr marL="355600" indent="-342900">
              <a:lnSpc>
                <a:spcPct val="100000"/>
              </a:lnSpc>
              <a:spcBef>
                <a:spcPts val="480"/>
              </a:spcBef>
              <a:buChar char="•"/>
              <a:tabLst>
                <a:tab pos="355600" algn="l"/>
                <a:tab pos="356235" algn="l"/>
              </a:tabLst>
            </a:pPr>
            <a:r>
              <a:rPr sz="2000" spc="-5" dirty="0">
                <a:latin typeface="Century Gothic"/>
                <a:cs typeface="Century Gothic"/>
              </a:rPr>
              <a:t>GPA</a:t>
            </a:r>
            <a:endParaRPr sz="2000" dirty="0">
              <a:latin typeface="Century Gothic"/>
              <a:cs typeface="Century Gothic"/>
            </a:endParaRPr>
          </a:p>
          <a:p>
            <a:pPr marL="355600" indent="-342900">
              <a:lnSpc>
                <a:spcPct val="100000"/>
              </a:lnSpc>
              <a:spcBef>
                <a:spcPts val="480"/>
              </a:spcBef>
              <a:buChar char="•"/>
              <a:tabLst>
                <a:tab pos="355600" algn="l"/>
                <a:tab pos="356235" algn="l"/>
              </a:tabLst>
            </a:pPr>
            <a:r>
              <a:rPr sz="2000" spc="-5" dirty="0">
                <a:latin typeface="Century Gothic"/>
                <a:cs typeface="Century Gothic"/>
              </a:rPr>
              <a:t>Country of citizenship</a:t>
            </a:r>
            <a:endParaRPr sz="2000" dirty="0">
              <a:latin typeface="Century Gothic"/>
              <a:cs typeface="Century Gothic"/>
            </a:endParaRPr>
          </a:p>
          <a:p>
            <a:pPr marL="354965" indent="-342265">
              <a:lnSpc>
                <a:spcPct val="100000"/>
              </a:lnSpc>
              <a:spcBef>
                <a:spcPts val="480"/>
              </a:spcBef>
              <a:buChar char="•"/>
              <a:tabLst>
                <a:tab pos="354965" algn="l"/>
                <a:tab pos="355600" algn="l"/>
              </a:tabLst>
            </a:pPr>
            <a:r>
              <a:rPr sz="2000" spc="-5" dirty="0">
                <a:latin typeface="Century Gothic"/>
                <a:cs typeface="Century Gothic"/>
              </a:rPr>
              <a:t>Religion</a:t>
            </a:r>
            <a:endParaRPr sz="2000" dirty="0">
              <a:latin typeface="Century Gothic"/>
              <a:cs typeface="Century Gothic"/>
            </a:endParaRPr>
          </a:p>
          <a:p>
            <a:pPr marL="354965" indent="-342265">
              <a:lnSpc>
                <a:spcPct val="100000"/>
              </a:lnSpc>
              <a:spcBef>
                <a:spcPts val="475"/>
              </a:spcBef>
              <a:buChar char="•"/>
              <a:tabLst>
                <a:tab pos="354965" algn="l"/>
                <a:tab pos="355600" algn="l"/>
              </a:tabLst>
            </a:pPr>
            <a:r>
              <a:rPr sz="2000" spc="-5" dirty="0">
                <a:latin typeface="Century Gothic"/>
                <a:cs typeface="Century Gothic"/>
              </a:rPr>
              <a:t>Course specific</a:t>
            </a:r>
            <a:r>
              <a:rPr sz="2000" spc="-45" dirty="0">
                <a:latin typeface="Century Gothic"/>
                <a:cs typeface="Century Gothic"/>
              </a:rPr>
              <a:t> </a:t>
            </a:r>
            <a:r>
              <a:rPr sz="2000" spc="-5" dirty="0">
                <a:latin typeface="Century Gothic"/>
                <a:cs typeface="Century Gothic"/>
              </a:rPr>
              <a:t>enrollment</a:t>
            </a:r>
            <a:endParaRPr sz="20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9339" y="841501"/>
            <a:ext cx="5082540" cy="513080"/>
          </a:xfrm>
          <a:prstGeom prst="rect">
            <a:avLst/>
          </a:prstGeom>
        </p:spPr>
        <p:txBody>
          <a:bodyPr vert="horz" wrap="square" lIns="0" tIns="12065" rIns="0" bIns="0" rtlCol="0">
            <a:spAutoFit/>
          </a:bodyPr>
          <a:lstStyle/>
          <a:p>
            <a:pPr marL="12700">
              <a:lnSpc>
                <a:spcPct val="100000"/>
              </a:lnSpc>
              <a:spcBef>
                <a:spcPts val="95"/>
              </a:spcBef>
            </a:pPr>
            <a:r>
              <a:rPr spc="-5" dirty="0"/>
              <a:t>DIRECTORY</a:t>
            </a:r>
            <a:r>
              <a:rPr dirty="0"/>
              <a:t> </a:t>
            </a:r>
            <a:r>
              <a:rPr spc="-5" dirty="0"/>
              <a:t>INFORMATION</a:t>
            </a:r>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9</a:t>
            </a:r>
          </a:p>
        </p:txBody>
      </p:sp>
      <p:sp>
        <p:nvSpPr>
          <p:cNvPr id="3" name="object 3"/>
          <p:cNvSpPr txBox="1"/>
          <p:nvPr/>
        </p:nvSpPr>
        <p:spPr>
          <a:xfrm>
            <a:off x="1069339" y="1780286"/>
            <a:ext cx="5461000" cy="2463800"/>
          </a:xfrm>
          <a:prstGeom prst="rect">
            <a:avLst/>
          </a:prstGeom>
        </p:spPr>
        <p:txBody>
          <a:bodyPr vert="horz" wrap="square" lIns="0" tIns="12065" rIns="0" bIns="0" rtlCol="0">
            <a:spAutoFit/>
          </a:bodyPr>
          <a:lstStyle/>
          <a:p>
            <a:pPr marL="355600" marR="5080" indent="-342900">
              <a:lnSpc>
                <a:spcPct val="100000"/>
              </a:lnSpc>
              <a:spcBef>
                <a:spcPts val="95"/>
              </a:spcBef>
              <a:buChar char="•"/>
              <a:tabLst>
                <a:tab pos="354965" algn="l"/>
                <a:tab pos="355600" algn="l"/>
              </a:tabLst>
            </a:pPr>
            <a:r>
              <a:rPr sz="2000" spc="-5" dirty="0">
                <a:latin typeface="Century Gothic"/>
                <a:cs typeface="Century Gothic"/>
              </a:rPr>
              <a:t>If a data element isn’t defined </a:t>
            </a:r>
            <a:r>
              <a:rPr sz="2000" spc="-10" dirty="0">
                <a:latin typeface="Century Gothic"/>
                <a:cs typeface="Century Gothic"/>
              </a:rPr>
              <a:t>as </a:t>
            </a:r>
            <a:r>
              <a:rPr sz="2000" spc="-10" dirty="0">
                <a:solidFill>
                  <a:srgbClr val="FF0000"/>
                </a:solidFill>
                <a:latin typeface="Century Gothic"/>
                <a:cs typeface="Century Gothic"/>
              </a:rPr>
              <a:t> </a:t>
            </a:r>
            <a:r>
              <a:rPr sz="2000" spc="-5" dirty="0">
                <a:solidFill>
                  <a:srgbClr val="FF0000"/>
                </a:solidFill>
                <a:latin typeface="Century Gothic"/>
                <a:cs typeface="Century Gothic"/>
              </a:rPr>
              <a:t>directory information</a:t>
            </a:r>
            <a:r>
              <a:rPr sz="2000" spc="-5" dirty="0">
                <a:latin typeface="Century Gothic"/>
                <a:cs typeface="Century Gothic"/>
              </a:rPr>
              <a:t> </a:t>
            </a:r>
            <a:r>
              <a:rPr sz="2000" b="1" i="1" u="heavy" spc="-5" dirty="0">
                <a:uFill>
                  <a:solidFill>
                    <a:srgbClr val="000000"/>
                  </a:solidFill>
                </a:uFill>
                <a:latin typeface="Century Gothic"/>
                <a:cs typeface="Century Gothic"/>
              </a:rPr>
              <a:t>it isn’t</a:t>
            </a:r>
            <a:r>
              <a:rPr sz="2000" b="1" i="1" spc="-5" dirty="0">
                <a:latin typeface="Century Gothic"/>
                <a:cs typeface="Century Gothic"/>
              </a:rPr>
              <a:t> </a:t>
            </a:r>
            <a:r>
              <a:rPr sz="2000" spc="-5" dirty="0">
                <a:solidFill>
                  <a:srgbClr val="FF0000"/>
                </a:solidFill>
                <a:latin typeface="Century Gothic"/>
                <a:cs typeface="Century Gothic"/>
              </a:rPr>
              <a:t>directory  information </a:t>
            </a:r>
            <a:r>
              <a:rPr sz="2000" spc="-5" dirty="0">
                <a:latin typeface="Century Gothic"/>
                <a:cs typeface="Century Gothic"/>
              </a:rPr>
              <a:t>and can only be released if  the student’s written permission is  obtained or the release can be justified  under one of the exceptions (ex.  subpoena) to student’s written permission  found in</a:t>
            </a:r>
            <a:r>
              <a:rPr sz="2000" spc="10" dirty="0">
                <a:latin typeface="Century Gothic"/>
                <a:cs typeface="Century Gothic"/>
              </a:rPr>
              <a:t> </a:t>
            </a:r>
            <a:r>
              <a:rPr sz="2000" spc="-5" dirty="0">
                <a:latin typeface="Century Gothic"/>
                <a:cs typeface="Century Gothic"/>
              </a:rPr>
              <a:t>FERPA.</a:t>
            </a:r>
            <a:endParaRPr sz="20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58264" y="754792"/>
            <a:ext cx="4439920" cy="574040"/>
          </a:xfrm>
          <a:prstGeom prst="rect">
            <a:avLst/>
          </a:prstGeom>
        </p:spPr>
        <p:txBody>
          <a:bodyPr vert="horz" wrap="square" lIns="0" tIns="12700" rIns="0" bIns="0" rtlCol="0">
            <a:spAutoFit/>
          </a:bodyPr>
          <a:lstStyle/>
          <a:p>
            <a:pPr marL="12700">
              <a:lnSpc>
                <a:spcPct val="100000"/>
              </a:lnSpc>
              <a:spcBef>
                <a:spcPts val="100"/>
              </a:spcBef>
            </a:pPr>
            <a:r>
              <a:rPr sz="3600" spc="-5" dirty="0"/>
              <a:t>FERPA/Privacy</a:t>
            </a:r>
            <a:r>
              <a:rPr sz="3600" spc="-35" dirty="0"/>
              <a:t> </a:t>
            </a:r>
            <a:r>
              <a:rPr sz="3600" spc="-5" dirty="0"/>
              <a:t>Flags</a:t>
            </a:r>
            <a:endParaRPr sz="3600"/>
          </a:p>
        </p:txBody>
      </p:sp>
      <p:sp>
        <p:nvSpPr>
          <p:cNvPr id="4" name="object 4"/>
          <p:cNvSpPr txBox="1">
            <a:spLocks noGrp="1"/>
          </p:cNvSpPr>
          <p:nvPr>
            <p:ph type="sldNum" sz="quarter" idx="7"/>
          </p:nvPr>
        </p:nvSpPr>
        <p:spPr>
          <a:prstGeom prst="rect">
            <a:avLst/>
          </a:prstGeom>
        </p:spPr>
        <p:txBody>
          <a:bodyPr vert="horz" wrap="square" lIns="0" tIns="8255" rIns="0" bIns="0" rtlCol="0">
            <a:spAutoFit/>
          </a:bodyPr>
          <a:lstStyle/>
          <a:p>
            <a:pPr marL="25400">
              <a:lnSpc>
                <a:spcPct val="100000"/>
              </a:lnSpc>
              <a:spcBef>
                <a:spcPts val="65"/>
              </a:spcBef>
            </a:pPr>
            <a:r>
              <a:rPr spc="-5" dirty="0"/>
              <a:t>10</a:t>
            </a:r>
          </a:p>
        </p:txBody>
      </p:sp>
      <p:sp>
        <p:nvSpPr>
          <p:cNvPr id="3" name="object 3"/>
          <p:cNvSpPr txBox="1"/>
          <p:nvPr/>
        </p:nvSpPr>
        <p:spPr>
          <a:xfrm>
            <a:off x="1374139" y="1689607"/>
            <a:ext cx="5232400" cy="2462530"/>
          </a:xfrm>
          <a:prstGeom prst="rect">
            <a:avLst/>
          </a:prstGeom>
        </p:spPr>
        <p:txBody>
          <a:bodyPr vert="horz" wrap="square" lIns="0" tIns="12065" rIns="0" bIns="0" rtlCol="0">
            <a:spAutoFit/>
          </a:bodyPr>
          <a:lstStyle/>
          <a:p>
            <a:pPr marL="355600" marR="5080" indent="-342900">
              <a:lnSpc>
                <a:spcPct val="100000"/>
              </a:lnSpc>
              <a:spcBef>
                <a:spcPts val="95"/>
              </a:spcBef>
              <a:buChar char="•"/>
              <a:tabLst>
                <a:tab pos="354965" algn="l"/>
                <a:tab pos="355600" algn="l"/>
                <a:tab pos="1639570" algn="l"/>
              </a:tabLst>
            </a:pPr>
            <a:r>
              <a:rPr sz="2000" spc="-5" dirty="0">
                <a:latin typeface="Century Gothic"/>
                <a:cs typeface="Century Gothic"/>
              </a:rPr>
              <a:t>Students have the </a:t>
            </a:r>
            <a:r>
              <a:rPr sz="2000" b="1" i="1" spc="-5" dirty="0">
                <a:solidFill>
                  <a:srgbClr val="FF0000"/>
                </a:solidFill>
                <a:latin typeface="Century Gothic"/>
                <a:cs typeface="Century Gothic"/>
              </a:rPr>
              <a:t>option </a:t>
            </a:r>
            <a:r>
              <a:rPr sz="2000" spc="-5" dirty="0">
                <a:latin typeface="Century Gothic"/>
                <a:cs typeface="Century Gothic"/>
              </a:rPr>
              <a:t>to </a:t>
            </a:r>
            <a:r>
              <a:rPr sz="2000" spc="-10" dirty="0">
                <a:latin typeface="Century Gothic"/>
                <a:cs typeface="Century Gothic"/>
              </a:rPr>
              <a:t>request  </a:t>
            </a:r>
            <a:r>
              <a:rPr sz="2000" spc="-5" dirty="0">
                <a:latin typeface="Century Gothic"/>
                <a:cs typeface="Century Gothic"/>
              </a:rPr>
              <a:t>that </a:t>
            </a:r>
            <a:r>
              <a:rPr sz="2000" b="1" spc="-5" dirty="0">
                <a:latin typeface="Century Gothic"/>
                <a:cs typeface="Century Gothic"/>
              </a:rPr>
              <a:t>NO directory information be  released</a:t>
            </a:r>
            <a:r>
              <a:rPr sz="2000" spc="-5" dirty="0">
                <a:latin typeface="Century Gothic"/>
                <a:cs typeface="Century Gothic"/>
              </a:rPr>
              <a:t>.	In order to maintain directory  information as confidential, a student  must sign a </a:t>
            </a:r>
            <a:r>
              <a:rPr sz="2000" b="1" i="1" spc="-5" dirty="0">
                <a:latin typeface="Century Gothic"/>
                <a:cs typeface="Century Gothic"/>
              </a:rPr>
              <a:t>“Request to Prevent  Disclosure of Directory Information  Form” (i.e. a FERPA or Privacy Flag) </a:t>
            </a:r>
            <a:r>
              <a:rPr sz="2000" spc="-10" dirty="0">
                <a:latin typeface="Century Gothic"/>
                <a:cs typeface="Century Gothic"/>
              </a:rPr>
              <a:t>at  </a:t>
            </a:r>
            <a:r>
              <a:rPr sz="2000" spc="-5" dirty="0">
                <a:latin typeface="Century Gothic"/>
                <a:cs typeface="Century Gothic"/>
              </a:rPr>
              <a:t>the Office of the Registrar.</a:t>
            </a:r>
            <a:endParaRPr sz="2000" dirty="0">
              <a:latin typeface="Century Gothic"/>
              <a:cs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9999"/>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TotalTime>
  <Words>968</Words>
  <Application>Microsoft Office PowerPoint</Application>
  <PresentationFormat>On-screen Show (4:3)</PresentationFormat>
  <Paragraphs>144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Times New Roman</vt:lpstr>
      <vt:lpstr>Office Theme</vt:lpstr>
      <vt:lpstr>Family Education Rights &amp;  Privacy Act (FERPA) Training</vt:lpstr>
      <vt:lpstr>FAMILY EDUCATIONAL RIGHTS AND  PRIVACY ACT OF 1974</vt:lpstr>
      <vt:lpstr>WHAT IS AN “EDUCATION RECORD?”</vt:lpstr>
      <vt:lpstr>“PERSONALLY IDENTIFIABLE”</vt:lpstr>
      <vt:lpstr>WHAT AN EDUCATION RECORD IS NOT!</vt:lpstr>
      <vt:lpstr>WHAT CAN DIRECTORY INFORMATION  INCLUDE? Directory Information at UK (see UK Registrar’s website  for current info) includes the following student info:</vt:lpstr>
      <vt:lpstr>WHAT CAN DIRECTORY INFORMATION NEVER INCLUDE?</vt:lpstr>
      <vt:lpstr>DIRECTORY INFORMATION</vt:lpstr>
      <vt:lpstr>FERPA/Privacy Flags</vt:lpstr>
      <vt:lpstr>FERPA/Privacy Flags cont.</vt:lpstr>
      <vt:lpstr>“LEGITIMATE EDUCATIONAL INTEREST”</vt:lpstr>
      <vt:lpstr>“LEGITIMATE EDUCATIONAL INTEREST”</vt:lpstr>
      <vt:lpstr>Examples of Legitimate  Educational Interest:</vt:lpstr>
      <vt:lpstr>When can I release student info?</vt:lpstr>
      <vt:lpstr>WHAT ABOUT PARENTS/SPOUSES/ETC.?</vt:lpstr>
      <vt:lpstr>Consent to Release</vt:lpstr>
      <vt:lpstr>Things NOT to do:</vt:lpstr>
      <vt:lpstr>Things NOT to do:</vt:lpstr>
      <vt:lpstr>Things to consider:</vt:lpstr>
      <vt:lpstr>Things to consider (cont.):</vt:lpstr>
      <vt:lpstr>When in doubt…</vt:lpstr>
      <vt:lpstr>Resources</vt:lpstr>
      <vt:lpstr>UK FERPA Policy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Faculty and Staff  on FERPA</dc:title>
  <dc:creator>University Registrar</dc:creator>
  <cp:lastModifiedBy>Edge, Tammy J</cp:lastModifiedBy>
  <cp:revision>5</cp:revision>
  <cp:lastPrinted>2019-07-23T15:49:34Z</cp:lastPrinted>
  <dcterms:created xsi:type="dcterms:W3CDTF">2019-07-23T15:47:33Z</dcterms:created>
  <dcterms:modified xsi:type="dcterms:W3CDTF">2019-07-26T15:51:57Z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2016-07-18T00:00:00Z</vt:filetime>
  </property>
  <property fmtid="{D5CDD505-2E9C-101B-9397-08002B2CF9AE}" pid="3" name="Creator">
    <vt:lpwstr>Acrobat PDFMaker 10.1 for PowerPoint</vt:lpwstr>
  </property>
  <property fmtid="{D5CDD505-2E9C-101B-9397-08002B2CF9AE}" pid="4" name="LastSaved">
    <vt:filetime>2019-07-23T00:00:00Z</vt:filetime>
  </property>
</Properties>
</file>