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280" r:id="rId3"/>
    <p:sldId id="296" r:id="rId4"/>
    <p:sldId id="291" r:id="rId5"/>
    <p:sldId id="282" r:id="rId6"/>
    <p:sldId id="283" r:id="rId7"/>
    <p:sldId id="292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286" r:id="rId18"/>
    <p:sldId id="303" r:id="rId19"/>
    <p:sldId id="287" r:id="rId20"/>
    <p:sldId id="316" r:id="rId21"/>
    <p:sldId id="326" r:id="rId22"/>
    <p:sldId id="288" r:id="rId23"/>
    <p:sldId id="317" r:id="rId24"/>
    <p:sldId id="308" r:id="rId25"/>
    <p:sldId id="324" r:id="rId26"/>
    <p:sldId id="289" r:id="rId27"/>
    <p:sldId id="318" r:id="rId28"/>
    <p:sldId id="309" r:id="rId29"/>
    <p:sldId id="290" r:id="rId30"/>
    <p:sldId id="320" r:id="rId31"/>
    <p:sldId id="315" r:id="rId32"/>
    <p:sldId id="293" r:id="rId33"/>
    <p:sldId id="313" r:id="rId34"/>
    <p:sldId id="294" r:id="rId35"/>
    <p:sldId id="321" r:id="rId36"/>
    <p:sldId id="312" r:id="rId37"/>
    <p:sldId id="327" r:id="rId38"/>
    <p:sldId id="279" r:id="rId39"/>
    <p:sldId id="328" r:id="rId40"/>
    <p:sldId id="329" r:id="rId41"/>
    <p:sldId id="330" r:id="rId42"/>
    <p:sldId id="331" r:id="rId43"/>
    <p:sldId id="332" r:id="rId44"/>
    <p:sldId id="333" r:id="rId45"/>
    <p:sldId id="335" r:id="rId46"/>
    <p:sldId id="338" r:id="rId47"/>
    <p:sldId id="337" r:id="rId48"/>
    <p:sldId id="341" r:id="rId49"/>
    <p:sldId id="340" r:id="rId50"/>
    <p:sldId id="334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6BB00"/>
    <a:srgbClr val="FFFF99"/>
    <a:srgbClr val="99CCFF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78667" autoAdjust="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8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hPercent val="9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282051282051293"/>
          <c:y val="2.6066350710900493E-2"/>
          <c:w val="0.8615384615384617"/>
          <c:h val="0.80805687203791454"/>
        </c:manualLayout>
      </c:layout>
      <c:bar3D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Black</c:v>
                </c:pt>
              </c:strCache>
            </c:strRef>
          </c:tx>
          <c:spPr>
            <a:gradFill flip="none"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50196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2242447226739641E-2"/>
                  <c:y val="-1.9755738251542278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Sheet1!$B$1</c:f>
              <c:numCache>
                <c:formatCode>General</c:formatCode>
                <c:ptCount val="1"/>
                <c:pt idx="0">
                  <c:v>4.0199999999999996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Asian</c:v>
                </c:pt>
              </c:strCache>
            </c:strRef>
          </c:tx>
          <c:spPr>
            <a:gradFill flip="none" rotWithShape="1">
              <a:gsLst>
                <a:gs pos="0">
                  <a:srgbClr val="FFFF99"/>
                </a:gs>
                <a:gs pos="100000">
                  <a:srgbClr val="FFFFFF">
                    <a:gamma/>
                    <a:shade val="76078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392123593978335E-2"/>
                  <c:y val="-2.064317560673868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Sheet1!$B$2</c:f>
              <c:numCache>
                <c:formatCode>General</c:formatCode>
                <c:ptCount val="1"/>
                <c:pt idx="0">
                  <c:v>4.0199999999999996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Hispanic </c:v>
                </c:pt>
              </c:strCache>
            </c:strRef>
          </c:tx>
          <c:spPr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81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1115387894388842E-2"/>
                  <c:y val="-2.8938391446690651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Sheet1!$B$3</c:f>
              <c:numCache>
                <c:formatCode>General</c:formatCode>
                <c:ptCount val="1"/>
                <c:pt idx="0">
                  <c:v>4.07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White</c:v>
                </c:pt>
              </c:strCache>
            </c:strRef>
          </c:tx>
          <c:spPr>
            <a:gradFill>
              <a:gsLst>
                <a:gs pos="100000">
                  <a:prstClr val="white"/>
                </a:gs>
                <a:gs pos="50000">
                  <a:srgbClr val="800000">
                    <a:tint val="44500"/>
                    <a:satMod val="160000"/>
                  </a:srgbClr>
                </a:gs>
                <a:gs pos="100000">
                  <a:srgbClr val="80000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</a:gra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  <c:dLbls>
            <c:dLbl>
              <c:idx val="0"/>
              <c:layout>
                <c:manualLayout>
                  <c:x val="1.5454615930235081E-2"/>
                  <c:y val="-1.8726174913789546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Sheet1!$B$4</c:f>
              <c:numCache>
                <c:formatCode>General</c:formatCode>
                <c:ptCount val="1"/>
                <c:pt idx="0">
                  <c:v>3.73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89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5757334591457801E-2"/>
                  <c:y val="-1.5432116255880285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Sheet1!$B$5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Sheet1!$A$6</c:f>
              <c:strCache>
                <c:ptCount val="1"/>
                <c:pt idx="0">
                  <c:v>Internat'l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accent1"/>
              </a:solidFill>
            </a:ln>
          </c:spPr>
          <c:dPt>
            <c:idx val="0"/>
            <c:spPr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999999785254134E-2"/>
                  <c:y val="-5.7575756888859977E-3"/>
                </c:manualLayout>
              </c:layout>
              <c:spPr/>
              <c:txPr>
                <a:bodyPr/>
                <a:lstStyle/>
                <a:p>
                  <a:pPr>
                    <a:defRPr sz="1599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Sheet1!$B$6</c:f>
              <c:numCache>
                <c:formatCode>General</c:formatCode>
                <c:ptCount val="1"/>
                <c:pt idx="0">
                  <c:v>4.07</c:v>
                </c:pt>
              </c:numCache>
            </c:numRef>
          </c:val>
        </c:ser>
        <c:gapDepth val="0"/>
        <c:shape val="box"/>
        <c:axId val="42891520"/>
        <c:axId val="42905600"/>
        <c:axId val="0"/>
      </c:bar3DChart>
      <c:catAx>
        <c:axId val="42891520"/>
        <c:scaling>
          <c:orientation val="minMax"/>
        </c:scaling>
        <c:delete val="1"/>
        <c:axPos val="b"/>
        <c:tickLblPos val="nextTo"/>
        <c:crossAx val="42905600"/>
        <c:crosses val="autoZero"/>
        <c:auto val="1"/>
        <c:lblAlgn val="ctr"/>
        <c:lblOffset val="100"/>
      </c:catAx>
      <c:valAx>
        <c:axId val="42905600"/>
        <c:scaling>
          <c:orientation val="minMax"/>
          <c:max val="5"/>
          <c:min val="1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2891520"/>
        <c:crosses val="autoZero"/>
        <c:crossBetween val="between"/>
        <c:majorUnit val="1"/>
        <c:minorUnit val="1"/>
      </c:valAx>
      <c:spPr>
        <a:noFill/>
        <a:ln w="25387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0993589944683214"/>
          <c:y val="0.91334063374528562"/>
          <c:w val="0.83780468676475262"/>
          <c:h val="5.8298308737897875E-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2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Welcoming Campus Environment</c:v>
                </c:pt>
                <c:pt idx="1">
                  <c:v>Perceptions of Disparate Treatment</c:v>
                </c:pt>
                <c:pt idx="2">
                  <c:v>Effectiveness of the Curriculum/Co-curriculum in Promoting Diversity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3.53</c:v>
                </c:pt>
                <c:pt idx="1">
                  <c:v>2.3699999999999997</c:v>
                </c:pt>
                <c:pt idx="2">
                  <c:v>3.46</c:v>
                </c:pt>
              </c:numCache>
            </c:numRef>
          </c:val>
        </c:ser>
        <c:axId val="53990144"/>
        <c:axId val="53991680"/>
      </c:barChart>
      <c:catAx>
        <c:axId val="539901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3991680"/>
        <c:crosses val="autoZero"/>
        <c:auto val="1"/>
        <c:lblAlgn val="ctr"/>
        <c:lblOffset val="100"/>
      </c:catAx>
      <c:valAx>
        <c:axId val="53991680"/>
        <c:scaling>
          <c:orientation val="minMax"/>
          <c:max val="5"/>
          <c:min val="1"/>
        </c:scaling>
        <c:axPos val="b"/>
        <c:majorGridlines/>
        <c:numFmt formatCode="General" sourceLinked="1"/>
        <c:tickLblPos val="nextTo"/>
        <c:crossAx val="53990144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hPercent val="9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282051282051282"/>
          <c:y val="2.6066350710900472E-2"/>
          <c:w val="0.8615384615384617"/>
          <c:h val="0.80805687203791454"/>
        </c:manualLayout>
      </c:layout>
      <c:bar3D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Black</c:v>
                </c:pt>
              </c:strCache>
            </c:strRef>
          </c:tx>
          <c:spPr>
            <a:gradFill flip="none"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50196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2242447226739641E-2"/>
                  <c:y val="-1.975573825154224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Sheet1!$B$1</c:f>
              <c:numCache>
                <c:formatCode>General</c:formatCode>
                <c:ptCount val="1"/>
                <c:pt idx="0">
                  <c:v>2.94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Asian</c:v>
                </c:pt>
              </c:strCache>
            </c:strRef>
          </c:tx>
          <c:spPr>
            <a:gradFill flip="none" rotWithShape="1">
              <a:gsLst>
                <a:gs pos="0">
                  <a:srgbClr val="FFFF99"/>
                </a:gs>
                <a:gs pos="100000">
                  <a:srgbClr val="FFFFFF">
                    <a:gamma/>
                    <a:shade val="76078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392123593978321E-2"/>
                  <c:y val="-2.0643175606738652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Sheet1!$B$2</c:f>
              <c:numCache>
                <c:formatCode>General</c:formatCode>
                <c:ptCount val="1"/>
                <c:pt idx="0">
                  <c:v>2.7800000000000002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Hispanic </c:v>
                </c:pt>
              </c:strCache>
            </c:strRef>
          </c:tx>
          <c:spPr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81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1115387894388839E-2"/>
                  <c:y val="-2.893839144669063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Sheet1!$B$3</c:f>
              <c:numCache>
                <c:formatCode>General</c:formatCode>
                <c:ptCount val="1"/>
                <c:pt idx="0">
                  <c:v>2.68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White</c:v>
                </c:pt>
              </c:strCache>
            </c:strRef>
          </c:tx>
          <c:spPr>
            <a:gradFill>
              <a:gsLst>
                <a:gs pos="100000">
                  <a:prstClr val="white"/>
                </a:gs>
                <a:gs pos="50000">
                  <a:srgbClr val="800000">
                    <a:tint val="44500"/>
                    <a:satMod val="160000"/>
                  </a:srgbClr>
                </a:gs>
                <a:gs pos="100000">
                  <a:srgbClr val="80000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</a:gra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  <c:dLbls>
            <c:dLbl>
              <c:idx val="0"/>
              <c:layout>
                <c:manualLayout>
                  <c:x val="1.545461593023508E-2"/>
                  <c:y val="-1.8726174913789494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Sheet1!$B$4</c:f>
              <c:numCache>
                <c:formatCode>General</c:formatCode>
                <c:ptCount val="1"/>
                <c:pt idx="0">
                  <c:v>2.2799999999999998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89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5757334591457794E-2"/>
                  <c:y val="-1.5432116255880269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Sheet1!$B$5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Sheet1!$A$6</c:f>
              <c:strCache>
                <c:ptCount val="1"/>
                <c:pt idx="0">
                  <c:v>Internat'l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accent1"/>
              </a:solidFill>
            </a:ln>
          </c:spPr>
          <c:dPt>
            <c:idx val="0"/>
            <c:spPr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9999997852541312E-2"/>
                  <c:y val="-5.7575756888859977E-3"/>
                </c:manualLayout>
              </c:layout>
              <c:spPr/>
              <c:txPr>
                <a:bodyPr/>
                <a:lstStyle/>
                <a:p>
                  <a:pPr>
                    <a:defRPr sz="1599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Sheet1!$B$6</c:f>
              <c:numCache>
                <c:formatCode>General</c:formatCode>
                <c:ptCount val="1"/>
                <c:pt idx="0">
                  <c:v>2.64</c:v>
                </c:pt>
              </c:numCache>
            </c:numRef>
          </c:val>
        </c:ser>
        <c:gapDepth val="0"/>
        <c:shape val="box"/>
        <c:axId val="54182272"/>
        <c:axId val="54183808"/>
        <c:axId val="0"/>
      </c:bar3DChart>
      <c:catAx>
        <c:axId val="54182272"/>
        <c:scaling>
          <c:orientation val="minMax"/>
        </c:scaling>
        <c:delete val="1"/>
        <c:axPos val="b"/>
        <c:tickLblPos val="nextTo"/>
        <c:crossAx val="54183808"/>
        <c:crosses val="autoZero"/>
        <c:auto val="1"/>
        <c:lblAlgn val="ctr"/>
        <c:lblOffset val="100"/>
      </c:catAx>
      <c:valAx>
        <c:axId val="54183808"/>
        <c:scaling>
          <c:orientation val="minMax"/>
          <c:max val="5"/>
          <c:min val="1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4182272"/>
        <c:crosses val="autoZero"/>
        <c:crossBetween val="between"/>
        <c:majorUnit val="1"/>
        <c:minorUnit val="1"/>
      </c:valAx>
      <c:spPr>
        <a:noFill/>
        <a:ln w="25387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0993589944683214"/>
          <c:y val="0.91334063374528562"/>
          <c:w val="0.83780468676475262"/>
          <c:h val="5.8298308737897958E-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2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hPercent val="9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282051282051282"/>
          <c:y val="2.6066350710900472E-2"/>
          <c:w val="0.8615384615384617"/>
          <c:h val="0.80805687203791454"/>
        </c:manualLayout>
      </c:layout>
      <c:bar3D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Black</c:v>
                </c:pt>
              </c:strCache>
            </c:strRef>
          </c:tx>
          <c:spPr>
            <a:gradFill flip="none"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50196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2242447226739641E-2"/>
                  <c:y val="-1.9755738251542247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Sheet1!$B$1</c:f>
              <c:numCache>
                <c:formatCode>General</c:formatCode>
                <c:ptCount val="1"/>
                <c:pt idx="0">
                  <c:v>2.4699999999999998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Asian</c:v>
                </c:pt>
              </c:strCache>
            </c:strRef>
          </c:tx>
          <c:spPr>
            <a:gradFill flip="none" rotWithShape="1">
              <a:gsLst>
                <a:gs pos="0">
                  <a:srgbClr val="FFFF99"/>
                </a:gs>
                <a:gs pos="100000">
                  <a:srgbClr val="FFFFFF">
                    <a:gamma/>
                    <a:shade val="76078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392123593978321E-2"/>
                  <c:y val="-2.0643175606738652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Sheet1!$B$2</c:f>
              <c:numCache>
                <c:formatCode>General</c:formatCode>
                <c:ptCount val="1"/>
                <c:pt idx="0">
                  <c:v>2.2799999999999998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Hispanic </c:v>
                </c:pt>
              </c:strCache>
            </c:strRef>
          </c:tx>
          <c:spPr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81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719652230971127E-2"/>
                  <c:y val="-2.030202791336164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Sheet1!$B$3</c:f>
              <c:numCache>
                <c:formatCode>General</c:formatCode>
                <c:ptCount val="1"/>
                <c:pt idx="0">
                  <c:v>2.2599999999999998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White</c:v>
                </c:pt>
              </c:strCache>
            </c:strRef>
          </c:tx>
          <c:spPr>
            <a:gradFill>
              <a:gsLst>
                <a:gs pos="100000">
                  <a:prstClr val="white"/>
                </a:gs>
                <a:gs pos="50000">
                  <a:srgbClr val="800000">
                    <a:tint val="44500"/>
                    <a:satMod val="160000"/>
                  </a:srgbClr>
                </a:gs>
                <a:gs pos="100000">
                  <a:srgbClr val="80000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</a:gra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  <c:dLbls>
            <c:dLbl>
              <c:idx val="0"/>
              <c:layout>
                <c:manualLayout>
                  <c:x val="3.3683768044619491E-2"/>
                  <c:y val="-1.5847387069346373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Sheet1!$B$4</c:f>
              <c:numCache>
                <c:formatCode>General</c:formatCode>
                <c:ptCount val="1"/>
                <c:pt idx="0">
                  <c:v>2.02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89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5757334591457794E-2"/>
                  <c:y val="-1.5432116255880269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Sheet1!$B$5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Sheet1!$A$6</c:f>
              <c:strCache>
                <c:ptCount val="1"/>
                <c:pt idx="0">
                  <c:v>Internat'l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accent1"/>
              </a:solidFill>
            </a:ln>
          </c:spPr>
          <c:dPt>
            <c:idx val="0"/>
            <c:spPr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0000000000000002E-2"/>
                  <c:y val="-2.3030302755544095E-2"/>
                </c:manualLayout>
              </c:layout>
              <c:spPr/>
              <c:txPr>
                <a:bodyPr/>
                <a:lstStyle/>
                <a:p>
                  <a:pPr>
                    <a:defRPr sz="1599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Sheet1!$B$6</c:f>
              <c:numCache>
                <c:formatCode>General</c:formatCode>
                <c:ptCount val="1"/>
                <c:pt idx="0">
                  <c:v>2.3199999999999981</c:v>
                </c:pt>
              </c:numCache>
            </c:numRef>
          </c:val>
        </c:ser>
        <c:gapDepth val="0"/>
        <c:shape val="box"/>
        <c:axId val="71446528"/>
        <c:axId val="72689536"/>
        <c:axId val="0"/>
      </c:bar3DChart>
      <c:catAx>
        <c:axId val="71446528"/>
        <c:scaling>
          <c:orientation val="minMax"/>
        </c:scaling>
        <c:delete val="1"/>
        <c:axPos val="b"/>
        <c:tickLblPos val="nextTo"/>
        <c:crossAx val="72689536"/>
        <c:crosses val="autoZero"/>
        <c:auto val="1"/>
        <c:lblAlgn val="ctr"/>
        <c:lblOffset val="100"/>
      </c:catAx>
      <c:valAx>
        <c:axId val="72689536"/>
        <c:scaling>
          <c:orientation val="minMax"/>
          <c:max val="5"/>
          <c:min val="1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71446528"/>
        <c:crosses val="autoZero"/>
        <c:crossBetween val="between"/>
        <c:majorUnit val="1"/>
        <c:minorUnit val="1"/>
      </c:valAx>
      <c:spPr>
        <a:noFill/>
        <a:ln w="25387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0993589944683214"/>
          <c:y val="0.91334063374528562"/>
          <c:w val="0.83780468676475262"/>
          <c:h val="5.8298308737897958E-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2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hPercent val="9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282051282051282"/>
          <c:y val="2.6066350710900472E-2"/>
          <c:w val="0.8615384615384617"/>
          <c:h val="0.80805687203791454"/>
        </c:manualLayout>
      </c:layout>
      <c:bar3D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Black</c:v>
                </c:pt>
              </c:strCache>
            </c:strRef>
          </c:tx>
          <c:spPr>
            <a:gradFill flip="none"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50196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2242447226739641E-2"/>
                  <c:y val="-1.9755738251542254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Sheet1!$B$1</c:f>
              <c:numCache>
                <c:formatCode>General</c:formatCode>
                <c:ptCount val="1"/>
                <c:pt idx="0">
                  <c:v>2.68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Asian</c:v>
                </c:pt>
              </c:strCache>
            </c:strRef>
          </c:tx>
          <c:spPr>
            <a:gradFill flip="none" rotWithShape="1">
              <a:gsLst>
                <a:gs pos="0">
                  <a:srgbClr val="FFFF99"/>
                </a:gs>
                <a:gs pos="100000">
                  <a:srgbClr val="FFFFFF">
                    <a:gamma/>
                    <a:shade val="76078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392123593978321E-2"/>
                  <c:y val="-2.0643175606738652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Sheet1!$B$2</c:f>
              <c:numCache>
                <c:formatCode>General</c:formatCode>
                <c:ptCount val="1"/>
                <c:pt idx="0">
                  <c:v>2.61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Hispanic </c:v>
                </c:pt>
              </c:strCache>
            </c:strRef>
          </c:tx>
          <c:spPr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81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0698818897637795E-2"/>
                  <c:y val="-2.893839144669063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Sheet1!$B$3</c:f>
              <c:numCache>
                <c:formatCode>General</c:formatCode>
                <c:ptCount val="1"/>
                <c:pt idx="0">
                  <c:v>2.13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White</c:v>
                </c:pt>
              </c:strCache>
            </c:strRef>
          </c:tx>
          <c:spPr>
            <a:gradFill>
              <a:gsLst>
                <a:gs pos="100000">
                  <a:prstClr val="white"/>
                </a:gs>
                <a:gs pos="50000">
                  <a:srgbClr val="800000">
                    <a:tint val="44500"/>
                    <a:satMod val="160000"/>
                  </a:srgbClr>
                </a:gs>
                <a:gs pos="100000">
                  <a:srgbClr val="80000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</a:gra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  <c:dLbls>
            <c:dLbl>
              <c:idx val="0"/>
              <c:layout>
                <c:manualLayout>
                  <c:x val="1.545461593023508E-2"/>
                  <c:y val="-1.8726174913789511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Sheet1!$B$4</c:f>
              <c:numCache>
                <c:formatCode>General</c:formatCode>
                <c:ptCount val="1"/>
                <c:pt idx="0">
                  <c:v>2.44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89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5757334591457794E-2"/>
                  <c:y val="-1.5432116255880269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Sheet1!$B$5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Sheet1!$A$6</c:f>
              <c:strCache>
                <c:ptCount val="1"/>
                <c:pt idx="0">
                  <c:v>Internat'l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accent1"/>
              </a:solidFill>
            </a:ln>
          </c:spPr>
          <c:dPt>
            <c:idx val="0"/>
            <c:spPr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0000000000000002E-2"/>
                  <c:y val="-1.7272727066658007E-2"/>
                </c:manualLayout>
              </c:layout>
              <c:spPr/>
              <c:txPr>
                <a:bodyPr/>
                <a:lstStyle/>
                <a:p>
                  <a:pPr>
                    <a:defRPr sz="1599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Sheet1!$B$6</c:f>
              <c:numCache>
                <c:formatCode>General</c:formatCode>
                <c:ptCount val="1"/>
                <c:pt idx="0">
                  <c:v>2.17</c:v>
                </c:pt>
              </c:numCache>
            </c:numRef>
          </c:val>
        </c:ser>
        <c:gapDepth val="0"/>
        <c:shape val="box"/>
        <c:axId val="75125504"/>
        <c:axId val="75127040"/>
        <c:axId val="0"/>
      </c:bar3DChart>
      <c:catAx>
        <c:axId val="75125504"/>
        <c:scaling>
          <c:orientation val="minMax"/>
        </c:scaling>
        <c:delete val="1"/>
        <c:axPos val="b"/>
        <c:tickLblPos val="nextTo"/>
        <c:crossAx val="75127040"/>
        <c:crosses val="autoZero"/>
        <c:auto val="1"/>
        <c:lblAlgn val="ctr"/>
        <c:lblOffset val="100"/>
      </c:catAx>
      <c:valAx>
        <c:axId val="75127040"/>
        <c:scaling>
          <c:orientation val="minMax"/>
          <c:max val="5"/>
          <c:min val="1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75125504"/>
        <c:crosses val="autoZero"/>
        <c:crossBetween val="between"/>
        <c:majorUnit val="1"/>
        <c:minorUnit val="1"/>
      </c:valAx>
      <c:spPr>
        <a:noFill/>
        <a:ln w="25387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0993589944683214"/>
          <c:y val="0.91334063374528562"/>
          <c:w val="0.83780468676475262"/>
          <c:h val="5.8298308737897958E-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2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hPercent val="9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282051282051282"/>
          <c:y val="2.6066350710900472E-2"/>
          <c:w val="0.8615384615384617"/>
          <c:h val="0.80805687203791454"/>
        </c:manualLayout>
      </c:layout>
      <c:bar3D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Black</c:v>
                </c:pt>
              </c:strCache>
            </c:strRef>
          </c:tx>
          <c:spPr>
            <a:gradFill flip="none" rotWithShape="1">
              <a:gsLst>
                <a:gs pos="0">
                  <a:srgbClr val="000000"/>
                </a:gs>
                <a:gs pos="100000">
                  <a:srgbClr val="000000">
                    <a:gamma/>
                    <a:tint val="50196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2242447226739641E-2"/>
                  <c:y val="-1.9755738251542265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Sheet1!$B$1</c:f>
              <c:numCache>
                <c:formatCode>General</c:formatCode>
                <c:ptCount val="1"/>
                <c:pt idx="0">
                  <c:v>3.59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Asian</c:v>
                </c:pt>
              </c:strCache>
            </c:strRef>
          </c:tx>
          <c:spPr>
            <a:gradFill flip="none" rotWithShape="1">
              <a:gsLst>
                <a:gs pos="0">
                  <a:srgbClr val="FFFF99"/>
                </a:gs>
                <a:gs pos="100000">
                  <a:srgbClr val="FFFFFF">
                    <a:gamma/>
                    <a:shade val="76078"/>
                    <a:invGamma/>
                  </a:srgbClr>
                </a:gs>
              </a:gsLst>
              <a:lin ang="27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392123593978321E-2"/>
                  <c:y val="-2.0643175606738652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Sheet1!$B$2</c:f>
              <c:numCache>
                <c:formatCode>General</c:formatCode>
                <c:ptCount val="1"/>
                <c:pt idx="0">
                  <c:v>3.52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Hispanic </c:v>
                </c:pt>
              </c:strCache>
            </c:strRef>
          </c:tx>
          <c:spPr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8100000" scaled="1"/>
              <a:tileRect/>
            </a:gradFill>
            <a:ln w="1269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1115387894388839E-2"/>
                  <c:y val="-2.893839144669063E-2"/>
                </c:manualLayout>
              </c:layout>
              <c:showVal val="1"/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val>
            <c:numRef>
              <c:f>Sheet1!$B$3</c:f>
              <c:numCache>
                <c:formatCode>General</c:formatCode>
                <c:ptCount val="1"/>
                <c:pt idx="0">
                  <c:v>3.3099999999999987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White</c:v>
                </c:pt>
              </c:strCache>
            </c:strRef>
          </c:tx>
          <c:spPr>
            <a:gradFill>
              <a:gsLst>
                <a:gs pos="100000">
                  <a:prstClr val="white"/>
                </a:gs>
                <a:gs pos="50000">
                  <a:srgbClr val="800000">
                    <a:tint val="44500"/>
                    <a:satMod val="160000"/>
                  </a:srgbClr>
                </a:gs>
                <a:gs pos="100000">
                  <a:srgbClr val="80000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</a:grad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  <c:dLbls>
            <c:dLbl>
              <c:idx val="0"/>
              <c:layout>
                <c:manualLayout>
                  <c:x val="1.545461593023508E-2"/>
                  <c:y val="-1.8726174913789518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Sheet1!$B$4</c:f>
              <c:numCache>
                <c:formatCode>General</c:formatCode>
                <c:ptCount val="1"/>
                <c:pt idx="0">
                  <c:v>2.92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890000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5757334591457794E-2"/>
                  <c:y val="-1.5432116255880269E-2"/>
                </c:manualLayout>
              </c:layout>
              <c:showVal val="1"/>
            </c:dLbl>
            <c:txPr>
              <a:bodyPr/>
              <a:lstStyle/>
              <a:p>
                <a:pPr>
                  <a:defRPr sz="1599"/>
                </a:pPr>
                <a:endParaRPr lang="en-US"/>
              </a:p>
            </c:txPr>
            <c:showVal val="1"/>
          </c:dLbls>
          <c:val>
            <c:numRef>
              <c:f>Sheet1!$B$5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Sheet1!$A$6</c:f>
              <c:strCache>
                <c:ptCount val="1"/>
                <c:pt idx="0">
                  <c:v>Internat'l</c:v>
                </c:pt>
              </c:strCache>
            </c:strRef>
          </c:tx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solidFill>
                <a:schemeClr val="accent1"/>
              </a:solidFill>
            </a:ln>
          </c:spPr>
          <c:dPt>
            <c:idx val="0"/>
            <c:spPr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9999997852541312E-2"/>
                  <c:y val="-5.7575756888859977E-3"/>
                </c:manualLayout>
              </c:layout>
              <c:spPr/>
              <c:txPr>
                <a:bodyPr/>
                <a:lstStyle/>
                <a:p>
                  <a:pPr>
                    <a:defRPr sz="1599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Sheet1!$B$6</c:f>
              <c:numCache>
                <c:formatCode>General</c:formatCode>
                <c:ptCount val="1"/>
                <c:pt idx="0">
                  <c:v>3.3099999999999987</c:v>
                </c:pt>
              </c:numCache>
            </c:numRef>
          </c:val>
        </c:ser>
        <c:gapDepth val="0"/>
        <c:shape val="box"/>
        <c:axId val="109572480"/>
        <c:axId val="109574016"/>
        <c:axId val="0"/>
      </c:bar3DChart>
      <c:catAx>
        <c:axId val="109572480"/>
        <c:scaling>
          <c:orientation val="minMax"/>
        </c:scaling>
        <c:delete val="1"/>
        <c:axPos val="b"/>
        <c:tickLblPos val="nextTo"/>
        <c:crossAx val="109574016"/>
        <c:crosses val="autoZero"/>
        <c:auto val="1"/>
        <c:lblAlgn val="ctr"/>
        <c:lblOffset val="100"/>
      </c:catAx>
      <c:valAx>
        <c:axId val="109574016"/>
        <c:scaling>
          <c:orientation val="minMax"/>
          <c:max val="5"/>
          <c:min val="1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9572480"/>
        <c:crosses val="autoZero"/>
        <c:crossBetween val="between"/>
        <c:majorUnit val="1"/>
        <c:minorUnit val="1"/>
      </c:valAx>
      <c:spPr>
        <a:noFill/>
        <a:ln w="25387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0993589944683214"/>
          <c:y val="0.91334063374528562"/>
          <c:w val="0.83780468676475262"/>
          <c:h val="5.8298308737897958E-2"/>
        </c:manualLayout>
      </c:layout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2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0.6875</cdr:x>
      <cdr:y>0.03455</cdr:y>
    </cdr:from>
    <cdr:to>
      <cdr:x>0.68783</cdr:x>
      <cdr:y>0.81182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1639094" y="1866105"/>
          <a:ext cx="3429000" cy="15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0.21875</cdr:x>
      <cdr:y>0.05182</cdr:y>
    </cdr:from>
    <cdr:to>
      <cdr:x>0.84375</cdr:x>
      <cdr:y>0.15545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6800" y="228612"/>
          <a:ext cx="3048000" cy="457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Overall Mean = 3.79</a:t>
          </a:r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0.6875</cdr:x>
      <cdr:y>0.03455</cdr:y>
    </cdr:from>
    <cdr:to>
      <cdr:x>0.68783</cdr:x>
      <cdr:y>0.81182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1639094" y="1866105"/>
          <a:ext cx="3429000" cy="15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0.23438</cdr:x>
      <cdr:y>0.15545</cdr:y>
    </cdr:from>
    <cdr:to>
      <cdr:x>0.42188</cdr:x>
      <cdr:y>0.20727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43000" y="6858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0.23438</cdr:x>
      <cdr:y>0.08636</cdr:y>
    </cdr:from>
    <cdr:to>
      <cdr:x>0.59375</cdr:x>
      <cdr:y>0.19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43000" y="381000"/>
          <a:ext cx="1752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Overall mean = 2.37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0.6875</cdr:x>
      <cdr:y>0.03455</cdr:y>
    </cdr:from>
    <cdr:to>
      <cdr:x>0.68783</cdr:x>
      <cdr:y>0.81182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1639094" y="1866105"/>
          <a:ext cx="3429000" cy="15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0.21875</cdr:x>
      <cdr:y>0.12091</cdr:y>
    </cdr:from>
    <cdr:to>
      <cdr:x>0.40625</cdr:x>
      <cdr:y>0.32818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6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Overall Mean = 2.08</a:t>
          </a:r>
          <a:endParaRPr lang="en-US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0.6875</cdr:x>
      <cdr:y>0.03455</cdr:y>
    </cdr:from>
    <cdr:to>
      <cdr:x>0.68783</cdr:x>
      <cdr:y>0.81182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1639094" y="1866105"/>
          <a:ext cx="3429000" cy="15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0.21875</cdr:x>
      <cdr:y>0.12091</cdr:y>
    </cdr:from>
    <cdr:to>
      <cdr:x>0.40625</cdr:x>
      <cdr:y>0.32818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6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Overall Mean = 2.44</a:t>
          </a:r>
          <a:endParaRPr lang="en-US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0.6875</cdr:x>
      <cdr:y>0.03455</cdr:y>
    </cdr:from>
    <cdr:to>
      <cdr:x>0.68783</cdr:x>
      <cdr:y>0.81182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1639094" y="1866105"/>
          <a:ext cx="3429000" cy="15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0.21875</cdr:x>
      <cdr:y>0.12091</cdr:y>
    </cdr:from>
    <cdr:to>
      <cdr:x>0.40625</cdr:x>
      <cdr:y>0.32818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6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Overall Mean = 3.00</a:t>
          </a:r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012B40-D50E-471A-860D-32745494A36F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9600" y="84582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58381E-AEC7-449C-8A79-C863DE9ACD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F1490C7-44E7-4C73-A23E-A5F1800FBF97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62000" y="85344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16A09E-DD16-4CD8-B91A-C176DD2A9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267200"/>
            <a:ext cx="5486400" cy="46482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30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C61803-D949-470B-97EA-CDBCDCA0ED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Point out the items that mention UK’s commitment to diversity.  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BC1389-45EF-40F5-8649-714D1E94C2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Several items on this factor appeared on a scale measuring </a:t>
            </a:r>
            <a:r>
              <a:rPr lang="en-US" i="1" smtClean="0"/>
              <a:t>Perceived Encouragement and Respect from Faculty </a:t>
            </a:r>
            <a:r>
              <a:rPr lang="en-US" smtClean="0"/>
              <a:t>in 2004</a:t>
            </a:r>
          </a:p>
          <a:p>
            <a:pPr>
              <a:spcBef>
                <a:spcPct val="0"/>
              </a:spcBef>
            </a:pPr>
            <a:r>
              <a:rPr lang="en-US" smtClean="0"/>
              <a:t>Although they measured slightly different constructs, the 2004 and 2009, results were somewhat consistent: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Grad students perceived faculty as offering more encouragement and respect than undergrads, but grads and first-professional students did not differ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Females perceived faculty as providing more encouragement and respect than males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White students perceived greater levels of encouragement and respect from faculty than students of other races in 2004, but there were no significant differences by race in 2009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323F13-3530-4684-8F4D-997CAC4E3C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Several items on this scale also appeared on the 2004  Survey on a scale measuring perceived unfairness in classroom management</a:t>
            </a:r>
          </a:p>
          <a:p>
            <a:pPr>
              <a:spcBef>
                <a:spcPct val="0"/>
              </a:spcBef>
            </a:pPr>
            <a:r>
              <a:rPr lang="en-US" smtClean="0"/>
              <a:t>Although they measured slightly different constructs, the 2004 and 2009 results were consistent:</a:t>
            </a:r>
          </a:p>
          <a:p>
            <a:pPr>
              <a:spcBef>
                <a:spcPct val="0"/>
              </a:spcBef>
            </a:pPr>
            <a:r>
              <a:rPr lang="en-US" smtClean="0"/>
              <a:t>Black students perceived significantly greater levels of unfairness in the classroom than white students and students of other races</a:t>
            </a:r>
          </a:p>
          <a:p>
            <a:pPr>
              <a:spcBef>
                <a:spcPct val="0"/>
              </a:spcBef>
            </a:pPr>
            <a:r>
              <a:rPr lang="en-US" smtClean="0"/>
              <a:t>Students of other races perceive more unfairness in the classroom than white students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FE5D42-A4E9-49AC-BAA7-418C5C165E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 2004, Undergraduates perceived significantly more unfairness in classroom management than graduate students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70E767-BBDE-40DC-8B0E-5F85F54E23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D684CA-D00A-4A3C-B3EA-418BA9739D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21F1C-1AF0-45AA-909E-56A9C4A9F8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16A09E-DD16-4CD8-B91A-C176DD2A9E9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B55C2E-D0CE-4BE6-B70A-3CA954D54E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66CF9-9960-4091-AB8F-D29DA1256F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2358C4-A3D2-451F-A396-408898B2E1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6C29CF-DFFA-414F-AD11-EBEB1B3859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57D167-2D98-42B5-A76A-223724FC9B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92E6E4-858D-4881-9588-7775AF3998A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From a multicultural and diversity standpoint, White students at UK are relatively disengaged.</a:t>
            </a: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2EEEF4-77BA-457D-831A-58B00DE411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1A6C5F-2565-48F2-B80A-5837FFB222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29097D-7D44-4BA6-BC7E-DCE53A71926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16A09E-DD16-4CD8-B91A-C176DD2A9E91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9D928E-67B9-45A4-A5F8-0D98653493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94AEDD-8C8E-4B47-84C8-E2061364A3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3AC04D-5155-4C89-96AE-16DCCE94B1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6BBA1D-C5F3-4BB0-8A8F-CF22F6D15E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The “openness to diversity” scale was administered in 2004, although several items were added in 2009</a:t>
            </a:r>
          </a:p>
          <a:p>
            <a:pPr>
              <a:spcBef>
                <a:spcPct val="0"/>
              </a:spcBef>
            </a:pPr>
            <a:r>
              <a:rPr lang="en-US" smtClean="0"/>
              <a:t>The 2004 and 2009 results were consistent: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Black students and students of other races expressed significantly greater openness to diversity than white students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A847B7-545B-409A-A900-DA3FFE9FAB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The “openness to diversity” scale was administered in 2004, although several items were added in 2009</a:t>
            </a:r>
          </a:p>
          <a:p>
            <a:pPr>
              <a:spcBef>
                <a:spcPct val="0"/>
              </a:spcBef>
            </a:pPr>
            <a:r>
              <a:rPr lang="en-US" smtClean="0"/>
              <a:t>The 2004 and 2009 results were consistent: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Graduate students scored significantly higher on an index of openness to diversity than undergraduates and first-professional students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First-professional students scored higher than undergrads in 2004, but not in 2009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FC7C35-F92F-413E-AB01-BAF7DB9039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 2009, a scale measuring </a:t>
            </a:r>
            <a:r>
              <a:rPr lang="en-US" i="1" smtClean="0"/>
              <a:t>Feelings of Social Isolation</a:t>
            </a:r>
            <a:r>
              <a:rPr lang="en-US" smtClean="0"/>
              <a:t> measured somewhat similar sentiments:</a:t>
            </a:r>
          </a:p>
          <a:p>
            <a:pPr>
              <a:spcBef>
                <a:spcPct val="0"/>
              </a:spcBef>
            </a:pPr>
            <a:r>
              <a:rPr lang="en-US" smtClean="0"/>
              <a:t>The 2004 and 2009 results produced one interesting similarity:</a:t>
            </a:r>
          </a:p>
          <a:p>
            <a:pPr lvl="1">
              <a:spcBef>
                <a:spcPts val="1800"/>
              </a:spcBef>
            </a:pPr>
            <a:r>
              <a:rPr lang="en-US" smtClean="0"/>
              <a:t>Students of other races reported greater feelings of social isolation than either black or white students</a:t>
            </a:r>
          </a:p>
          <a:p>
            <a:pPr lvl="1">
              <a:spcBef>
                <a:spcPts val="1800"/>
              </a:spcBef>
            </a:pPr>
            <a:r>
              <a:rPr lang="en-US" smtClean="0"/>
              <a:t>Black and white did not differ in their level of social isolation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3B1AD2-B1D1-4958-AA5A-28CD6836BD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990F8F-537F-46A3-92F5-A1DB8A98A3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6888-48E6-4561-A2CE-A4ED6B445D15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31503-FECA-41B8-B831-0AA3C4814B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C3BC-2794-4C47-B8A7-085819C07C38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39DF9-E180-439F-AAA9-F8B6EDFDD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007A-8E05-4FE1-AEE3-DFE0761D0DAB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BED2B-F7C7-47FD-9F7A-FD7460CB04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32388" y="1946275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DBEBE-A0B1-4E95-8A90-14947C407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F6AC7-0DE7-462A-AC8D-F4B3073655E7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D8BC-FC1C-4710-B51A-7FD843DC6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34CD0-F74E-4455-B88D-D22F49BC46C2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ABE3C-C767-48C2-BBA6-07084DF0A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88700-0D90-4C8E-AA38-D6F829D7C006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CC246-0340-41C9-A150-C993D6C5E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AC22-C8D9-4D00-8753-5C9CE5E8BBCC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1A37-EB2B-438F-9B0C-F9662E574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EDE09-C767-4B45-A73B-970592F4A4F4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7F9B-BA31-4B41-A73D-3A2AEDE174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858A0-1965-4D07-BECF-86AA7A3848FA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215BC-F492-4C78-B265-0D004777D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75CB-81C3-4E42-ABE3-6F3C14940C6A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53695-0BF8-46ED-8F0D-2EC8FBA61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BEB44-04F6-4443-A5DF-9737E88D6B04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CFBE4-D342-4F18-8125-7CC5DA1861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23170B-9DC9-4059-9AF1-D3FBF27D8911}" type="datetimeFigureOut">
              <a:rPr lang="en-US"/>
              <a:pPr>
                <a:defRPr/>
              </a:pPr>
              <a:t>5/10/2010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8DD09A-FA66-4575-8F08-9FF268292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5" r:id="rId2"/>
    <p:sldLayoutId id="2147483674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5" r:id="rId9"/>
    <p:sldLayoutId id="2147483671" r:id="rId10"/>
    <p:sldLayoutId id="2147483672" r:id="rId11"/>
    <p:sldLayoutId id="2147483676" r:id="rId12"/>
  </p:sldLayoutIdLst>
  <p:transition>
    <p:cover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7.xls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8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9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8007096" cy="3733800"/>
          </a:xfrm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5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the 2009 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Climate for Learning Survey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 2009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386" name="Group 4"/>
          <p:cNvGrpSpPr>
            <a:grpSpLocks/>
          </p:cNvGrpSpPr>
          <p:nvPr/>
        </p:nvGrpSpPr>
        <p:grpSpPr bwMode="auto">
          <a:xfrm>
            <a:off x="457200" y="1066800"/>
            <a:ext cx="8153400" cy="1371600"/>
            <a:chOff x="240" y="336"/>
            <a:chExt cx="5136" cy="864"/>
          </a:xfrm>
        </p:grpSpPr>
        <p:grpSp>
          <p:nvGrpSpPr>
            <p:cNvPr id="16387" name="Group 5"/>
            <p:cNvGrpSpPr>
              <a:grpSpLocks/>
            </p:cNvGrpSpPr>
            <p:nvPr/>
          </p:nvGrpSpPr>
          <p:grpSpPr bwMode="auto">
            <a:xfrm>
              <a:off x="240" y="336"/>
              <a:ext cx="912" cy="864"/>
              <a:chOff x="4080" y="432"/>
              <a:chExt cx="912" cy="960"/>
            </a:xfrm>
          </p:grpSpPr>
          <p:sp>
            <p:nvSpPr>
              <p:cNvPr id="16389" name="Rectangle 6"/>
              <p:cNvSpPr>
                <a:spLocks noChangeArrowheads="1"/>
              </p:cNvSpPr>
              <p:nvPr/>
            </p:nvSpPr>
            <p:spPr bwMode="auto">
              <a:xfrm>
                <a:off x="4080" y="432"/>
                <a:ext cx="912" cy="96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chemeClr val="bg2"/>
                  </a:solidFill>
                  <a:latin typeface="Constantia" pitchFamily="18" charset="0"/>
                </a:endParaRPr>
              </a:p>
            </p:txBody>
          </p:sp>
          <p:pic>
            <p:nvPicPr>
              <p:cNvPr id="16390" name="Picture 7" descr="C:\Diversity\Logos\WeaveonlylogoPC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28" y="480"/>
                <a:ext cx="815" cy="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200" y="336"/>
              <a:ext cx="4176" cy="864"/>
            </a:xfrm>
            <a:prstGeom prst="rect">
              <a:avLst/>
            </a:prstGeom>
            <a:solidFill>
              <a:srgbClr val="0099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92075" tIns="46038" rIns="92075" bIns="460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University of Kentucky</a:t>
              </a: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772400" cy="1143000"/>
          </a:xfrm>
        </p:spPr>
        <p:txBody>
          <a:bodyPr/>
          <a:lstStyle/>
          <a:p>
            <a:r>
              <a:rPr lang="en-US" smtClean="0"/>
              <a:t>Openness to Diversity</a:t>
            </a:r>
          </a:p>
        </p:txBody>
      </p:sp>
      <p:sp>
        <p:nvSpPr>
          <p:cNvPr id="31746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209800"/>
            <a:ext cx="3810000" cy="4114800"/>
          </a:xfrm>
        </p:spPr>
        <p:txBody>
          <a:bodyPr/>
          <a:lstStyle/>
          <a:p>
            <a:r>
              <a:rPr lang="en-US" dirty="0" smtClean="0"/>
              <a:t>Graduate students reported being more open to diversity than undergraduate and first-professional students</a:t>
            </a:r>
          </a:p>
        </p:txBody>
      </p:sp>
      <p:graphicFrame>
        <p:nvGraphicFramePr>
          <p:cNvPr id="31747" name="Chart Placeholder 4"/>
          <p:cNvGraphicFramePr>
            <a:graphicFrameLocks noGrp="1"/>
          </p:cNvGraphicFramePr>
          <p:nvPr>
            <p:ph type="chart" sz="half" idx="2"/>
          </p:nvPr>
        </p:nvGraphicFramePr>
        <p:xfrm>
          <a:off x="4038600" y="2057400"/>
          <a:ext cx="4648200" cy="4572000"/>
        </p:xfrm>
        <a:graphic>
          <a:graphicData uri="http://schemas.openxmlformats.org/presentationml/2006/ole">
            <p:oleObj spid="_x0000_s31747" r:id="rId4" imgW="4493141" imgH="4493141" progId="Excel.Sheet.8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5410200" y="2362200"/>
            <a:ext cx="19470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+mn-lt"/>
                <a:cs typeface="Times New Roman" pitchFamily="18" charset="0"/>
              </a:rPr>
              <a:t>Overall Mean = 3.79</a:t>
            </a:r>
            <a:endParaRPr lang="en-US" sz="16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mtClean="0"/>
              <a:t>Comparisons to 2004 Survey</a:t>
            </a:r>
          </a:p>
        </p:txBody>
      </p:sp>
      <p:sp>
        <p:nvSpPr>
          <p:cNvPr id="33794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620000" cy="5105400"/>
          </a:xfrm>
        </p:spPr>
        <p:txBody>
          <a:bodyPr/>
          <a:lstStyle/>
          <a:p>
            <a:r>
              <a:rPr lang="en-US" smtClean="0"/>
              <a:t>The “openness to diversity” scale was administered in 2004, although several items were added in 2009</a:t>
            </a:r>
          </a:p>
          <a:p>
            <a:r>
              <a:rPr lang="en-US" smtClean="0"/>
              <a:t>The 2004 and 2009 results were consistent:</a:t>
            </a:r>
          </a:p>
          <a:p>
            <a:pPr lvl="1"/>
            <a:r>
              <a:rPr lang="en-US" smtClean="0"/>
              <a:t>Black students and students of other races expressed significantly greater openness to diversity than white students</a:t>
            </a:r>
          </a:p>
          <a:p>
            <a:pPr lvl="1"/>
            <a:r>
              <a:rPr lang="en-US" smtClean="0"/>
              <a:t>Graduate students scored significantly higher on an index of openness to diversity than undergraduates and first-professional students</a:t>
            </a:r>
          </a:p>
          <a:p>
            <a:pPr lvl="1"/>
            <a:r>
              <a:rPr lang="en-US" smtClean="0"/>
              <a:t>First-professional students scored higher than undergrads in 2004, but not in 2009</a:t>
            </a:r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Measured by 3 items on a 5-point Likert scale 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Cronbach’s Alpha = .66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endParaRPr lang="en-US" sz="2600" smtClean="0"/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i="1" smtClean="0"/>
              <a:t>Sample scale items include: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I am only at ease with people who are most like me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I often feel intimidated by people whose beliefs and customs are different than mine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Getting to know someone of another race or nationality is an uncomfortable experience for me</a:t>
            </a:r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34818" name="Title 5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15200" cy="914400"/>
          </a:xfrm>
        </p:spPr>
        <p:txBody>
          <a:bodyPr/>
          <a:lstStyle/>
          <a:p>
            <a:r>
              <a:rPr lang="en-US" sz="4400" smtClean="0"/>
              <a:t>Discomfort with Diversity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1143000"/>
          </a:xfrm>
        </p:spPr>
        <p:txBody>
          <a:bodyPr/>
          <a:lstStyle/>
          <a:p>
            <a:pPr algn="ctr"/>
            <a:r>
              <a:rPr lang="en-US" sz="4400" smtClean="0"/>
              <a:t>Discomfort with Diversity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4495800" cy="41148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International students report experiencing greater uneasiness in their interactions with diverse students than White, black and Hispanic students</a:t>
            </a:r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Asian students report more apprehension in their diverse interactions than Black students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</p:txBody>
      </p:sp>
      <p:graphicFrame>
        <p:nvGraphicFramePr>
          <p:cNvPr id="35843" name="Object 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114800" y="1981200"/>
          <a:ext cx="4876800" cy="4411663"/>
        </p:xfrm>
        <a:graphic>
          <a:graphicData uri="http://schemas.openxmlformats.org/presentationml/2006/ole">
            <p:oleObj spid="_x0000_s35843" r:id="rId4" imgW="4877223" imgH="4413887" progId="Excel.Sheet.8">
              <p:embed/>
            </p:oleObj>
          </a:graphicData>
        </a:graphic>
      </p:graphicFrame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5181600" y="2514600"/>
            <a:ext cx="219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tantia" pitchFamily="18" charset="0"/>
              </a:rPr>
              <a:t>Overall Mean = 2.09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1524000" y="838200"/>
            <a:ext cx="7315200" cy="990600"/>
          </a:xfrm>
        </p:spPr>
        <p:txBody>
          <a:bodyPr/>
          <a:lstStyle/>
          <a:p>
            <a:r>
              <a:rPr lang="en-US" sz="4400" smtClean="0"/>
              <a:t>Discomfort with Diversity</a:t>
            </a:r>
          </a:p>
        </p:txBody>
      </p:sp>
      <p:sp>
        <p:nvSpPr>
          <p:cNvPr id="37890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209800"/>
            <a:ext cx="3810000" cy="4114800"/>
          </a:xfrm>
        </p:spPr>
        <p:txBody>
          <a:bodyPr/>
          <a:lstStyle/>
          <a:p>
            <a:r>
              <a:rPr lang="en-US" smtClean="0"/>
              <a:t>Graduates reported being significantly less uneasy in their interactions with diverse students than undergraduates, but did not differ from first-professional students</a:t>
            </a:r>
          </a:p>
        </p:txBody>
      </p:sp>
      <p:graphicFrame>
        <p:nvGraphicFramePr>
          <p:cNvPr id="37891" name="Chart Placeholder 4"/>
          <p:cNvGraphicFramePr>
            <a:graphicFrameLocks noGrp="1"/>
          </p:cNvGraphicFramePr>
          <p:nvPr>
            <p:ph type="chart" sz="half" idx="2"/>
          </p:nvPr>
        </p:nvGraphicFramePr>
        <p:xfrm>
          <a:off x="4191000" y="2057400"/>
          <a:ext cx="4495800" cy="4495800"/>
        </p:xfrm>
        <a:graphic>
          <a:graphicData uri="http://schemas.openxmlformats.org/presentationml/2006/ole">
            <p:oleObj spid="_x0000_s37891" r:id="rId3" imgW="4493141" imgH="4493141" progId="Excel.Sheet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0" y="2438400"/>
            <a:ext cx="219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Overall Mean = 2.09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851648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UK Strategic Plan 2009 - 2014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54696" cy="17526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Metric 4-4. 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Improve student, faculty, and staff ratings on the extent to which UK is an inclusive community, according to results of a university-wide survey.</a:t>
            </a:r>
            <a:b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Metric 4-5.</a:t>
            </a:r>
            <a:b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Improve student ratings of curricular and co-curricular effectiveness in promoting diversity and inclusion, according to results of a university-wide survey.</a:t>
            </a:r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696200" cy="1143000"/>
          </a:xfrm>
        </p:spPr>
        <p:txBody>
          <a:bodyPr/>
          <a:lstStyle/>
          <a:p>
            <a:r>
              <a:rPr lang="en-US" dirty="0" smtClean="0"/>
              <a:t>Strategic Planning Metrics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752600"/>
          <a:ext cx="8458200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381000" y="6248400"/>
            <a:ext cx="876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onstantia" pitchFamily="18" charset="0"/>
              </a:rPr>
              <a:t>Scale: 1 (Strongly Disagree); 2 (Disagree); 3 (Neither A/D); 4 (Agree); 5 (Strongly Agree)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Measured by 13 items on a 5-point Likert scale  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Cronbach’s Alpha = .90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endParaRPr lang="en-US" sz="2600" smtClean="0"/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i="1" smtClean="0"/>
              <a:t>Sample scale items include: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I am pleased with the social climate at UK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Racial and cultural differences are celebrated at UK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Policies and procedures at UK help diverse students feel welcome</a:t>
            </a:r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Welcoming Campus Environment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Welcoming Campus Environment</a:t>
            </a:r>
            <a:endParaRPr lang="en-US" dirty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4495800" cy="4114800"/>
          </a:xfrm>
        </p:spPr>
        <p:txBody>
          <a:bodyPr/>
          <a:lstStyle/>
          <a:p>
            <a:r>
              <a:rPr lang="en-US" smtClean="0"/>
              <a:t>African American students are less likely to perceive UK as a welcoming campus environment than are international students or students of other races</a:t>
            </a:r>
          </a:p>
          <a:p>
            <a:endParaRPr lang="en-US" smtClean="0"/>
          </a:p>
          <a:p>
            <a:endParaRPr lang="en-US" sz="2800" smtClean="0"/>
          </a:p>
          <a:p>
            <a:endParaRPr lang="en-US" sz="2800" smtClean="0"/>
          </a:p>
        </p:txBody>
      </p:sp>
      <p:graphicFrame>
        <p:nvGraphicFramePr>
          <p:cNvPr id="44035" name="Object 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114800" y="1981200"/>
          <a:ext cx="4876800" cy="4411663"/>
        </p:xfrm>
        <a:graphic>
          <a:graphicData uri="http://schemas.openxmlformats.org/presentationml/2006/ole">
            <p:oleObj spid="_x0000_s44035" r:id="rId4" imgW="4877223" imgH="4413887" progId="Excel.Sheet.8">
              <p:embed/>
            </p:oleObj>
          </a:graphicData>
        </a:graphic>
      </p:graphicFrame>
      <p:sp>
        <p:nvSpPr>
          <p:cNvPr id="44036" name="TextBox 5"/>
          <p:cNvSpPr txBox="1">
            <a:spLocks noChangeArrowheads="1"/>
          </p:cNvSpPr>
          <p:nvPr/>
        </p:nvSpPr>
        <p:spPr bwMode="auto">
          <a:xfrm>
            <a:off x="5257800" y="2438400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tantia" pitchFamily="18" charset="0"/>
              </a:rPr>
              <a:t>Overall mean = 3.53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dirty="0" smtClean="0"/>
              <a:t>Measured by 12 items on a 5-point </a:t>
            </a:r>
            <a:r>
              <a:rPr lang="en-US" sz="2600" b="1" dirty="0" err="1" smtClean="0"/>
              <a:t>Likert</a:t>
            </a:r>
            <a:r>
              <a:rPr lang="en-US" sz="2600" b="1" dirty="0" smtClean="0"/>
              <a:t> scale 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dirty="0" err="1" smtClean="0"/>
              <a:t>Cronbach’s</a:t>
            </a:r>
            <a:r>
              <a:rPr lang="en-US" sz="2600" b="1" dirty="0" smtClean="0"/>
              <a:t> Alpha = .85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endParaRPr lang="en-US" sz="2600" dirty="0" smtClean="0"/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i="1" dirty="0" smtClean="0"/>
              <a:t>Sample scale items include: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My professors present examples of minorities in their courses and readings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Courses in my major stimulated my interest in issues of human rights and equality</a:t>
            </a:r>
          </a:p>
          <a:p>
            <a:pPr lvl="1">
              <a:spcBef>
                <a:spcPts val="600"/>
              </a:spcBef>
            </a:pPr>
            <a:r>
              <a:rPr lang="en-US" sz="2600" dirty="0" smtClean="0"/>
              <a:t>I have learned from other students who are from a different race or culture than my own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6082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534400" cy="1143000"/>
          </a:xfrm>
        </p:spPr>
        <p:txBody>
          <a:bodyPr/>
          <a:lstStyle/>
          <a:p>
            <a:r>
              <a:rPr lang="en-US" sz="4400" dirty="0" smtClean="0"/>
              <a:t>Effectiveness of the Curriculum/Co-Curriculum in Promoting Diversity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467600" cy="1066800"/>
          </a:xfrm>
        </p:spPr>
        <p:txBody>
          <a:bodyPr/>
          <a:lstStyle/>
          <a:p>
            <a:r>
              <a:rPr lang="en-US" smtClean="0"/>
              <a:t>Design and Administration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mtClean="0"/>
              <a:t>The survey was the product of collaboration between the President’s Commission on Diversity and Institutional Research, Planning and Effectiveness</a:t>
            </a:r>
          </a:p>
          <a:p>
            <a:pPr>
              <a:spcBef>
                <a:spcPts val="1800"/>
              </a:spcBef>
            </a:pPr>
            <a:r>
              <a:rPr lang="en-US" smtClean="0"/>
              <a:t>The final questionnaire consisted of 63 items adapted from various scales and constructs in the literature</a:t>
            </a:r>
          </a:p>
          <a:p>
            <a:pPr>
              <a:spcBef>
                <a:spcPts val="1800"/>
              </a:spcBef>
            </a:pPr>
            <a:r>
              <a:rPr lang="en-US" smtClean="0"/>
              <a:t>The sample consisted of . . . </a:t>
            </a:r>
          </a:p>
          <a:p>
            <a:pPr lvl="1">
              <a:spcBef>
                <a:spcPts val="1800"/>
              </a:spcBef>
            </a:pPr>
            <a:r>
              <a:rPr lang="en-US" smtClean="0"/>
              <a:t>all students from the Medical Center colleges</a:t>
            </a:r>
          </a:p>
          <a:p>
            <a:pPr lvl="1">
              <a:spcBef>
                <a:spcPts val="1800"/>
              </a:spcBef>
            </a:pPr>
            <a:r>
              <a:rPr lang="en-US" smtClean="0"/>
              <a:t>all minority and international students</a:t>
            </a:r>
          </a:p>
          <a:p>
            <a:pPr lvl="1">
              <a:spcBef>
                <a:spcPts val="1800"/>
              </a:spcBef>
            </a:pPr>
            <a:r>
              <a:rPr lang="en-US" smtClean="0"/>
              <a:t>undergraduate and graduate students sampled separately with proportional allocation based on gender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162800" cy="5334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mtClean="0"/>
              <a:t>Overall mean = 3.46</a:t>
            </a:r>
          </a:p>
          <a:p>
            <a:pPr>
              <a:spcBef>
                <a:spcPts val="1800"/>
              </a:spcBef>
            </a:pPr>
            <a:r>
              <a:rPr lang="en-US" smtClean="0"/>
              <a:t>Students of different race/ethnicities did not differ</a:t>
            </a:r>
          </a:p>
          <a:p>
            <a:pPr>
              <a:spcBef>
                <a:spcPts val="1800"/>
              </a:spcBef>
            </a:pPr>
            <a:r>
              <a:rPr lang="en-US" smtClean="0"/>
              <a:t>Graduate students gave significantly higher marks to the curriculum in promoting diversity and social justice than undergraduate and first-professional students</a:t>
            </a:r>
          </a:p>
          <a:p>
            <a:pPr>
              <a:spcBef>
                <a:spcPts val="1800"/>
              </a:spcBef>
            </a:pPr>
            <a:r>
              <a:rPr lang="en-US" smtClean="0"/>
              <a:t>Women rate the curriculum more highly on this dimension than men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4710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Effectiveness of the Curriculum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mtClean="0"/>
              <a:t>Comparisons to 2004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620000" cy="48768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Several items on this factor appeared on a scale measuring </a:t>
            </a:r>
            <a:r>
              <a:rPr lang="en-US" i="1" dirty="0" smtClean="0"/>
              <a:t>Perceived Encouragement and Respect from Faculty </a:t>
            </a:r>
            <a:r>
              <a:rPr lang="en-US" dirty="0" smtClean="0"/>
              <a:t>in 2004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Although they measured slightly different constructs, the 2004 and 2009, results were somewhat consistent: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Grad students perceived faculty as offering more encouragement and respect than undergrads, but grads and first-professional students did not differ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Females perceived faculty as providing more encouragement and respect than males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White students perceived greater levels of encouragement and respect from faculty than students of other races in 2004, but there were no significant differences by race in 2009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Measured by 5 items on a 5-point Likert scale 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Cronbach’s Alpha = .68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endParaRPr lang="en-US" sz="2600" smtClean="0"/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i="1" smtClean="0"/>
              <a:t>Sample scale items include: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I have been the target of racial/ethnic stereotyping on campus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I hear hate speech or derogatory language used at UK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Sometimes I get singled out in class to speak on behalf of my race/ethnicity or nationality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Perceptions of Disparate Treatment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143000"/>
          </a:xfrm>
        </p:spPr>
        <p:txBody>
          <a:bodyPr/>
          <a:lstStyle/>
          <a:p>
            <a:pPr algn="ctr"/>
            <a:r>
              <a:rPr lang="en-US" sz="4400" smtClean="0"/>
              <a:t>Perceptions of Disparate Treatment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4495800" cy="4114800"/>
          </a:xfrm>
        </p:spPr>
        <p:txBody>
          <a:bodyPr/>
          <a:lstStyle/>
          <a:p>
            <a:r>
              <a:rPr lang="en-US" smtClean="0"/>
              <a:t>White students report less unfair treatment on account of their race than either international students or students of other races</a:t>
            </a:r>
          </a:p>
          <a:p>
            <a:endParaRPr lang="en-US" smtClean="0"/>
          </a:p>
          <a:p>
            <a:endParaRPr lang="en-US" sz="2800" smtClean="0"/>
          </a:p>
          <a:p>
            <a:endParaRPr lang="en-US" sz="2800" smtClean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038600" y="2057400"/>
          <a:ext cx="4876800" cy="441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458200" cy="1143000"/>
          </a:xfrm>
        </p:spPr>
        <p:txBody>
          <a:bodyPr/>
          <a:lstStyle/>
          <a:p>
            <a:r>
              <a:rPr lang="en-US" sz="4400" smtClean="0"/>
              <a:t>Perceptions of Disparate Treatment</a:t>
            </a:r>
            <a:endParaRPr lang="en-US" sz="4000" smtClean="0"/>
          </a:p>
        </p:txBody>
      </p:sp>
      <p:sp>
        <p:nvSpPr>
          <p:cNvPr id="53250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057400"/>
            <a:ext cx="3810000" cy="4114800"/>
          </a:xfrm>
        </p:spPr>
        <p:txBody>
          <a:bodyPr/>
          <a:lstStyle/>
          <a:p>
            <a:r>
              <a:rPr lang="en-US" smtClean="0"/>
              <a:t>Undergraduates reported significantly greater levels of unfair treatment than graduate and first-professional students</a:t>
            </a:r>
          </a:p>
        </p:txBody>
      </p:sp>
      <p:graphicFrame>
        <p:nvGraphicFramePr>
          <p:cNvPr id="53251" name="Chart Placeholder 4"/>
          <p:cNvGraphicFramePr>
            <a:graphicFrameLocks noGrp="1"/>
          </p:cNvGraphicFramePr>
          <p:nvPr>
            <p:ph type="chart" sz="half" idx="2"/>
          </p:nvPr>
        </p:nvGraphicFramePr>
        <p:xfrm>
          <a:off x="4343400" y="2057400"/>
          <a:ext cx="4495800" cy="4495800"/>
        </p:xfrm>
        <a:graphic>
          <a:graphicData uri="http://schemas.openxmlformats.org/presentationml/2006/ole">
            <p:oleObj spid="_x0000_s53251" r:id="rId4" imgW="4493141" imgH="4493141" progId="Excel.Sheet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486400" y="2438400"/>
            <a:ext cx="19312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+mn-lt"/>
              </a:rPr>
              <a:t>Overall mean = 2.37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mtClean="0"/>
              <a:t>Comparisons to 2004 Survey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752600"/>
            <a:ext cx="8305800" cy="4876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Several items on this scale also appeared on a scale measuring </a:t>
            </a:r>
            <a:r>
              <a:rPr lang="en-US" i="1" dirty="0" smtClean="0"/>
              <a:t>perceived unfairness in classroom management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Although they measured slightly different constructs, the 2004 and 2009 results were consistent: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Black students perceived significantly greater levels of unfairness in the classroom than white students and students of other races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Students of other races perceive more unfairness in the classroom than white students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Undergraduates perceive significantly more unfairness in faculty members’ classroom management than graduate students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Measured by a scale of 7 items on a 5-point scale ranging from ‘Never’ to ‘Very Often’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Cronbach’s Alpha = .81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endParaRPr lang="en-US" sz="2600" smtClean="0"/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i="1" smtClean="0"/>
              <a:t>Sample scale items include: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en-US" smtClean="0"/>
              <a:t>     During the past school year, about how often have you…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protested policies that give unequal treatment to different groups of people?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participated in celebrations or festivals with multi-cultural themes?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volunteered to work for a political candidate?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57346" name="Title 5"/>
          <p:cNvSpPr>
            <a:spLocks noGrp="1"/>
          </p:cNvSpPr>
          <p:nvPr>
            <p:ph type="title"/>
          </p:nvPr>
        </p:nvSpPr>
        <p:spPr>
          <a:xfrm>
            <a:off x="1447800" y="457200"/>
            <a:ext cx="8229600" cy="1143000"/>
          </a:xfrm>
        </p:spPr>
        <p:txBody>
          <a:bodyPr/>
          <a:lstStyle/>
          <a:p>
            <a:r>
              <a:rPr lang="en-US" smtClean="0"/>
              <a:t>Engaged Community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Engaged Community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4495800" cy="4114800"/>
          </a:xfrm>
        </p:spPr>
        <p:txBody>
          <a:bodyPr/>
          <a:lstStyle/>
          <a:p>
            <a:r>
              <a:rPr lang="en-US" smtClean="0"/>
              <a:t>White students report less frequent involvement in activities promoting diversity and civic engagement than Black, Asian, and international students </a:t>
            </a:r>
          </a:p>
          <a:p>
            <a:endParaRPr lang="en-US" sz="2800" smtClean="0"/>
          </a:p>
          <a:p>
            <a:endParaRPr lang="en-US" sz="2800" smtClean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114800" y="1981200"/>
          <a:ext cx="4876800" cy="441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52578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Engaged Community</a:t>
            </a:r>
            <a:endParaRPr lang="en-US" dirty="0"/>
          </a:p>
        </p:txBody>
      </p:sp>
      <p:sp>
        <p:nvSpPr>
          <p:cNvPr id="60418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2209800"/>
            <a:ext cx="4038600" cy="4343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mtClean="0"/>
              <a:t>Graduate students reported engaging in more frequent activities associated with multi-cultural issues and social justice than first-professional students</a:t>
            </a:r>
          </a:p>
        </p:txBody>
      </p:sp>
      <p:graphicFrame>
        <p:nvGraphicFramePr>
          <p:cNvPr id="60419" name="Chart Placeholder 4"/>
          <p:cNvGraphicFramePr>
            <a:graphicFrameLocks noGrp="1"/>
          </p:cNvGraphicFramePr>
          <p:nvPr>
            <p:ph type="chart" sz="half" idx="2"/>
          </p:nvPr>
        </p:nvGraphicFramePr>
        <p:xfrm>
          <a:off x="4191000" y="2057400"/>
          <a:ext cx="4495800" cy="4495800"/>
        </p:xfrm>
        <a:graphic>
          <a:graphicData uri="http://schemas.openxmlformats.org/presentationml/2006/ole">
            <p:oleObj spid="_x0000_s60419" r:id="rId4" imgW="4493141" imgH="4493141" progId="Excel.Sheet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0" y="2438400"/>
            <a:ext cx="218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Overall Mean = 2.08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Measured by a scale of 4 items on a 5-point scale ranging from ‘Never’ to ‘Very Often’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Cronbach’s Alpha = .86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endParaRPr lang="en-US" sz="2600" i="1" smtClean="0"/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i="1" smtClean="0"/>
              <a:t>Sample scale items include:</a:t>
            </a:r>
          </a:p>
          <a:p>
            <a:pPr>
              <a:spcBef>
                <a:spcPts val="600"/>
              </a:spcBef>
              <a:buFont typeface="Wingdings 2" pitchFamily="18" charset="2"/>
              <a:buNone/>
            </a:pPr>
            <a:r>
              <a:rPr lang="en-US" smtClean="0"/>
              <a:t>     During the past school year, about how often have you…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Engaged in fund-raising for a charity?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Volunteered or engaged in community service?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Participated in activities of organizations dedicated to addressing social issues?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61442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r>
              <a:rPr lang="en-US" smtClean="0"/>
              <a:t>Volunteerism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67600" cy="1066800"/>
          </a:xfrm>
        </p:spPr>
        <p:txBody>
          <a:bodyPr/>
          <a:lstStyle/>
          <a:p>
            <a:r>
              <a:rPr lang="en-US" smtClean="0"/>
              <a:t>Design and Administration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Students were invited by email during the second week of April to complete the web-based survey and were sent two reminders, if necessary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A total of 2,856 students responded to the survey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The overall response rate was 28 percent, and the overall margin or error was plus or minus 3 percent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Since the sample was not a simple random one and response rates varied within demographic groups, scores were weighted to reflect the composition of the UK student body and each college in Spring 2009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Volunteerism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4495800" cy="4114800"/>
          </a:xfrm>
        </p:spPr>
        <p:txBody>
          <a:bodyPr/>
          <a:lstStyle/>
          <a:p>
            <a:r>
              <a:rPr lang="en-US" smtClean="0"/>
              <a:t>Black students report more frequent involvement in volunteer activities than Hispanic, white, and international students</a:t>
            </a:r>
          </a:p>
          <a:p>
            <a:endParaRPr lang="en-US" sz="2800" smtClean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114800" y="1981200"/>
          <a:ext cx="4876800" cy="441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2362200" y="685800"/>
            <a:ext cx="4495800" cy="1143000"/>
          </a:xfrm>
        </p:spPr>
        <p:txBody>
          <a:bodyPr/>
          <a:lstStyle/>
          <a:p>
            <a:r>
              <a:rPr lang="en-US" smtClean="0"/>
              <a:t>Volunteerism</a:t>
            </a:r>
          </a:p>
        </p:txBody>
      </p:sp>
      <p:sp>
        <p:nvSpPr>
          <p:cNvPr id="64514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2209800"/>
            <a:ext cx="3962400" cy="4343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mtClean="0"/>
              <a:t>First-professional students reported volunteering more often than undergraduate and graduate students</a:t>
            </a:r>
          </a:p>
          <a:p>
            <a:pPr>
              <a:spcBef>
                <a:spcPts val="1200"/>
              </a:spcBef>
            </a:pPr>
            <a:r>
              <a:rPr lang="en-US" smtClean="0"/>
              <a:t>Undergraduates, in turn, reported more volunteer activities than graduate students</a:t>
            </a:r>
          </a:p>
        </p:txBody>
      </p:sp>
      <p:graphicFrame>
        <p:nvGraphicFramePr>
          <p:cNvPr id="64515" name="Chart Placeholder 4"/>
          <p:cNvGraphicFramePr>
            <a:graphicFrameLocks noGrp="1"/>
          </p:cNvGraphicFramePr>
          <p:nvPr>
            <p:ph type="chart" sz="half" idx="2"/>
          </p:nvPr>
        </p:nvGraphicFramePr>
        <p:xfrm>
          <a:off x="4191000" y="2057400"/>
          <a:ext cx="4495800" cy="4495800"/>
        </p:xfrm>
        <a:graphic>
          <a:graphicData uri="http://schemas.openxmlformats.org/presentationml/2006/ole">
            <p:oleObj spid="_x0000_s64515" r:id="rId4" imgW="4493141" imgH="4493141" progId="Excel.Sheet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0" y="2438400"/>
            <a:ext cx="2268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Overall Mean = 2.44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Measured by 5 items on a 5-point scale ranging from ‘Never’ to ‘Very Often’  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Cronbach’s Alpha = .77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endParaRPr lang="en-US" sz="2600" smtClean="0"/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i="1" smtClean="0"/>
              <a:t>Sample scale items include: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During the past school year, about how often have you…</a:t>
            </a:r>
          </a:p>
          <a:p>
            <a:pPr lvl="1"/>
            <a:r>
              <a:rPr lang="en-US" smtClean="0"/>
              <a:t>discussed grades or assignments with professors?</a:t>
            </a:r>
          </a:p>
          <a:p>
            <a:pPr lvl="1"/>
            <a:r>
              <a:rPr lang="en-US" smtClean="0"/>
              <a:t>worked with professors on activities other than coursework?</a:t>
            </a:r>
          </a:p>
          <a:p>
            <a:pPr lvl="1"/>
            <a:r>
              <a:rPr lang="en-US" smtClean="0"/>
              <a:t>discussed course content with professors outside of class?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66562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Faculty Interactions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5943600" cy="1143000"/>
          </a:xfrm>
        </p:spPr>
        <p:txBody>
          <a:bodyPr/>
          <a:lstStyle/>
          <a:p>
            <a:r>
              <a:rPr lang="en-US" smtClean="0"/>
              <a:t>Faculty Interactions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209800"/>
            <a:ext cx="3810000" cy="43434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Graduate students reported more frequent interactions with faculty  than first-professional undergraduate students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Professional students, in turn, reported more interactions with faculty than undergraduates</a:t>
            </a:r>
            <a:endParaRPr lang="en-US" dirty="0"/>
          </a:p>
        </p:txBody>
      </p:sp>
      <p:graphicFrame>
        <p:nvGraphicFramePr>
          <p:cNvPr id="67587" name="Chart Placeholder 4"/>
          <p:cNvGraphicFramePr>
            <a:graphicFrameLocks noGrp="1"/>
          </p:cNvGraphicFramePr>
          <p:nvPr>
            <p:ph type="chart" sz="half" idx="2"/>
          </p:nvPr>
        </p:nvGraphicFramePr>
        <p:xfrm>
          <a:off x="4191000" y="2057400"/>
          <a:ext cx="4495800" cy="4495800"/>
        </p:xfrm>
        <a:graphic>
          <a:graphicData uri="http://schemas.openxmlformats.org/presentationml/2006/ole">
            <p:oleObj spid="_x0000_s67587" r:id="rId3" imgW="4493141" imgH="4493141" progId="Excel.Sheet.8">
              <p:embed/>
            </p:oleObj>
          </a:graphicData>
        </a:graphic>
      </p:graphicFrame>
      <p:sp>
        <p:nvSpPr>
          <p:cNvPr id="67588" name="TextBox 5"/>
          <p:cNvSpPr txBox="1">
            <a:spLocks noChangeArrowheads="1"/>
          </p:cNvSpPr>
          <p:nvPr/>
        </p:nvSpPr>
        <p:spPr bwMode="auto">
          <a:xfrm>
            <a:off x="5334000" y="2514600"/>
            <a:ext cx="217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</a:rPr>
              <a:t>Overall Mean = 2.70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Measured by 5 items on a 5-point scale ranging from ‘Never’ to ‘Very Often’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Cronbach’s Alpha = .90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endParaRPr lang="en-US" sz="2600" smtClean="0"/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i="1" smtClean="0"/>
              <a:t>Sample scale items include: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   During the past school year, about how often have you participated in the following activities with students from different racial/ethnic or cultural groups?</a:t>
            </a:r>
          </a:p>
          <a:p>
            <a:pPr lvl="1"/>
            <a:r>
              <a:rPr lang="en-US" smtClean="0"/>
              <a:t>Dined with or shared a meal?</a:t>
            </a:r>
          </a:p>
          <a:p>
            <a:pPr lvl="1"/>
            <a:r>
              <a:rPr lang="en-US" smtClean="0"/>
              <a:t>Shared personal feelings or problems?</a:t>
            </a:r>
          </a:p>
          <a:p>
            <a:pPr lvl="1"/>
            <a:r>
              <a:rPr lang="en-US" smtClean="0"/>
              <a:t>Had intellectual discussions outside of class?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68610" name="Title 5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smtClean="0"/>
              <a:t>Diverse Social Interactions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/>
          <a:lstStyle/>
          <a:p>
            <a:pPr algn="ctr"/>
            <a:r>
              <a:rPr lang="en-US" sz="4400" smtClean="0"/>
              <a:t>Diverse Social Interactions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4495800" cy="41148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White students report less frequent interactions with diverse students than either international students or students of other races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International students report less frequent diverse interactions than Black students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114800" y="1981200"/>
          <a:ext cx="4876800" cy="441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8305800" cy="1143000"/>
          </a:xfrm>
        </p:spPr>
        <p:txBody>
          <a:bodyPr/>
          <a:lstStyle/>
          <a:p>
            <a:r>
              <a:rPr lang="en-US" smtClean="0"/>
              <a:t>Diverse Social Interactions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209800"/>
            <a:ext cx="3810000" cy="43434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First-professional students reported more frequent interactions with diverse students than graduate and undergraduate students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Graduate students, in turn, reported more interactions with students unlike themselves than undergraduates</a:t>
            </a:r>
            <a:endParaRPr lang="en-US" dirty="0"/>
          </a:p>
        </p:txBody>
      </p:sp>
      <p:graphicFrame>
        <p:nvGraphicFramePr>
          <p:cNvPr id="71683" name="Chart Placeholder 4"/>
          <p:cNvGraphicFramePr>
            <a:graphicFrameLocks noGrp="1"/>
          </p:cNvGraphicFramePr>
          <p:nvPr>
            <p:ph type="chart" sz="half" idx="2"/>
          </p:nvPr>
        </p:nvGraphicFramePr>
        <p:xfrm>
          <a:off x="4191000" y="2057400"/>
          <a:ext cx="4495800" cy="4495800"/>
        </p:xfrm>
        <a:graphic>
          <a:graphicData uri="http://schemas.openxmlformats.org/presentationml/2006/ole">
            <p:oleObj spid="_x0000_s71683" r:id="rId3" imgW="4493141" imgH="4493141" progId="Excel.Sheet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2438400"/>
            <a:ext cx="2268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Overall Mean = 3.00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mtClean="0"/>
              <a:t>Comparisons to 2004 Survey</a:t>
            </a:r>
          </a:p>
        </p:txBody>
      </p:sp>
      <p:sp>
        <p:nvSpPr>
          <p:cNvPr id="72706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72400" cy="5105400"/>
          </a:xfrm>
        </p:spPr>
        <p:txBody>
          <a:bodyPr/>
          <a:lstStyle/>
          <a:p>
            <a:r>
              <a:rPr lang="en-US" smtClean="0"/>
              <a:t>In 2009, a scale measuring </a:t>
            </a:r>
            <a:r>
              <a:rPr lang="en-US" i="1" smtClean="0"/>
              <a:t>Feelings of Social Isolation</a:t>
            </a:r>
            <a:r>
              <a:rPr lang="en-US" smtClean="0"/>
              <a:t> measured somewhat similar sentiments</a:t>
            </a:r>
          </a:p>
          <a:p>
            <a:r>
              <a:rPr lang="en-US" smtClean="0"/>
              <a:t>The 2004 and 2009 results produced one interesting similarity:</a:t>
            </a:r>
          </a:p>
          <a:p>
            <a:pPr lvl="1">
              <a:spcBef>
                <a:spcPts val="1800"/>
              </a:spcBef>
            </a:pPr>
            <a:r>
              <a:rPr lang="en-US" smtClean="0"/>
              <a:t>Students of other races reported greater feelings of social isolation than either black or white students</a:t>
            </a:r>
          </a:p>
          <a:p>
            <a:pPr lvl="1">
              <a:spcBef>
                <a:spcPts val="1800"/>
              </a:spcBef>
            </a:pPr>
            <a:r>
              <a:rPr lang="en-US" smtClean="0"/>
              <a:t>Black and white students did not differ in their level of social isolation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657600"/>
            <a:ext cx="8077200" cy="1828800"/>
          </a:xfrm>
        </p:spPr>
        <p:txBody>
          <a:bodyPr>
            <a:normAutofit fontScale="90000"/>
          </a:bodyPr>
          <a:lstStyle/>
          <a:p>
            <a:pPr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400" dirty="0" smtClean="0"/>
              <a:t>Overarching Themes from the </a:t>
            </a:r>
            <a:br>
              <a:rPr lang="en-US" sz="4400" dirty="0" smtClean="0"/>
            </a:br>
            <a:r>
              <a:rPr lang="en-US" sz="4400" dirty="0" smtClean="0"/>
              <a:t>2009 Climate for Learning Survey: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3600" dirty="0" smtClean="0">
                <a:solidFill>
                  <a:srgbClr val="FFFF99"/>
                </a:solidFill>
              </a:rPr>
              <a:t>Establishing a Positive Social Climate</a:t>
            </a:r>
            <a:br>
              <a:rPr lang="en-US" sz="3600" dirty="0" smtClean="0">
                <a:solidFill>
                  <a:srgbClr val="FFFF99"/>
                </a:solidFill>
              </a:rPr>
            </a:br>
            <a:r>
              <a:rPr lang="en-US" sz="3600" dirty="0" smtClean="0">
                <a:solidFill>
                  <a:srgbClr val="FFFF99"/>
                </a:solidFill>
              </a:rPr>
              <a:t> </a:t>
            </a:r>
            <a:br>
              <a:rPr lang="en-US" sz="3600" dirty="0" smtClean="0">
                <a:solidFill>
                  <a:srgbClr val="FFFF99"/>
                </a:solidFill>
              </a:rPr>
            </a:br>
            <a:r>
              <a:rPr lang="en-US" sz="3600" dirty="0" smtClean="0">
                <a:solidFill>
                  <a:srgbClr val="FFFF99"/>
                </a:solidFill>
              </a:rPr>
              <a:t>Promoting Social Justice and </a:t>
            </a:r>
            <a:br>
              <a:rPr lang="en-US" sz="3600" dirty="0" smtClean="0">
                <a:solidFill>
                  <a:srgbClr val="FFFF99"/>
                </a:solidFill>
              </a:rPr>
            </a:br>
            <a:r>
              <a:rPr lang="en-US" sz="3600" dirty="0" smtClean="0">
                <a:solidFill>
                  <a:srgbClr val="FFFF99"/>
                </a:solidFill>
              </a:rPr>
              <a:t>Civic Engagement </a:t>
            </a:r>
            <a:endParaRPr lang="en-US" sz="3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sz="4000" smtClean="0"/>
              <a:t>Overarching Themes: The Social Climate</a:t>
            </a:r>
          </a:p>
        </p:txBody>
      </p:sp>
      <p:sp>
        <p:nvSpPr>
          <p:cNvPr id="76802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52600"/>
            <a:ext cx="7772400" cy="5105400"/>
          </a:xfrm>
        </p:spPr>
        <p:txBody>
          <a:bodyPr/>
          <a:lstStyle/>
          <a:p>
            <a:pPr lvl="1"/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z="3200" i="1" smtClean="0"/>
              <a:t>African American students…</a:t>
            </a:r>
          </a:p>
          <a:p>
            <a:pPr>
              <a:spcBef>
                <a:spcPts val="3000"/>
              </a:spcBef>
            </a:pPr>
            <a:r>
              <a:rPr lang="en-US" smtClean="0"/>
              <a:t> perceive UK as less welcoming than either international students or students of other races</a:t>
            </a:r>
          </a:p>
          <a:p>
            <a:pPr>
              <a:spcBef>
                <a:spcPts val="3000"/>
              </a:spcBef>
            </a:pPr>
            <a:r>
              <a:rPr lang="en-US" smtClean="0"/>
              <a:t>believe they have experienced more disparate treatment and stereotyping than white or international students  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7772400" cy="1143000"/>
          </a:xfrm>
        </p:spPr>
        <p:txBody>
          <a:bodyPr/>
          <a:lstStyle/>
          <a:p>
            <a:pPr algn="ctr"/>
            <a:r>
              <a:rPr lang="en-US" sz="4000" smtClean="0"/>
              <a:t>Advantages of Using Scales </a:t>
            </a:r>
            <a:br>
              <a:rPr lang="en-US" sz="4000" smtClean="0"/>
            </a:br>
            <a:r>
              <a:rPr lang="en-US" sz="4000" smtClean="0"/>
              <a:t>Over Individual Survey Items</a:t>
            </a:r>
          </a:p>
        </p:txBody>
      </p:sp>
      <p:sp>
        <p:nvSpPr>
          <p:cNvPr id="22530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305800" cy="4724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3000"/>
              </a:spcBef>
            </a:pPr>
            <a:r>
              <a:rPr lang="en-US" smtClean="0"/>
              <a:t>Reduces a large pool of items to a smaller, manageable number</a:t>
            </a:r>
          </a:p>
          <a:p>
            <a:pPr>
              <a:lnSpc>
                <a:spcPct val="85000"/>
              </a:lnSpc>
              <a:spcBef>
                <a:spcPts val="3000"/>
              </a:spcBef>
            </a:pPr>
            <a:r>
              <a:rPr lang="en-US" smtClean="0"/>
              <a:t>Affords a clearer picture of students’ standing on an underlying construct (e.g., openness to diversity, uneasiness in interactions with diverse groups of students, etc.)</a:t>
            </a:r>
          </a:p>
          <a:p>
            <a:pPr>
              <a:lnSpc>
                <a:spcPct val="85000"/>
              </a:lnSpc>
              <a:spcBef>
                <a:spcPts val="3000"/>
              </a:spcBef>
            </a:pPr>
            <a:r>
              <a:rPr lang="en-US" smtClean="0"/>
              <a:t>Results in measures that are more reliable and minimizes the number of ‘chance’ findings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763000" cy="1143000"/>
          </a:xfrm>
        </p:spPr>
        <p:txBody>
          <a:bodyPr/>
          <a:lstStyle/>
          <a:p>
            <a:r>
              <a:rPr lang="en-US" sz="4000" smtClean="0"/>
              <a:t>Overarching Themes: The Social Climate</a:t>
            </a:r>
            <a:endParaRPr lang="en-US" sz="360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7772400" cy="5105400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i="1" dirty="0" smtClean="0"/>
              <a:t>White students…</a:t>
            </a:r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 report less frequent involvement in activities promoting diversity and civic engagement </a:t>
            </a:r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report less frequent interactions with diverse students</a:t>
            </a:r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express less openness to diversity than students of other races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839200" cy="1143000"/>
          </a:xfrm>
        </p:spPr>
        <p:txBody>
          <a:bodyPr/>
          <a:lstStyle/>
          <a:p>
            <a:r>
              <a:rPr lang="en-US" sz="4000" smtClean="0">
                <a:solidFill>
                  <a:srgbClr val="04617B"/>
                </a:solidFill>
              </a:rPr>
              <a:t>Overarching Themes: The Social Climate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772400" cy="5105400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i="1" dirty="0" smtClean="0"/>
              <a:t>International students…</a:t>
            </a:r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report less frequent interactions with diverse students</a:t>
            </a:r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report experiencing greater uneasiness in their interactions with diverse students than White, black and Hispanic students</a:t>
            </a:r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839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4617B"/>
                </a:solidFill>
              </a:rPr>
              <a:t>Overarching Themes: </a:t>
            </a:r>
            <a:br>
              <a:rPr lang="en-US" sz="4000" dirty="0" smtClean="0">
                <a:solidFill>
                  <a:srgbClr val="04617B"/>
                </a:solidFill>
              </a:rPr>
            </a:br>
            <a:r>
              <a:rPr lang="en-US" sz="4000" dirty="0" smtClean="0">
                <a:solidFill>
                  <a:srgbClr val="04617B"/>
                </a:solidFill>
              </a:rPr>
              <a:t>Social Justice and Civic Engagement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72400" cy="5105400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Students’ assessment of the curriculum’s effectiveness in multi-cultural matters did not differ by race</a:t>
            </a:r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Graduate students gave significantly higher marks to the curriculum in promoting diversity and social justice than undergraduate and first-professional students.  Similarly, </a:t>
            </a:r>
            <a:r>
              <a:rPr lang="en-US" sz="2800" smtClean="0"/>
              <a:t>women rated </a:t>
            </a:r>
            <a:r>
              <a:rPr lang="en-US" sz="2800" dirty="0" smtClean="0"/>
              <a:t>the curriculum more highly on this dimension than men</a:t>
            </a:r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839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4617B"/>
                </a:solidFill>
              </a:rPr>
              <a:t>Overarching Themes: </a:t>
            </a:r>
            <a:br>
              <a:rPr lang="en-US" sz="4000" dirty="0" smtClean="0">
                <a:solidFill>
                  <a:srgbClr val="04617B"/>
                </a:solidFill>
              </a:rPr>
            </a:br>
            <a:r>
              <a:rPr lang="en-US" sz="4000" dirty="0" smtClean="0">
                <a:solidFill>
                  <a:srgbClr val="04617B"/>
                </a:solidFill>
              </a:rPr>
              <a:t>Social Justice and Civic Engagement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72400" cy="5105400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Black students report more frequent involvement in volunteer activities than international students or students of other races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First-professional students reported volunteering more often than undergraduate and graduate students. Undergraduates, in turn, reported more volunteer activities than graduate students </a:t>
            </a:r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7772400" cy="1828800"/>
          </a:xfrm>
        </p:spPr>
        <p:txBody>
          <a:bodyPr>
            <a:noAutofit/>
          </a:bodyPr>
          <a:lstStyle/>
          <a:p>
            <a:pPr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6600" dirty="0" smtClean="0">
                <a:solidFill>
                  <a:srgbClr val="FFFF99"/>
                </a:solidFill>
              </a:rPr>
              <a:t>Strategic Planning Considerations</a:t>
            </a:r>
            <a:endParaRPr lang="en-US" sz="6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96200" cy="1143000"/>
          </a:xfrm>
        </p:spPr>
        <p:txBody>
          <a:bodyPr/>
          <a:lstStyle/>
          <a:p>
            <a:r>
              <a:rPr lang="en-US" sz="4000" smtClean="0">
                <a:solidFill>
                  <a:srgbClr val="04617B"/>
                </a:solidFill>
              </a:rPr>
              <a:t>Points for Colleges to Consider…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153400" cy="5791200"/>
          </a:xfrm>
        </p:spPr>
        <p:txBody>
          <a:bodyPr>
            <a:normAutofit/>
          </a:bodyPr>
          <a:lstStyle/>
          <a:p>
            <a:pPr marL="273050" lvl="1" indent="-273050">
              <a:buClr>
                <a:srgbClr val="0BD0D9"/>
              </a:buClr>
              <a:buSzPct val="95000"/>
            </a:pPr>
            <a:endParaRPr lang="en-US" sz="2600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Compare the college’s mean scores to UK’s overall scores on the three strategic planning indicators:</a:t>
            </a:r>
          </a:p>
          <a:p>
            <a:pPr marL="273050" lvl="1" indent="-273050">
              <a:spcBef>
                <a:spcPts val="1200"/>
              </a:spcBef>
            </a:pPr>
            <a:r>
              <a:rPr lang="en-US" sz="2000" dirty="0" smtClean="0"/>
              <a:t> Welcoming campus environment</a:t>
            </a:r>
          </a:p>
          <a:p>
            <a:pPr marL="273050" lvl="1" indent="-273050">
              <a:spcBef>
                <a:spcPts val="1200"/>
              </a:spcBef>
            </a:pPr>
            <a:r>
              <a:rPr lang="en-US" sz="2000" dirty="0" smtClean="0"/>
              <a:t>Effectiveness of the curriculum/co-curricular activities in promoting diversity</a:t>
            </a:r>
          </a:p>
          <a:p>
            <a:pPr marL="273050" lvl="1" indent="-273050">
              <a:spcBef>
                <a:spcPts val="1200"/>
              </a:spcBef>
            </a:pPr>
            <a:r>
              <a:rPr lang="en-US" sz="2000" dirty="0" smtClean="0"/>
              <a:t>Perceptions of disparate treatment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Involve leadership team and department chairs in identifying 3-5 items/scale scores for improvement to develop goals for college’s strategic plan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Focus on items partially under college control rather than those influenced primarily by university-wide experiences or students’ social and psychological predispositions</a:t>
            </a:r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600"/>
              </a:spcBef>
            </a:pPr>
            <a:endParaRPr lang="en-US" sz="2400" dirty="0" smtClean="0"/>
          </a:p>
          <a:p>
            <a:pPr marL="273050" lvl="1" indent="-273050"/>
            <a:endParaRPr lang="en-US" sz="2200" dirty="0" smtClean="0"/>
          </a:p>
          <a:p>
            <a:pPr marL="273050" lvl="1" indent="-273050">
              <a:spcBef>
                <a:spcPts val="2400"/>
              </a:spcBef>
              <a:buClr>
                <a:srgbClr val="0BD0D9"/>
              </a:buClr>
              <a:buSzPct val="95000"/>
            </a:pPr>
            <a:endParaRPr lang="en-US" sz="2600" dirty="0" smtClean="0"/>
          </a:p>
          <a:p>
            <a:endParaRPr lang="en-US" sz="2400" dirty="0" smtClean="0"/>
          </a:p>
          <a:p>
            <a:pPr marL="273050" lvl="1" indent="-273050"/>
            <a:endParaRPr lang="en-US" sz="2200" dirty="0" smtClean="0"/>
          </a:p>
          <a:p>
            <a:pPr marL="273050" lvl="1" indent="-273050"/>
            <a:endParaRPr lang="en-US" sz="22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Targeting Items Under Your College’s Control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219200"/>
          <a:ext cx="8382000" cy="5537148"/>
        </p:xfrm>
        <a:graphic>
          <a:graphicData uri="http://schemas.openxmlformats.org/drawingml/2006/table">
            <a:tbl>
              <a:tblPr/>
              <a:tblGrid>
                <a:gridCol w="6985000"/>
                <a:gridCol w="543278"/>
                <a:gridCol w="853722"/>
              </a:tblGrid>
              <a:tr h="286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UK 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College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 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Welcoming Campus Environment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 UK encourages students from different economic, social and racial or ethnic backgrounds to interact with each 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5. I am pleased with the social climate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8. Publications and other media communicate that UK places a high value on diversity.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9. Student policies and codes of conduct make it clear that intolerance and bigotry are not acceptable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13. UK promotes diversity as an essential part of a high quality education.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15. UK offers out-of-class activities that promote understanding among diverse groups.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16. I have found that UK offers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out-of-class activities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with multicultural themes that reinforce what I am learning in the classroom.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18. Faculty and staff work proactively to remove barriers to success for diverse students populations.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21. Racial and cultural differences are celebrated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26. Policies and procedures at UK help diverse students feel welcome.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28. Enhancing student ability to live in a multicultural society is part of UK's mission.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29. I feel a sense of community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30. UK effectively addresses campus incidents of intolerance and bigotry.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Targeting Items Under Your College’s Control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219200"/>
          <a:ext cx="8382000" cy="5537148"/>
        </p:xfrm>
        <a:graphic>
          <a:graphicData uri="http://schemas.openxmlformats.org/drawingml/2006/table">
            <a:tbl>
              <a:tblPr/>
              <a:tblGrid>
                <a:gridCol w="6985000"/>
                <a:gridCol w="543278"/>
                <a:gridCol w="853722"/>
              </a:tblGrid>
              <a:tr h="286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UK 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College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 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Welcoming Campus Environment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1. UK encourages students from different economic, social and racial or ethnic backgrounds to interact with each 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C6600"/>
                          </a:solidFill>
                          <a:latin typeface="Arial"/>
                        </a:rPr>
                        <a:t>5. I am pleased with the social climate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C6600"/>
                          </a:solidFill>
                          <a:latin typeface="Arial"/>
                        </a:rPr>
                        <a:t>8. Publications and other media communicate that UK places a high value on diversity.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9. Student policies and codes of conduct make it clear that intolerance and bigotry are not acceptable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13. UK promotes diversity as an essential part of a high quality education.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15. UK offers out-of-class activities that promote understanding among diverse groups.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16. I have found that UK offers </a:t>
                      </a: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Arial"/>
                        </a:rPr>
                        <a:t>out-of-class activities </a:t>
                      </a:r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with multicultural themes that reinforce what I am learning in the classroom.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18. Faculty and staff work proactively to remove barriers to success for diverse students populations.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21. Racial and cultural differences are celebrated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C6600"/>
                          </a:solidFill>
                          <a:latin typeface="Arial"/>
                        </a:rPr>
                        <a:t>26. Policies and procedures at UK help diverse students feel welcome.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28. Enhancing student ability to live in a multicultural society is part of UK's mission.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C6600"/>
                          </a:solidFill>
                          <a:latin typeface="Arial"/>
                        </a:rPr>
                        <a:t>29. I feel a sense of community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30. UK effectively addresses campus incidents of intolerance and bigotry.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Targeting Items Under Your College’s Control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219200"/>
          <a:ext cx="8382000" cy="5537148"/>
        </p:xfrm>
        <a:graphic>
          <a:graphicData uri="http://schemas.openxmlformats.org/drawingml/2006/table">
            <a:tbl>
              <a:tblPr/>
              <a:tblGrid>
                <a:gridCol w="6985000"/>
                <a:gridCol w="543278"/>
                <a:gridCol w="853722"/>
              </a:tblGrid>
              <a:tr h="286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UK 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College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 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Welcoming Campus Environment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1. UK encourages students from different economic, social and racial or ethnic backgrounds to interact with each 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C6600"/>
                          </a:solidFill>
                          <a:latin typeface="Arial"/>
                        </a:rPr>
                        <a:t>5. I am pleased with the social climate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C6600"/>
                          </a:solidFill>
                          <a:latin typeface="Arial"/>
                        </a:rPr>
                        <a:t>8. Publications and other media communicate that UK places a high value on diversity.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9. Student policies and codes of conduct make it clear that intolerance and bigotry are not acceptable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13. UK promotes diversity as an essential part of a high quality education.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15. UK offers out-of-class activities that promote understanding among diverse groups.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16. I have found that UK offers </a:t>
                      </a:r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latin typeface="Arial"/>
                        </a:rPr>
                        <a:t>out-of-class activities </a:t>
                      </a:r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with multicultural themes that reinforce what I am learning in the classroom.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18. Faculty and staff work proactively to remove barriers to success for diverse students populations.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21. Racial and cultural differences are celebrated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C6600"/>
                          </a:solidFill>
                          <a:latin typeface="Arial"/>
                        </a:rPr>
                        <a:t>26. Policies and procedures at UK help diverse students feel welcome.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28. Enhancing student ability to live in a multicultural society is part of UK's mission.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CC6600"/>
                          </a:solidFill>
                          <a:latin typeface="Arial"/>
                        </a:rPr>
                        <a:t>29. I feel a sense of community at UK.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</a:rPr>
                        <a:t>30. UK effectively addresses campus incidents of intolerance and bigotry.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81000" y="4038600"/>
            <a:ext cx="7010400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086600" cy="762000"/>
          </a:xfrm>
        </p:spPr>
        <p:txBody>
          <a:bodyPr/>
          <a:lstStyle/>
          <a:p>
            <a:r>
              <a:rPr lang="en-US" sz="4000" smtClean="0">
                <a:solidFill>
                  <a:srgbClr val="04617B"/>
                </a:solidFill>
              </a:rPr>
              <a:t>Points for Colleges to Consider…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7848600" cy="5943600"/>
          </a:xfrm>
        </p:spPr>
        <p:txBody>
          <a:bodyPr>
            <a:normAutofit/>
          </a:bodyPr>
          <a:lstStyle/>
          <a:p>
            <a:pPr marL="274320" lvl="1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Develop goals for college’s 2009-14 strategic plan. Possible goals include:</a:t>
            </a:r>
          </a:p>
          <a:p>
            <a:pPr marL="640080" lvl="1" indent="-246888" fontAlgn="auto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Meet or exceed UK baseline means on selected indicators (or reference 2014 UK means, if your college is ambitious)</a:t>
            </a:r>
          </a:p>
          <a:p>
            <a:pPr marL="640080" lvl="1" indent="-246888" fontAlgn="auto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Demonstrate a statistically significant increase over your college’s 2009 performance on selected item means 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Communicate goals to faculty and staff and brainstorm interventions that will have a noticeable impact on students’ perceptions and behavior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Bef>
                <a:spcPts val="18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640080" lvl="1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lvl="1" indent="-274320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mtClean="0"/>
              <a:t>Analysis of 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Nine scales were validated by factor analysis</a:t>
            </a:r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same number of factors and the same item-factor allocations emerged when the analysis was performed on different demographic groups</a:t>
            </a:r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For each respondent, factor scores were computed as the averages of answers to each related question</a:t>
            </a:r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International students (non-resident aliens) are reported to IPEDS as one of six ‘races’ and are reported similarly here. The responses from 11 American Indians/Alaska Natives respondents are not included in the graphs that follow.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7772400" cy="1828800"/>
          </a:xfrm>
        </p:spPr>
        <p:txBody>
          <a:bodyPr/>
          <a:lstStyle/>
          <a:p>
            <a:pPr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8800" dirty="0" smtClean="0">
                <a:solidFill>
                  <a:srgbClr val="FFFF99"/>
                </a:solidFill>
              </a:rPr>
              <a:t>Questions?</a:t>
            </a:r>
            <a:endParaRPr lang="en-US" sz="88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</a:pPr>
            <a:r>
              <a:rPr lang="en-US" sz="2600" smtClean="0"/>
              <a:t>Openness to diversity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Discomfort with diversity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Welcoming campus environment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Curricular/co-curricular effectiveness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Perceptions of disparate treatment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Engaged community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Volunteerism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Faculty interactions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Diverse social interactions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Survey Instrument</a:t>
            </a:r>
            <a:br>
              <a:rPr lang="en-US" dirty="0" smtClean="0"/>
            </a:br>
            <a:r>
              <a:rPr lang="en-US" sz="2700" dirty="0" smtClean="0"/>
              <a:t>A total of 63 items measuring 9 different scales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01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/>
              <a:t>An Important Note on the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Nature </a:t>
            </a:r>
            <a:r>
              <a:rPr lang="en-US" sz="4000" dirty="0"/>
              <a:t>of Statistical Significance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724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2800" smtClean="0"/>
              <a:t>A statistically significant result means it is unlikely a finding can be attributed solely to chance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2800" smtClean="0"/>
              <a:t>Many of the comparisons between scale score means on the survey are significant at the p</a:t>
            </a:r>
            <a:r>
              <a:rPr lang="en-US" sz="2800" u="sng" smtClean="0"/>
              <a:t>&lt;</a:t>
            </a:r>
            <a:r>
              <a:rPr lang="en-US" sz="2800" smtClean="0"/>
              <a:t> .05 level and beyond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2800" smtClean="0"/>
              <a:t>Given the large size of this sample, very small differences between means are often statistically significant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2800" i="1" smtClean="0"/>
              <a:t>Final Caveat: Very small differences between group means can be statistically significant and yet be of little practical importance!  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5334000"/>
          </a:xfrm>
        </p:spPr>
        <p:txBody>
          <a:bodyPr/>
          <a:lstStyle/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Measured by 9 items on a 5-point Likert scale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b="1" smtClean="0"/>
              <a:t>Cronbach’s Alpha = .85</a:t>
            </a:r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endParaRPr lang="en-US" sz="2600" smtClean="0"/>
          </a:p>
          <a:p>
            <a:pPr lvl="1">
              <a:spcBef>
                <a:spcPts val="600"/>
              </a:spcBef>
              <a:buFont typeface="Wingdings 2" pitchFamily="18" charset="2"/>
              <a:buNone/>
            </a:pPr>
            <a:r>
              <a:rPr lang="en-US" sz="2600" i="1" smtClean="0"/>
              <a:t>Sample scale items include: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I enjoy taking courses that challenge my beliefs and values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I often listen to music of other cultures</a:t>
            </a:r>
          </a:p>
          <a:p>
            <a:pPr lvl="1">
              <a:spcBef>
                <a:spcPts val="600"/>
              </a:spcBef>
            </a:pPr>
            <a:r>
              <a:rPr lang="en-US" sz="2600" smtClean="0"/>
              <a:t>Learning about people from different cultures is a very important part of college education</a:t>
            </a:r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28674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smtClean="0"/>
              <a:t>Openness to Diversity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/>
          <a:lstStyle/>
          <a:p>
            <a:pPr algn="ctr"/>
            <a:r>
              <a:rPr lang="en-US" sz="4400" smtClean="0"/>
              <a:t>Openness to Diversity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4495800" cy="4114800"/>
          </a:xfrm>
        </p:spPr>
        <p:txBody>
          <a:bodyPr/>
          <a:lstStyle/>
          <a:p>
            <a:r>
              <a:rPr lang="en-US" sz="2800" smtClean="0"/>
              <a:t>White students express significantly less openness to diversity than students of other races</a:t>
            </a:r>
          </a:p>
          <a:p>
            <a:endParaRPr lang="en-US" sz="2800" smtClean="0"/>
          </a:p>
          <a:p>
            <a:endParaRPr lang="en-US" sz="2800" smtClean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114800" y="1981200"/>
          <a:ext cx="4876800" cy="441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7037</TotalTime>
  <Words>3282</Words>
  <Application>Microsoft Office PowerPoint</Application>
  <PresentationFormat>On-screen Show (4:3)</PresentationFormat>
  <Paragraphs>480</Paragraphs>
  <Slides>50</Slides>
  <Notes>27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Flow</vt:lpstr>
      <vt:lpstr>Microsoft Office Excel 97-2003 Worksheet</vt:lpstr>
      <vt:lpstr>Slide 1</vt:lpstr>
      <vt:lpstr>Design and Administration</vt:lpstr>
      <vt:lpstr>Design and Administration</vt:lpstr>
      <vt:lpstr>Advantages of Using Scales  Over Individual Survey Items</vt:lpstr>
      <vt:lpstr>Analysis of Survey Results</vt:lpstr>
      <vt:lpstr>Survey Instrument A total of 63 items measuring 9 different scales</vt:lpstr>
      <vt:lpstr>An Important Note on the  Nature of Statistical Significance</vt:lpstr>
      <vt:lpstr>Openness to Diversity</vt:lpstr>
      <vt:lpstr>Openness to Diversity</vt:lpstr>
      <vt:lpstr>Openness to Diversity</vt:lpstr>
      <vt:lpstr>Comparisons to 2004 Survey</vt:lpstr>
      <vt:lpstr>Discomfort with Diversity</vt:lpstr>
      <vt:lpstr>Discomfort with Diversity</vt:lpstr>
      <vt:lpstr>Discomfort with Diversity</vt:lpstr>
      <vt:lpstr> UK Strategic Plan 2009 - 2014</vt:lpstr>
      <vt:lpstr>Strategic Planning Metrics</vt:lpstr>
      <vt:lpstr>Welcoming Campus Environment</vt:lpstr>
      <vt:lpstr>Welcoming Campus Environment</vt:lpstr>
      <vt:lpstr>Effectiveness of the Curriculum/Co-Curriculum in Promoting Diversity</vt:lpstr>
      <vt:lpstr>Effectiveness of the Curriculum</vt:lpstr>
      <vt:lpstr>Comparisons to 2004 Survey</vt:lpstr>
      <vt:lpstr>Perceptions of Disparate Treatment</vt:lpstr>
      <vt:lpstr>Perceptions of Disparate Treatment</vt:lpstr>
      <vt:lpstr>Perceptions of Disparate Treatment</vt:lpstr>
      <vt:lpstr>Comparisons to 2004 Survey</vt:lpstr>
      <vt:lpstr>Engaged Community</vt:lpstr>
      <vt:lpstr>Engaged Community</vt:lpstr>
      <vt:lpstr>Engaged Community</vt:lpstr>
      <vt:lpstr>Volunteerism</vt:lpstr>
      <vt:lpstr>Volunteerism</vt:lpstr>
      <vt:lpstr>Volunteerism</vt:lpstr>
      <vt:lpstr>Faculty Interactions</vt:lpstr>
      <vt:lpstr>Faculty Interactions</vt:lpstr>
      <vt:lpstr>Diverse Social Interactions</vt:lpstr>
      <vt:lpstr>Diverse Social Interactions</vt:lpstr>
      <vt:lpstr>Diverse Social Interactions</vt:lpstr>
      <vt:lpstr>Comparisons to 2004 Survey</vt:lpstr>
      <vt:lpstr> Overarching Themes from the  2009 Climate for Learning Survey:  Establishing a Positive Social Climate   Promoting Social Justice and  Civic Engagement </vt:lpstr>
      <vt:lpstr>Overarching Themes: The Social Climate</vt:lpstr>
      <vt:lpstr>Overarching Themes: The Social Climate</vt:lpstr>
      <vt:lpstr>Overarching Themes: The Social Climate</vt:lpstr>
      <vt:lpstr>Overarching Themes:  Social Justice and Civic Engagement</vt:lpstr>
      <vt:lpstr>Overarching Themes:  Social Justice and Civic Engagement</vt:lpstr>
      <vt:lpstr>Strategic Planning Considerations</vt:lpstr>
      <vt:lpstr>Points for Colleges to Consider…</vt:lpstr>
      <vt:lpstr>Targeting Items Under Your College’s Control</vt:lpstr>
      <vt:lpstr>Targeting Items Under Your College’s Control</vt:lpstr>
      <vt:lpstr>Targeting Items Under Your College’s Control</vt:lpstr>
      <vt:lpstr>Points for Colleges to Consider…</vt:lpstr>
      <vt:lpstr>Questions?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Association for Institutional Research</dc:title>
  <dc:creator>rpsuga0</dc:creator>
  <cp:lastModifiedBy>rpsuga0</cp:lastModifiedBy>
  <cp:revision>649</cp:revision>
  <dcterms:created xsi:type="dcterms:W3CDTF">2008-11-05T21:06:33Z</dcterms:created>
  <dcterms:modified xsi:type="dcterms:W3CDTF">2010-05-10T18:55:04Z</dcterms:modified>
</cp:coreProperties>
</file>