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7"/>
    <p:restoredTop sz="94609"/>
  </p:normalViewPr>
  <p:slideViewPr>
    <p:cSldViewPr snapToGrid="0">
      <p:cViewPr varScale="1">
        <p:scale>
          <a:sx n="78" d="100"/>
          <a:sy n="78" d="100"/>
        </p:scale>
        <p:origin x="10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0DA24-E7C0-ED4B-AE24-AD6AD756A20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DD1A3-EF92-E644-87C6-750D61C7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8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we can help…..</a:t>
            </a:r>
          </a:p>
          <a:p>
            <a:pPr>
              <a:buFontTx/>
              <a:buChar char="-"/>
            </a:pPr>
            <a:r>
              <a:rPr lang="en-US" dirty="0"/>
              <a:t>Template email to Department Chairs/Supervisors </a:t>
            </a:r>
          </a:p>
          <a:p>
            <a:pPr>
              <a:buFontTx/>
              <a:buChar char="-"/>
            </a:pPr>
            <a:r>
              <a:rPr lang="en-US" dirty="0"/>
              <a:t>Graphics to share with your units and supervisors to assist with navigating the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D1A3-EF92-E644-87C6-750D61C7EB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0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6F90-EF9B-AC49-9DAF-BEB3D2C94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9144000" cy="33898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B4C1E-B5FC-2444-B07E-D5A170A0C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6519"/>
            <a:ext cx="9144000" cy="2167581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F4E03-4DB0-9644-BD97-19036D05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28969" y="6343444"/>
            <a:ext cx="1925596" cy="412115"/>
          </a:xfrm>
        </p:spPr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2B40D-C0A0-664E-9560-91206DCE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8411" y="6343444"/>
            <a:ext cx="6910558" cy="4191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D8EEA-33F7-D147-8067-71FB5D35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35" y="6343444"/>
            <a:ext cx="1837966" cy="419101"/>
          </a:xfrm>
        </p:spPr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7C7B5B-375E-8841-BCE4-F9CC7400DD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69801" y="1039325"/>
            <a:ext cx="5026281" cy="13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8DBE31-8707-A340-8FAF-822D2CE9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D464E-F09F-C545-BD6D-4A3BA3DA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9562F-5F12-8444-9F76-90390BDC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8DBE31-8707-A340-8FAF-822D2CE9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D464E-F09F-C545-BD6D-4A3BA3DA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9562F-5F12-8444-9F76-90390BDC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1B874-678F-C34D-A234-4DA2F341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92100"/>
            <a:ext cx="4238625" cy="1257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2318C-5D1F-5248-A40D-12231611B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130" y="304800"/>
            <a:ext cx="6623570" cy="58292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DA636-0CB4-B84D-AFC9-C70EFB53E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" y="1720849"/>
            <a:ext cx="4238625" cy="4413249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6CFB0-00F9-0F44-AB84-2BF1080B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DDC66-B25A-2444-9E32-F35A0810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6ADEB-6C87-A24B-8E2F-105335DE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236D96-1E32-FD40-A539-0B9A83BA278A}"/>
              </a:ext>
            </a:extLst>
          </p:cNvPr>
          <p:cNvCxnSpPr/>
          <p:nvPr userDrawn="1"/>
        </p:nvCxnSpPr>
        <p:spPr>
          <a:xfrm>
            <a:off x="4922577" y="1033668"/>
            <a:ext cx="0" cy="434340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8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ED62-D78D-8B4D-8459-6FB58364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292100"/>
            <a:ext cx="4238625" cy="1257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495A7-B2E9-F44E-BF97-7010E60EC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78400" y="304800"/>
            <a:ext cx="6718300" cy="58292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7DDB9-05F1-AF4A-A037-57F04EABB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100" y="1720850"/>
            <a:ext cx="4238625" cy="4413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B830D-78B2-5F4F-8414-5165D7DA1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96145-3659-9140-86B4-2217FDCA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D6C2F-CABE-A240-A837-603E76ED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8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8DBE31-8707-A340-8FAF-822D2CE9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D464E-F09F-C545-BD6D-4A3BA3DA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9562F-5F12-8444-9F76-90390BDC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9A7331-66AD-C948-B318-32666BC18E80}"/>
              </a:ext>
            </a:extLst>
          </p:cNvPr>
          <p:cNvSpPr/>
          <p:nvPr userDrawn="1"/>
        </p:nvSpPr>
        <p:spPr>
          <a:xfrm>
            <a:off x="-641350" y="6134100"/>
            <a:ext cx="13474700" cy="825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76DF0-D520-0B42-976E-49316B5AA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00" y="2711450"/>
            <a:ext cx="56642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5CBF-D11B-F444-8A2B-C32AA10B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14325"/>
            <a:ext cx="10820400" cy="12541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EAD50-512B-7144-B1BF-D96C39FC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1733551"/>
            <a:ext cx="10820400" cy="4413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9B289-FBFB-D149-ABEB-6C8D9254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A69CC-8184-2A4E-BEA2-4B65B561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0940B-E71C-D94B-8383-280F4F1C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2A8291-659B-284C-B08D-8A21C112B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14325"/>
            <a:ext cx="297180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EFA9D-A8F5-4542-A9E7-63051C0EC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314325"/>
            <a:ext cx="8026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1BE9F-E011-AF47-9980-141C37E6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4F375-410E-FE4B-B4D1-6CFB7B8A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7A4EE-8954-7C4A-8CC7-995C937C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2CE6-3A89-AE45-B36E-22CDBDDE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97" y="304801"/>
            <a:ext cx="11138603" cy="12572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48D95-1CAF-7E4B-84FC-751C1AAA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720850"/>
            <a:ext cx="10991850" cy="4413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A16A3-BEDB-C948-A3C3-67072786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26A9B-2704-7B40-8E51-65D2B1ED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7C697-8DEB-0244-834C-533C8B03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2CE6-3A89-AE45-B36E-22CDBDDE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97" y="304801"/>
            <a:ext cx="11138603" cy="1257299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48D95-1CAF-7E4B-84FC-751C1AAA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720850"/>
            <a:ext cx="10991850" cy="441325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A16A3-BEDB-C948-A3C3-67072786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26A9B-2704-7B40-8E51-65D2B1ED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7C697-8DEB-0244-834C-533C8B03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DC0E32-7D33-294F-B4FF-14BC1C502E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30" y="6365387"/>
            <a:ext cx="1654151" cy="41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3C9A-39C6-AE4A-B46B-B7FAE9A7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1720850"/>
            <a:ext cx="10655300" cy="28416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ABCB4-B429-BF43-952D-C4494ECF9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4562475"/>
            <a:ext cx="10655300" cy="1527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B5BCB-3BF4-3C4A-BAC6-65278EB1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145C3-535D-BB48-BA0B-77E1732B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AC5AD-D56E-3645-8FF5-647328E4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9E2F-1672-294C-82E7-07675CCC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1"/>
            <a:ext cx="10966450" cy="1257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D9E95-4CA6-4B4E-9910-D42C920C1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1720850"/>
            <a:ext cx="532765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CFE36-9428-5447-8B5D-A67A988F5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20850"/>
            <a:ext cx="532765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95703-5F69-7C41-AE3B-2BD4D0DC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C4D6F-571E-6348-9427-BF81A3D8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EC0DD-5C73-4340-9F81-0349A9C9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9E2F-1672-294C-82E7-07675CCC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1"/>
            <a:ext cx="10966450" cy="12573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D9E95-4CA6-4B4E-9910-D42C920C1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1720850"/>
            <a:ext cx="5327650" cy="445611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CFE36-9428-5447-8B5D-A67A988F5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20850"/>
            <a:ext cx="5327650" cy="445611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95703-5F69-7C41-AE3B-2BD4D0DC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C4D6F-571E-6348-9427-BF81A3D8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EC0DD-5C73-4340-9F81-0349A9C9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259D41-5D04-2F46-AB0F-A83B4CC1E93D}"/>
              </a:ext>
            </a:extLst>
          </p:cNvPr>
          <p:cNvGrpSpPr/>
          <p:nvPr userDrawn="1"/>
        </p:nvGrpSpPr>
        <p:grpSpPr>
          <a:xfrm rot="5400000">
            <a:off x="-272699" y="756541"/>
            <a:ext cx="908995" cy="363598"/>
            <a:chOff x="1841157" y="4448432"/>
            <a:chExt cx="1359245" cy="5436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E44403-BCF5-EB44-9B34-70B2F330C0E5}"/>
                </a:ext>
              </a:extLst>
            </p:cNvPr>
            <p:cNvSpPr/>
            <p:nvPr userDrawn="1"/>
          </p:nvSpPr>
          <p:spPr>
            <a:xfrm>
              <a:off x="1841157" y="4448432"/>
              <a:ext cx="271849" cy="27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2655F1-714A-4E40-B6A1-C139EDB4ECD1}"/>
                </a:ext>
              </a:extLst>
            </p:cNvPr>
            <p:cNvSpPr/>
            <p:nvPr userDrawn="1"/>
          </p:nvSpPr>
          <p:spPr>
            <a:xfrm>
              <a:off x="2113006" y="4720281"/>
              <a:ext cx="271849" cy="27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2293B0-0688-5640-B476-C92D4CD96CDF}"/>
                </a:ext>
              </a:extLst>
            </p:cNvPr>
            <p:cNvSpPr/>
            <p:nvPr userDrawn="1"/>
          </p:nvSpPr>
          <p:spPr>
            <a:xfrm>
              <a:off x="2384855" y="4448432"/>
              <a:ext cx="271849" cy="27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25D1C4-2DC4-1649-A4E5-0E6DA22CCDF7}"/>
                </a:ext>
              </a:extLst>
            </p:cNvPr>
            <p:cNvSpPr/>
            <p:nvPr userDrawn="1"/>
          </p:nvSpPr>
          <p:spPr>
            <a:xfrm>
              <a:off x="2656704" y="4720281"/>
              <a:ext cx="271849" cy="27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4E8DBB-3B1B-1D47-8D1F-5150E602E7FB}"/>
                </a:ext>
              </a:extLst>
            </p:cNvPr>
            <p:cNvSpPr/>
            <p:nvPr userDrawn="1"/>
          </p:nvSpPr>
          <p:spPr>
            <a:xfrm>
              <a:off x="2928553" y="4448432"/>
              <a:ext cx="271849" cy="27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0EE02BD-D21C-9640-9245-BF45D963B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30" y="6365387"/>
            <a:ext cx="1654151" cy="41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54E6-1F78-834F-BBDA-325ABD13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1"/>
            <a:ext cx="10821988" cy="1257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BA110-78BE-3F4E-ACA4-7351C9BB1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20849"/>
            <a:ext cx="5157787" cy="784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F38F1-1DEC-C84E-B85D-EE368F89E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17775"/>
            <a:ext cx="5157787" cy="3629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71118-4E6F-F146-890B-684F57E2B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20849"/>
            <a:ext cx="5183188" cy="784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F931C-37B2-114E-9A43-B18423CF3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17775"/>
            <a:ext cx="5183188" cy="3629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8B9CE-8DBB-2544-AA49-F684F14B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D3DA8-3C0A-F44A-8122-73785EB7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461BAB-09C4-564B-969E-5175DC69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127C-D545-C743-9FEA-3E8E4B23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1"/>
            <a:ext cx="10820400" cy="1257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E7A2D0-FA47-2E46-9B8D-4AFCCA51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DBB46-C613-BA42-9527-45DD6163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53444-8E45-3240-9D6D-ED6111EC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127C-D545-C743-9FEA-3E8E4B23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1"/>
            <a:ext cx="10820400" cy="12573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E7A2D0-FA47-2E46-9B8D-4AFCCA51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9696-E295-2342-9785-D1A3282C0EA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DBB46-C613-BA42-9527-45DD6163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53444-8E45-3240-9D6D-ED6111EC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7D99-4EF8-4040-A910-1C2A36601C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AD0460-3307-CA49-9751-3A3F857165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30" y="6365387"/>
            <a:ext cx="1654151" cy="41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7972E-C979-714C-A87B-69A074429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50" y="1720851"/>
            <a:ext cx="10991850" cy="441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10E50-2C88-8C41-927A-FACB4E1EB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8969" y="6343444"/>
            <a:ext cx="1925596" cy="412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/>
                </a:solidFill>
              </a:defRPr>
            </a:lvl1pPr>
          </a:lstStyle>
          <a:p>
            <a:fld id="{271B9696-E295-2342-9785-D1A3282C0EA7}" type="datetimeFigureOut">
              <a:rPr lang="en-US" smtClean="0"/>
              <a:pPr/>
              <a:t>8/16/2023</a:t>
            </a:fld>
            <a:r>
              <a:rPr lang="en-US"/>
              <a:t>    |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994A6-F2F1-F847-9233-10B5C7707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2894" y="6343444"/>
            <a:ext cx="7116075" cy="41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E3E59-C70B-6A45-987A-B65A4600C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58735" y="6343444"/>
            <a:ext cx="1837966" cy="41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/>
                </a:solidFill>
              </a:defRPr>
            </a:lvl1pPr>
          </a:lstStyle>
          <a:p>
            <a:fld id="{B6E87D99-4EF8-4040-A910-1C2A36601C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E8FF230-C59E-7C46-AFD5-EF499088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04801"/>
            <a:ext cx="11156950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45905C-8EB2-FF49-AB03-9C5B2BF4D13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32559" y="6316515"/>
            <a:ext cx="1839142" cy="4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7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62" r:id="rId6"/>
    <p:sldLayoutId id="2147483653" r:id="rId7"/>
    <p:sldLayoutId id="2147483654" r:id="rId8"/>
    <p:sldLayoutId id="2147483660" r:id="rId9"/>
    <p:sldLayoutId id="2147483655" r:id="rId10"/>
    <p:sldLayoutId id="2147483664" r:id="rId11"/>
    <p:sldLayoutId id="2147483656" r:id="rId12"/>
    <p:sldLayoutId id="2147483657" r:id="rId13"/>
    <p:sldLayoutId id="2147483663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192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  <p15:guide id="7" orient="horz" pos="4224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  <p15:guide id="9" pos="436" userDrawn="1">
          <p15:clr>
            <a:srgbClr val="F26B43"/>
          </p15:clr>
        </p15:guide>
        <p15:guide id="10" pos="7368" userDrawn="1">
          <p15:clr>
            <a:srgbClr val="F26B43"/>
          </p15:clr>
        </p15:guide>
        <p15:guide id="11" orient="horz" pos="984" userDrawn="1">
          <p15:clr>
            <a:srgbClr val="F26B43"/>
          </p15:clr>
        </p15:guide>
        <p15:guide id="12" orient="horz" pos="1084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WS@uky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F09889-CA34-5028-738E-2AAA2D3DC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8119"/>
            <a:ext cx="9144000" cy="403242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Student Employment Pay Rate Changes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Office for Student Success </a:t>
            </a:r>
          </a:p>
        </p:txBody>
      </p:sp>
    </p:spTree>
    <p:extLst>
      <p:ext uri="{BB962C8B-B14F-4D97-AF65-F5344CB8AC3E}">
        <p14:creationId xmlns:p14="http://schemas.microsoft.com/office/powerpoint/2010/main" val="3992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3C65B6-3AF6-50DB-1F9E-6A7D5605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562100"/>
            <a:ext cx="10991850" cy="4572001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effectLst/>
                <a:latin typeface="Muli"/>
              </a:rPr>
              <a:t>The Federal Work-Study (FWS) Program is a federally funded program that provides jobs for undergraduate and graduate students with financial need, allowing them to earn money to help pay education expenses. </a:t>
            </a:r>
          </a:p>
          <a:p>
            <a:r>
              <a:rPr lang="en-US" b="0" i="0" dirty="0">
                <a:effectLst/>
                <a:latin typeface="Muli"/>
              </a:rPr>
              <a:t>Wages earned are paid to the student via the University Payroll System and are direct deposited to the checking account specified by the student. </a:t>
            </a:r>
          </a:p>
          <a:p>
            <a:r>
              <a:rPr lang="en-US" b="0" i="0" dirty="0">
                <a:effectLst/>
                <a:latin typeface="Muli"/>
              </a:rPr>
              <a:t>Earnings are not credited to the student’s university account and therefore do not pay the student’s billed charges. </a:t>
            </a:r>
            <a:endParaRPr lang="en-US" dirty="0">
              <a:latin typeface="Muli"/>
            </a:endParaRPr>
          </a:p>
          <a:p>
            <a:r>
              <a:rPr lang="en-US" b="0" i="0" dirty="0">
                <a:effectLst/>
                <a:latin typeface="Muli"/>
              </a:rPr>
              <a:t>Eligibility is determined from information provided on a student’s Free Application for Federal Student Aid (FAFSA). To be eligible, a student must show need on </a:t>
            </a:r>
            <a:r>
              <a:rPr lang="en-US" dirty="0">
                <a:latin typeface="Muli"/>
              </a:rPr>
              <a:t>their </a:t>
            </a:r>
            <a:r>
              <a:rPr lang="en-US" b="0" i="0" dirty="0">
                <a:effectLst/>
                <a:latin typeface="Muli"/>
              </a:rPr>
              <a:t>federal need analysis report. The number of hours a student may work will depend upon the amount awarded. </a:t>
            </a:r>
          </a:p>
          <a:p>
            <a:r>
              <a:rPr lang="en-US" b="0" i="0" dirty="0">
                <a:effectLst/>
                <a:latin typeface="Muli"/>
              </a:rPr>
              <a:t>The maximum award is $7,800 per academic year ($3,900 per semester) and students who participate in the program receive bi-weekly paychecks.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99C46C-151D-7F7C-D0C2-361E7D44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Federal Work Study?</a:t>
            </a:r>
          </a:p>
        </p:txBody>
      </p:sp>
    </p:spTree>
    <p:extLst>
      <p:ext uri="{BB962C8B-B14F-4D97-AF65-F5344CB8AC3E}">
        <p14:creationId xmlns:p14="http://schemas.microsoft.com/office/powerpoint/2010/main" val="37578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3C65B6-3AF6-50DB-1F9E-6A7D5605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83" y="537633"/>
            <a:ext cx="11055350" cy="5473700"/>
          </a:xfrm>
        </p:spPr>
        <p:txBody>
          <a:bodyPr>
            <a:normAutofit lnSpcReduction="10000"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dirty="0">
                <a:effectLst/>
                <a:latin typeface="Calibri" panose="020F0502020204030204" pitchFamily="34" charset="0"/>
              </a:rPr>
              <a:t>Charge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Elevate the utilization of the Federal Work Study (FWS) program throughout the university to accomplish the following goals: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dirty="0">
              <a:effectLst/>
              <a:latin typeface="Calibri" panose="020F050202020403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latin typeface="Calibri" panose="020F0502020204030204" pitchFamily="34" charset="0"/>
              </a:rPr>
              <a:t>Goals</a:t>
            </a:r>
          </a:p>
          <a:p>
            <a:pPr>
              <a:spcBef>
                <a:spcPts val="0"/>
              </a:spcBef>
            </a:pPr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Increase utilization of the federal grant funding that supports this program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Positively impact student retention and persistence through student employment as a high impact practice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0" i="0" u="none" strike="noStrike" dirty="0">
              <a:effectLst/>
              <a:latin typeface="Calibri" panose="020F050202020403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latin typeface="Calibri" panose="020F0502020204030204" pitchFamily="34" charset="0"/>
              </a:rPr>
              <a:t>Tactics</a:t>
            </a: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000" b="0" i="0" u="none" strike="noStrike" dirty="0">
              <a:effectLst/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Increase the base pay for Federal Work Study positions to $12/hour to make the positions more attractive and accessible to potential student employees</a:t>
            </a: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>
                <a:latin typeface="Calibri" panose="020F0502020204030204" pitchFamily="34" charset="0"/>
              </a:rPr>
              <a:t>Updated and streamlined communication strategy to on-campus employers and students regarding utilization of the program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en-US" sz="2000" dirty="0">
                <a:latin typeface="Calibri" panose="020F0502020204030204" pitchFamily="34" charset="0"/>
              </a:rPr>
              <a:t>Piloting a review process for all student employees in Student Success for FWS eligibility</a:t>
            </a: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Increase in inclusion of Federal Work Study as part of student’s financial aid award packages to maximize potential acceptance by students</a:t>
            </a:r>
          </a:p>
        </p:txBody>
      </p:sp>
    </p:spTree>
    <p:extLst>
      <p:ext uri="{BB962C8B-B14F-4D97-AF65-F5344CB8AC3E}">
        <p14:creationId xmlns:p14="http://schemas.microsoft.com/office/powerpoint/2010/main" val="3824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99C46C-151D-7F7C-D0C2-361E7D44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39" y="665748"/>
            <a:ext cx="11138603" cy="1257299"/>
          </a:xfrm>
        </p:spPr>
        <p:txBody>
          <a:bodyPr>
            <a:normAutofit fontScale="90000"/>
          </a:bodyPr>
          <a:lstStyle/>
          <a:p>
            <a:r>
              <a:rPr lang="en-US" sz="3600" b="0" i="0" u="none" strike="noStrike" dirty="0">
                <a:effectLst/>
                <a:latin typeface="Calibri" panose="020F0502020204030204" pitchFamily="34" charset="0"/>
              </a:rPr>
              <a:t>Increase the base pay for Federal Work Study positions to $12/hour to make the positions more attractive and accessible to potential student employees</a:t>
            </a:r>
            <a:br>
              <a:rPr lang="en-US" sz="3600" b="0" i="0" u="none" strike="noStrike" dirty="0">
                <a:effectLst/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B4A146-5826-C51D-F475-1B045B418735}"/>
              </a:ext>
            </a:extLst>
          </p:cNvPr>
          <p:cNvSpPr/>
          <p:nvPr/>
        </p:nvSpPr>
        <p:spPr>
          <a:xfrm>
            <a:off x="1053940" y="2551939"/>
            <a:ext cx="3348964" cy="24278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Office Assistant</a:t>
            </a:r>
          </a:p>
          <a:p>
            <a:pPr algn="ctr"/>
            <a:r>
              <a:rPr lang="en-US" sz="2000" dirty="0"/>
              <a:t>$12.00/hour</a:t>
            </a:r>
          </a:p>
          <a:p>
            <a:pPr algn="ctr"/>
            <a:r>
              <a:rPr lang="en-US" sz="2000" dirty="0"/>
              <a:t>14 employees</a:t>
            </a:r>
          </a:p>
          <a:p>
            <a:pPr algn="ctr"/>
            <a:r>
              <a:rPr lang="en-US" sz="2000" dirty="0"/>
              <a:t>9 hours/week average</a:t>
            </a:r>
          </a:p>
          <a:p>
            <a:pPr algn="ctr"/>
            <a:r>
              <a:rPr lang="en-US" sz="2000" dirty="0"/>
              <a:t>51 weeks worked/year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20F1227-9CA9-8D92-4038-739A113EC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60272"/>
              </p:ext>
            </p:extLst>
          </p:nvPr>
        </p:nvGraphicFramePr>
        <p:xfrm>
          <a:off x="4932139" y="2074244"/>
          <a:ext cx="665304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041">
                  <a:extLst>
                    <a:ext uri="{9D8B030D-6E8A-4147-A177-3AD203B41FA5}">
                      <a16:colId xmlns:a16="http://schemas.microsoft.com/office/drawing/2014/main" val="1421787862"/>
                    </a:ext>
                  </a:extLst>
                </a:gridCol>
                <a:gridCol w="1564004">
                  <a:extLst>
                    <a:ext uri="{9D8B030D-6E8A-4147-A177-3AD203B41FA5}">
                      <a16:colId xmlns:a16="http://schemas.microsoft.com/office/drawing/2014/main" val="1220344312"/>
                    </a:ext>
                  </a:extLst>
                </a:gridCol>
                <a:gridCol w="1564004">
                  <a:extLst>
                    <a:ext uri="{9D8B030D-6E8A-4147-A177-3AD203B41FA5}">
                      <a16:colId xmlns:a16="http://schemas.microsoft.com/office/drawing/2014/main" val="1722718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Incurred 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Savings for your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63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Student Employer Costs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(Non- FWS)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$77,112.00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64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 students switched to FWS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(17% wage responsibility)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$13,109.04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($64,003)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72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50% of students switched to FWS cost (17% wage responsibility)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$45,110.52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($32,001.48)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779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6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3C65B6-3AF6-50DB-1F9E-6A7D5605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92" y="1973513"/>
            <a:ext cx="3903245" cy="3548982"/>
          </a:xfrm>
        </p:spPr>
        <p:txBody>
          <a:bodyPr/>
          <a:lstStyle/>
          <a:p>
            <a:r>
              <a:rPr lang="en-US" dirty="0"/>
              <a:t>Updated website with more navigable options for student employees and supervisors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Streamline job postings into one link via UK Jobs website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99C46C-151D-7F7C-D0C2-361E7D44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92" y="547772"/>
            <a:ext cx="11138603" cy="125729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Updated and streamlined communication strategy to on-campus employers and students regarding utilization of the program </a:t>
            </a:r>
            <a:br>
              <a:rPr lang="en-US" sz="3600" dirty="0">
                <a:latin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E4D3BDA8-39CE-6CF8-2B2E-F8675B0AF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86" t="21029" r="6501" b="8795"/>
          <a:stretch/>
        </p:blipFill>
        <p:spPr>
          <a:xfrm>
            <a:off x="4785669" y="1805071"/>
            <a:ext cx="7026659" cy="37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3C65B6-3AF6-50DB-1F9E-6A7D5605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17" y="1916029"/>
            <a:ext cx="4083718" cy="3705392"/>
          </a:xfrm>
        </p:spPr>
        <p:txBody>
          <a:bodyPr/>
          <a:lstStyle/>
          <a:p>
            <a:r>
              <a:rPr lang="en-US" dirty="0"/>
              <a:t>Outreach to students who were awarded FWS, but had not accepted the award</a:t>
            </a:r>
          </a:p>
          <a:p>
            <a:r>
              <a:rPr lang="en-US" dirty="0"/>
              <a:t>Outreach to students who accepted FWS about how they can find a position</a:t>
            </a:r>
          </a:p>
          <a:p>
            <a:r>
              <a:rPr lang="en-US" dirty="0"/>
              <a:t>Outreach and communication with strategic campus partners 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99C46C-151D-7F7C-D0C2-361E7D44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98" y="406401"/>
            <a:ext cx="11138603" cy="125729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Updated and streamlined communication strategy to on-campus employers and students regarding utilization of the program</a:t>
            </a:r>
            <a:br>
              <a:rPr lang="en-US" sz="3600" dirty="0">
                <a:latin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9" name="Picture 8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C893D7B2-A88F-E981-792F-E2F5B8E36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2" t="12384" r="18060" b="9350"/>
          <a:stretch/>
        </p:blipFill>
        <p:spPr>
          <a:xfrm>
            <a:off x="5363856" y="1562100"/>
            <a:ext cx="6019338" cy="4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3C65B6-3AF6-50DB-1F9E-6A7D5605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839383"/>
            <a:ext cx="10991850" cy="4413251"/>
          </a:xfrm>
        </p:spPr>
        <p:txBody>
          <a:bodyPr/>
          <a:lstStyle/>
          <a:p>
            <a:r>
              <a:rPr lang="en-US" dirty="0"/>
              <a:t>Student employee hiring process does not change for departments</a:t>
            </a:r>
          </a:p>
          <a:p>
            <a:r>
              <a:rPr lang="en-US" dirty="0"/>
              <a:t>Tableau workbook allowing payroll specialists to determine if student is eligible and has accepted FWS as part of their financial aid package </a:t>
            </a:r>
          </a:p>
          <a:p>
            <a:r>
              <a:rPr lang="en-US" dirty="0"/>
              <a:t>Expedited process with Federal Work Study Office hire students into work study positions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99C46C-151D-7F7C-D0C2-361E7D44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736600"/>
            <a:ext cx="11138603" cy="95673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Pilot a review process for all student employees in Student Success for FWS eligibility</a:t>
            </a:r>
            <a:br>
              <a:rPr lang="en-US" sz="3600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0D81B68-6881-E96A-4FCE-19354FC2F2FC}"/>
              </a:ext>
            </a:extLst>
          </p:cNvPr>
          <p:cNvSpPr/>
          <p:nvPr/>
        </p:nvSpPr>
        <p:spPr>
          <a:xfrm>
            <a:off x="2658534" y="3926084"/>
            <a:ext cx="6612466" cy="16848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Increased utilization of FWS eligibility in our hiring processes will allow us to increase our base hourly rate for all student employees in Student Success to $12/hour</a:t>
            </a:r>
          </a:p>
        </p:txBody>
      </p:sp>
    </p:spTree>
    <p:extLst>
      <p:ext uri="{BB962C8B-B14F-4D97-AF65-F5344CB8AC3E}">
        <p14:creationId xmlns:p14="http://schemas.microsoft.com/office/powerpoint/2010/main" val="218104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7A20-FF83-557A-B750-00B8A524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Utilize Federal Work Study in AY24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3D3D0-DF0A-AFC5-025B-AC3F83024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Provides cost savings to your college/unit</a:t>
            </a:r>
          </a:p>
          <a:p>
            <a:r>
              <a:rPr lang="en-US"/>
              <a:t>Positively impacts </a:t>
            </a:r>
            <a:r>
              <a:rPr lang="en-US" dirty="0"/>
              <a:t>student persistence and retention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we can help…..</a:t>
            </a:r>
          </a:p>
          <a:p>
            <a:pPr>
              <a:buFontTx/>
              <a:buChar char="-"/>
            </a:pPr>
            <a:r>
              <a:rPr lang="en-US" dirty="0"/>
              <a:t>Template email to Department Chairs/Supervisors </a:t>
            </a:r>
          </a:p>
          <a:p>
            <a:pPr>
              <a:buFontTx/>
              <a:buChar char="-"/>
            </a:pPr>
            <a:r>
              <a:rPr lang="en-US" dirty="0"/>
              <a:t>Graphics to share with your units and supervisors to assist with navigating the process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Questions? – </a:t>
            </a:r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FWS@uky.edu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K Brand Colors">
      <a:dk1>
        <a:srgbClr val="0C3AA7"/>
      </a:dk1>
      <a:lt1>
        <a:srgbClr val="FFFFFF"/>
      </a:lt1>
      <a:dk2>
        <a:srgbClr val="004479"/>
      </a:dk2>
      <a:lt2>
        <a:srgbClr val="E7E6E6"/>
      </a:lt2>
      <a:accent1>
        <a:srgbClr val="007FFF"/>
      </a:accent1>
      <a:accent2>
        <a:srgbClr val="FEA35F"/>
      </a:accent2>
      <a:accent3>
        <a:srgbClr val="FEDB00"/>
      </a:accent3>
      <a:accent4>
        <a:srgbClr val="4BBCBF"/>
      </a:accent4>
      <a:accent5>
        <a:srgbClr val="A8D6FF"/>
      </a:accent5>
      <a:accent6>
        <a:srgbClr val="F3EBD5"/>
      </a:accent6>
      <a:hlink>
        <a:srgbClr val="0C3AA7"/>
      </a:hlink>
      <a:folHlink>
        <a:srgbClr val="4BBCB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udent Success Presentation Template noUK" id="{A6BBEE39-D66A-424B-9F16-3F8F9BB89EC4}" vid="{0B272CDB-BEB4-4D4B-B004-15983803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654</Words>
  <Application>Microsoft Office PowerPoint</Application>
  <PresentationFormat>Widescreen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Muli</vt:lpstr>
      <vt:lpstr>Wingdings</vt:lpstr>
      <vt:lpstr>Office Theme</vt:lpstr>
      <vt:lpstr>  Student Employment Pay Rate Changes  Office for Student Success </vt:lpstr>
      <vt:lpstr>What is Federal Work Study?</vt:lpstr>
      <vt:lpstr>PowerPoint Presentation</vt:lpstr>
      <vt:lpstr>Increase the base pay for Federal Work Study positions to $12/hour to make the positions more attractive and accessible to potential student employees </vt:lpstr>
      <vt:lpstr>Updated and streamlined communication strategy to on-campus employers and students regarding utilization of the program  </vt:lpstr>
      <vt:lpstr>Updated and streamlined communication strategy to on-campus employers and students regarding utilization of the program </vt:lpstr>
      <vt:lpstr>Pilot a review process for all student employees in Student Success for FWS eligibility </vt:lpstr>
      <vt:lpstr>Utilize Federal Work Study in AY24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Duncan, Libby</dc:creator>
  <cp:lastModifiedBy>Thompson, Jonathan G.</cp:lastModifiedBy>
  <cp:revision>4</cp:revision>
  <dcterms:created xsi:type="dcterms:W3CDTF">2022-03-22T18:27:01Z</dcterms:created>
  <dcterms:modified xsi:type="dcterms:W3CDTF">2023-08-16T19:32:22Z</dcterms:modified>
</cp:coreProperties>
</file>