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32" r:id="rId2"/>
    <p:sldId id="690" r:id="rId3"/>
    <p:sldId id="686" r:id="rId4"/>
    <p:sldId id="677" r:id="rId5"/>
    <p:sldId id="691" r:id="rId6"/>
    <p:sldId id="692" r:id="rId7"/>
    <p:sldId id="693" r:id="rId8"/>
    <p:sldId id="636" r:id="rId9"/>
    <p:sldId id="637" r:id="rId10"/>
    <p:sldId id="687" r:id="rId11"/>
    <p:sldId id="683" r:id="rId12"/>
    <p:sldId id="641" r:id="rId13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FFCCFF"/>
    <a:srgbClr val="FFFF00"/>
    <a:srgbClr val="FF3399"/>
    <a:srgbClr val="FF6600"/>
    <a:srgbClr val="FF0000"/>
    <a:srgbClr val="FF66FF"/>
    <a:srgbClr val="CC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69" autoAdjust="0"/>
    <p:restoredTop sz="94678" autoAdjust="0"/>
  </p:normalViewPr>
  <p:slideViewPr>
    <p:cSldViewPr snapToGrid="0">
      <p:cViewPr varScale="1">
        <p:scale>
          <a:sx n="107" d="100"/>
          <a:sy n="107" d="100"/>
        </p:scale>
        <p:origin x="-1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04" y="-78"/>
      </p:cViewPr>
      <p:guideLst>
        <p:guide orient="horz" pos="2911"/>
        <p:guide pos="218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Societies,%20Meetings\UK%20sem\Fall%2006\oil%20yiel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>
                <a:solidFill>
                  <a:srgbClr val="FFFF00"/>
                </a:solidFill>
              </a:rPr>
              <a:t>Oil Yields</a:t>
            </a:r>
          </a:p>
        </c:rich>
      </c:tx>
      <c:layout/>
      <c:overlay val="1"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solidFill>
                <a:schemeClr val="tx2"/>
              </a:solidFill>
            </a:ln>
          </c:spPr>
          <c:cat>
            <c:strRef>
              <c:f>Sheet1!$D$5:$D$14</c:f>
              <c:strCache>
                <c:ptCount val="10"/>
                <c:pt idx="0">
                  <c:v>corn</c:v>
                </c:pt>
                <c:pt idx="1">
                  <c:v>soy</c:v>
                </c:pt>
                <c:pt idx="2">
                  <c:v>sunflower</c:v>
                </c:pt>
                <c:pt idx="3">
                  <c:v>cocao</c:v>
                </c:pt>
                <c:pt idx="4">
                  <c:v>canola</c:v>
                </c:pt>
                <c:pt idx="5">
                  <c:v>castor</c:v>
                </c:pt>
                <c:pt idx="6">
                  <c:v>macadamia</c:v>
                </c:pt>
                <c:pt idx="7">
                  <c:v>coconut</c:v>
                </c:pt>
                <c:pt idx="8">
                  <c:v>palm</c:v>
                </c:pt>
                <c:pt idx="9">
                  <c:v>jatropha</c:v>
                </c:pt>
              </c:strCache>
            </c:strRef>
          </c:cat>
          <c:val>
            <c:numRef>
              <c:f>Sheet1!$E$5:$E$14</c:f>
              <c:numCache>
                <c:formatCode>General</c:formatCode>
                <c:ptCount val="10"/>
                <c:pt idx="0">
                  <c:v>145</c:v>
                </c:pt>
                <c:pt idx="1">
                  <c:v>375</c:v>
                </c:pt>
                <c:pt idx="2">
                  <c:v>800</c:v>
                </c:pt>
                <c:pt idx="3">
                  <c:v>863</c:v>
                </c:pt>
                <c:pt idx="4">
                  <c:v>1000</c:v>
                </c:pt>
                <c:pt idx="5">
                  <c:v>1200</c:v>
                </c:pt>
                <c:pt idx="6">
                  <c:v>1900</c:v>
                </c:pt>
                <c:pt idx="7">
                  <c:v>2300</c:v>
                </c:pt>
                <c:pt idx="8">
                  <c:v>5000</c:v>
                </c:pt>
                <c:pt idx="9">
                  <c:v>5000</c:v>
                </c:pt>
              </c:numCache>
            </c:numRef>
          </c:val>
        </c:ser>
        <c:axId val="41836928"/>
        <c:axId val="41838464"/>
      </c:barChart>
      <c:catAx>
        <c:axId val="41836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41838464"/>
        <c:crosses val="autoZero"/>
        <c:auto val="1"/>
        <c:lblAlgn val="ctr"/>
        <c:lblOffset val="100"/>
      </c:catAx>
      <c:valAx>
        <c:axId val="41838464"/>
        <c:scaling>
          <c:orientation val="minMax"/>
          <c:max val="5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Kg/ha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41836928"/>
        <c:crosses val="autoZero"/>
        <c:crossBetween val="between"/>
      </c:valAx>
      <c:spPr>
        <a:solidFill>
          <a:schemeClr val="tx2">
            <a:lumMod val="75000"/>
          </a:schemeClr>
        </a:solidFill>
      </c:spPr>
    </c:plotArea>
    <c:plotVisOnly val="1"/>
  </c:chart>
  <c:spPr>
    <a:solidFill>
      <a:schemeClr val="tx2">
        <a:lumMod val="75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154" cy="4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9" tIns="46904" rIns="93809" bIns="46904" numCol="1" anchor="t" anchorCtr="0" compatLnSpc="1">
            <a:prstTxWarp prst="textNoShape">
              <a:avLst/>
            </a:prstTxWarp>
          </a:bodyPr>
          <a:lstStyle>
            <a:lvl1pPr defTabSz="9382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2685" y="0"/>
            <a:ext cx="3012153" cy="4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9" tIns="46904" rIns="93809" bIns="46904" numCol="1" anchor="t" anchorCtr="0" compatLnSpc="1">
            <a:prstTxWarp prst="textNoShape">
              <a:avLst/>
            </a:prstTxWarp>
          </a:bodyPr>
          <a:lstStyle>
            <a:lvl1pPr algn="r" defTabSz="9382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262"/>
            <a:ext cx="3012154" cy="4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9" tIns="46904" rIns="93809" bIns="46904" numCol="1" anchor="b" anchorCtr="0" compatLnSpc="1">
            <a:prstTxWarp prst="textNoShape">
              <a:avLst/>
            </a:prstTxWarp>
          </a:bodyPr>
          <a:lstStyle>
            <a:lvl1pPr defTabSz="93827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2685" y="8759262"/>
            <a:ext cx="3012153" cy="4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09" tIns="46904" rIns="93809" bIns="46904" numCol="1" anchor="b" anchorCtr="0" compatLnSpc="1">
            <a:prstTxWarp prst="textNoShape">
              <a:avLst/>
            </a:prstTxWarp>
          </a:bodyPr>
          <a:lstStyle>
            <a:lvl1pPr algn="r" defTabSz="938275">
              <a:defRPr sz="1200" b="0">
                <a:effectLst/>
              </a:defRPr>
            </a:lvl1pPr>
          </a:lstStyle>
          <a:p>
            <a:pPr>
              <a:defRPr/>
            </a:pPr>
            <a:fld id="{131DFA98-DA90-4BCC-BB2C-AC2AB4599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154" cy="4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4" tIns="46202" rIns="92404" bIns="46202" numCol="1" anchor="t" anchorCtr="0" compatLnSpc="1">
            <a:prstTxWarp prst="textNoShape">
              <a:avLst/>
            </a:prstTxWarp>
          </a:bodyPr>
          <a:lstStyle>
            <a:lvl1pPr defTabSz="92386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2685" y="0"/>
            <a:ext cx="3012153" cy="4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4" tIns="46202" rIns="92404" bIns="46202" numCol="1" anchor="t" anchorCtr="0" compatLnSpc="1">
            <a:prstTxWarp prst="textNoShape">
              <a:avLst/>
            </a:prstTxWarp>
          </a:bodyPr>
          <a:lstStyle>
            <a:lvl1pPr algn="r" defTabSz="92386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3738"/>
            <a:ext cx="4619625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703" y="4391591"/>
            <a:ext cx="5103434" cy="41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4" tIns="46202" rIns="92404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398"/>
            <a:ext cx="3012154" cy="4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4" tIns="46202" rIns="92404" bIns="46202" numCol="1" anchor="b" anchorCtr="0" compatLnSpc="1">
            <a:prstTxWarp prst="textNoShape">
              <a:avLst/>
            </a:prstTxWarp>
          </a:bodyPr>
          <a:lstStyle>
            <a:lvl1pPr defTabSz="923865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2685" y="8778398"/>
            <a:ext cx="3012153" cy="46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4" tIns="46202" rIns="92404" bIns="46202" numCol="1" anchor="b" anchorCtr="0" compatLnSpc="1">
            <a:prstTxWarp prst="textNoShape">
              <a:avLst/>
            </a:prstTxWarp>
          </a:bodyPr>
          <a:lstStyle>
            <a:lvl1pPr algn="r" defTabSz="923865">
              <a:defRPr sz="1200" b="0">
                <a:effectLst/>
              </a:defRPr>
            </a:lvl1pPr>
          </a:lstStyle>
          <a:p>
            <a:pPr>
              <a:defRPr/>
            </a:pPr>
            <a:fld id="{F892DFAB-8334-4FB6-87FA-1B415FB9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DAB63-A549-49EA-B24D-7C4E865667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1C5E9-CA89-45B9-A15E-FE0A90BB8B3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7B9D-F185-4520-962D-3D4C03151AA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2DFAB-8334-4FB6-87FA-1B415FB973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85F0B-1716-4967-B845-8B931547BA8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243E69-7666-4BCA-A346-93C900FE539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DDDA3-59EF-45BE-B8FB-500614382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5C05-6463-40BB-B493-476EA38E6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3B36-4DB6-4881-A409-DB502CE7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B34B-D24A-48AA-977E-8F5273E3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D496-D729-467D-B9D9-6C12F9104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39A8E-C8E7-4F4D-9934-469B2D51F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B014-B137-4620-8DA6-1FC7733B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67D5-2A42-494E-B293-D3A2D379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19F7-FB3E-4F4C-8D3D-2E097437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6694-808E-4822-A192-410A4173E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6BDB-0340-4EDC-8DD0-13906D602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A740-E59E-4967-B008-F6F6E0A6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>
              <a:defRPr/>
            </a:pPr>
            <a:fld id="{279B5DE6-10EA-4B4C-B727-C4633B21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science/article/pii/S095816690800016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8575" y="2382838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is a conserved quantity, meaning that it cannot be created or destroyed, but only converted from one form into another. Thus, </a:t>
            </a:r>
            <a:r>
              <a:rPr lang="en-US" sz="30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total energy of the universe always remains constant</a:t>
            </a: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000"/>
              <a:t> </a:t>
            </a:r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307975" y="466725"/>
            <a:ext cx="6515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our energy supplies being exhausted?</a:t>
            </a: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1108075" y="5108575"/>
            <a:ext cx="2224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= mc</a:t>
            </a:r>
            <a:r>
              <a:rPr lang="en-US" sz="4800" baseline="30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/>
      <p:bldP spid="492548" grpId="0"/>
      <p:bldP spid="4925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90" y="-86484"/>
            <a:ext cx="8416023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for US naval vessels?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97" y="914344"/>
            <a:ext cx="2632889" cy="335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082" y="963859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17085"/>
          <a:stretch>
            <a:fillRect/>
          </a:stretch>
        </p:blipFill>
        <p:spPr bwMode="auto">
          <a:xfrm>
            <a:off x="1677883" y="3941685"/>
            <a:ext cx="5912528" cy="27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22" y="64395"/>
            <a:ext cx="77724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 Fuel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0040"/>
          <a:stretch>
            <a:fillRect/>
          </a:stretch>
        </p:blipFill>
        <p:spPr bwMode="auto">
          <a:xfrm>
            <a:off x="898264" y="1359064"/>
            <a:ext cx="3034544" cy="198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177" y="1175159"/>
            <a:ext cx="3070056" cy="20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826" y="4124048"/>
            <a:ext cx="3404817" cy="22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2117" t="26174" b="11049"/>
          <a:stretch>
            <a:fillRect/>
          </a:stretch>
        </p:blipFill>
        <p:spPr bwMode="auto">
          <a:xfrm>
            <a:off x="3977196" y="3900636"/>
            <a:ext cx="4937463" cy="26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59228" y="141514"/>
          <a:ext cx="8175172" cy="6542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9713" y="369888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478a-1-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8" y="3716338"/>
            <a:ext cx="32527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1781-2-m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608013"/>
            <a:ext cx="419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60713" y="2897188"/>
            <a:ext cx="6192837" cy="3830637"/>
            <a:chOff x="1991" y="1825"/>
            <a:chExt cx="3901" cy="2413"/>
          </a:xfrm>
        </p:grpSpPr>
        <p:pic>
          <p:nvPicPr>
            <p:cNvPr id="27655" name="Picture 5" descr="Cosmological_composi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0" y="1825"/>
              <a:ext cx="2659" cy="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3574" name="Rectangle 6"/>
            <p:cNvSpPr>
              <a:spLocks noChangeArrowheads="1"/>
            </p:cNvSpPr>
            <p:nvPr/>
          </p:nvSpPr>
          <p:spPr bwMode="auto">
            <a:xfrm>
              <a:off x="1991" y="3777"/>
              <a:ext cx="39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FFFF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NASA 2005, “70 percent or more of the universe consists of dark energy, about which we know next to nothing”!</a:t>
              </a:r>
              <a:r>
                <a:rPr lang="en-US"/>
                <a:t> </a:t>
              </a:r>
            </a:p>
          </p:txBody>
        </p:sp>
      </p:grpSp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2098675" y="293688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Contemplating the Universe`</a:t>
            </a: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1624013" y="2533650"/>
            <a:ext cx="420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energy rare in our universe?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F:\DH\My Documents\Bch\597\800px-Breakdown_of_the_incoming_solar_energ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32" y="114299"/>
            <a:ext cx="8937494" cy="6479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69461"/>
            <a:ext cx="7772400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we move beyond the Stone Age for lack of stones?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720" y="26635"/>
            <a:ext cx="7224593" cy="56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45200" y="6063449"/>
            <a:ext cx="7474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Zhu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X.-G., Long S.P., Ort D.R. (2008) What is the maximum efficiency with which photosynthesis can convert solar energy into biomass? Current Opinion in Biotechnology 19:153-159. 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80" y="106951"/>
            <a:ext cx="7634797" cy="567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0412" y="6232120"/>
            <a:ext cx="6818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CO</a:t>
            </a:r>
            <a:r>
              <a:rPr lang="en-US" sz="2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fix:  50,000 kg ha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yr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 DOE)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90" y="489393"/>
            <a:ext cx="8624766" cy="51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86366" y="5911404"/>
            <a:ext cx="81394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3550" marR="0" lvl="0" indent="-463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Ohlrogge, J., D. Allen, B.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Berguson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D.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DellaPenna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Y.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Shachar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-Hill, and S. Stymne. 2009. Driving on Biomass. Science 324:1019-1020.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1127_GB_TeslaTN"/>
          <p:cNvPicPr>
            <a:picLocks noChangeAspect="1" noChangeArrowheads="1"/>
          </p:cNvPicPr>
          <p:nvPr/>
        </p:nvPicPr>
        <p:blipFill>
          <a:blip r:embed="rId3" cstate="print"/>
          <a:srcRect r="3496"/>
          <a:stretch>
            <a:fillRect/>
          </a:stretch>
        </p:blipFill>
        <p:spPr bwMode="auto">
          <a:xfrm>
            <a:off x="3147366" y="551570"/>
            <a:ext cx="21447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3951818" y="4227371"/>
            <a:ext cx="55295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“I've always marveled at how long the antique internal-combustion engine has survived. By 2006 standards, my car's power plant is a noisy, heat-blasting, poison-spewing monster with way too many moving parts.” </a:t>
            </a: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931089" y="1953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future of passenger vehicle power is electric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301517" y="1184305"/>
            <a:ext cx="2622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breed of electric cars</a:t>
            </a:r>
          </a:p>
        </p:txBody>
      </p:sp>
      <p:sp>
        <p:nvSpPr>
          <p:cNvPr id="496646" name="Text Box 6"/>
          <p:cNvSpPr txBox="1">
            <a:spLocks noChangeArrowheads="1"/>
          </p:cNvSpPr>
          <p:nvPr/>
        </p:nvSpPr>
        <p:spPr bwMode="auto">
          <a:xfrm>
            <a:off x="5211763" y="1981200"/>
            <a:ext cx="36623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135 mi/gal equil.</a:t>
            </a:r>
          </a:p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 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ahoma" pitchFamily="34" charset="0"/>
              </a:rPr>
              <a:t>¢/mi</a:t>
            </a:r>
          </a:p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ahoma" pitchFamily="34" charset="0"/>
              </a:rPr>
              <a:t>Zero emmissions</a:t>
            </a:r>
          </a:p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ahoma" pitchFamily="34" charset="0"/>
              </a:rPr>
              <a:t>250 mi/charge</a:t>
            </a:r>
          </a:p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ahoma" pitchFamily="34" charset="0"/>
              </a:rPr>
              <a:t>Far, far less maintenance</a:t>
            </a:r>
          </a:p>
          <a:p>
            <a:pPr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ahoma" pitchFamily="34" charset="0"/>
              </a:rPr>
              <a:t>0 – 60 in 4 sec.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61" y="2369088"/>
            <a:ext cx="3228935" cy="203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6256" r="9239"/>
          <a:stretch>
            <a:fillRect/>
          </a:stretch>
        </p:blipFill>
        <p:spPr bwMode="auto">
          <a:xfrm>
            <a:off x="399495" y="4523283"/>
            <a:ext cx="3293615" cy="212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ChangeArrowheads="1"/>
          </p:cNvSpPr>
          <p:nvPr/>
        </p:nvSpPr>
        <p:spPr bwMode="auto">
          <a:xfrm>
            <a:off x="373063" y="2247900"/>
            <a:ext cx="83994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least 40 cities and areas in the U.S. are using diesel-electric hybrid buses, including New York City; Washington, D.C.; </a:t>
            </a:r>
            <a:r>
              <a:rPr lang="en-US" sz="140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Hartford, Conn.; Lansing, Mich.: Tulsa, Okla.; Orange County, Calif.; Seattle, Wash.; and Yosemite National Park, Calif.</a:t>
            </a:r>
            <a:r>
              <a:rPr lang="en-US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2771" name="Picture 3" descr="061130_TCAT"/>
          <p:cNvPicPr>
            <a:picLocks noChangeAspect="1" noChangeArrowheads="1"/>
          </p:cNvPicPr>
          <p:nvPr/>
        </p:nvPicPr>
        <p:blipFill>
          <a:blip r:embed="rId3" cstate="print"/>
          <a:srcRect l="8888" t="21918" r="8888" b="22417"/>
          <a:stretch>
            <a:fillRect/>
          </a:stretch>
        </p:blipFill>
        <p:spPr bwMode="auto">
          <a:xfrm>
            <a:off x="5943600" y="3432175"/>
            <a:ext cx="23495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1030288" y="42863"/>
            <a:ext cx="7283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Meanwhile hybrid diesel vehicles are the best current option with the liquid fuel made from plant oils offering considerable advantages…</a:t>
            </a:r>
          </a:p>
        </p:txBody>
      </p: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776288" y="4533900"/>
            <a:ext cx="76819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Biodiesel powered trucks, buses and ships are likely to be used for some time to come with power increasingly shifting to electric.</a:t>
            </a:r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798513" y="5875338"/>
            <a:ext cx="688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Hybrid energy sources not hybrid engine systems…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14711</TotalTime>
  <Words>378</Words>
  <Application>Microsoft Office PowerPoint</Application>
  <PresentationFormat>On-screen Show (4:3)</PresentationFormat>
  <Paragraphs>40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Did we move beyond the Stone Age for lack of stones?</vt:lpstr>
      <vt:lpstr>Slide 5</vt:lpstr>
      <vt:lpstr>Slide 6</vt:lpstr>
      <vt:lpstr>Slide 7</vt:lpstr>
      <vt:lpstr>Slide 8</vt:lpstr>
      <vt:lpstr>Slide 9</vt:lpstr>
      <vt:lpstr>Fuel for US naval vessels?</vt:lpstr>
      <vt:lpstr>Jet Fuel</vt:lpstr>
      <vt:lpstr>Slide 12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David Hildebrand</dc:creator>
  <cp:lastModifiedBy>dhildebr</cp:lastModifiedBy>
  <cp:revision>456</cp:revision>
  <cp:lastPrinted>2000-09-05T21:18:19Z</cp:lastPrinted>
  <dcterms:created xsi:type="dcterms:W3CDTF">2000-04-21T19:52:58Z</dcterms:created>
  <dcterms:modified xsi:type="dcterms:W3CDTF">2012-03-30T14:59:54Z</dcterms:modified>
</cp:coreProperties>
</file>