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61" r:id="rId4"/>
    <p:sldId id="258" r:id="rId5"/>
    <p:sldId id="263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73"/>
    <p:restoredTop sz="94694"/>
  </p:normalViewPr>
  <p:slideViewPr>
    <p:cSldViewPr snapToGrid="0">
      <p:cViewPr varScale="1">
        <p:scale>
          <a:sx n="121" d="100"/>
          <a:sy n="121" d="100"/>
        </p:scale>
        <p:origin x="10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45F40-923B-3E40-89EC-1477C2C274A0}" type="datetimeFigureOut">
              <a:rPr lang="en-US" smtClean="0"/>
              <a:t>8/30/22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8DCE4-2C21-2541-B6BA-2A7C9A12B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74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F8DCE4-2C21-2541-B6BA-2A7C9A12B6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82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F8DCE4-2C21-2541-B6BA-2A7C9A12B6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28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F8DCE4-2C21-2541-B6BA-2A7C9A12B6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91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F8DCE4-2C21-2541-B6BA-2A7C9A12B6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65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8454B-5A1A-B38E-1DAF-EEF0625C78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65821A-1A7F-A4AE-93F5-9F71BCAEE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1C315-DAB0-1B82-385F-E2B9F2B73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F6139-F500-C799-7537-D753EEEA5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F0086-15F3-3909-920B-E52DB919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5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972DE-A5BF-E961-2FED-60806DA16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029DD3-485E-8E28-95FE-217189391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21CCD-D057-1455-C716-34A5BEE8B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D760F-FFB9-FA2C-9E88-93498456F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99086-B02E-7620-93CE-3376E7A59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6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E99A4A-0CA7-2735-10DD-3D208C98D8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B502EF-FCD9-8DAC-B70F-176291D456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1AE5B-79F6-489F-3D4B-D0C0D6D39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D9E92-8FCF-4EC6-054D-1C6A1FFFE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E2360-2C42-6D57-A1DA-95C85D5C9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70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7AFCB-77C4-2A6B-F1DC-25501D937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52F37-9CBE-B16F-5A26-2AFA5942E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DCDDF-B78D-1A4C-8DD3-480211842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94D0B-53E7-AC7E-CF7C-6AB2111E6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03AC0-57C4-185D-1F85-4B8206521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01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13FAC-BBA3-5A29-CFCF-1736B70F0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8F2808-95E7-2DA5-949E-53CD756EA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68C36-C656-9CEF-313E-0878BDA8C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F548F-AD82-446C-8F5C-3282AE061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C3BF6-5FB8-66AC-1627-F80AD5BB5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670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0C081-7747-4827-F3EA-4B5944DDD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0A79D-3D97-6CC5-78F9-5478389AC0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AF5EA-82A4-C0B9-9DAC-CCE467BA6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48FB43-0BF8-67F1-3FF7-49BFD2778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8/30/22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A2DEEE-4870-94D6-323B-C87D598E0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F32C1-AF85-DFA5-8929-FEEC47A40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59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B3C5A-ED97-2550-D774-4E46DCF36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1AF87-5515-95EE-DE60-62A1C9C1F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7B7973-E7E1-DC38-8393-C5062E52E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BC7369-F11C-7571-8809-D3870D7E83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BB44C3-DBA5-9FFE-1273-A0840841FB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739885-1325-1A9E-834B-7AB38BECD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8/30/22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93C1DA-1AF6-CE65-BDF6-7348BC337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BDBD88-F14F-D9DC-66EA-65BB9453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08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3C6B5-53A0-7A4A-E3BA-BC64A0422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05FD59-7AB6-A5A6-F5DA-CC7EB6018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8/30/22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C1B262-CAA5-D8C6-53E0-D1616500A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269271-C2D4-1123-4552-E4AB309A2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7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AAA9AF-2AEA-F078-DE9D-45BF6D17B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8/30/22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10C8D1-224C-728E-A0E2-004D0F16E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B840-81C7-0E56-6616-C5A5BE339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13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36079-A1F6-2208-5241-EE114059D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B321A-49B4-2DE8-965E-D6A3E63FE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1EFC6C-1A3E-CA59-066E-F0575E124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BD1BB-0DDC-CDFE-82F2-948829733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8/30/22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76E423-3A91-CE78-8112-E8CD7B4A4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06817D-A92B-BAE4-D6B7-8346C0CE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48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0AFA9-F3F1-D9FB-4A72-6AF168916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5C3541-7E47-C16A-ED24-290843550C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F8EAF-6E38-4472-8D77-3E5B3E626B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C302C-4754-00C0-3B0F-0961D680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21-B28F-C64E-9BD9-35A757C546F9}" type="datetimeFigureOut">
              <a:rPr lang="en-US" smtClean="0"/>
              <a:t>8/30/22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054CB-9774-02CB-7463-2E2E7B7C3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AB2CC7-67BA-AA6D-EC02-8112464D5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6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8BB50-A706-9288-A5A7-6B336647E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C087FC-83C2-0709-47F6-ED1D6D283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93FFA-4FFC-F2E8-B404-700C17FD8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B6A21-B28F-C64E-9BD9-35A757C546F9}" type="datetimeFigureOut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A55D0-84E6-6617-C185-FBC38468C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99172-030F-C0C4-4A82-7B6A4DC14D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40AD4-2480-C64A-86B1-D67BBA7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6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853A1CA-13B6-FA75-7E5A-31BED3CEFC70}"/>
              </a:ext>
            </a:extLst>
          </p:cNvPr>
          <p:cNvSpPr txBox="1"/>
          <p:nvPr/>
        </p:nvSpPr>
        <p:spPr>
          <a:xfrm>
            <a:off x="111511" y="114613"/>
            <a:ext cx="3066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Tables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A71E4A9-6EE5-B990-1293-DB86E19CE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276485"/>
              </p:ext>
            </p:extLst>
          </p:nvPr>
        </p:nvGraphicFramePr>
        <p:xfrm>
          <a:off x="683172" y="1402080"/>
          <a:ext cx="10825655" cy="405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9820">
                  <a:extLst>
                    <a:ext uri="{9D8B030D-6E8A-4147-A177-3AD203B41FA5}">
                      <a16:colId xmlns:a16="http://schemas.microsoft.com/office/drawing/2014/main" val="2613461912"/>
                    </a:ext>
                  </a:extLst>
                </a:gridCol>
                <a:gridCol w="4971394">
                  <a:extLst>
                    <a:ext uri="{9D8B030D-6E8A-4147-A177-3AD203B41FA5}">
                      <a16:colId xmlns:a16="http://schemas.microsoft.com/office/drawing/2014/main" val="3825283095"/>
                    </a:ext>
                  </a:extLst>
                </a:gridCol>
                <a:gridCol w="4004441">
                  <a:extLst>
                    <a:ext uri="{9D8B030D-6E8A-4147-A177-3AD203B41FA5}">
                      <a16:colId xmlns:a16="http://schemas.microsoft.com/office/drawing/2014/main" val="31252554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Effect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Effect Label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Effect Magnitude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586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Input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Internal Funding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High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85686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Uncompensated Effort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Moderate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999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External 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681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Loss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Project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High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347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Loss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Communication “Friction”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Moderate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1782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Net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Effective Output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60% Efficient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5365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174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Arrow 6">
            <a:extLst>
              <a:ext uri="{FF2B5EF4-FFF2-40B4-BE49-F238E27FC236}">
                <a16:creationId xmlns:a16="http://schemas.microsoft.com/office/drawing/2014/main" id="{2DAAB4B7-8312-5938-1333-D295F2504B3E}"/>
              </a:ext>
            </a:extLst>
          </p:cNvPr>
          <p:cNvSpPr/>
          <p:nvPr/>
        </p:nvSpPr>
        <p:spPr>
          <a:xfrm>
            <a:off x="4606352" y="2417620"/>
            <a:ext cx="3702331" cy="2022760"/>
          </a:xfrm>
          <a:prstGeom prst="rightArrow">
            <a:avLst>
              <a:gd name="adj1" fmla="val 100000"/>
              <a:gd name="adj2" fmla="val 33575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>
            <a:extLst>
              <a:ext uri="{FF2B5EF4-FFF2-40B4-BE49-F238E27FC236}">
                <a16:creationId xmlns:a16="http://schemas.microsoft.com/office/drawing/2014/main" id="{310FBF5E-D9F9-2524-5CDC-D6EF805D5BD6}"/>
              </a:ext>
            </a:extLst>
          </p:cNvPr>
          <p:cNvSpPr/>
          <p:nvPr/>
        </p:nvSpPr>
        <p:spPr>
          <a:xfrm>
            <a:off x="2386361" y="3102233"/>
            <a:ext cx="2888166" cy="2687444"/>
          </a:xfrm>
          <a:prstGeom prst="ben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Bent Arrow 4">
            <a:extLst>
              <a:ext uri="{FF2B5EF4-FFF2-40B4-BE49-F238E27FC236}">
                <a16:creationId xmlns:a16="http://schemas.microsoft.com/office/drawing/2014/main" id="{47515803-11F9-5E24-D082-39AA31D0B440}"/>
              </a:ext>
            </a:extLst>
          </p:cNvPr>
          <p:cNvSpPr/>
          <p:nvPr/>
        </p:nvSpPr>
        <p:spPr>
          <a:xfrm flipV="1">
            <a:off x="2375210" y="2103749"/>
            <a:ext cx="2609642" cy="1502979"/>
          </a:xfrm>
          <a:prstGeom prst="bentArrow">
            <a:avLst>
              <a:gd name="adj1" fmla="val 27655"/>
              <a:gd name="adj2" fmla="val 25000"/>
              <a:gd name="adj3" fmla="val 25000"/>
              <a:gd name="adj4" fmla="val 4375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Bent Arrow 5">
            <a:extLst>
              <a:ext uri="{FF2B5EF4-FFF2-40B4-BE49-F238E27FC236}">
                <a16:creationId xmlns:a16="http://schemas.microsoft.com/office/drawing/2014/main" id="{C7A2B63E-E114-3227-6272-CF46E8F460FB}"/>
              </a:ext>
            </a:extLst>
          </p:cNvPr>
          <p:cNvSpPr/>
          <p:nvPr/>
        </p:nvSpPr>
        <p:spPr>
          <a:xfrm flipV="1">
            <a:off x="2778255" y="1905315"/>
            <a:ext cx="2126679" cy="1384295"/>
          </a:xfrm>
          <a:prstGeom prst="bentArrow">
            <a:avLst>
              <a:gd name="adj1" fmla="val 24394"/>
              <a:gd name="adj2" fmla="val 30934"/>
              <a:gd name="adj3" fmla="val 22096"/>
              <a:gd name="adj4" fmla="val 18873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Bent Arrow 7">
            <a:extLst>
              <a:ext uri="{FF2B5EF4-FFF2-40B4-BE49-F238E27FC236}">
                <a16:creationId xmlns:a16="http://schemas.microsoft.com/office/drawing/2014/main" id="{21615A53-8FE3-ECC4-2347-DC14DC809973}"/>
              </a:ext>
            </a:extLst>
          </p:cNvPr>
          <p:cNvSpPr/>
          <p:nvPr/>
        </p:nvSpPr>
        <p:spPr>
          <a:xfrm rot="16200000" flipV="1">
            <a:off x="6805703" y="1170571"/>
            <a:ext cx="1502980" cy="1502979"/>
          </a:xfrm>
          <a:prstGeom prst="bentArrow">
            <a:avLst>
              <a:gd name="adj1" fmla="val 16466"/>
              <a:gd name="adj2" fmla="val 30595"/>
              <a:gd name="adj3" fmla="val 25000"/>
              <a:gd name="adj4" fmla="val 12281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Bent Arrow 8">
            <a:extLst>
              <a:ext uri="{FF2B5EF4-FFF2-40B4-BE49-F238E27FC236}">
                <a16:creationId xmlns:a16="http://schemas.microsoft.com/office/drawing/2014/main" id="{343E0B07-E8BB-04A4-2B3B-B3C21ADDC93C}"/>
              </a:ext>
            </a:extLst>
          </p:cNvPr>
          <p:cNvSpPr/>
          <p:nvPr/>
        </p:nvSpPr>
        <p:spPr>
          <a:xfrm rot="5400000">
            <a:off x="6571164" y="4090442"/>
            <a:ext cx="1972059" cy="1502979"/>
          </a:xfrm>
          <a:prstGeom prst="bentArrow">
            <a:avLst>
              <a:gd name="adj1" fmla="val 38844"/>
              <a:gd name="adj2" fmla="val 30595"/>
              <a:gd name="adj3" fmla="val 25000"/>
              <a:gd name="adj4" fmla="val 12281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EFD4BBED-012C-2CA9-1AA3-A928FEC0DC56}"/>
              </a:ext>
            </a:extLst>
          </p:cNvPr>
          <p:cNvSpPr/>
          <p:nvPr/>
        </p:nvSpPr>
        <p:spPr>
          <a:xfrm>
            <a:off x="6804041" y="2662400"/>
            <a:ext cx="3702331" cy="1193501"/>
          </a:xfrm>
          <a:prstGeom prst="rightArrow">
            <a:avLst>
              <a:gd name="adj1" fmla="val 100000"/>
              <a:gd name="adj2" fmla="val 33575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53A1CA-13B6-FA75-7E5A-31BED3CEFC70}"/>
              </a:ext>
            </a:extLst>
          </p:cNvPr>
          <p:cNvSpPr txBox="1"/>
          <p:nvPr/>
        </p:nvSpPr>
        <p:spPr>
          <a:xfrm>
            <a:off x="111510" y="114613"/>
            <a:ext cx="59844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Sankey visual of Table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75AE09-1E81-BD5E-23B3-5925C96AC281}"/>
              </a:ext>
            </a:extLst>
          </p:cNvPr>
          <p:cNvSpPr txBox="1"/>
          <p:nvPr/>
        </p:nvSpPr>
        <p:spPr>
          <a:xfrm>
            <a:off x="2271131" y="5827959"/>
            <a:ext cx="10142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Internal Funding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006504-623B-650E-1D3C-1644FF6A1940}"/>
              </a:ext>
            </a:extLst>
          </p:cNvPr>
          <p:cNvSpPr txBox="1"/>
          <p:nvPr/>
        </p:nvSpPr>
        <p:spPr>
          <a:xfrm>
            <a:off x="0" y="2105429"/>
            <a:ext cx="23388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latin typeface="+mj-lt"/>
              </a:rPr>
              <a:t>Uncompensated Effort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AA3463-0125-F506-9C5A-30B8E1943464}"/>
              </a:ext>
            </a:extLst>
          </p:cNvPr>
          <p:cNvSpPr txBox="1"/>
          <p:nvPr/>
        </p:nvSpPr>
        <p:spPr>
          <a:xfrm>
            <a:off x="2438911" y="1259587"/>
            <a:ext cx="10142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External funding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C46394-C05D-E1F5-703D-59A4121CEC80}"/>
              </a:ext>
            </a:extLst>
          </p:cNvPr>
          <p:cNvSpPr txBox="1"/>
          <p:nvPr/>
        </p:nvSpPr>
        <p:spPr>
          <a:xfrm>
            <a:off x="7028538" y="5926845"/>
            <a:ext cx="16371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Project Administration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54EC33-7E37-51A8-E440-B666A983F55D}"/>
              </a:ext>
            </a:extLst>
          </p:cNvPr>
          <p:cNvSpPr txBox="1"/>
          <p:nvPr/>
        </p:nvSpPr>
        <p:spPr>
          <a:xfrm>
            <a:off x="6961694" y="509843"/>
            <a:ext cx="17394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latin typeface="+mj-lt"/>
              </a:rPr>
              <a:t>Communication “Friction”</a:t>
            </a:r>
          </a:p>
        </p:txBody>
      </p:sp>
    </p:spTree>
    <p:extLst>
      <p:ext uri="{BB962C8B-B14F-4D97-AF65-F5344CB8AC3E}">
        <p14:creationId xmlns:p14="http://schemas.microsoft.com/office/powerpoint/2010/main" val="142510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853A1CA-13B6-FA75-7E5A-31BED3CEFC70}"/>
              </a:ext>
            </a:extLst>
          </p:cNvPr>
          <p:cNvSpPr txBox="1"/>
          <p:nvPr/>
        </p:nvSpPr>
        <p:spPr>
          <a:xfrm>
            <a:off x="111511" y="114613"/>
            <a:ext cx="3066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Tables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A71E4A9-6EE5-B990-1293-DB86E19CE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095827"/>
              </p:ext>
            </p:extLst>
          </p:nvPr>
        </p:nvGraphicFramePr>
        <p:xfrm>
          <a:off x="683173" y="2270760"/>
          <a:ext cx="10825654" cy="2316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0346">
                  <a:extLst>
                    <a:ext uri="{9D8B030D-6E8A-4147-A177-3AD203B41FA5}">
                      <a16:colId xmlns:a16="http://schemas.microsoft.com/office/drawing/2014/main" val="2613461912"/>
                    </a:ext>
                  </a:extLst>
                </a:gridCol>
                <a:gridCol w="1983827">
                  <a:extLst>
                    <a:ext uri="{9D8B030D-6E8A-4147-A177-3AD203B41FA5}">
                      <a16:colId xmlns:a16="http://schemas.microsoft.com/office/drawing/2014/main" val="3825283095"/>
                    </a:ext>
                  </a:extLst>
                </a:gridCol>
                <a:gridCol w="1983827">
                  <a:extLst>
                    <a:ext uri="{9D8B030D-6E8A-4147-A177-3AD203B41FA5}">
                      <a16:colId xmlns:a16="http://schemas.microsoft.com/office/drawing/2014/main" val="3125255431"/>
                    </a:ext>
                  </a:extLst>
                </a:gridCol>
                <a:gridCol w="1983827">
                  <a:extLst>
                    <a:ext uri="{9D8B030D-6E8A-4147-A177-3AD203B41FA5}">
                      <a16:colId xmlns:a16="http://schemas.microsoft.com/office/drawing/2014/main" val="3909588789"/>
                    </a:ext>
                  </a:extLst>
                </a:gridCol>
                <a:gridCol w="1983827">
                  <a:extLst>
                    <a:ext uri="{9D8B030D-6E8A-4147-A177-3AD203B41FA5}">
                      <a16:colId xmlns:a16="http://schemas.microsoft.com/office/drawing/2014/main" val="2715065948"/>
                    </a:ext>
                  </a:extLst>
                </a:gridCol>
              </a:tblGrid>
              <a:tr h="311982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Alternative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Metric 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Metric 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Metric 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+mj-lt"/>
                        </a:rPr>
                        <a:t>Metric 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586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Red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85686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Green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999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Bleu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+mj-lt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681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31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72B049B2-C2E7-AF7B-719C-70A61BCBB4BD}"/>
              </a:ext>
            </a:extLst>
          </p:cNvPr>
          <p:cNvGrpSpPr/>
          <p:nvPr/>
        </p:nvGrpSpPr>
        <p:grpSpPr>
          <a:xfrm>
            <a:off x="6044895" y="295508"/>
            <a:ext cx="92927" cy="6215875"/>
            <a:chOff x="6044895" y="295508"/>
            <a:chExt cx="92927" cy="6215875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33EDD30-1EDF-A28B-ADA3-D907A8DD0314}"/>
                </a:ext>
              </a:extLst>
            </p:cNvPr>
            <p:cNvCxnSpPr>
              <a:cxnSpLocks/>
            </p:cNvCxnSpPr>
            <p:nvPr/>
          </p:nvCxnSpPr>
          <p:spPr>
            <a:xfrm>
              <a:off x="6091358" y="346617"/>
              <a:ext cx="0" cy="61647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ADB8340-01C4-13FA-B4D5-31EA8449D297}"/>
                </a:ext>
              </a:extLst>
            </p:cNvPr>
            <p:cNvSpPr/>
            <p:nvPr/>
          </p:nvSpPr>
          <p:spPr>
            <a:xfrm>
              <a:off x="6044895" y="295508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DF7D768-5568-6095-AE95-48483361B464}"/>
                </a:ext>
              </a:extLst>
            </p:cNvPr>
            <p:cNvSpPr/>
            <p:nvPr/>
          </p:nvSpPr>
          <p:spPr>
            <a:xfrm>
              <a:off x="6044895" y="805057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583D297-E75F-2A40-2D27-D10F3F9C4F50}"/>
                </a:ext>
              </a:extLst>
            </p:cNvPr>
            <p:cNvSpPr/>
            <p:nvPr/>
          </p:nvSpPr>
          <p:spPr>
            <a:xfrm>
              <a:off x="6044895" y="1314606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8FD5B16-3E7E-0EC1-5FFE-74CBA7C66382}"/>
                </a:ext>
              </a:extLst>
            </p:cNvPr>
            <p:cNvSpPr/>
            <p:nvPr/>
          </p:nvSpPr>
          <p:spPr>
            <a:xfrm>
              <a:off x="6044895" y="1824155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A0AE32-4B6E-6F38-2443-C1871615520E}"/>
                </a:ext>
              </a:extLst>
            </p:cNvPr>
            <p:cNvSpPr/>
            <p:nvPr/>
          </p:nvSpPr>
          <p:spPr>
            <a:xfrm>
              <a:off x="6044895" y="2333704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BEBF366-8333-43DF-B4B2-F98EFA0DED46}"/>
                </a:ext>
              </a:extLst>
            </p:cNvPr>
            <p:cNvSpPr/>
            <p:nvPr/>
          </p:nvSpPr>
          <p:spPr>
            <a:xfrm>
              <a:off x="6044895" y="2843253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E11D0BA-40C6-C424-2BE5-2AE597B425EF}"/>
                </a:ext>
              </a:extLst>
            </p:cNvPr>
            <p:cNvSpPr/>
            <p:nvPr/>
          </p:nvSpPr>
          <p:spPr>
            <a:xfrm>
              <a:off x="6044895" y="3352802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6570D01-D81A-5716-902E-9CBD617805A3}"/>
                </a:ext>
              </a:extLst>
            </p:cNvPr>
            <p:cNvSpPr/>
            <p:nvPr/>
          </p:nvSpPr>
          <p:spPr>
            <a:xfrm>
              <a:off x="6044895" y="3862351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E89DA3B-9CA8-9D60-4D58-1FFDCF786BC5}"/>
                </a:ext>
              </a:extLst>
            </p:cNvPr>
            <p:cNvSpPr/>
            <p:nvPr/>
          </p:nvSpPr>
          <p:spPr>
            <a:xfrm>
              <a:off x="6044895" y="4371900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B6841B35-A38E-F040-0BBF-ADCC97FA5E27}"/>
                </a:ext>
              </a:extLst>
            </p:cNvPr>
            <p:cNvSpPr/>
            <p:nvPr/>
          </p:nvSpPr>
          <p:spPr>
            <a:xfrm>
              <a:off x="6044895" y="4881449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B4AD29F-6AEC-7B42-0946-27A3A4C91E82}"/>
                </a:ext>
              </a:extLst>
            </p:cNvPr>
            <p:cNvSpPr/>
            <p:nvPr/>
          </p:nvSpPr>
          <p:spPr>
            <a:xfrm>
              <a:off x="6044895" y="5390998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7D0D7FC-F2E0-B09E-BFE2-73980AD467A7}"/>
                </a:ext>
              </a:extLst>
            </p:cNvPr>
            <p:cNvSpPr/>
            <p:nvPr/>
          </p:nvSpPr>
          <p:spPr>
            <a:xfrm>
              <a:off x="6044895" y="5900547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C7D54CC-D487-3124-5B6C-D32DDDAAF74A}"/>
                </a:ext>
              </a:extLst>
            </p:cNvPr>
            <p:cNvSpPr/>
            <p:nvPr/>
          </p:nvSpPr>
          <p:spPr>
            <a:xfrm>
              <a:off x="6044895" y="6410091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5D2800D-59F4-9EB5-FD1D-F98358A95C45}"/>
              </a:ext>
            </a:extLst>
          </p:cNvPr>
          <p:cNvGrpSpPr/>
          <p:nvPr/>
        </p:nvGrpSpPr>
        <p:grpSpPr>
          <a:xfrm rot="5400000">
            <a:off x="6044894" y="291328"/>
            <a:ext cx="92927" cy="6215875"/>
            <a:chOff x="6044895" y="295508"/>
            <a:chExt cx="92927" cy="6215875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8F1941B-C7CF-977A-A9E9-6042046C4EEB}"/>
                </a:ext>
              </a:extLst>
            </p:cNvPr>
            <p:cNvCxnSpPr>
              <a:cxnSpLocks/>
            </p:cNvCxnSpPr>
            <p:nvPr/>
          </p:nvCxnSpPr>
          <p:spPr>
            <a:xfrm>
              <a:off x="6091358" y="346617"/>
              <a:ext cx="0" cy="61647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4959273D-AA5B-E8F6-3738-4A8E7C1B072B}"/>
                </a:ext>
              </a:extLst>
            </p:cNvPr>
            <p:cNvSpPr/>
            <p:nvPr/>
          </p:nvSpPr>
          <p:spPr>
            <a:xfrm>
              <a:off x="6044895" y="295508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F0008F77-2340-4F62-DA92-AAE400FA0271}"/>
                </a:ext>
              </a:extLst>
            </p:cNvPr>
            <p:cNvSpPr/>
            <p:nvPr/>
          </p:nvSpPr>
          <p:spPr>
            <a:xfrm>
              <a:off x="6044895" y="805057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68AFFB9E-F414-3E7D-ED0F-C50D4C05D257}"/>
                </a:ext>
              </a:extLst>
            </p:cNvPr>
            <p:cNvSpPr/>
            <p:nvPr/>
          </p:nvSpPr>
          <p:spPr>
            <a:xfrm>
              <a:off x="6044895" y="1314606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F562F103-BB15-2CEE-D62E-40A26CCE6165}"/>
                </a:ext>
              </a:extLst>
            </p:cNvPr>
            <p:cNvSpPr/>
            <p:nvPr/>
          </p:nvSpPr>
          <p:spPr>
            <a:xfrm>
              <a:off x="6044895" y="1824155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0827E426-EE95-3FDB-5C0D-226EC396EDBE}"/>
                </a:ext>
              </a:extLst>
            </p:cNvPr>
            <p:cNvSpPr/>
            <p:nvPr/>
          </p:nvSpPr>
          <p:spPr>
            <a:xfrm>
              <a:off x="6044895" y="2333704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7291ECDC-539A-A134-945D-54902A08EA09}"/>
                </a:ext>
              </a:extLst>
            </p:cNvPr>
            <p:cNvSpPr/>
            <p:nvPr/>
          </p:nvSpPr>
          <p:spPr>
            <a:xfrm>
              <a:off x="6044895" y="2843253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94421FAF-A633-1D3C-F745-193E38282A90}"/>
                </a:ext>
              </a:extLst>
            </p:cNvPr>
            <p:cNvSpPr/>
            <p:nvPr/>
          </p:nvSpPr>
          <p:spPr>
            <a:xfrm>
              <a:off x="6044895" y="3352802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3BC8388-85F4-5201-2C36-3C654ECA242F}"/>
                </a:ext>
              </a:extLst>
            </p:cNvPr>
            <p:cNvSpPr/>
            <p:nvPr/>
          </p:nvSpPr>
          <p:spPr>
            <a:xfrm>
              <a:off x="6044895" y="3862351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24772A7A-E394-07E5-FDF2-6F509352FB8A}"/>
                </a:ext>
              </a:extLst>
            </p:cNvPr>
            <p:cNvSpPr/>
            <p:nvPr/>
          </p:nvSpPr>
          <p:spPr>
            <a:xfrm>
              <a:off x="6044895" y="4371900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A49E43CB-83E1-2C05-A921-5E0C4FF17482}"/>
                </a:ext>
              </a:extLst>
            </p:cNvPr>
            <p:cNvSpPr/>
            <p:nvPr/>
          </p:nvSpPr>
          <p:spPr>
            <a:xfrm>
              <a:off x="6044895" y="4881449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9DB5DFD-0935-5E35-D108-3F3655457364}"/>
                </a:ext>
              </a:extLst>
            </p:cNvPr>
            <p:cNvSpPr/>
            <p:nvPr/>
          </p:nvSpPr>
          <p:spPr>
            <a:xfrm>
              <a:off x="6044895" y="5390998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F6C5660E-AB80-43E8-07C7-C139B11329F9}"/>
                </a:ext>
              </a:extLst>
            </p:cNvPr>
            <p:cNvSpPr/>
            <p:nvPr/>
          </p:nvSpPr>
          <p:spPr>
            <a:xfrm>
              <a:off x="6044895" y="5900547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A65CE0D3-E0C1-3EB2-59D3-D4A2838BF8C9}"/>
                </a:ext>
              </a:extLst>
            </p:cNvPr>
            <p:cNvSpPr/>
            <p:nvPr/>
          </p:nvSpPr>
          <p:spPr>
            <a:xfrm>
              <a:off x="6044895" y="6410091"/>
              <a:ext cx="92927" cy="929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Freeform 53">
            <a:extLst>
              <a:ext uri="{FF2B5EF4-FFF2-40B4-BE49-F238E27FC236}">
                <a16:creationId xmlns:a16="http://schemas.microsoft.com/office/drawing/2014/main" id="{1DECCA3F-4FD1-44FC-CEAD-442DAF8ADDE9}"/>
              </a:ext>
            </a:extLst>
          </p:cNvPr>
          <p:cNvSpPr/>
          <p:nvPr/>
        </p:nvSpPr>
        <p:spPr>
          <a:xfrm>
            <a:off x="3044283" y="1349298"/>
            <a:ext cx="4070195" cy="3590692"/>
          </a:xfrm>
          <a:custGeom>
            <a:avLst/>
            <a:gdLst>
              <a:gd name="connsiteX0" fmla="*/ 3066585 w 4070195"/>
              <a:gd name="connsiteY0" fmla="*/ 0 h 3590692"/>
              <a:gd name="connsiteX1" fmla="*/ 4070195 w 4070195"/>
              <a:gd name="connsiteY1" fmla="*/ 2040673 h 3590692"/>
              <a:gd name="connsiteX2" fmla="*/ 3044283 w 4070195"/>
              <a:gd name="connsiteY2" fmla="*/ 3590692 h 3590692"/>
              <a:gd name="connsiteX3" fmla="*/ 0 w 4070195"/>
              <a:gd name="connsiteY3" fmla="*/ 2040673 h 3590692"/>
              <a:gd name="connsiteX4" fmla="*/ 3066585 w 4070195"/>
              <a:gd name="connsiteY4" fmla="*/ 0 h 359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70195" h="3590692">
                <a:moveTo>
                  <a:pt x="3066585" y="0"/>
                </a:moveTo>
                <a:lnTo>
                  <a:pt x="4070195" y="2040673"/>
                </a:lnTo>
                <a:lnTo>
                  <a:pt x="3044283" y="3590692"/>
                </a:lnTo>
                <a:lnTo>
                  <a:pt x="0" y="2040673"/>
                </a:lnTo>
                <a:lnTo>
                  <a:pt x="3066585" y="0"/>
                </a:lnTo>
                <a:close/>
              </a:path>
            </a:pathLst>
          </a:custGeom>
          <a:solidFill>
            <a:schemeClr val="accent1">
              <a:alpha val="2432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40BE0787-5C03-72C0-EDDE-50B30C9A3E6F}"/>
              </a:ext>
            </a:extLst>
          </p:cNvPr>
          <p:cNvSpPr/>
          <p:nvPr/>
        </p:nvSpPr>
        <p:spPr>
          <a:xfrm>
            <a:off x="5062654" y="1862254"/>
            <a:ext cx="3088887" cy="3579541"/>
          </a:xfrm>
          <a:custGeom>
            <a:avLst/>
            <a:gdLst>
              <a:gd name="connsiteX0" fmla="*/ 1025912 w 3088887"/>
              <a:gd name="connsiteY0" fmla="*/ 0 h 3579541"/>
              <a:gd name="connsiteX1" fmla="*/ 3088887 w 3088887"/>
              <a:gd name="connsiteY1" fmla="*/ 1538868 h 3579541"/>
              <a:gd name="connsiteX2" fmla="*/ 1037063 w 3088887"/>
              <a:gd name="connsiteY2" fmla="*/ 3579541 h 3579541"/>
              <a:gd name="connsiteX3" fmla="*/ 0 w 3088887"/>
              <a:gd name="connsiteY3" fmla="*/ 1538868 h 3579541"/>
              <a:gd name="connsiteX4" fmla="*/ 1025912 w 3088887"/>
              <a:gd name="connsiteY4" fmla="*/ 0 h 3579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88887" h="3579541">
                <a:moveTo>
                  <a:pt x="1025912" y="0"/>
                </a:moveTo>
                <a:lnTo>
                  <a:pt x="3088887" y="1538868"/>
                </a:lnTo>
                <a:lnTo>
                  <a:pt x="1037063" y="3579541"/>
                </a:lnTo>
                <a:lnTo>
                  <a:pt x="0" y="1538868"/>
                </a:lnTo>
                <a:lnTo>
                  <a:pt x="1025912" y="0"/>
                </a:lnTo>
                <a:close/>
              </a:path>
            </a:pathLst>
          </a:custGeom>
          <a:solidFill>
            <a:srgbClr val="92D050">
              <a:alpha val="1079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65552084-ABA3-5547-7D4B-ADC8E49E7F30}"/>
              </a:ext>
            </a:extLst>
          </p:cNvPr>
          <p:cNvSpPr/>
          <p:nvPr/>
        </p:nvSpPr>
        <p:spPr>
          <a:xfrm>
            <a:off x="5597912" y="2888166"/>
            <a:ext cx="3557239" cy="1538868"/>
          </a:xfrm>
          <a:custGeom>
            <a:avLst/>
            <a:gdLst>
              <a:gd name="connsiteX0" fmla="*/ 0 w 3557239"/>
              <a:gd name="connsiteY0" fmla="*/ 501805 h 1538868"/>
              <a:gd name="connsiteX1" fmla="*/ 501805 w 3557239"/>
              <a:gd name="connsiteY1" fmla="*/ 0 h 1538868"/>
              <a:gd name="connsiteX2" fmla="*/ 3557239 w 3557239"/>
              <a:gd name="connsiteY2" fmla="*/ 512956 h 1538868"/>
              <a:gd name="connsiteX3" fmla="*/ 479503 w 3557239"/>
              <a:gd name="connsiteY3" fmla="*/ 1538868 h 1538868"/>
              <a:gd name="connsiteX4" fmla="*/ 0 w 3557239"/>
              <a:gd name="connsiteY4" fmla="*/ 501805 h 1538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57239" h="1538868">
                <a:moveTo>
                  <a:pt x="0" y="501805"/>
                </a:moveTo>
                <a:lnTo>
                  <a:pt x="501805" y="0"/>
                </a:lnTo>
                <a:lnTo>
                  <a:pt x="3557239" y="512956"/>
                </a:lnTo>
                <a:lnTo>
                  <a:pt x="479503" y="1538868"/>
                </a:lnTo>
                <a:lnTo>
                  <a:pt x="0" y="501805"/>
                </a:lnTo>
                <a:close/>
              </a:path>
            </a:pathLst>
          </a:custGeom>
          <a:solidFill>
            <a:srgbClr val="FF0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283A43C-C386-C781-4D05-4730F5899F12}"/>
              </a:ext>
            </a:extLst>
          </p:cNvPr>
          <p:cNvSpPr txBox="1"/>
          <p:nvPr/>
        </p:nvSpPr>
        <p:spPr>
          <a:xfrm>
            <a:off x="111511" y="114613"/>
            <a:ext cx="3066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Radar/</a:t>
            </a:r>
            <a:r>
              <a:rPr lang="en-US" sz="4000" dirty="0" err="1"/>
              <a:t>Kiviat</a:t>
            </a:r>
            <a:endParaRPr lang="en-US" sz="4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E39A25-CE39-ABDA-C0E6-9C2313D591B5}"/>
              </a:ext>
            </a:extLst>
          </p:cNvPr>
          <p:cNvSpPr txBox="1"/>
          <p:nvPr/>
        </p:nvSpPr>
        <p:spPr>
          <a:xfrm>
            <a:off x="9372738" y="3214599"/>
            <a:ext cx="1513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Metric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A5C35C-129F-B1F7-E905-5BC56B0934EC}"/>
              </a:ext>
            </a:extLst>
          </p:cNvPr>
          <p:cNvSpPr txBox="1"/>
          <p:nvPr/>
        </p:nvSpPr>
        <p:spPr>
          <a:xfrm>
            <a:off x="5334612" y="6488668"/>
            <a:ext cx="1513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Metric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7ABD9F-063E-C1D9-CE04-C91171E9D5E6}"/>
              </a:ext>
            </a:extLst>
          </p:cNvPr>
          <p:cNvSpPr txBox="1"/>
          <p:nvPr/>
        </p:nvSpPr>
        <p:spPr>
          <a:xfrm>
            <a:off x="1486650" y="3214599"/>
            <a:ext cx="1513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Metric 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46BE7A-58DE-DE55-EB1A-537D44ECE8A5}"/>
              </a:ext>
            </a:extLst>
          </p:cNvPr>
          <p:cNvSpPr txBox="1"/>
          <p:nvPr/>
        </p:nvSpPr>
        <p:spPr>
          <a:xfrm>
            <a:off x="5334612" y="-15605"/>
            <a:ext cx="1513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Metric 4</a:t>
            </a:r>
          </a:p>
        </p:txBody>
      </p:sp>
    </p:spTree>
    <p:extLst>
      <p:ext uri="{BB962C8B-B14F-4D97-AF65-F5344CB8AC3E}">
        <p14:creationId xmlns:p14="http://schemas.microsoft.com/office/powerpoint/2010/main" val="3903588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3B700AC-42F0-F9C4-B33A-C6E707EBBF73}"/>
              </a:ext>
            </a:extLst>
          </p:cNvPr>
          <p:cNvCxnSpPr>
            <a:cxnSpLocks/>
          </p:cNvCxnSpPr>
          <p:nvPr/>
        </p:nvCxnSpPr>
        <p:spPr>
          <a:xfrm>
            <a:off x="1497340" y="3640874"/>
            <a:ext cx="7869684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26F2210F-3E10-12C2-9424-FF9BCC0D9DDC}"/>
              </a:ext>
            </a:extLst>
          </p:cNvPr>
          <p:cNvSpPr txBox="1"/>
          <p:nvPr/>
        </p:nvSpPr>
        <p:spPr>
          <a:xfrm>
            <a:off x="111511" y="114613"/>
            <a:ext cx="3066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Ishikawa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29FEEBC-4A85-0D04-D713-64DEE75DEBA4}"/>
              </a:ext>
            </a:extLst>
          </p:cNvPr>
          <p:cNvGrpSpPr/>
          <p:nvPr/>
        </p:nvGrpSpPr>
        <p:grpSpPr>
          <a:xfrm>
            <a:off x="4410452" y="942752"/>
            <a:ext cx="2632357" cy="2854280"/>
            <a:chOff x="7510345" y="422319"/>
            <a:chExt cx="2632357" cy="285428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713219-7BD1-5B56-AEEB-EBED0B609C5A}"/>
                </a:ext>
              </a:extLst>
            </p:cNvPr>
            <p:cNvCxnSpPr/>
            <p:nvPr/>
          </p:nvCxnSpPr>
          <p:spPr>
            <a:xfrm flipH="1">
              <a:off x="7510345" y="842008"/>
              <a:ext cx="1650381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542246F-E9E5-C4E7-DFE0-CBEB6045E8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58463" y="1472935"/>
              <a:ext cx="1786149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7CC3214-8CA7-B871-104D-E88790B55092}"/>
                </a:ext>
              </a:extLst>
            </p:cNvPr>
            <p:cNvCxnSpPr/>
            <p:nvPr/>
          </p:nvCxnSpPr>
          <p:spPr>
            <a:xfrm flipH="1">
              <a:off x="8240748" y="2103862"/>
              <a:ext cx="1650381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93B988EF-8C4E-5B2E-8C72-240D6CC8891D}"/>
                </a:ext>
              </a:extLst>
            </p:cNvPr>
            <p:cNvSpPr txBox="1"/>
            <p:nvPr/>
          </p:nvSpPr>
          <p:spPr>
            <a:xfrm rot="3600000">
              <a:off x="8948850" y="1573094"/>
              <a:ext cx="20183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Process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BFDB2ED-9597-BEE4-E266-170AD654C66F}"/>
                </a:ext>
              </a:extLst>
            </p:cNvPr>
            <p:cNvCxnSpPr>
              <a:cxnSpLocks/>
            </p:cNvCxnSpPr>
            <p:nvPr/>
          </p:nvCxnSpPr>
          <p:spPr>
            <a:xfrm rot="3600000">
              <a:off x="8508380" y="1971906"/>
              <a:ext cx="26093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046379E-DEE9-91D8-83AF-3ECF819A71E0}"/>
                </a:ext>
              </a:extLst>
            </p:cNvPr>
            <p:cNvSpPr txBox="1"/>
            <p:nvPr/>
          </p:nvSpPr>
          <p:spPr>
            <a:xfrm>
              <a:off x="7510345" y="422319"/>
              <a:ext cx="7185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Focus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E672B49-5885-AFE3-E50E-D74E46AF21CA}"/>
                </a:ext>
              </a:extLst>
            </p:cNvPr>
            <p:cNvSpPr txBox="1"/>
            <p:nvPr/>
          </p:nvSpPr>
          <p:spPr>
            <a:xfrm>
              <a:off x="7758463" y="1053245"/>
              <a:ext cx="15109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Shutter Speed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62905F6-CE72-CB96-725A-D77E10148708}"/>
                </a:ext>
              </a:extLst>
            </p:cNvPr>
            <p:cNvSpPr txBox="1"/>
            <p:nvPr/>
          </p:nvSpPr>
          <p:spPr>
            <a:xfrm>
              <a:off x="8271947" y="1716893"/>
              <a:ext cx="6662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Filter</a:t>
              </a:r>
            </a:p>
          </p:txBody>
        </p:sp>
      </p:grp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A54C318-C10E-E1A8-B069-AB04C977C71B}"/>
              </a:ext>
            </a:extLst>
          </p:cNvPr>
          <p:cNvCxnSpPr/>
          <p:nvPr/>
        </p:nvCxnSpPr>
        <p:spPr>
          <a:xfrm flipH="1">
            <a:off x="1346020" y="1388418"/>
            <a:ext cx="1650381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FE32687-41BE-5EA1-5DB7-7E9443164CA0}"/>
              </a:ext>
            </a:extLst>
          </p:cNvPr>
          <p:cNvCxnSpPr>
            <a:cxnSpLocks/>
          </p:cNvCxnSpPr>
          <p:nvPr/>
        </p:nvCxnSpPr>
        <p:spPr>
          <a:xfrm flipH="1">
            <a:off x="1594138" y="2019345"/>
            <a:ext cx="1786149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5772298B-897F-47E0-D0FF-938EA3B8FD7C}"/>
              </a:ext>
            </a:extLst>
          </p:cNvPr>
          <p:cNvSpPr txBox="1"/>
          <p:nvPr/>
        </p:nvSpPr>
        <p:spPr>
          <a:xfrm rot="3600000">
            <a:off x="2784525" y="2119504"/>
            <a:ext cx="2018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Equipment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32947FCC-839D-6AD8-7A39-F2464C68D333}"/>
              </a:ext>
            </a:extLst>
          </p:cNvPr>
          <p:cNvCxnSpPr>
            <a:cxnSpLocks/>
          </p:cNvCxnSpPr>
          <p:nvPr/>
        </p:nvCxnSpPr>
        <p:spPr>
          <a:xfrm rot="3600000">
            <a:off x="2344055" y="2518316"/>
            <a:ext cx="260938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5467B9AC-A77D-73E1-1731-FB38EBA05D1E}"/>
              </a:ext>
            </a:extLst>
          </p:cNvPr>
          <p:cNvSpPr txBox="1"/>
          <p:nvPr/>
        </p:nvSpPr>
        <p:spPr>
          <a:xfrm>
            <a:off x="1346020" y="968729"/>
            <a:ext cx="1136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Lens Issue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7205622-8960-C72A-C816-97777195DC4E}"/>
              </a:ext>
            </a:extLst>
          </p:cNvPr>
          <p:cNvSpPr txBox="1"/>
          <p:nvPr/>
        </p:nvSpPr>
        <p:spPr>
          <a:xfrm>
            <a:off x="1594138" y="1599655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Sensor Issue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5282224F-FFDE-2BB2-F460-06832E477B23}"/>
              </a:ext>
            </a:extLst>
          </p:cNvPr>
          <p:cNvGrpSpPr/>
          <p:nvPr/>
        </p:nvGrpSpPr>
        <p:grpSpPr>
          <a:xfrm>
            <a:off x="2267560" y="3481720"/>
            <a:ext cx="2383625" cy="2609386"/>
            <a:chOff x="2735330" y="3482928"/>
            <a:chExt cx="2383625" cy="2609386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FFC0B0ED-CDE8-2AD9-B13D-522B503745B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735330" y="5286592"/>
              <a:ext cx="1786149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90DB11E0-1F84-566E-E821-2C896530B15D}"/>
                </a:ext>
              </a:extLst>
            </p:cNvPr>
            <p:cNvCxnSpPr/>
            <p:nvPr/>
          </p:nvCxnSpPr>
          <p:spPr>
            <a:xfrm flipH="1" flipV="1">
              <a:off x="3217615" y="4655665"/>
              <a:ext cx="1650381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28816EF-AC20-C7B4-3E9E-46115A4F416C}"/>
                </a:ext>
              </a:extLst>
            </p:cNvPr>
            <p:cNvSpPr txBox="1"/>
            <p:nvPr/>
          </p:nvSpPr>
          <p:spPr>
            <a:xfrm rot="7200000" flipV="1">
              <a:off x="3923877" y="4818163"/>
              <a:ext cx="20208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Environment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DB6608F8-E0E4-AB6E-474A-F36DBE2CC0FB}"/>
                </a:ext>
              </a:extLst>
            </p:cNvPr>
            <p:cNvCxnSpPr>
              <a:cxnSpLocks/>
            </p:cNvCxnSpPr>
            <p:nvPr/>
          </p:nvCxnSpPr>
          <p:spPr>
            <a:xfrm rot="18000000" flipV="1">
              <a:off x="3485247" y="4787621"/>
              <a:ext cx="26093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823D29F3-3720-CBD9-22D6-4A6B63C4EDD2}"/>
                </a:ext>
              </a:extLst>
            </p:cNvPr>
            <p:cNvSpPr txBox="1"/>
            <p:nvPr/>
          </p:nvSpPr>
          <p:spPr>
            <a:xfrm>
              <a:off x="2735330" y="4890903"/>
              <a:ext cx="13046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Lack of light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FA437582-170E-1816-868B-3D0C342B1CFF}"/>
                </a:ext>
              </a:extLst>
            </p:cNvPr>
            <p:cNvSpPr txBox="1"/>
            <p:nvPr/>
          </p:nvSpPr>
          <p:spPr>
            <a:xfrm>
              <a:off x="3248814" y="4227255"/>
              <a:ext cx="12164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Movement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40D9AE6C-5C3F-0B7A-3D24-3A697363947F}"/>
              </a:ext>
            </a:extLst>
          </p:cNvPr>
          <p:cNvGrpSpPr/>
          <p:nvPr/>
        </p:nvGrpSpPr>
        <p:grpSpPr>
          <a:xfrm>
            <a:off x="5799271" y="3479586"/>
            <a:ext cx="1901340" cy="2609386"/>
            <a:chOff x="7294259" y="3495886"/>
            <a:chExt cx="1901340" cy="2609386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EA757EEF-4D4C-5CE0-483E-BD02ADAB1F9A}"/>
                </a:ext>
              </a:extLst>
            </p:cNvPr>
            <p:cNvCxnSpPr/>
            <p:nvPr/>
          </p:nvCxnSpPr>
          <p:spPr>
            <a:xfrm flipH="1" flipV="1">
              <a:off x="7294259" y="4668623"/>
              <a:ext cx="1650381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A0A07934-93FF-EAE9-6B69-4F5FA3FC8AAD}"/>
                </a:ext>
              </a:extLst>
            </p:cNvPr>
            <p:cNvSpPr txBox="1"/>
            <p:nvPr/>
          </p:nvSpPr>
          <p:spPr>
            <a:xfrm rot="7200000" flipV="1">
              <a:off x="8000521" y="4831121"/>
              <a:ext cx="20208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User</a:t>
              </a:r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788199C3-DC19-4EFA-A3F9-4FBDACEEADD1}"/>
                </a:ext>
              </a:extLst>
            </p:cNvPr>
            <p:cNvCxnSpPr>
              <a:cxnSpLocks/>
            </p:cNvCxnSpPr>
            <p:nvPr/>
          </p:nvCxnSpPr>
          <p:spPr>
            <a:xfrm rot="18000000" flipV="1">
              <a:off x="7561891" y="4800579"/>
              <a:ext cx="2609386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918D3A4-126F-C326-368E-6F7EFFEA0EBA}"/>
                </a:ext>
              </a:extLst>
            </p:cNvPr>
            <p:cNvSpPr txBox="1"/>
            <p:nvPr/>
          </p:nvSpPr>
          <p:spPr>
            <a:xfrm>
              <a:off x="7325458" y="4240213"/>
              <a:ext cx="13724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Shaky Hands</a:t>
              </a:r>
            </a:p>
          </p:txBody>
        </p:sp>
      </p:grp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03EB2718-C27F-3AD8-29D5-E25E582F32D3}"/>
              </a:ext>
            </a:extLst>
          </p:cNvPr>
          <p:cNvSpPr/>
          <p:nvPr/>
        </p:nvSpPr>
        <p:spPr>
          <a:xfrm>
            <a:off x="9367024" y="2926167"/>
            <a:ext cx="1866391" cy="14606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Blurry</a:t>
            </a:r>
          </a:p>
          <a:p>
            <a:pPr algn="ctr"/>
            <a:r>
              <a:rPr lang="en-US" sz="280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3270442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853A1CA-13B6-FA75-7E5A-31BED3CEFC70}"/>
              </a:ext>
            </a:extLst>
          </p:cNvPr>
          <p:cNvSpPr txBox="1"/>
          <p:nvPr/>
        </p:nvSpPr>
        <p:spPr>
          <a:xfrm>
            <a:off x="111511" y="114613"/>
            <a:ext cx="8948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Can you make an Ishikawa Table?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A71E4A9-6EE5-B990-1293-DB86E19CE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21415"/>
              </p:ext>
            </p:extLst>
          </p:nvPr>
        </p:nvGraphicFramePr>
        <p:xfrm>
          <a:off x="1675086" y="1691640"/>
          <a:ext cx="8841827" cy="3474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7490">
                  <a:extLst>
                    <a:ext uri="{9D8B030D-6E8A-4147-A177-3AD203B41FA5}">
                      <a16:colId xmlns:a16="http://schemas.microsoft.com/office/drawing/2014/main" val="2613461912"/>
                    </a:ext>
                  </a:extLst>
                </a:gridCol>
                <a:gridCol w="1843479">
                  <a:extLst>
                    <a:ext uri="{9D8B030D-6E8A-4147-A177-3AD203B41FA5}">
                      <a16:colId xmlns:a16="http://schemas.microsoft.com/office/drawing/2014/main" val="3825283095"/>
                    </a:ext>
                  </a:extLst>
                </a:gridCol>
                <a:gridCol w="1620286">
                  <a:extLst>
                    <a:ext uri="{9D8B030D-6E8A-4147-A177-3AD203B41FA5}">
                      <a16:colId xmlns:a16="http://schemas.microsoft.com/office/drawing/2014/main" val="3125255431"/>
                    </a:ext>
                  </a:extLst>
                </a:gridCol>
                <a:gridCol w="1620286">
                  <a:extLst>
                    <a:ext uri="{9D8B030D-6E8A-4147-A177-3AD203B41FA5}">
                      <a16:colId xmlns:a16="http://schemas.microsoft.com/office/drawing/2014/main" val="3909588789"/>
                    </a:ext>
                  </a:extLst>
                </a:gridCol>
                <a:gridCol w="1620286">
                  <a:extLst>
                    <a:ext uri="{9D8B030D-6E8A-4147-A177-3AD203B41FA5}">
                      <a16:colId xmlns:a16="http://schemas.microsoft.com/office/drawing/2014/main" val="76542084"/>
                    </a:ext>
                  </a:extLst>
                </a:gridCol>
              </a:tblGrid>
              <a:tr h="311982">
                <a:tc>
                  <a:txBody>
                    <a:bodyPr/>
                    <a:lstStyle/>
                    <a:p>
                      <a:endParaRPr lang="en-US" sz="3200" b="1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+mj-lt"/>
                        </a:rPr>
                        <a:t>X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+mj-lt"/>
                        </a:rPr>
                        <a:t>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+mj-lt"/>
                        </a:rPr>
                        <a:t>Z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+mj-lt"/>
                        </a:rPr>
                        <a:t>???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586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+mj-lt"/>
                        </a:rPr>
                        <a:t>A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85686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+mj-lt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999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+mj-lt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681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+mj-lt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562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+mj-lt"/>
                        </a:rPr>
                        <a:t>???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983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683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8455</TotalTime>
  <Words>148</Words>
  <Application>Microsoft Macintosh PowerPoint</Application>
  <PresentationFormat>Widescreen</PresentationFormat>
  <Paragraphs>103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Gerry M.</dc:creator>
  <cp:lastModifiedBy>Swan, Gerry M.</cp:lastModifiedBy>
  <cp:revision>14</cp:revision>
  <dcterms:created xsi:type="dcterms:W3CDTF">2022-08-24T17:34:45Z</dcterms:created>
  <dcterms:modified xsi:type="dcterms:W3CDTF">2022-08-30T17:22:50Z</dcterms:modified>
</cp:coreProperties>
</file>