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C41"/>
    <a:srgbClr val="FFA496"/>
    <a:srgbClr val="A06C9B"/>
    <a:srgbClr val="FF9C32"/>
    <a:srgbClr val="C58B02"/>
    <a:srgbClr val="C589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49"/>
    <p:restoredTop sz="94665"/>
  </p:normalViewPr>
  <p:slideViewPr>
    <p:cSldViewPr snapToGrid="0" snapToObjects="1">
      <p:cViewPr varScale="1">
        <p:scale>
          <a:sx n="128" d="100"/>
          <a:sy n="128" d="100"/>
        </p:scale>
        <p:origin x="2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DBE4F-1BF5-6E49-9A32-5BA46F5514FB}" type="datetimeFigureOut">
              <a:rPr lang="en-US" smtClean="0"/>
              <a:t>8/31/21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AA83A-A1C8-F045-A04D-20A764484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366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DBE4F-1BF5-6E49-9A32-5BA46F5514FB}" type="datetimeFigureOut">
              <a:rPr lang="en-US" smtClean="0"/>
              <a:t>8/31/21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AA83A-A1C8-F045-A04D-20A764484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52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DBE4F-1BF5-6E49-9A32-5BA46F5514FB}" type="datetimeFigureOut">
              <a:rPr lang="en-US" smtClean="0"/>
              <a:t>8/31/21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AA83A-A1C8-F045-A04D-20A764484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343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DBE4F-1BF5-6E49-9A32-5BA46F5514FB}" type="datetimeFigureOut">
              <a:rPr lang="en-US" smtClean="0"/>
              <a:t>8/31/21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AA83A-A1C8-F045-A04D-20A764484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43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DBE4F-1BF5-6E49-9A32-5BA46F5514FB}" type="datetimeFigureOut">
              <a:rPr lang="en-US" smtClean="0"/>
              <a:t>8/31/21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AA83A-A1C8-F045-A04D-20A764484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775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DBE4F-1BF5-6E49-9A32-5BA46F5514FB}" type="datetimeFigureOut">
              <a:rPr lang="en-US" smtClean="0"/>
              <a:t>8/31/21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AA83A-A1C8-F045-A04D-20A764484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695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DBE4F-1BF5-6E49-9A32-5BA46F5514FB}" type="datetimeFigureOut">
              <a:rPr lang="en-US" smtClean="0"/>
              <a:t>8/31/21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AA83A-A1C8-F045-A04D-20A764484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915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DBE4F-1BF5-6E49-9A32-5BA46F5514FB}" type="datetimeFigureOut">
              <a:rPr lang="en-US" smtClean="0"/>
              <a:t>8/31/21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AA83A-A1C8-F045-A04D-20A764484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53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DBE4F-1BF5-6E49-9A32-5BA46F5514FB}" type="datetimeFigureOut">
              <a:rPr lang="en-US" smtClean="0"/>
              <a:t>8/31/21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AA83A-A1C8-F045-A04D-20A764484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202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DBE4F-1BF5-6E49-9A32-5BA46F5514FB}" type="datetimeFigureOut">
              <a:rPr lang="en-US" smtClean="0"/>
              <a:t>8/31/21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AA83A-A1C8-F045-A04D-20A764484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901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DBE4F-1BF5-6E49-9A32-5BA46F5514FB}" type="datetimeFigureOut">
              <a:rPr lang="en-US" smtClean="0"/>
              <a:t>8/31/21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AA83A-A1C8-F045-A04D-20A764484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65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DBE4F-1BF5-6E49-9A32-5BA46F5514FB}" type="datetimeFigureOut">
              <a:rPr lang="en-US" smtClean="0"/>
              <a:t>8/31/21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AA83A-A1C8-F045-A04D-20A764484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909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6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4882841" y="2162689"/>
            <a:ext cx="2953853" cy="2282729"/>
          </a:xfrm>
          <a:prstGeom prst="roundRect">
            <a:avLst/>
          </a:prstGeom>
          <a:solidFill>
            <a:srgbClr val="FFA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800252" y="2765444"/>
            <a:ext cx="31190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Why Won’t My Toddler Eat?</a:t>
            </a:r>
          </a:p>
        </p:txBody>
      </p:sp>
      <p:sp>
        <p:nvSpPr>
          <p:cNvPr id="18" name="Rounded Rectangle 17">
            <a:hlinkClick r:id="rId2" action="ppaction://hlinksldjump"/>
          </p:cNvPr>
          <p:cNvSpPr/>
          <p:nvPr/>
        </p:nvSpPr>
        <p:spPr>
          <a:xfrm>
            <a:off x="2129245" y="161350"/>
            <a:ext cx="2753596" cy="104298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Is their chair supportive?</a:t>
            </a:r>
          </a:p>
        </p:txBody>
      </p:sp>
      <p:sp>
        <p:nvSpPr>
          <p:cNvPr id="22" name="Rounded Rectangle 21">
            <a:hlinkClick r:id="rId3" action="ppaction://hlinksldjump"/>
          </p:cNvPr>
          <p:cNvSpPr/>
          <p:nvPr/>
        </p:nvSpPr>
        <p:spPr>
          <a:xfrm>
            <a:off x="9132674" y="754376"/>
            <a:ext cx="2753596" cy="104298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Is there a safe food?</a:t>
            </a:r>
          </a:p>
        </p:txBody>
      </p:sp>
      <p:sp>
        <p:nvSpPr>
          <p:cNvPr id="23" name="Rounded Rectangle 22">
            <a:hlinkClick r:id="rId4" action="ppaction://hlinksldjump"/>
          </p:cNvPr>
          <p:cNvSpPr/>
          <p:nvPr/>
        </p:nvSpPr>
        <p:spPr>
          <a:xfrm>
            <a:off x="3000404" y="5484251"/>
            <a:ext cx="2753596" cy="1042989"/>
          </a:xfrm>
          <a:prstGeom prst="roundRect">
            <a:avLst/>
          </a:prstGeom>
          <a:solidFill>
            <a:srgbClr val="A06C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Is the portion size correct?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H="1" flipV="1">
            <a:off x="3271461" y="3334723"/>
            <a:ext cx="909260" cy="19841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8042817" y="4157663"/>
            <a:ext cx="1060237" cy="594599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4882841" y="1364830"/>
            <a:ext cx="459618" cy="644437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7795748" y="1491111"/>
            <a:ext cx="871537" cy="612507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>
            <a:hlinkClick r:id="rId5" action="ppaction://hlinksldjump"/>
          </p:cNvPr>
          <p:cNvSpPr/>
          <p:nvPr/>
        </p:nvSpPr>
        <p:spPr>
          <a:xfrm>
            <a:off x="9103054" y="5014691"/>
            <a:ext cx="2753596" cy="1042989"/>
          </a:xfrm>
          <a:prstGeom prst="roundRect">
            <a:avLst/>
          </a:prstGeom>
          <a:solidFill>
            <a:srgbClr val="FF9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Are they unsure how to eat a food?</a:t>
            </a:r>
          </a:p>
        </p:txBody>
      </p:sp>
      <p:sp>
        <p:nvSpPr>
          <p:cNvPr id="43" name="Rounded Rectangle 42">
            <a:hlinkClick r:id="rId6" action="ppaction://hlinksldjump"/>
          </p:cNvPr>
          <p:cNvSpPr/>
          <p:nvPr/>
        </p:nvSpPr>
        <p:spPr>
          <a:xfrm>
            <a:off x="314325" y="2682100"/>
            <a:ext cx="2753596" cy="1042989"/>
          </a:xfrm>
          <a:prstGeom prst="roundRect">
            <a:avLst/>
          </a:prstGeom>
          <a:solidFill>
            <a:srgbClr val="FF4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Too much snacking?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4377202" y="4752262"/>
            <a:ext cx="779670" cy="524859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3990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8038" y="901443"/>
            <a:ext cx="4459288" cy="59422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5692">
            <a:off x="855393" y="1234792"/>
            <a:ext cx="4022440" cy="536015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72780" y="185788"/>
            <a:ext cx="62039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Helvetica" charset="0"/>
                <a:ea typeface="Helvetica" charset="0"/>
                <a:cs typeface="Helvetica" charset="0"/>
              </a:rPr>
              <a:t>Is the portion size correct?</a:t>
            </a:r>
          </a:p>
        </p:txBody>
      </p:sp>
      <p:cxnSp>
        <p:nvCxnSpPr>
          <p:cNvPr id="19" name="Curved Connector 18"/>
          <p:cNvCxnSpPr/>
          <p:nvPr/>
        </p:nvCxnSpPr>
        <p:spPr>
          <a:xfrm>
            <a:off x="942975" y="1271588"/>
            <a:ext cx="557213" cy="542925"/>
          </a:xfrm>
          <a:prstGeom prst="curvedConnector3">
            <a:avLst>
              <a:gd name="adj1" fmla="val 50000"/>
            </a:avLst>
          </a:prstGeom>
          <a:ln w="666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flipH="1">
            <a:off x="4788693" y="1271588"/>
            <a:ext cx="17835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Helvetica" charset="0"/>
                <a:ea typeface="Helvetica" charset="0"/>
                <a:cs typeface="Helvetica" charset="0"/>
              </a:rPr>
              <a:t>Toddlers actually need much less food than we think they do</a:t>
            </a:r>
            <a:endParaRPr lang="en-US" sz="14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flipH="1">
            <a:off x="128388" y="480298"/>
            <a:ext cx="21863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elvetica" charset="0"/>
                <a:ea typeface="Helvetica" charset="0"/>
                <a:cs typeface="Helvetica" charset="0"/>
              </a:rPr>
              <a:t>An overly full plate can be overwhelming</a:t>
            </a:r>
          </a:p>
        </p:txBody>
      </p:sp>
      <p:cxnSp>
        <p:nvCxnSpPr>
          <p:cNvPr id="27" name="Curved Connector 26"/>
          <p:cNvCxnSpPr/>
          <p:nvPr/>
        </p:nvCxnSpPr>
        <p:spPr>
          <a:xfrm rot="10800000" flipV="1">
            <a:off x="5103018" y="2329087"/>
            <a:ext cx="727065" cy="571502"/>
          </a:xfrm>
          <a:prstGeom prst="curvedConnector3">
            <a:avLst>
              <a:gd name="adj1" fmla="val 50000"/>
            </a:avLst>
          </a:prstGeom>
          <a:ln w="666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31"/>
          <p:cNvCxnSpPr/>
          <p:nvPr/>
        </p:nvCxnSpPr>
        <p:spPr>
          <a:xfrm flipV="1">
            <a:off x="7344968" y="5127450"/>
            <a:ext cx="890589" cy="633413"/>
          </a:xfrm>
          <a:prstGeom prst="curvedConnector3">
            <a:avLst>
              <a:gd name="adj1" fmla="val 50000"/>
            </a:avLst>
          </a:prstGeom>
          <a:ln w="666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34"/>
          <p:cNvCxnSpPr/>
          <p:nvPr/>
        </p:nvCxnSpPr>
        <p:spPr>
          <a:xfrm rot="5400000">
            <a:off x="10251605" y="1124283"/>
            <a:ext cx="740717" cy="622299"/>
          </a:xfrm>
          <a:prstGeom prst="curvedConnector3">
            <a:avLst>
              <a:gd name="adj1" fmla="val 50000"/>
            </a:avLst>
          </a:prstGeom>
          <a:ln w="666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 flipH="1">
            <a:off x="9813908" y="185788"/>
            <a:ext cx="17835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Helvetica" charset="0"/>
                <a:ea typeface="Helvetica" charset="0"/>
                <a:cs typeface="Helvetica" charset="0"/>
              </a:rPr>
              <a:t>You can offer seconds if they eat all of something</a:t>
            </a:r>
          </a:p>
        </p:txBody>
      </p:sp>
      <p:sp>
        <p:nvSpPr>
          <p:cNvPr id="39" name="TextBox 38"/>
          <p:cNvSpPr txBox="1"/>
          <p:nvPr/>
        </p:nvSpPr>
        <p:spPr>
          <a:xfrm flipH="1">
            <a:off x="3886793" y="5609907"/>
            <a:ext cx="1783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Helvetica" charset="0"/>
                <a:ea typeface="Helvetica" charset="0"/>
                <a:cs typeface="Helvetica" charset="0"/>
              </a:rPr>
              <a:t>     Children know when they are full</a:t>
            </a:r>
          </a:p>
        </p:txBody>
      </p:sp>
      <p:sp>
        <p:nvSpPr>
          <p:cNvPr id="40" name="TextBox 39"/>
          <p:cNvSpPr txBox="1"/>
          <p:nvPr/>
        </p:nvSpPr>
        <p:spPr>
          <a:xfrm flipH="1">
            <a:off x="6836768" y="5903893"/>
            <a:ext cx="1783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Helvetica" charset="0"/>
                <a:ea typeface="Helvetica" charset="0"/>
                <a:cs typeface="Helvetica" charset="0"/>
              </a:rPr>
              <a:t>Reduces food waste and throwing</a:t>
            </a:r>
          </a:p>
        </p:txBody>
      </p:sp>
      <p:sp>
        <p:nvSpPr>
          <p:cNvPr id="41" name="TextBox 40"/>
          <p:cNvSpPr txBox="1"/>
          <p:nvPr/>
        </p:nvSpPr>
        <p:spPr>
          <a:xfrm flipH="1">
            <a:off x="10278271" y="5733402"/>
            <a:ext cx="17835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Helvetica" charset="0"/>
                <a:ea typeface="Helvetica" charset="0"/>
                <a:cs typeface="Helvetica" charset="0"/>
              </a:rPr>
              <a:t>Visual spaces on the plate is less intimidating</a:t>
            </a:r>
          </a:p>
        </p:txBody>
      </p:sp>
      <p:cxnSp>
        <p:nvCxnSpPr>
          <p:cNvPr id="42" name="Curved Connector 41"/>
          <p:cNvCxnSpPr/>
          <p:nvPr/>
        </p:nvCxnSpPr>
        <p:spPr>
          <a:xfrm rot="16200000" flipV="1">
            <a:off x="10909389" y="5045325"/>
            <a:ext cx="711802" cy="664351"/>
          </a:xfrm>
          <a:prstGeom prst="curvedConnector3">
            <a:avLst>
              <a:gd name="adj1" fmla="val 50000"/>
            </a:avLst>
          </a:prstGeom>
          <a:ln w="666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urved Connector 45"/>
          <p:cNvCxnSpPr/>
          <p:nvPr/>
        </p:nvCxnSpPr>
        <p:spPr>
          <a:xfrm rot="10800000">
            <a:off x="4254411" y="5040766"/>
            <a:ext cx="739272" cy="403390"/>
          </a:xfrm>
          <a:prstGeom prst="curvedConnector3">
            <a:avLst>
              <a:gd name="adj1" fmla="val 34539"/>
            </a:avLst>
          </a:prstGeom>
          <a:ln w="666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Multiply 51"/>
          <p:cNvSpPr/>
          <p:nvPr/>
        </p:nvSpPr>
        <p:spPr>
          <a:xfrm>
            <a:off x="2345938" y="1135549"/>
            <a:ext cx="685800" cy="57798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9323" y="1014685"/>
            <a:ext cx="548476" cy="528365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10911840" y="6559092"/>
            <a:ext cx="1722120" cy="298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hlinkClick r:id="" action="ppaction://hlinkshowjump?jump=firstslide"/>
              </a:rPr>
              <a:t>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972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Too much snacking?</a:t>
            </a:r>
          </a:p>
        </p:txBody>
      </p:sp>
      <p:pic>
        <p:nvPicPr>
          <p:cNvPr id="4" name="Content Placeholder 3">
            <a:hlinkClick r:id="" action="ppaction://hlinkshowjump?jump=firstslide"/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cxnSp>
        <p:nvCxnSpPr>
          <p:cNvPr id="6" name="Straight Arrow Connector 5"/>
          <p:cNvCxnSpPr/>
          <p:nvPr/>
        </p:nvCxnSpPr>
        <p:spPr>
          <a:xfrm>
            <a:off x="2328863" y="2143125"/>
            <a:ext cx="1085850" cy="671512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38200" y="1257300"/>
            <a:ext cx="1847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Child might hold out for snacks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136" y="4524375"/>
            <a:ext cx="1847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Snacks are too close to mealtime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538413" y="4524375"/>
            <a:ext cx="1076325" cy="911006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8539162" y="4482662"/>
            <a:ext cx="1380861" cy="476469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8525138" y="2209116"/>
            <a:ext cx="1323975" cy="650766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849113" y="1257299"/>
            <a:ext cx="1847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Snacks take up all of child’s caloric intake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653586" y="5112215"/>
            <a:ext cx="2362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Child gets used </a:t>
            </a:r>
            <a:r>
              <a:rPr lang="en-US"/>
              <a:t>to snacks over real meal</a:t>
            </a:r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0911840" y="6559092"/>
            <a:ext cx="1722120" cy="298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hlinkClick r:id="" action="ppaction://hlinkshowjump?jump=firstslide"/>
              </a:rPr>
              <a:t>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999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3760" y="-136155"/>
            <a:ext cx="6156960" cy="1325563"/>
          </a:xfrm>
        </p:spPr>
        <p:txBody>
          <a:bodyPr/>
          <a:lstStyle/>
          <a:p>
            <a:r>
              <a:rPr lang="en-US" dirty="0"/>
              <a:t>Is their chair supportive?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501" y="1841685"/>
            <a:ext cx="3355340" cy="44737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4427" y="1669014"/>
            <a:ext cx="3401061" cy="4486672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10759440" y="5957706"/>
            <a:ext cx="624840" cy="48391"/>
          </a:xfrm>
          <a:prstGeom prst="straightConnector1">
            <a:avLst/>
          </a:prstGeom>
          <a:ln w="889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621530" y="1911436"/>
            <a:ext cx="3307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child may not eat well if they are not sitting properly and are uncomfortable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21530" y="3105189"/>
            <a:ext cx="2349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Hips, </a:t>
            </a:r>
            <a:r>
              <a:rPr lang="en-US"/>
              <a:t>knees, and ankles </a:t>
            </a:r>
            <a:r>
              <a:rPr lang="en-US" dirty="0"/>
              <a:t>should be at 90 degree angles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87240" y="4298942"/>
            <a:ext cx="3307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Feet should always be supported by a footrest in order for proper positioning</a:t>
            </a:r>
          </a:p>
        </p:txBody>
      </p:sp>
      <p:sp>
        <p:nvSpPr>
          <p:cNvPr id="22" name="Multiply 21"/>
          <p:cNvSpPr/>
          <p:nvPr/>
        </p:nvSpPr>
        <p:spPr>
          <a:xfrm>
            <a:off x="1882140" y="1091025"/>
            <a:ext cx="685800" cy="57798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0720" y="918355"/>
            <a:ext cx="548476" cy="52836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580217" y="5341380"/>
            <a:ext cx="3307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Arms, chest, and head should be above eating surface</a:t>
            </a:r>
          </a:p>
        </p:txBody>
      </p:sp>
      <p:sp>
        <p:nvSpPr>
          <p:cNvPr id="32" name="Left-Up Arrow 31"/>
          <p:cNvSpPr/>
          <p:nvPr/>
        </p:nvSpPr>
        <p:spPr>
          <a:xfrm rot="5400000">
            <a:off x="8906174" y="3353073"/>
            <a:ext cx="737270" cy="713741"/>
          </a:xfrm>
          <a:prstGeom prst="leftUpArrow">
            <a:avLst>
              <a:gd name="adj1" fmla="val 8607"/>
              <a:gd name="adj2" fmla="val 15000"/>
              <a:gd name="adj3" fmla="val 25000"/>
            </a:avLst>
          </a:prstGeom>
          <a:solidFill>
            <a:schemeClr val="bg1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Left-Up Arrow 32"/>
          <p:cNvSpPr/>
          <p:nvPr/>
        </p:nvSpPr>
        <p:spPr>
          <a:xfrm rot="5400000">
            <a:off x="10334931" y="4937593"/>
            <a:ext cx="614066" cy="539751"/>
          </a:xfrm>
          <a:prstGeom prst="leftUpArrow">
            <a:avLst>
              <a:gd name="adj1" fmla="val 8607"/>
              <a:gd name="adj2" fmla="val 15000"/>
              <a:gd name="adj3" fmla="val 25000"/>
            </a:avLst>
          </a:prstGeom>
          <a:solidFill>
            <a:schemeClr val="bg1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Left-Up Arrow 34"/>
          <p:cNvSpPr/>
          <p:nvPr/>
        </p:nvSpPr>
        <p:spPr>
          <a:xfrm rot="16200000">
            <a:off x="10144425" y="4083723"/>
            <a:ext cx="614066" cy="539751"/>
          </a:xfrm>
          <a:prstGeom prst="leftUpArrow">
            <a:avLst>
              <a:gd name="adj1" fmla="val 8607"/>
              <a:gd name="adj2" fmla="val 15000"/>
              <a:gd name="adj3" fmla="val 27824"/>
            </a:avLst>
          </a:prstGeom>
          <a:solidFill>
            <a:schemeClr val="bg1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10911840" y="6559092"/>
            <a:ext cx="1722120" cy="298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hlinkClick r:id="" action="ppaction://hlinkshowjump?jump=firstslide"/>
              </a:rPr>
              <a:t>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84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Is there a safe food?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50787" y="2320409"/>
            <a:ext cx="3518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New foods can be overwhelming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3640137" y="2143125"/>
            <a:ext cx="5127625" cy="384794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4443413" y="4684726"/>
            <a:ext cx="182562" cy="1306339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443413" y="5586413"/>
            <a:ext cx="1943100" cy="404652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38200" y="4513737"/>
            <a:ext cx="33766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When introducing a new food, pair it with a food/foods that are familiar or a favorite (safe food) such as fruit or bread so that the new food isn’t so daunting 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7609460" y="2915178"/>
            <a:ext cx="1124964" cy="453998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10911840" y="6559092"/>
            <a:ext cx="1722120" cy="298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hlinkClick r:id="" action="ppaction://hlinkshowjump?jump=firstslide"/>
              </a:rPr>
              <a:t>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537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050" y="58429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Are they unsure how?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98048" y="3180733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they are overwhelmed, they may refuse altogether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98048" y="4215484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Break things down into easier pieces to understand</a:t>
            </a:r>
          </a:p>
        </p:txBody>
      </p:sp>
      <p:sp>
        <p:nvSpPr>
          <p:cNvPr id="6" name="Multiply 5"/>
          <p:cNvSpPr/>
          <p:nvPr/>
        </p:nvSpPr>
        <p:spPr>
          <a:xfrm>
            <a:off x="2217351" y="1421398"/>
            <a:ext cx="685800" cy="57798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6460" y="1426505"/>
            <a:ext cx="548476" cy="5283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576" y="1889343"/>
            <a:ext cx="3511550" cy="46793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5423" y="1889343"/>
            <a:ext cx="3699026" cy="49291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98048" y="1868983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Child may not understand how a food should be eaten with the way it is presented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911840" y="6559092"/>
            <a:ext cx="1722120" cy="298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hlinkClick r:id="" action="ppaction://hlinkshowjump?jump=firstslide"/>
              </a:rPr>
              <a:t>back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261485" y="5104857"/>
            <a:ext cx="35547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If child still seems unsure about how to start, </a:t>
            </a:r>
            <a:r>
              <a:rPr lang="en-US"/>
              <a:t>give specific visual such </a:t>
            </a:r>
            <a:r>
              <a:rPr lang="en-US" dirty="0"/>
              <a:t>as the fork or food pick already in a bite</a:t>
            </a:r>
          </a:p>
        </p:txBody>
      </p:sp>
    </p:spTree>
    <p:extLst>
      <p:ext uri="{BB962C8B-B14F-4D97-AF65-F5344CB8AC3E}">
        <p14:creationId xmlns:p14="http://schemas.microsoft.com/office/powerpoint/2010/main" val="718072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27445</TotalTime>
  <Words>292</Words>
  <Application>Microsoft Macintosh PowerPoint</Application>
  <PresentationFormat>Widescreen</PresentationFormat>
  <Paragraphs>36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Helvetica</vt:lpstr>
      <vt:lpstr>Office Theme</vt:lpstr>
      <vt:lpstr>PowerPoint Presentation</vt:lpstr>
      <vt:lpstr>PowerPoint Presentation</vt:lpstr>
      <vt:lpstr>Too much snacking?</vt:lpstr>
      <vt:lpstr>Is their chair supportive?</vt:lpstr>
      <vt:lpstr>Is there a safe food?</vt:lpstr>
      <vt:lpstr>Are they unsure how?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Mackenzie Bell</dc:creator>
  <cp:lastModifiedBy>Swan, Gerry M.</cp:lastModifiedBy>
  <cp:revision>33</cp:revision>
  <dcterms:created xsi:type="dcterms:W3CDTF">2020-09-02T01:34:02Z</dcterms:created>
  <dcterms:modified xsi:type="dcterms:W3CDTF">2021-08-31T15:13:35Z</dcterms:modified>
</cp:coreProperties>
</file>