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64" r:id="rId2"/>
    <p:sldId id="363" r:id="rId3"/>
    <p:sldId id="339" r:id="rId4"/>
    <p:sldId id="340" r:id="rId5"/>
    <p:sldId id="369" r:id="rId6"/>
    <p:sldId id="348" r:id="rId7"/>
    <p:sldId id="280" r:id="rId8"/>
    <p:sldId id="349" r:id="rId9"/>
    <p:sldId id="353" r:id="rId10"/>
    <p:sldId id="343" r:id="rId11"/>
    <p:sldId id="305" r:id="rId12"/>
    <p:sldId id="304" r:id="rId13"/>
    <p:sldId id="311" r:id="rId14"/>
    <p:sldId id="312" r:id="rId15"/>
    <p:sldId id="306" r:id="rId16"/>
    <p:sldId id="307" r:id="rId17"/>
    <p:sldId id="362" r:id="rId18"/>
    <p:sldId id="313" r:id="rId19"/>
    <p:sldId id="356" r:id="rId20"/>
    <p:sldId id="289" r:id="rId21"/>
    <p:sldId id="346" r:id="rId22"/>
    <p:sldId id="303" r:id="rId23"/>
    <p:sldId id="365" r:id="rId24"/>
    <p:sldId id="366" r:id="rId25"/>
    <p:sldId id="351" r:id="rId26"/>
    <p:sldId id="371" r:id="rId27"/>
    <p:sldId id="372" r:id="rId28"/>
    <p:sldId id="361" r:id="rId29"/>
    <p:sldId id="360" r:id="rId30"/>
    <p:sldId id="358" r:id="rId31"/>
    <p:sldId id="367"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0"/>
    <p:restoredTop sz="94751"/>
  </p:normalViewPr>
  <p:slideViewPr>
    <p:cSldViewPr snapToGrid="0" snapToObjects="1">
      <p:cViewPr varScale="1">
        <p:scale>
          <a:sx n="119" d="100"/>
          <a:sy n="119" d="100"/>
        </p:scale>
        <p:origin x="1440"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C2768D7-0BFB-1445-8AB2-CCCACCE66FDA}" type="datetimeFigureOut">
              <a:rPr lang="en-US" smtClean="0"/>
              <a:t>2/25/16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DED85-5D34-7843-B2DC-E501F89DC98B}" type="slidenum">
              <a:rPr lang="en-US" smtClean="0"/>
              <a:t>‹#›</a:t>
            </a:fld>
            <a:endParaRPr lang="en-US"/>
          </a:p>
        </p:txBody>
      </p:sp>
    </p:spTree>
    <p:extLst>
      <p:ext uri="{BB962C8B-B14F-4D97-AF65-F5344CB8AC3E}">
        <p14:creationId xmlns:p14="http://schemas.microsoft.com/office/powerpoint/2010/main" val="426878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2768D7-0BFB-1445-8AB2-CCCACCE66FDA}" type="datetimeFigureOut">
              <a:rPr lang="en-US" smtClean="0"/>
              <a:t>2/25/16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DED85-5D34-7843-B2DC-E501F89DC98B}" type="slidenum">
              <a:rPr lang="en-US" smtClean="0"/>
              <a:t>‹#›</a:t>
            </a:fld>
            <a:endParaRPr lang="en-US"/>
          </a:p>
        </p:txBody>
      </p:sp>
    </p:spTree>
    <p:extLst>
      <p:ext uri="{BB962C8B-B14F-4D97-AF65-F5344CB8AC3E}">
        <p14:creationId xmlns:p14="http://schemas.microsoft.com/office/powerpoint/2010/main" val="676194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2768D7-0BFB-1445-8AB2-CCCACCE66FDA}" type="datetimeFigureOut">
              <a:rPr lang="en-US" smtClean="0"/>
              <a:t>2/25/16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DED85-5D34-7843-B2DC-E501F89DC98B}" type="slidenum">
              <a:rPr lang="en-US" smtClean="0"/>
              <a:t>‹#›</a:t>
            </a:fld>
            <a:endParaRPr lang="en-US"/>
          </a:p>
        </p:txBody>
      </p:sp>
    </p:spTree>
    <p:extLst>
      <p:ext uri="{BB962C8B-B14F-4D97-AF65-F5344CB8AC3E}">
        <p14:creationId xmlns:p14="http://schemas.microsoft.com/office/powerpoint/2010/main" val="37385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2768D7-0BFB-1445-8AB2-CCCACCE66FDA}" type="datetimeFigureOut">
              <a:rPr lang="en-US" smtClean="0"/>
              <a:t>2/25/16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DED85-5D34-7843-B2DC-E501F89DC98B}" type="slidenum">
              <a:rPr lang="en-US" smtClean="0"/>
              <a:t>‹#›</a:t>
            </a:fld>
            <a:endParaRPr lang="en-US"/>
          </a:p>
        </p:txBody>
      </p:sp>
    </p:spTree>
    <p:extLst>
      <p:ext uri="{BB962C8B-B14F-4D97-AF65-F5344CB8AC3E}">
        <p14:creationId xmlns:p14="http://schemas.microsoft.com/office/powerpoint/2010/main" val="234601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2768D7-0BFB-1445-8AB2-CCCACCE66FDA}" type="datetimeFigureOut">
              <a:rPr lang="en-US" smtClean="0"/>
              <a:t>2/25/16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DED85-5D34-7843-B2DC-E501F89DC98B}" type="slidenum">
              <a:rPr lang="en-US" smtClean="0"/>
              <a:t>‹#›</a:t>
            </a:fld>
            <a:endParaRPr lang="en-US"/>
          </a:p>
        </p:txBody>
      </p:sp>
    </p:spTree>
    <p:extLst>
      <p:ext uri="{BB962C8B-B14F-4D97-AF65-F5344CB8AC3E}">
        <p14:creationId xmlns:p14="http://schemas.microsoft.com/office/powerpoint/2010/main" val="1230718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2768D7-0BFB-1445-8AB2-CCCACCE66FDA}" type="datetimeFigureOut">
              <a:rPr lang="en-US" smtClean="0"/>
              <a:t>2/25/16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DED85-5D34-7843-B2DC-E501F89DC98B}" type="slidenum">
              <a:rPr lang="en-US" smtClean="0"/>
              <a:t>‹#›</a:t>
            </a:fld>
            <a:endParaRPr lang="en-US"/>
          </a:p>
        </p:txBody>
      </p:sp>
    </p:spTree>
    <p:extLst>
      <p:ext uri="{BB962C8B-B14F-4D97-AF65-F5344CB8AC3E}">
        <p14:creationId xmlns:p14="http://schemas.microsoft.com/office/powerpoint/2010/main" val="1248741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2768D7-0BFB-1445-8AB2-CCCACCE66FDA}" type="datetimeFigureOut">
              <a:rPr lang="en-US" smtClean="0"/>
              <a:t>2/25/16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DED85-5D34-7843-B2DC-E501F89DC98B}" type="slidenum">
              <a:rPr lang="en-US" smtClean="0"/>
              <a:t>‹#›</a:t>
            </a:fld>
            <a:endParaRPr lang="en-US"/>
          </a:p>
        </p:txBody>
      </p:sp>
    </p:spTree>
    <p:extLst>
      <p:ext uri="{BB962C8B-B14F-4D97-AF65-F5344CB8AC3E}">
        <p14:creationId xmlns:p14="http://schemas.microsoft.com/office/powerpoint/2010/main" val="1105566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2768D7-0BFB-1445-8AB2-CCCACCE66FDA}" type="datetimeFigureOut">
              <a:rPr lang="en-US" smtClean="0"/>
              <a:t>2/25/16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DED85-5D34-7843-B2DC-E501F89DC98B}" type="slidenum">
              <a:rPr lang="en-US" smtClean="0"/>
              <a:t>‹#›</a:t>
            </a:fld>
            <a:endParaRPr lang="en-US"/>
          </a:p>
        </p:txBody>
      </p:sp>
    </p:spTree>
    <p:extLst>
      <p:ext uri="{BB962C8B-B14F-4D97-AF65-F5344CB8AC3E}">
        <p14:creationId xmlns:p14="http://schemas.microsoft.com/office/powerpoint/2010/main" val="3251189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2768D7-0BFB-1445-8AB2-CCCACCE66FDA}" type="datetimeFigureOut">
              <a:rPr lang="en-US" smtClean="0"/>
              <a:t>2/25/16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DED85-5D34-7843-B2DC-E501F89DC98B}" type="slidenum">
              <a:rPr lang="en-US" smtClean="0"/>
              <a:t>‹#›</a:t>
            </a:fld>
            <a:endParaRPr lang="en-US"/>
          </a:p>
        </p:txBody>
      </p:sp>
    </p:spTree>
    <p:extLst>
      <p:ext uri="{BB962C8B-B14F-4D97-AF65-F5344CB8AC3E}">
        <p14:creationId xmlns:p14="http://schemas.microsoft.com/office/powerpoint/2010/main" val="731349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2768D7-0BFB-1445-8AB2-CCCACCE66FDA}" type="datetimeFigureOut">
              <a:rPr lang="en-US" smtClean="0"/>
              <a:t>2/25/16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DED85-5D34-7843-B2DC-E501F89DC98B}" type="slidenum">
              <a:rPr lang="en-US" smtClean="0"/>
              <a:t>‹#›</a:t>
            </a:fld>
            <a:endParaRPr lang="en-US"/>
          </a:p>
        </p:txBody>
      </p:sp>
    </p:spTree>
    <p:extLst>
      <p:ext uri="{BB962C8B-B14F-4D97-AF65-F5344CB8AC3E}">
        <p14:creationId xmlns:p14="http://schemas.microsoft.com/office/powerpoint/2010/main" val="1037711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2768D7-0BFB-1445-8AB2-CCCACCE66FDA}" type="datetimeFigureOut">
              <a:rPr lang="en-US" smtClean="0"/>
              <a:t>2/25/16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DED85-5D34-7843-B2DC-E501F89DC98B}" type="slidenum">
              <a:rPr lang="en-US" smtClean="0"/>
              <a:t>‹#›</a:t>
            </a:fld>
            <a:endParaRPr lang="en-US"/>
          </a:p>
        </p:txBody>
      </p:sp>
    </p:spTree>
    <p:extLst>
      <p:ext uri="{BB962C8B-B14F-4D97-AF65-F5344CB8AC3E}">
        <p14:creationId xmlns:p14="http://schemas.microsoft.com/office/powerpoint/2010/main" val="288166801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2768D7-0BFB-1445-8AB2-CCCACCE66FDA}" type="datetimeFigureOut">
              <a:rPr lang="en-US" smtClean="0"/>
              <a:t>2/25/16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DED85-5D34-7843-B2DC-E501F89DC98B}" type="slidenum">
              <a:rPr lang="en-US" smtClean="0"/>
              <a:t>‹#›</a:t>
            </a:fld>
            <a:endParaRPr lang="en-US"/>
          </a:p>
        </p:txBody>
      </p:sp>
    </p:spTree>
    <p:extLst>
      <p:ext uri="{BB962C8B-B14F-4D97-AF65-F5344CB8AC3E}">
        <p14:creationId xmlns:p14="http://schemas.microsoft.com/office/powerpoint/2010/main" val="3460769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7.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gif"/><Relationship Id="rId3" Type="http://schemas.openxmlformats.org/officeDocument/2006/relationships/image" Target="../media/image1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hyperlink" Target="https://www.google.com/search?client=safari&amp;rls=en&amp;q=define+confirmation&amp;sa=X&amp;ved=0ahUKEwiozbfG6Y7LAhVBWD4KHVOzDOsQ_SoIIDAA" TargetMode="External"/><Relationship Id="rId4" Type="http://schemas.openxmlformats.org/officeDocument/2006/relationships/hyperlink" Target="https://www.google.com/search?client=safari&amp;rls=en&amp;q=define+verification&amp;sa=X&amp;ved=0ahUKEwiozbfG6Y7LAhVBWD4KHVOzDOsQ_SoIITAA" TargetMode="External"/><Relationship Id="rId5" Type="http://schemas.openxmlformats.org/officeDocument/2006/relationships/hyperlink" Target="https://www.google.com/search?client=safari&amp;rls=en&amp;q=define+corroboration&amp;sa=X&amp;ved=0ahUKEwiozbfG6Y7LAhVBWD4KHVOzDOsQ_SoIIjAA" TargetMode="External"/><Relationship Id="rId6" Type="http://schemas.openxmlformats.org/officeDocument/2006/relationships/hyperlink" Target="https://www.google.com/search?client=safari&amp;rls=en&amp;q=define+affirmation&amp;sa=X&amp;ved=0ahUKEwiozbfG6Y7LAhVBWD4KHVOzDOsQ_SoIIzAA" TargetMode="External"/><Relationship Id="rId1" Type="http://schemas.openxmlformats.org/officeDocument/2006/relationships/slideLayout" Target="../slideLayouts/slideLayout7.xml"/><Relationship Id="rId2" Type="http://schemas.openxmlformats.org/officeDocument/2006/relationships/hyperlink" Target="https://www.google.com/search?client=safari&amp;rls=en&amp;q=define+proof&amp;sa=X&amp;ved=0ahUKEwiozbfG6Y7LAhVBWD4KHVOzDOsQ_SoIHzAA"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1.tiff"/><Relationship Id="rId4" Type="http://schemas.openxmlformats.org/officeDocument/2006/relationships/image" Target="../media/image22.tiff"/><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image" Target="../media/image20.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733" y="2937935"/>
            <a:ext cx="8619067" cy="3539430"/>
          </a:xfrm>
          <a:prstGeom prst="rect">
            <a:avLst/>
          </a:prstGeom>
          <a:noFill/>
        </p:spPr>
        <p:txBody>
          <a:bodyPr wrap="square" rtlCol="0">
            <a:spAutoFit/>
          </a:bodyPr>
          <a:lstStyle/>
          <a:p>
            <a:r>
              <a:rPr lang="en-US" sz="2800" dirty="0" smtClean="0"/>
              <a:t>“First</a:t>
            </a:r>
            <a:r>
              <a:rPr lang="en-US" sz="2800" dirty="0"/>
              <a:t>, there is a difference in data and evidence. Data are the things you collect. They can be qualitative or quantitative. They can be descriptive and even predictive. However, all the data in the world does not constitute evidence. Evidence is only achieved when the data are put into a logical order that reveals patterns or trends AND reasoning is applied to address the phenomena</a:t>
            </a:r>
            <a:r>
              <a:rPr lang="en-US" sz="2800" dirty="0" smtClean="0"/>
              <a:t>.”</a:t>
            </a:r>
          </a:p>
          <a:p>
            <a:r>
              <a:rPr lang="en-US" sz="2800" dirty="0"/>
              <a:t>	</a:t>
            </a:r>
            <a:r>
              <a:rPr lang="en-US" sz="2800" dirty="0" smtClean="0"/>
              <a:t>											-Stephen L. Pruitt</a:t>
            </a:r>
          </a:p>
        </p:txBody>
      </p:sp>
      <p:pic>
        <p:nvPicPr>
          <p:cNvPr id="3" name="Picture 2"/>
          <p:cNvPicPr>
            <a:picLocks noChangeAspect="1"/>
          </p:cNvPicPr>
          <p:nvPr/>
        </p:nvPicPr>
        <p:blipFill>
          <a:blip r:embed="rId2"/>
          <a:stretch>
            <a:fillRect/>
          </a:stretch>
        </p:blipFill>
        <p:spPr>
          <a:xfrm>
            <a:off x="0" y="271230"/>
            <a:ext cx="9144000" cy="2370074"/>
          </a:xfrm>
          <a:prstGeom prst="rect">
            <a:avLst/>
          </a:prstGeom>
        </p:spPr>
      </p:pic>
    </p:spTree>
    <p:extLst>
      <p:ext uri="{BB962C8B-B14F-4D97-AF65-F5344CB8AC3E}">
        <p14:creationId xmlns:p14="http://schemas.microsoft.com/office/powerpoint/2010/main" val="220173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ileenc_transformatio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619" y="229489"/>
            <a:ext cx="8804705" cy="6403419"/>
          </a:xfrm>
          <a:prstGeom prst="rect">
            <a:avLst/>
          </a:prstGeom>
        </p:spPr>
      </p:pic>
    </p:spTree>
    <p:extLst>
      <p:ext uri="{BB962C8B-B14F-4D97-AF65-F5344CB8AC3E}">
        <p14:creationId xmlns:p14="http://schemas.microsoft.com/office/powerpoint/2010/main" val="16829533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5000" y="0"/>
            <a:ext cx="7867325" cy="6858000"/>
          </a:xfrm>
          <a:prstGeom prst="rect">
            <a:avLst/>
          </a:prstGeom>
        </p:spPr>
      </p:pic>
      <p:pic>
        <p:nvPicPr>
          <p:cNvPr id="3" name="Picture 2" descr="aileenc_transformation.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672" y="229490"/>
            <a:ext cx="1759539" cy="1279664"/>
          </a:xfrm>
          <a:prstGeom prst="rect">
            <a:avLst/>
          </a:prstGeom>
        </p:spPr>
      </p:pic>
      <p:cxnSp>
        <p:nvCxnSpPr>
          <p:cNvPr id="5" name="Straight Arrow Connector 4"/>
          <p:cNvCxnSpPr>
            <a:stCxn id="3" idx="1"/>
          </p:cNvCxnSpPr>
          <p:nvPr/>
        </p:nvCxnSpPr>
        <p:spPr>
          <a:xfrm flipH="1">
            <a:off x="3502526" y="869322"/>
            <a:ext cx="2438146" cy="200152"/>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 name="Oval 3"/>
          <p:cNvSpPr/>
          <p:nvPr/>
        </p:nvSpPr>
        <p:spPr>
          <a:xfrm>
            <a:off x="1043492" y="473335"/>
            <a:ext cx="430306" cy="21515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00403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M_rubric.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0760"/>
            <a:ext cx="9144000" cy="5596328"/>
          </a:xfrm>
          <a:prstGeom prst="rect">
            <a:avLst/>
          </a:prstGeom>
        </p:spPr>
      </p:pic>
    </p:spTree>
    <p:extLst>
      <p:ext uri="{BB962C8B-B14F-4D97-AF65-F5344CB8AC3E}">
        <p14:creationId xmlns:p14="http://schemas.microsoft.com/office/powerpoint/2010/main" val="14307609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ubri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774704"/>
          </a:xfrm>
          <a:prstGeom prst="rect">
            <a:avLst/>
          </a:prstGeom>
        </p:spPr>
      </p:pic>
    </p:spTree>
    <p:extLst>
      <p:ext uri="{BB962C8B-B14F-4D97-AF65-F5344CB8AC3E}">
        <p14:creationId xmlns:p14="http://schemas.microsoft.com/office/powerpoint/2010/main" val="14797602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ubric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7411"/>
            <a:ext cx="9144000" cy="6176742"/>
          </a:xfrm>
          <a:prstGeom prst="rect">
            <a:avLst/>
          </a:prstGeom>
        </p:spPr>
      </p:pic>
    </p:spTree>
    <p:extLst>
      <p:ext uri="{BB962C8B-B14F-4D97-AF65-F5344CB8AC3E}">
        <p14:creationId xmlns:p14="http://schemas.microsoft.com/office/powerpoint/2010/main" val="5445360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nchmark_portfoli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022" y="0"/>
            <a:ext cx="8486222" cy="6858000"/>
          </a:xfrm>
          <a:prstGeom prst="rect">
            <a:avLst/>
          </a:prstGeom>
        </p:spPr>
      </p:pic>
    </p:spTree>
    <p:extLst>
      <p:ext uri="{BB962C8B-B14F-4D97-AF65-F5344CB8AC3E}">
        <p14:creationId xmlns:p14="http://schemas.microsoft.com/office/powerpoint/2010/main" val="21490904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dviso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94" y="0"/>
            <a:ext cx="8917123" cy="6858000"/>
          </a:xfrm>
          <a:prstGeom prst="rect">
            <a:avLst/>
          </a:prstGeom>
        </p:spPr>
      </p:pic>
    </p:spTree>
    <p:extLst>
      <p:ext uri="{BB962C8B-B14F-4D97-AF65-F5344CB8AC3E}">
        <p14:creationId xmlns:p14="http://schemas.microsoft.com/office/powerpoint/2010/main" val="27928476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m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424226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24425281"/>
              </p:ext>
            </p:extLst>
          </p:nvPr>
        </p:nvGraphicFramePr>
        <p:xfrm>
          <a:off x="141653" y="482600"/>
          <a:ext cx="2814095" cy="1828800"/>
        </p:xfrm>
        <a:graphic>
          <a:graphicData uri="http://schemas.openxmlformats.org/drawingml/2006/table">
            <a:tbl>
              <a:tblPr firstRow="1" bandRow="1">
                <a:tableStyleId>{5C22544A-7EE6-4342-B048-85BDC9FD1C3A}</a:tableStyleId>
              </a:tblPr>
              <a:tblGrid>
                <a:gridCol w="562819"/>
                <a:gridCol w="562819"/>
                <a:gridCol w="562819"/>
                <a:gridCol w="562819"/>
                <a:gridCol w="562819"/>
              </a:tblGrid>
              <a:tr h="233054">
                <a:tc gridSpan="5">
                  <a:txBody>
                    <a:bodyPr/>
                    <a:lstStyle/>
                    <a:p>
                      <a:pPr algn="ctr"/>
                      <a:r>
                        <a:rPr lang="en-US" dirty="0" smtClean="0"/>
                        <a:t>Media Rubric</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233054">
                <a:tc>
                  <a:txBody>
                    <a:bodyPr/>
                    <a:lstStyle/>
                    <a:p>
                      <a:endParaRPr lang="en-US" dirty="0"/>
                    </a:p>
                  </a:txBody>
                  <a:tcPr>
                    <a:solidFill>
                      <a:srgbClr val="C0504D"/>
                    </a:solidFill>
                  </a:tcPr>
                </a:tc>
                <a:tc>
                  <a:txBody>
                    <a:bodyPr/>
                    <a:lstStyle/>
                    <a:p>
                      <a:endParaRPr lang="en-US" dirty="0"/>
                    </a:p>
                  </a:txBody>
                  <a:tcPr>
                    <a:solidFill>
                      <a:srgbClr val="C0504D"/>
                    </a:solidFill>
                  </a:tcPr>
                </a:tc>
                <a:tc>
                  <a:txBody>
                    <a:bodyPr/>
                    <a:lstStyle/>
                    <a:p>
                      <a:endParaRPr lang="en-US" dirty="0"/>
                    </a:p>
                  </a:txBody>
                  <a:tcPr>
                    <a:solidFill>
                      <a:srgbClr val="C0504D"/>
                    </a:solidFill>
                  </a:tcPr>
                </a:tc>
                <a:tc>
                  <a:txBody>
                    <a:bodyPr/>
                    <a:lstStyle/>
                    <a:p>
                      <a:endParaRPr lang="en-US" dirty="0"/>
                    </a:p>
                  </a:txBody>
                  <a:tcPr>
                    <a:solidFill>
                      <a:srgbClr val="C0504D"/>
                    </a:solidFill>
                  </a:tcPr>
                </a:tc>
                <a:tc>
                  <a:txBody>
                    <a:bodyPr/>
                    <a:lstStyle/>
                    <a:p>
                      <a:endParaRPr lang="en-US" dirty="0"/>
                    </a:p>
                  </a:txBody>
                  <a:tcPr>
                    <a:solidFill>
                      <a:srgbClr val="C0504D"/>
                    </a:solidFill>
                  </a:tcPr>
                </a:tc>
              </a:tr>
              <a:tr h="233054">
                <a:tc>
                  <a:txBody>
                    <a:bodyPr/>
                    <a:lstStyle/>
                    <a:p>
                      <a:endParaRPr lang="en-US" dirty="0"/>
                    </a:p>
                  </a:txBody>
                  <a:tcPr>
                    <a:solidFill>
                      <a:srgbClr val="C0504D"/>
                    </a:solidFill>
                  </a:tcPr>
                </a:tc>
                <a:tc>
                  <a:txBody>
                    <a:bodyPr/>
                    <a:lstStyle/>
                    <a:p>
                      <a:endParaRPr lang="en-US" dirty="0"/>
                    </a:p>
                  </a:txBody>
                  <a:tcPr>
                    <a:solidFill>
                      <a:srgbClr val="C0504D"/>
                    </a:solidFill>
                  </a:tcPr>
                </a:tc>
                <a:tc>
                  <a:txBody>
                    <a:bodyPr/>
                    <a:lstStyle/>
                    <a:p>
                      <a:endParaRPr lang="en-US" dirty="0"/>
                    </a:p>
                  </a:txBody>
                  <a:tcPr>
                    <a:solidFill>
                      <a:srgbClr val="C0504D"/>
                    </a:solidFill>
                  </a:tcPr>
                </a:tc>
                <a:tc>
                  <a:txBody>
                    <a:bodyPr/>
                    <a:lstStyle/>
                    <a:p>
                      <a:endParaRPr lang="en-US" dirty="0"/>
                    </a:p>
                  </a:txBody>
                  <a:tcPr>
                    <a:solidFill>
                      <a:srgbClr val="C0504D"/>
                    </a:solidFill>
                  </a:tcPr>
                </a:tc>
                <a:tc>
                  <a:txBody>
                    <a:bodyPr/>
                    <a:lstStyle/>
                    <a:p>
                      <a:endParaRPr lang="en-US" dirty="0"/>
                    </a:p>
                  </a:txBody>
                  <a:tcPr>
                    <a:solidFill>
                      <a:srgbClr val="C0504D"/>
                    </a:solidFill>
                  </a:tcPr>
                </a:tc>
              </a:tr>
              <a:tr h="23305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23305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683887139"/>
              </p:ext>
            </p:extLst>
          </p:nvPr>
        </p:nvGraphicFramePr>
        <p:xfrm>
          <a:off x="3193608" y="482600"/>
          <a:ext cx="2807800" cy="1828800"/>
        </p:xfrm>
        <a:graphic>
          <a:graphicData uri="http://schemas.openxmlformats.org/drawingml/2006/table">
            <a:tbl>
              <a:tblPr firstRow="1" bandRow="1">
                <a:tableStyleId>{5C22544A-7EE6-4342-B048-85BDC9FD1C3A}</a:tableStyleId>
              </a:tblPr>
              <a:tblGrid>
                <a:gridCol w="561560"/>
                <a:gridCol w="561560"/>
                <a:gridCol w="561560"/>
                <a:gridCol w="561560"/>
                <a:gridCol w="561560"/>
              </a:tblGrid>
              <a:tr h="233054">
                <a:tc gridSpan="5">
                  <a:txBody>
                    <a:bodyPr/>
                    <a:lstStyle/>
                    <a:p>
                      <a:pPr algn="ctr"/>
                      <a:r>
                        <a:rPr lang="en-US" dirty="0" smtClean="0"/>
                        <a:t>Language Arts Rubric</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23305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23305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23305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233054">
                <a:tc>
                  <a:txBody>
                    <a:bodyPr/>
                    <a:lstStyle/>
                    <a:p>
                      <a:endParaRPr lang="en-US"/>
                    </a:p>
                  </a:txBody>
                  <a:tcPr>
                    <a:solidFill>
                      <a:srgbClr val="C0504D"/>
                    </a:solidFill>
                  </a:tcPr>
                </a:tc>
                <a:tc>
                  <a:txBody>
                    <a:bodyPr/>
                    <a:lstStyle/>
                    <a:p>
                      <a:endParaRPr lang="en-US"/>
                    </a:p>
                  </a:txBody>
                  <a:tcPr>
                    <a:solidFill>
                      <a:srgbClr val="C0504D"/>
                    </a:solidFill>
                  </a:tcPr>
                </a:tc>
                <a:tc>
                  <a:txBody>
                    <a:bodyPr/>
                    <a:lstStyle/>
                    <a:p>
                      <a:endParaRPr lang="en-US"/>
                    </a:p>
                  </a:txBody>
                  <a:tcPr>
                    <a:solidFill>
                      <a:srgbClr val="C0504D"/>
                    </a:solidFill>
                  </a:tcPr>
                </a:tc>
                <a:tc>
                  <a:txBody>
                    <a:bodyPr/>
                    <a:lstStyle/>
                    <a:p>
                      <a:endParaRPr lang="en-US"/>
                    </a:p>
                  </a:txBody>
                  <a:tcPr>
                    <a:solidFill>
                      <a:srgbClr val="C0504D"/>
                    </a:solidFill>
                  </a:tcPr>
                </a:tc>
                <a:tc>
                  <a:txBody>
                    <a:bodyPr/>
                    <a:lstStyle/>
                    <a:p>
                      <a:endParaRPr lang="en-US" dirty="0"/>
                    </a:p>
                  </a:txBody>
                  <a:tcPr>
                    <a:solidFill>
                      <a:srgbClr val="C0504D"/>
                    </a:solidFill>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1398660537"/>
              </p:ext>
            </p:extLst>
          </p:nvPr>
        </p:nvGraphicFramePr>
        <p:xfrm>
          <a:off x="6234327" y="482600"/>
          <a:ext cx="2807800" cy="1828800"/>
        </p:xfrm>
        <a:graphic>
          <a:graphicData uri="http://schemas.openxmlformats.org/drawingml/2006/table">
            <a:tbl>
              <a:tblPr firstRow="1" bandRow="1">
                <a:tableStyleId>{5C22544A-7EE6-4342-B048-85BDC9FD1C3A}</a:tableStyleId>
              </a:tblPr>
              <a:tblGrid>
                <a:gridCol w="561560"/>
                <a:gridCol w="561560"/>
                <a:gridCol w="561560"/>
                <a:gridCol w="561560"/>
                <a:gridCol w="561560"/>
              </a:tblGrid>
              <a:tr h="233054">
                <a:tc gridSpan="5">
                  <a:txBody>
                    <a:bodyPr/>
                    <a:lstStyle/>
                    <a:p>
                      <a:pPr algn="ctr"/>
                      <a:r>
                        <a:rPr lang="en-US" dirty="0" smtClean="0"/>
                        <a:t>Math Rubric</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233054">
                <a:tc>
                  <a:txBody>
                    <a:bodyPr/>
                    <a:lstStyle/>
                    <a:p>
                      <a:endParaRPr lang="en-US" dirty="0"/>
                    </a:p>
                  </a:txBody>
                  <a:tcPr>
                    <a:solidFill>
                      <a:srgbClr val="C0504D"/>
                    </a:solidFill>
                  </a:tcPr>
                </a:tc>
                <a:tc>
                  <a:txBody>
                    <a:bodyPr/>
                    <a:lstStyle/>
                    <a:p>
                      <a:endParaRPr lang="en-US"/>
                    </a:p>
                  </a:txBody>
                  <a:tcPr>
                    <a:solidFill>
                      <a:srgbClr val="C0504D"/>
                    </a:solidFill>
                  </a:tcPr>
                </a:tc>
                <a:tc>
                  <a:txBody>
                    <a:bodyPr/>
                    <a:lstStyle/>
                    <a:p>
                      <a:endParaRPr lang="en-US" dirty="0"/>
                    </a:p>
                  </a:txBody>
                  <a:tcPr>
                    <a:solidFill>
                      <a:srgbClr val="C0504D"/>
                    </a:solidFill>
                  </a:tcPr>
                </a:tc>
                <a:tc>
                  <a:txBody>
                    <a:bodyPr/>
                    <a:lstStyle/>
                    <a:p>
                      <a:endParaRPr lang="en-US" dirty="0"/>
                    </a:p>
                  </a:txBody>
                  <a:tcPr>
                    <a:solidFill>
                      <a:srgbClr val="C0504D"/>
                    </a:solidFill>
                  </a:tcPr>
                </a:tc>
                <a:tc>
                  <a:txBody>
                    <a:bodyPr/>
                    <a:lstStyle/>
                    <a:p>
                      <a:endParaRPr lang="en-US" dirty="0"/>
                    </a:p>
                  </a:txBody>
                  <a:tcPr>
                    <a:solidFill>
                      <a:srgbClr val="C0504D"/>
                    </a:solidFill>
                  </a:tcPr>
                </a:tc>
              </a:tr>
              <a:tr h="23305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23305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23305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pic>
        <p:nvPicPr>
          <p:cNvPr id="5" name="Picture 4" descr="aileenc_transformatio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6762" y="2921228"/>
            <a:ext cx="5103562" cy="3711680"/>
          </a:xfrm>
          <a:prstGeom prst="rect">
            <a:avLst/>
          </a:prstGeom>
        </p:spPr>
      </p:pic>
      <p:pic>
        <p:nvPicPr>
          <p:cNvPr id="6" name="Picture 5" descr="artifact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558" y="3489115"/>
            <a:ext cx="3255838" cy="2838136"/>
          </a:xfrm>
          <a:prstGeom prst="rect">
            <a:avLst/>
          </a:prstGeom>
        </p:spPr>
      </p:pic>
      <p:cxnSp>
        <p:nvCxnSpPr>
          <p:cNvPr id="8" name="Straight Arrow Connector 7"/>
          <p:cNvCxnSpPr>
            <a:endCxn id="6" idx="0"/>
          </p:cNvCxnSpPr>
          <p:nvPr/>
        </p:nvCxnSpPr>
        <p:spPr>
          <a:xfrm>
            <a:off x="508000" y="1475619"/>
            <a:ext cx="1496477" cy="20134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endCxn id="6" idx="0"/>
          </p:cNvCxnSpPr>
          <p:nvPr/>
        </p:nvCxnSpPr>
        <p:spPr>
          <a:xfrm>
            <a:off x="508000" y="1028095"/>
            <a:ext cx="1496477" cy="24610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endCxn id="6" idx="0"/>
          </p:cNvCxnSpPr>
          <p:nvPr/>
        </p:nvCxnSpPr>
        <p:spPr>
          <a:xfrm flipH="1">
            <a:off x="2004477" y="1028095"/>
            <a:ext cx="4405999" cy="24610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endCxn id="6" idx="0"/>
          </p:cNvCxnSpPr>
          <p:nvPr/>
        </p:nvCxnSpPr>
        <p:spPr>
          <a:xfrm flipH="1">
            <a:off x="2004477" y="2128762"/>
            <a:ext cx="1345904" cy="13603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63616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portfolio_new.tiff"/>
          <p:cNvPicPr>
            <a:picLocks noChangeAspect="1"/>
          </p:cNvPicPr>
          <p:nvPr/>
        </p:nvPicPr>
        <p:blipFill rotWithShape="1">
          <a:blip r:embed="rId2">
            <a:extLst>
              <a:ext uri="{28A0092B-C50C-407E-A947-70E740481C1C}">
                <a14:useLocalDpi xmlns:a14="http://schemas.microsoft.com/office/drawing/2010/main" val="0"/>
              </a:ext>
            </a:extLst>
          </a:blip>
          <a:srcRect t="5458" b="45419"/>
          <a:stretch/>
        </p:blipFill>
        <p:spPr bwMode="auto">
          <a:xfrm>
            <a:off x="0" y="-187656"/>
            <a:ext cx="9144000" cy="50730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1" descr="portfolio_new.tiff"/>
          <p:cNvPicPr>
            <a:picLocks noChangeAspect="1"/>
          </p:cNvPicPr>
          <p:nvPr/>
        </p:nvPicPr>
        <p:blipFill rotWithShape="1">
          <a:blip r:embed="rId2">
            <a:extLst>
              <a:ext uri="{28A0092B-C50C-407E-A947-70E740481C1C}">
                <a14:useLocalDpi xmlns:a14="http://schemas.microsoft.com/office/drawing/2010/main" val="0"/>
              </a:ext>
            </a:extLst>
          </a:blip>
          <a:srcRect t="87720"/>
          <a:stretch/>
        </p:blipFill>
        <p:spPr bwMode="auto">
          <a:xfrm>
            <a:off x="0" y="4679566"/>
            <a:ext cx="9144000" cy="1268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279858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87399" y="692598"/>
            <a:ext cx="7916333" cy="5386090"/>
          </a:xfrm>
          <a:prstGeom prst="rect">
            <a:avLst/>
          </a:prstGeom>
        </p:spPr>
        <p:txBody>
          <a:bodyPr wrap="square">
            <a:spAutoFit/>
          </a:bodyPr>
          <a:lstStyle/>
          <a:p>
            <a:r>
              <a:rPr lang="en-US" sz="6600" dirty="0" err="1">
                <a:solidFill>
                  <a:srgbClr val="1A1A1A"/>
                </a:solidFill>
                <a:latin typeface="ArialMT" charset="0"/>
              </a:rPr>
              <a:t>ev·i·dence</a:t>
            </a:r>
            <a:endParaRPr lang="en-US" sz="6600" dirty="0">
              <a:solidFill>
                <a:srgbClr val="1A1A1A"/>
              </a:solidFill>
              <a:latin typeface="ArialMT" charset="0"/>
            </a:endParaRPr>
          </a:p>
          <a:p>
            <a:r>
              <a:rPr lang="en-US" sz="3600" dirty="0" smtClean="0">
                <a:solidFill>
                  <a:srgbClr val="1A1A1A"/>
                </a:solidFill>
                <a:latin typeface="ArialMT" charset="0"/>
              </a:rPr>
              <a:t>/ˈ</a:t>
            </a:r>
            <a:r>
              <a:rPr lang="en-US" sz="3600" dirty="0" err="1">
                <a:solidFill>
                  <a:srgbClr val="1A1A1A"/>
                </a:solidFill>
                <a:latin typeface="ArialMT" charset="0"/>
              </a:rPr>
              <a:t>evədəns</a:t>
            </a:r>
            <a:r>
              <a:rPr lang="en-US" sz="3600" dirty="0">
                <a:solidFill>
                  <a:srgbClr val="1A1A1A"/>
                </a:solidFill>
                <a:latin typeface="ArialMT" charset="0"/>
              </a:rPr>
              <a:t>/</a:t>
            </a:r>
          </a:p>
          <a:p>
            <a:r>
              <a:rPr lang="en-US" sz="2800" i="1" dirty="0">
                <a:solidFill>
                  <a:srgbClr val="1A1A1A"/>
                </a:solidFill>
                <a:latin typeface="ArialMT" charset="0"/>
              </a:rPr>
              <a:t>noun</a:t>
            </a:r>
            <a:endParaRPr lang="en-US" sz="2800" dirty="0">
              <a:solidFill>
                <a:srgbClr val="1A1A1A"/>
              </a:solidFill>
              <a:latin typeface="ArialMT" charset="0"/>
            </a:endParaRPr>
          </a:p>
          <a:p>
            <a:r>
              <a:rPr lang="en-US" sz="2800" dirty="0">
                <a:solidFill>
                  <a:srgbClr val="747474"/>
                </a:solidFill>
                <a:latin typeface="ArialMT" charset="0"/>
              </a:rPr>
              <a:t>noun: </a:t>
            </a:r>
            <a:r>
              <a:rPr lang="en-US" sz="2800" b="1" dirty="0" smtClean="0">
                <a:solidFill>
                  <a:srgbClr val="747474"/>
                </a:solidFill>
                <a:latin typeface="ArialMT" charset="0"/>
              </a:rPr>
              <a:t>evidence</a:t>
            </a:r>
            <a:endParaRPr lang="en-US" sz="2800" dirty="0" smtClean="0">
              <a:solidFill>
                <a:srgbClr val="747474"/>
              </a:solidFill>
              <a:latin typeface="ArialMT" charset="0"/>
            </a:endParaRPr>
          </a:p>
          <a:p>
            <a:endParaRPr lang="en-US" b="1" dirty="0">
              <a:solidFill>
                <a:srgbClr val="747474"/>
              </a:solidFill>
              <a:latin typeface="ArialMT" charset="0"/>
            </a:endParaRPr>
          </a:p>
          <a:p>
            <a:pPr marL="342900" indent="-342900">
              <a:buAutoNum type="arabicPeriod"/>
            </a:pPr>
            <a:r>
              <a:rPr lang="en-US" sz="2400" dirty="0" smtClean="0">
                <a:solidFill>
                  <a:srgbClr val="1A1A1A"/>
                </a:solidFill>
                <a:latin typeface="ArialMT" charset="0"/>
              </a:rPr>
              <a:t>the </a:t>
            </a:r>
            <a:r>
              <a:rPr lang="en-US" sz="2400" dirty="0">
                <a:solidFill>
                  <a:srgbClr val="1A1A1A"/>
                </a:solidFill>
                <a:latin typeface="ArialMT" charset="0"/>
              </a:rPr>
              <a:t>available body of facts or information indicating whether a belief or proposition is true or valid</a:t>
            </a:r>
            <a:r>
              <a:rPr lang="en-US" sz="2400" dirty="0" smtClean="0">
                <a:solidFill>
                  <a:srgbClr val="1A1A1A"/>
                </a:solidFill>
                <a:latin typeface="ArialMT" charset="0"/>
              </a:rPr>
              <a:t>. </a:t>
            </a:r>
            <a:r>
              <a:rPr lang="en-US" sz="2400" dirty="0" smtClean="0">
                <a:solidFill>
                  <a:srgbClr val="747474"/>
                </a:solidFill>
                <a:latin typeface="ArialMT" charset="0"/>
              </a:rPr>
              <a:t>"</a:t>
            </a:r>
            <a:r>
              <a:rPr lang="en-US" sz="2400" dirty="0">
                <a:solidFill>
                  <a:srgbClr val="747474"/>
                </a:solidFill>
                <a:latin typeface="ArialMT" charset="0"/>
              </a:rPr>
              <a:t>the study finds little evidence of overt </a:t>
            </a:r>
            <a:r>
              <a:rPr lang="en-US" sz="2400" dirty="0" smtClean="0">
                <a:solidFill>
                  <a:srgbClr val="747474"/>
                </a:solidFill>
                <a:latin typeface="ArialMT" charset="0"/>
              </a:rPr>
              <a:t>discrimination”</a:t>
            </a:r>
          </a:p>
          <a:p>
            <a:pPr marL="342900" indent="-342900">
              <a:buAutoNum type="arabicPeriod"/>
            </a:pPr>
            <a:endParaRPr lang="en-US" sz="2400" i="1" dirty="0">
              <a:solidFill>
                <a:srgbClr val="747474"/>
              </a:solidFill>
              <a:latin typeface="ArialMT" charset="0"/>
            </a:endParaRPr>
          </a:p>
          <a:p>
            <a:pPr marL="342900" indent="-342900">
              <a:buAutoNum type="arabicPeriod"/>
            </a:pPr>
            <a:r>
              <a:rPr lang="en-US" sz="2400" i="1" dirty="0" smtClean="0">
                <a:solidFill>
                  <a:srgbClr val="747474"/>
                </a:solidFill>
                <a:latin typeface="ArialMT" charset="0"/>
              </a:rPr>
              <a:t>synonyms: </a:t>
            </a:r>
            <a:r>
              <a:rPr lang="en-US" sz="2400" dirty="0" smtClean="0">
                <a:solidFill>
                  <a:srgbClr val="13009B"/>
                </a:solidFill>
                <a:latin typeface="ArialMT" charset="0"/>
                <a:hlinkClick r:id="rId2"/>
              </a:rPr>
              <a:t>proof</a:t>
            </a:r>
            <a:r>
              <a:rPr lang="en-US" sz="2400" dirty="0">
                <a:solidFill>
                  <a:srgbClr val="747474"/>
                </a:solidFill>
                <a:latin typeface="ArialMT" charset="0"/>
                <a:hlinkClick r:id="rId2"/>
              </a:rPr>
              <a:t>, </a:t>
            </a:r>
            <a:r>
              <a:rPr lang="en-US" sz="2400" dirty="0">
                <a:solidFill>
                  <a:srgbClr val="13009B"/>
                </a:solidFill>
                <a:latin typeface="ArialMT" charset="0"/>
                <a:hlinkClick r:id="rId3"/>
              </a:rPr>
              <a:t>confirmation</a:t>
            </a:r>
            <a:r>
              <a:rPr lang="en-US" sz="2400" dirty="0">
                <a:solidFill>
                  <a:srgbClr val="747474"/>
                </a:solidFill>
                <a:latin typeface="ArialMT" charset="0"/>
                <a:hlinkClick r:id="rId3"/>
              </a:rPr>
              <a:t>, </a:t>
            </a:r>
            <a:r>
              <a:rPr lang="en-US" sz="2400" dirty="0">
                <a:solidFill>
                  <a:srgbClr val="13009B"/>
                </a:solidFill>
                <a:latin typeface="ArialMT" charset="0"/>
                <a:hlinkClick r:id="rId4"/>
              </a:rPr>
              <a:t>verification</a:t>
            </a:r>
            <a:r>
              <a:rPr lang="en-US" sz="2400" dirty="0">
                <a:solidFill>
                  <a:srgbClr val="747474"/>
                </a:solidFill>
                <a:latin typeface="ArialMT" charset="0"/>
                <a:hlinkClick r:id="rId4"/>
              </a:rPr>
              <a:t>, substantiation, </a:t>
            </a:r>
            <a:r>
              <a:rPr lang="en-US" sz="2400" dirty="0">
                <a:solidFill>
                  <a:srgbClr val="13009B"/>
                </a:solidFill>
                <a:latin typeface="ArialMT" charset="0"/>
                <a:hlinkClick r:id="rId5"/>
              </a:rPr>
              <a:t>corroboration</a:t>
            </a:r>
            <a:r>
              <a:rPr lang="en-US" sz="2400" dirty="0">
                <a:solidFill>
                  <a:srgbClr val="747474"/>
                </a:solidFill>
                <a:latin typeface="ArialMT" charset="0"/>
                <a:hlinkClick r:id="rId5"/>
              </a:rPr>
              <a:t>, </a:t>
            </a:r>
            <a:r>
              <a:rPr lang="en-US" sz="2400" dirty="0">
                <a:solidFill>
                  <a:srgbClr val="13009B"/>
                </a:solidFill>
                <a:latin typeface="ArialMT" charset="0"/>
                <a:hlinkClick r:id="rId6"/>
              </a:rPr>
              <a:t>affirmation</a:t>
            </a:r>
            <a:r>
              <a:rPr lang="en-US" sz="2400" dirty="0">
                <a:solidFill>
                  <a:srgbClr val="747474"/>
                </a:solidFill>
                <a:latin typeface="ArialMT" charset="0"/>
                <a:hlinkClick r:id="rId6"/>
              </a:rPr>
              <a:t>, attestation "they found evidence of his plotting"</a:t>
            </a:r>
            <a:r>
              <a:rPr lang="en-US" dirty="0">
                <a:solidFill>
                  <a:srgbClr val="747474"/>
                </a:solidFill>
                <a:latin typeface="ArialMT" charset="0"/>
                <a:hlinkClick r:id="rId6"/>
              </a:rPr>
              <a:t>	</a:t>
            </a:r>
          </a:p>
        </p:txBody>
      </p:sp>
    </p:spTree>
    <p:extLst>
      <p:ext uri="{BB962C8B-B14F-4D97-AF65-F5344CB8AC3E}">
        <p14:creationId xmlns:p14="http://schemas.microsoft.com/office/powerpoint/2010/main" val="16410903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1763" y="2638425"/>
            <a:ext cx="8882062" cy="1144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763" y="828675"/>
            <a:ext cx="8910637" cy="1147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1763" y="4352925"/>
            <a:ext cx="88979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29368"/>
            <a:ext cx="9144000" cy="4304127"/>
          </a:xfrm>
          <a:prstGeom prst="rect">
            <a:avLst/>
          </a:prstGeom>
        </p:spPr>
      </p:pic>
    </p:spTree>
    <p:extLst>
      <p:ext uri="{BB962C8B-B14F-4D97-AF65-F5344CB8AC3E}">
        <p14:creationId xmlns:p14="http://schemas.microsoft.com/office/powerpoint/2010/main" val="33853453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Step 1:</a:t>
            </a:r>
            <a:br>
              <a:rPr lang="en-US" dirty="0" smtClean="0"/>
            </a:br>
            <a:r>
              <a:rPr lang="en-US" dirty="0" smtClean="0"/>
              <a:t>Decide what’s important.</a:t>
            </a:r>
          </a:p>
        </p:txBody>
      </p:sp>
      <p:sp>
        <p:nvSpPr>
          <p:cNvPr id="3" name="Content Placeholder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5419795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Step 2:</a:t>
            </a:r>
            <a:br>
              <a:rPr lang="en-US" dirty="0" smtClean="0"/>
            </a:br>
            <a:r>
              <a:rPr lang="en-US" dirty="0" smtClean="0"/>
              <a:t>Decide what it looks like.</a:t>
            </a:r>
          </a:p>
        </p:txBody>
      </p:sp>
      <p:sp>
        <p:nvSpPr>
          <p:cNvPr id="3" name="Content Placeholder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9075030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Step 3:</a:t>
            </a:r>
            <a:br>
              <a:rPr lang="en-US" dirty="0" smtClean="0"/>
            </a:br>
            <a:r>
              <a:rPr lang="en-US" dirty="0" smtClean="0"/>
              <a:t>Operationalize what makes it good.</a:t>
            </a:r>
          </a:p>
        </p:txBody>
      </p:sp>
      <p:sp>
        <p:nvSpPr>
          <p:cNvPr id="3" name="Content Placeholder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9726633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lor_matrix.ti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12146" y="825736"/>
            <a:ext cx="3215274" cy="2185940"/>
          </a:xfrm>
          <a:prstGeom prst="rect">
            <a:avLst/>
          </a:prstGeom>
        </p:spPr>
      </p:pic>
      <p:sp>
        <p:nvSpPr>
          <p:cNvPr id="35" name="TextBox 34"/>
          <p:cNvSpPr txBox="1"/>
          <p:nvPr/>
        </p:nvSpPr>
        <p:spPr>
          <a:xfrm>
            <a:off x="327022" y="281088"/>
            <a:ext cx="1631625" cy="369332"/>
          </a:xfrm>
          <a:prstGeom prst="rect">
            <a:avLst/>
          </a:prstGeom>
          <a:noFill/>
          <a:ln w="3175" cmpd="sng">
            <a:solidFill>
              <a:schemeClr val="tx1"/>
            </a:solidFill>
          </a:ln>
        </p:spPr>
        <p:txBody>
          <a:bodyPr wrap="square" rtlCol="0">
            <a:spAutoFit/>
          </a:bodyPr>
          <a:lstStyle/>
          <a:p>
            <a:pPr algn="ctr"/>
            <a:r>
              <a:rPr lang="en-US" dirty="0" smtClean="0"/>
              <a:t>Atomic Level</a:t>
            </a:r>
            <a:endParaRPr lang="en-US" dirty="0"/>
          </a:p>
        </p:txBody>
      </p:sp>
      <p:sp>
        <p:nvSpPr>
          <p:cNvPr id="36" name="TextBox 35"/>
          <p:cNvSpPr txBox="1"/>
          <p:nvPr/>
        </p:nvSpPr>
        <p:spPr>
          <a:xfrm>
            <a:off x="2824265" y="281088"/>
            <a:ext cx="2202837" cy="369332"/>
          </a:xfrm>
          <a:prstGeom prst="rect">
            <a:avLst/>
          </a:prstGeom>
          <a:noFill/>
          <a:ln w="3175" cmpd="sng">
            <a:solidFill>
              <a:schemeClr val="tx1"/>
            </a:solidFill>
          </a:ln>
        </p:spPr>
        <p:txBody>
          <a:bodyPr wrap="square" rtlCol="0">
            <a:spAutoFit/>
          </a:bodyPr>
          <a:lstStyle/>
          <a:p>
            <a:pPr algn="ctr"/>
            <a:r>
              <a:rPr lang="en-US" dirty="0" smtClean="0"/>
              <a:t>Molecular Level</a:t>
            </a:r>
            <a:endParaRPr lang="en-US" dirty="0"/>
          </a:p>
        </p:txBody>
      </p:sp>
      <p:sp>
        <p:nvSpPr>
          <p:cNvPr id="37" name="TextBox 36"/>
          <p:cNvSpPr txBox="1"/>
          <p:nvPr/>
        </p:nvSpPr>
        <p:spPr>
          <a:xfrm>
            <a:off x="5712146" y="281088"/>
            <a:ext cx="3215274" cy="369332"/>
          </a:xfrm>
          <a:prstGeom prst="rect">
            <a:avLst/>
          </a:prstGeom>
          <a:noFill/>
          <a:ln w="3175" cmpd="sng">
            <a:solidFill>
              <a:schemeClr val="tx1"/>
            </a:solidFill>
          </a:ln>
        </p:spPr>
        <p:txBody>
          <a:bodyPr wrap="square" rtlCol="0">
            <a:spAutoFit/>
          </a:bodyPr>
          <a:lstStyle/>
          <a:p>
            <a:pPr algn="ctr"/>
            <a:r>
              <a:rPr lang="en-US" dirty="0" smtClean="0"/>
              <a:t>Complex Compound</a:t>
            </a:r>
            <a:endParaRPr lang="en-US" dirty="0"/>
          </a:p>
        </p:txBody>
      </p:sp>
      <p:cxnSp>
        <p:nvCxnSpPr>
          <p:cNvPr id="39" name="Straight Arrow Connector 38"/>
          <p:cNvCxnSpPr>
            <a:stCxn id="35" idx="3"/>
            <a:endCxn id="36" idx="1"/>
          </p:cNvCxnSpPr>
          <p:nvPr/>
        </p:nvCxnSpPr>
        <p:spPr>
          <a:xfrm>
            <a:off x="1958647" y="465754"/>
            <a:ext cx="865618"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36" idx="3"/>
            <a:endCxn id="37" idx="1"/>
          </p:cNvCxnSpPr>
          <p:nvPr/>
        </p:nvCxnSpPr>
        <p:spPr>
          <a:xfrm>
            <a:off x="5027102" y="465754"/>
            <a:ext cx="685044"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16200000" flipH="1">
            <a:off x="-539356" y="3681951"/>
            <a:ext cx="5909939" cy="1"/>
          </a:xfrm>
          <a:prstGeom prst="line">
            <a:avLst/>
          </a:prstGeom>
          <a:ln w="25400" cap="flat" cmpd="sng" algn="ctr">
            <a:solidFill>
              <a:schemeClr val="accent1"/>
            </a:solidFill>
            <a:prstDash val="dash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16200000" flipH="1">
            <a:off x="2446505" y="3681554"/>
            <a:ext cx="5909141" cy="1"/>
          </a:xfrm>
          <a:prstGeom prst="line">
            <a:avLst/>
          </a:prstGeom>
          <a:ln w="25400" cap="flat" cmpd="sng" algn="ctr">
            <a:solidFill>
              <a:schemeClr val="accent1"/>
            </a:solidFill>
            <a:prstDash val="dash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712146" y="3208699"/>
            <a:ext cx="3215274" cy="523220"/>
          </a:xfrm>
          <a:prstGeom prst="rect">
            <a:avLst/>
          </a:prstGeom>
          <a:noFill/>
        </p:spPr>
        <p:txBody>
          <a:bodyPr wrap="square" rtlCol="0">
            <a:spAutoFit/>
          </a:bodyPr>
          <a:lstStyle/>
          <a:p>
            <a:pPr algn="ctr"/>
            <a:r>
              <a:rPr lang="en-US" sz="2800" dirty="0" smtClean="0"/>
              <a:t>A group of students</a:t>
            </a:r>
          </a:p>
        </p:txBody>
      </p:sp>
      <p:pic>
        <p:nvPicPr>
          <p:cNvPr id="17" name="Picture 16" descr="portfolio.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93286" y="825736"/>
            <a:ext cx="2133816" cy="2371160"/>
          </a:xfrm>
          <a:prstGeom prst="rect">
            <a:avLst/>
          </a:prstGeom>
        </p:spPr>
      </p:pic>
      <p:pic>
        <p:nvPicPr>
          <p:cNvPr id="18" name="Picture 17" descr="original_work.tif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0862" y="825736"/>
            <a:ext cx="1896241" cy="1554077"/>
          </a:xfrm>
          <a:prstGeom prst="rect">
            <a:avLst/>
          </a:prstGeom>
        </p:spPr>
      </p:pic>
      <p:sp>
        <p:nvSpPr>
          <p:cNvPr id="16" name="TextBox 15"/>
          <p:cNvSpPr txBox="1"/>
          <p:nvPr/>
        </p:nvSpPr>
        <p:spPr>
          <a:xfrm>
            <a:off x="2824265" y="3444910"/>
            <a:ext cx="2202837" cy="523220"/>
          </a:xfrm>
          <a:prstGeom prst="rect">
            <a:avLst/>
          </a:prstGeom>
          <a:noFill/>
        </p:spPr>
        <p:txBody>
          <a:bodyPr wrap="square" rtlCol="0">
            <a:spAutoFit/>
          </a:bodyPr>
          <a:lstStyle/>
          <a:p>
            <a:pPr algn="ctr"/>
            <a:r>
              <a:rPr lang="en-US" sz="2800" dirty="0" smtClean="0"/>
              <a:t>A Student</a:t>
            </a:r>
          </a:p>
        </p:txBody>
      </p:sp>
      <p:pic>
        <p:nvPicPr>
          <p:cNvPr id="21"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8447" y="2644810"/>
            <a:ext cx="16002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0703" y="4666916"/>
            <a:ext cx="16764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814554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0213684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9316541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Don’t be afraid</a:t>
            </a:r>
            <a:endParaRPr lang="en-US" dirty="0"/>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7441969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Put Old Wine in New Bottles</a:t>
            </a:r>
            <a:endParaRPr lang="en-US" dirty="0"/>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7459165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Reinventing the wheel</a:t>
            </a:r>
            <a:endParaRPr lang="en-US" dirty="0"/>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0826869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Reinvent the wheel</a:t>
            </a:r>
            <a:endParaRPr lang="en-US" dirty="0"/>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0486641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m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460062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m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371173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18073" y="2141182"/>
            <a:ext cx="7772400" cy="1470025"/>
          </a:xfrm>
        </p:spPr>
        <p:txBody>
          <a:bodyPr/>
          <a:lstStyle/>
          <a:p>
            <a:r>
              <a:rPr lang="en-US" dirty="0" smtClean="0"/>
              <a:t>What if we reinvented evidence?</a:t>
            </a:r>
            <a:endParaRPr lang="en-US" dirty="0"/>
          </a:p>
        </p:txBody>
      </p:sp>
      <p:sp>
        <p:nvSpPr>
          <p:cNvPr id="5" name="Subtitle 4"/>
          <p:cNvSpPr>
            <a:spLocks noGrp="1"/>
          </p:cNvSpPr>
          <p:nvPr>
            <p:ph type="subTitle" idx="1"/>
          </p:nvPr>
        </p:nvSpPr>
        <p:spPr/>
        <p:txBody>
          <a:bodyPr/>
          <a:lstStyle/>
          <a:p>
            <a:r>
              <a:rPr lang="en-US" dirty="0" smtClean="0"/>
              <a:t>(and how we bank it)</a:t>
            </a:r>
            <a:endParaRPr lang="en-US" dirty="0"/>
          </a:p>
        </p:txBody>
      </p:sp>
    </p:spTree>
    <p:extLst>
      <p:ext uri="{BB962C8B-B14F-4D97-AF65-F5344CB8AC3E}">
        <p14:creationId xmlns:p14="http://schemas.microsoft.com/office/powerpoint/2010/main" val="3366760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Reinventing Portfolios</a:t>
            </a:r>
            <a:endParaRPr lang="en-US" dirty="0"/>
          </a:p>
        </p:txBody>
      </p:sp>
      <p:sp>
        <p:nvSpPr>
          <p:cNvPr id="3" name="Subtitle 2"/>
          <p:cNvSpPr>
            <a:spLocks noGrp="1"/>
          </p:cNvSpPr>
          <p:nvPr>
            <p:ph type="subTitle" idx="1"/>
          </p:nvPr>
        </p:nvSpPr>
        <p:spPr/>
        <p:txBody>
          <a:bodyPr/>
          <a:lstStyle/>
          <a:p>
            <a:r>
              <a:rPr lang="en-US" dirty="0" smtClean="0"/>
              <a:t>An example of reinventing structures</a:t>
            </a:r>
            <a:endParaRPr lang="en-US" dirty="0"/>
          </a:p>
        </p:txBody>
      </p:sp>
    </p:spTree>
    <p:extLst>
      <p:ext uri="{BB962C8B-B14F-4D97-AF65-F5344CB8AC3E}">
        <p14:creationId xmlns:p14="http://schemas.microsoft.com/office/powerpoint/2010/main" val="13503771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3" descr="analog_portfoli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20688"/>
            <a:ext cx="9144000" cy="608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3419" y="310847"/>
            <a:ext cx="5219700" cy="901700"/>
          </a:xfrm>
          <a:prstGeom prst="rect">
            <a:avLst/>
          </a:prstGeom>
        </p:spPr>
      </p:pic>
      <p:pic>
        <p:nvPicPr>
          <p:cNvPr id="3" name="Picture 2"/>
          <p:cNvPicPr>
            <a:picLocks noChangeAspect="1"/>
          </p:cNvPicPr>
          <p:nvPr/>
        </p:nvPicPr>
        <p:blipFill>
          <a:blip r:embed="rId3"/>
          <a:stretch>
            <a:fillRect/>
          </a:stretch>
        </p:blipFill>
        <p:spPr>
          <a:xfrm>
            <a:off x="0" y="1785250"/>
            <a:ext cx="9144000" cy="4000500"/>
          </a:xfrm>
          <a:prstGeom prst="rect">
            <a:avLst/>
          </a:prstGeom>
        </p:spPr>
      </p:pic>
    </p:spTree>
    <p:extLst>
      <p:ext uri="{BB962C8B-B14F-4D97-AF65-F5344CB8AC3E}">
        <p14:creationId xmlns:p14="http://schemas.microsoft.com/office/powerpoint/2010/main" val="22956094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3665925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7447</TotalTime>
  <Words>197</Words>
  <Application>Microsoft Macintosh PowerPoint</Application>
  <PresentationFormat>On-screen Show (4:3)</PresentationFormat>
  <Paragraphs>29</Paragraphs>
  <Slides>31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ArialMT</vt:lpstr>
      <vt:lpstr>Calibri</vt:lpstr>
      <vt:lpstr>Office Theme</vt:lpstr>
      <vt:lpstr>PowerPoint Presentation</vt:lpstr>
      <vt:lpstr>PowerPoint Presentation</vt:lpstr>
      <vt:lpstr>Reinventing the wheel</vt:lpstr>
      <vt:lpstr>PowerPoint Presentation</vt:lpstr>
      <vt:lpstr>What if we reinvented evidence?</vt:lpstr>
      <vt:lpstr>Reinventing Portfolios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 1: Decide what’s important.</vt:lpstr>
      <vt:lpstr>Step 2: Decide what it looks like.</vt:lpstr>
      <vt:lpstr>Step 3: Operationalize what makes it good.</vt:lpstr>
      <vt:lpstr>PowerPoint Presentation</vt:lpstr>
      <vt:lpstr>PowerPoint Presentation</vt:lpstr>
      <vt:lpstr>PowerPoint Presentation</vt:lpstr>
      <vt:lpstr>Don’t be afraid</vt:lpstr>
      <vt:lpstr>Put Old Wine in New Bottles</vt:lpstr>
      <vt:lpstr>Reinvent the wheel</vt:lpstr>
      <vt:lpstr>PowerPoint Presentation</vt:lpstr>
    </vt:vector>
  </TitlesOfParts>
  <Company>University of Kentucky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Reinventing the Wheel</dc:title>
  <dc:creator>Gerry Swan</dc:creator>
  <cp:lastModifiedBy>Swan, Gerry M</cp:lastModifiedBy>
  <cp:revision>45</cp:revision>
  <dcterms:created xsi:type="dcterms:W3CDTF">2014-09-19T14:30:57Z</dcterms:created>
  <dcterms:modified xsi:type="dcterms:W3CDTF">2016-02-25T18:30:45Z</dcterms:modified>
</cp:coreProperties>
</file>