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77" r:id="rId2"/>
    <p:sldId id="839" r:id="rId3"/>
    <p:sldId id="433" r:id="rId4"/>
    <p:sldId id="276" r:id="rId5"/>
    <p:sldId id="330" r:id="rId6"/>
    <p:sldId id="332" r:id="rId7"/>
    <p:sldId id="348" r:id="rId8"/>
    <p:sldId id="802" r:id="rId9"/>
    <p:sldId id="837" r:id="rId10"/>
    <p:sldId id="349" r:id="rId11"/>
    <p:sldId id="350" r:id="rId12"/>
    <p:sldId id="446" r:id="rId13"/>
    <p:sldId id="377" r:id="rId14"/>
    <p:sldId id="278" r:id="rId15"/>
    <p:sldId id="434" r:id="rId16"/>
    <p:sldId id="430" r:id="rId17"/>
    <p:sldId id="449" r:id="rId18"/>
    <p:sldId id="417" r:id="rId19"/>
    <p:sldId id="443" r:id="rId20"/>
    <p:sldId id="426" r:id="rId21"/>
    <p:sldId id="821" r:id="rId22"/>
    <p:sldId id="825" r:id="rId23"/>
    <p:sldId id="335" r:id="rId24"/>
    <p:sldId id="831" r:id="rId25"/>
    <p:sldId id="808" r:id="rId26"/>
    <p:sldId id="561" r:id="rId27"/>
    <p:sldId id="702" r:id="rId28"/>
    <p:sldId id="340" r:id="rId29"/>
    <p:sldId id="354" r:id="rId30"/>
    <p:sldId id="344" r:id="rId31"/>
    <p:sldId id="826" r:id="rId32"/>
    <p:sldId id="804" r:id="rId33"/>
    <p:sldId id="805" r:id="rId34"/>
    <p:sldId id="809" r:id="rId35"/>
    <p:sldId id="827" r:id="rId36"/>
    <p:sldId id="828" r:id="rId37"/>
    <p:sldId id="829" r:id="rId38"/>
    <p:sldId id="329" r:id="rId39"/>
    <p:sldId id="346" r:id="rId40"/>
    <p:sldId id="313" r:id="rId41"/>
    <p:sldId id="422" r:id="rId42"/>
    <p:sldId id="810" r:id="rId43"/>
    <p:sldId id="357" r:id="rId44"/>
    <p:sldId id="418" r:id="rId45"/>
    <p:sldId id="572" r:id="rId46"/>
    <p:sldId id="367" r:id="rId47"/>
    <p:sldId id="846" r:id="rId48"/>
    <p:sldId id="833" r:id="rId49"/>
    <p:sldId id="379" r:id="rId50"/>
    <p:sldId id="334" r:id="rId51"/>
    <p:sldId id="432" r:id="rId52"/>
    <p:sldId id="416" r:id="rId53"/>
    <p:sldId id="283" r:id="rId54"/>
    <p:sldId id="849" r:id="rId55"/>
    <p:sldId id="337" r:id="rId56"/>
    <p:sldId id="299" r:id="rId57"/>
    <p:sldId id="414" r:id="rId58"/>
    <p:sldId id="848" r:id="rId59"/>
    <p:sldId id="840" r:id="rId60"/>
    <p:sldId id="841" r:id="rId61"/>
    <p:sldId id="843" r:id="rId62"/>
    <p:sldId id="834" r:id="rId63"/>
    <p:sldId id="830" r:id="rId64"/>
    <p:sldId id="835" r:id="rId65"/>
    <p:sldId id="275" r:id="rId66"/>
    <p:sldId id="845" r:id="rId6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Brief human history" id="{180E3EEE-A850-433B-95CE-C1608822BF63}">
          <p14:sldIdLst>
            <p14:sldId id="277"/>
            <p14:sldId id="839"/>
            <p14:sldId id="433"/>
            <p14:sldId id="276"/>
            <p14:sldId id="330"/>
            <p14:sldId id="332"/>
            <p14:sldId id="348"/>
            <p14:sldId id="802"/>
            <p14:sldId id="837"/>
            <p14:sldId id="349"/>
            <p14:sldId id="350"/>
            <p14:sldId id="446"/>
            <p14:sldId id="377"/>
            <p14:sldId id="278"/>
            <p14:sldId id="434"/>
            <p14:sldId id="430"/>
            <p14:sldId id="449"/>
            <p14:sldId id="417"/>
            <p14:sldId id="443"/>
          </p14:sldIdLst>
        </p14:section>
        <p14:section name="The Anthropocene" id="{1CB13608-DB0F-48EF-A30F-7C415F699813}">
          <p14:sldIdLst>
            <p14:sldId id="426"/>
            <p14:sldId id="821"/>
            <p14:sldId id="825"/>
          </p14:sldIdLst>
        </p14:section>
        <p14:section name="Industrial Revolution" id="{FB92B79D-9493-4A31-AF81-B54F742CFA7D}">
          <p14:sldIdLst>
            <p14:sldId id="335"/>
            <p14:sldId id="831"/>
          </p14:sldIdLst>
        </p14:section>
        <p14:section name="The Great Acceleration" id="{4BF1A58C-4C1E-4503-BFAD-9BF885FC3CA5}">
          <p14:sldIdLst>
            <p14:sldId id="808"/>
            <p14:sldId id="561"/>
          </p14:sldIdLst>
        </p14:section>
        <p14:section name="American economic policy as start of the Anthropocene" id="{5E23DE3E-64C8-4EFB-A084-F770DAC02F5A}">
          <p14:sldIdLst>
            <p14:sldId id="702"/>
            <p14:sldId id="340"/>
          </p14:sldIdLst>
        </p14:section>
        <p14:section name="Pre-industrial start of the Anthropocene" id="{966B2223-B6D7-47C9-82CB-C902D9D5BCCA}">
          <p14:sldIdLst>
            <p14:sldId id="354"/>
            <p14:sldId id="344"/>
          </p14:sldIdLst>
        </p14:section>
        <p14:section name="Orbis spike" id="{FF74BFAD-92B5-4ED7-BA33-9CE492DE7403}">
          <p14:sldIdLst>
            <p14:sldId id="826"/>
            <p14:sldId id="804"/>
            <p14:sldId id="805"/>
            <p14:sldId id="809"/>
            <p14:sldId id="827"/>
            <p14:sldId id="828"/>
            <p14:sldId id="829"/>
          </p14:sldIdLst>
        </p14:section>
        <p14:section name="Neolithic Revolution" id="{F51040B6-5526-4E4C-B8FD-A04949E951BF}">
          <p14:sldIdLst>
            <p14:sldId id="329"/>
            <p14:sldId id="346"/>
            <p14:sldId id="313"/>
            <p14:sldId id="422"/>
          </p14:sldIdLst>
        </p14:section>
        <p14:section name="Plio-Pleistocene carnivore extinctions" id="{CE582470-B262-41A3-958A-62ABCE3D2C1E}">
          <p14:sldIdLst>
            <p14:sldId id="810"/>
            <p14:sldId id="357"/>
            <p14:sldId id="418"/>
          </p14:sldIdLst>
        </p14:section>
        <p14:section name="The geologic record of the Anthropocene" id="{44813032-42A9-41B5-A4A2-33D58E6096C0}">
          <p14:sldIdLst>
            <p14:sldId id="572"/>
            <p14:sldId id="367"/>
            <p14:sldId id="846"/>
            <p14:sldId id="833"/>
            <p14:sldId id="379"/>
            <p14:sldId id="334"/>
            <p14:sldId id="432"/>
            <p14:sldId id="416"/>
          </p14:sldIdLst>
        </p14:section>
        <p14:section name="Tradeoffs of the Anthropocene" id="{1A82D1C4-42F7-44C7-9948-60844178E520}">
          <p14:sldIdLst>
            <p14:sldId id="283"/>
            <p14:sldId id="849"/>
            <p14:sldId id="337"/>
            <p14:sldId id="299"/>
            <p14:sldId id="414"/>
            <p14:sldId id="848"/>
            <p14:sldId id="840"/>
            <p14:sldId id="841"/>
            <p14:sldId id="843"/>
            <p14:sldId id="834"/>
            <p14:sldId id="830"/>
            <p14:sldId id="835"/>
            <p14:sldId id="275"/>
            <p14:sldId id="84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9" autoAdjust="0"/>
    <p:restoredTop sz="79899" autoAdjust="0"/>
  </p:normalViewPr>
  <p:slideViewPr>
    <p:cSldViewPr>
      <p:cViewPr varScale="1">
        <p:scale>
          <a:sx n="66" d="100"/>
          <a:sy n="66" d="100"/>
        </p:scale>
        <p:origin x="1142" y="43"/>
      </p:cViewPr>
      <p:guideLst>
        <p:guide orient="horz" pos="2160"/>
        <p:guide pos="3840"/>
      </p:guideLst>
    </p:cSldViewPr>
  </p:slideViewPr>
  <p:outlineViewPr>
    <p:cViewPr>
      <p:scale>
        <a:sx n="33" d="100"/>
        <a:sy n="33" d="100"/>
      </p:scale>
      <p:origin x="0" y="-1773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D4784A-F4E7-82BE-3CA8-D0EC358F8B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D4C4A98F-4C51-B25C-03CC-214FAA9C540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1137CC8-4840-4F1E-B108-1F76032382F0}" type="datetimeFigureOut">
              <a:rPr lang="en-US"/>
              <a:pPr>
                <a:defRPr/>
              </a:pPr>
              <a:t>1/23/2024</a:t>
            </a:fld>
            <a:endParaRPr lang="en-US" dirty="0"/>
          </a:p>
        </p:txBody>
      </p:sp>
      <p:sp>
        <p:nvSpPr>
          <p:cNvPr id="4" name="Slide Image Placeholder 3">
            <a:extLst>
              <a:ext uri="{FF2B5EF4-FFF2-40B4-BE49-F238E27FC236}">
                <a16:creationId xmlns:a16="http://schemas.microsoft.com/office/drawing/2014/main" id="{EE7E4143-0F9B-0F8C-2A49-0B14A26228FC}"/>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707A39C-076E-2673-0163-2237D815A89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FD2F990-2262-1F7D-B1A4-0E701A13EB8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0F0F82F7-B6BD-A938-6433-B4C7E7FBD02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8638CDF-FF66-4C73-9834-BAEEB59CD62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49BE60B-9FFE-F3F8-EBF0-97C22276E1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F641788A-D13E-355F-142F-08E21AE68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Earliest footprints of our hominin relatives (Homo erectus) found in Kenya:  the footprints, dated to between 1.51 million and 1.53 million years ago</a:t>
            </a:r>
          </a:p>
          <a:p>
            <a:pPr eaLnBrk="1" hangingPunct="1">
              <a:spcBef>
                <a:spcPct val="0"/>
              </a:spcBef>
            </a:pPr>
            <a:endParaRPr lang="en-US" altLang="en-US" dirty="0"/>
          </a:p>
          <a:p>
            <a:pPr eaLnBrk="1" hangingPunct="1">
              <a:spcBef>
                <a:spcPct val="0"/>
              </a:spcBef>
            </a:pPr>
            <a:r>
              <a:rPr lang="en-US" altLang="en-US" dirty="0"/>
              <a:t>How did we get to the Anthropocene, from so few to so many?</a:t>
            </a:r>
          </a:p>
          <a:p>
            <a:pPr eaLnBrk="1" hangingPunct="1">
              <a:spcBef>
                <a:spcPct val="0"/>
              </a:spcBef>
            </a:pPr>
            <a:endParaRPr lang="en-US" altLang="en-US" dirty="0"/>
          </a:p>
          <a:p>
            <a:pPr eaLnBrk="1" hangingPunct="1">
              <a:spcBef>
                <a:spcPct val="0"/>
              </a:spcBef>
            </a:pPr>
            <a:endParaRPr lang="en-US" altLang="en-US" dirty="0"/>
          </a:p>
        </p:txBody>
      </p:sp>
      <p:sp>
        <p:nvSpPr>
          <p:cNvPr id="11268" name="Slide Number Placeholder 3">
            <a:extLst>
              <a:ext uri="{FF2B5EF4-FFF2-40B4-BE49-F238E27FC236}">
                <a16:creationId xmlns:a16="http://schemas.microsoft.com/office/drawing/2014/main" id="{76C57FAA-5D9A-0EF8-A564-83F8A139CD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73F72B-C46C-43CF-9A60-6367B8B39B65}" type="slidenum">
              <a:rPr lang="en-US" altLang="en-US" smtClean="0">
                <a:latin typeface="Calibri" panose="020F0502020204030204" pitchFamily="34" charset="0"/>
              </a:rPr>
              <a:pPr/>
              <a:t>1</a:t>
            </a:fld>
            <a:endParaRPr lang="en-US" altLang="en-US"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B6E57F7-8670-8DF1-C898-AEB8CFA3BD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8631CF7-4224-6D91-6684-39962B4AD1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Aka the handyman</a:t>
            </a:r>
          </a:p>
        </p:txBody>
      </p:sp>
      <p:sp>
        <p:nvSpPr>
          <p:cNvPr id="22532" name="Slide Number Placeholder 3">
            <a:extLst>
              <a:ext uri="{FF2B5EF4-FFF2-40B4-BE49-F238E27FC236}">
                <a16:creationId xmlns:a16="http://schemas.microsoft.com/office/drawing/2014/main" id="{BBDCA130-68FE-0B0E-FC49-4A24AF7D5C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A787D6-8A20-4DC0-886E-0DD00F5C3C28}" type="slidenum">
              <a:rPr lang="en-US" altLang="en-US" smtClean="0">
                <a:latin typeface="Calibri" panose="020F0502020204030204" pitchFamily="34" charset="0"/>
              </a:rPr>
              <a:pPr/>
              <a:t>10</a:t>
            </a:fld>
            <a:endParaRPr lang="en-US" altLang="en-US"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1CCE0016-79B9-C697-16AE-0DEE2C743B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F6F690B-D8BA-A2D4-307A-17FA994E56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Fire is a technology. Fire, like the stone tools before it, was a major technological transition and it had a large impact on our physical, social, cultural, and cognitive evolution. </a:t>
            </a:r>
          </a:p>
          <a:p>
            <a:pPr eaLnBrk="1" hangingPunct="1">
              <a:spcBef>
                <a:spcPct val="0"/>
              </a:spcBef>
            </a:pPr>
            <a:endParaRPr lang="en-US" altLang="en-US" dirty="0"/>
          </a:p>
          <a:p>
            <a:pPr eaLnBrk="1" hangingPunct="1">
              <a:spcBef>
                <a:spcPct val="0"/>
              </a:spcBef>
            </a:pPr>
            <a:r>
              <a:rPr lang="en-US" altLang="en-US" dirty="0"/>
              <a:t>Cooking food in general, not only meats, make them more digestible and more calories can be extracted from cooked food. </a:t>
            </a:r>
          </a:p>
          <a:p>
            <a:pPr eaLnBrk="1" hangingPunct="1">
              <a:spcBef>
                <a:spcPct val="0"/>
              </a:spcBef>
            </a:pPr>
            <a:endParaRPr lang="en-US" altLang="en-US" dirty="0"/>
          </a:p>
          <a:p>
            <a:pPr eaLnBrk="1" hangingPunct="1">
              <a:spcBef>
                <a:spcPct val="0"/>
              </a:spcBef>
            </a:pPr>
            <a:r>
              <a:rPr lang="en-US" altLang="en-US" dirty="0"/>
              <a:t>It is well established that the brain uses more energy than any other human organ, accounting for up to 20 percent of the body's total haul. Fire facilitated a metabolism that favored the evolution of larger brain size in humans.</a:t>
            </a:r>
          </a:p>
        </p:txBody>
      </p:sp>
      <p:sp>
        <p:nvSpPr>
          <p:cNvPr id="24580" name="Slide Number Placeholder 3">
            <a:extLst>
              <a:ext uri="{FF2B5EF4-FFF2-40B4-BE49-F238E27FC236}">
                <a16:creationId xmlns:a16="http://schemas.microsoft.com/office/drawing/2014/main" id="{4D938903-9BB6-D9F7-6729-1C518874EE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DA6830-D604-47D7-B969-01BEE95E5F04}" type="slidenum">
              <a:rPr lang="en-US" altLang="en-US" smtClean="0">
                <a:latin typeface="Calibri" panose="020F0502020204030204" pitchFamily="34" charset="0"/>
              </a:rPr>
              <a:pPr/>
              <a:t>11</a:t>
            </a:fld>
            <a:endParaRPr lang="en-US" altLang="en-US"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B4637D2-B590-541C-13A2-C169505B2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8E4954D-C9CE-32F3-07B4-134D40BC1A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6628" name="Slide Number Placeholder 3">
            <a:extLst>
              <a:ext uri="{FF2B5EF4-FFF2-40B4-BE49-F238E27FC236}">
                <a16:creationId xmlns:a16="http://schemas.microsoft.com/office/drawing/2014/main" id="{848B54E0-A7AE-F697-B19B-332C2872FA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E3F672-7C89-4E76-94F1-AD585E4249F1}" type="slidenum">
              <a:rPr lang="en-US" altLang="en-US" smtClean="0">
                <a:latin typeface="Calibri" panose="020F0502020204030204" pitchFamily="34" charset="0"/>
              </a:rPr>
              <a:pPr/>
              <a:t>12</a:t>
            </a:fld>
            <a:endParaRPr lang="en-US" altLang="en-US"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59A3AC7-47D9-ED93-83CE-7296081DC2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97D4F82B-BFD5-36A3-94E6-E3AF84B5FB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Much attention has been focused on control of fire in human evolution and the impact of cooking on anatomy, social, and residential arrangements. However, little is known about what transpired when firelight extended the day, creating effective time for social activities that did not conflict with productive time for subsistence activities. Comparison of 174 day and nighttime conversations among the !Kung Bushmen of southern Africa, supplemented by 68 translated texts, suggests that day talk centers on economic matters and gossip to regulate social relations. Night activities steer away from tensions of the day to singing, dancing, religious ceremonies, and enthralling stories, often about known people. Such stories describe the workings of entire institutions in a small-scale society with little formal teaching. Night talk plays an important role in evoking higher orders of theory of mind via the imagination, conveying attributes of people in broad networks (virtual communities), and transmitting the “big picture” of cultural institutions that generate regularity of behavior, cooperation, and trust at the regional level. Findings from the !Kung are compared with other hunter-gatherer societies and related to the widespread human use of firelight for intimate conversation and our appetite for evening stories. The question is raised as to what happens when economically unproductive firelit time is turned to productive time by artificial lighting.</a:t>
            </a:r>
          </a:p>
        </p:txBody>
      </p:sp>
      <p:sp>
        <p:nvSpPr>
          <p:cNvPr id="28676" name="Slide Number Placeholder 3">
            <a:extLst>
              <a:ext uri="{FF2B5EF4-FFF2-40B4-BE49-F238E27FC236}">
                <a16:creationId xmlns:a16="http://schemas.microsoft.com/office/drawing/2014/main" id="{95E12901-33B8-8936-82A8-1F1CDAC292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03BD0F-5656-4937-9A07-76BDBB59D220}" type="slidenum">
              <a:rPr lang="en-US" altLang="en-US" smtClean="0">
                <a:latin typeface="Calibri" panose="020F0502020204030204" pitchFamily="34" charset="0"/>
              </a:rPr>
              <a:pPr/>
              <a:t>13</a:t>
            </a:fld>
            <a:endParaRPr lang="en-US" altLang="en-US"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85963858-6EB5-92D7-75DF-27B364AB89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58B88F06-5A2E-658A-5053-A6828A9F35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All numbers are approximate and debated in the scientific literature. I have approximated them to communicate the basic idea </a:t>
            </a:r>
          </a:p>
        </p:txBody>
      </p:sp>
      <p:sp>
        <p:nvSpPr>
          <p:cNvPr id="32772" name="Slide Number Placeholder 3">
            <a:extLst>
              <a:ext uri="{FF2B5EF4-FFF2-40B4-BE49-F238E27FC236}">
                <a16:creationId xmlns:a16="http://schemas.microsoft.com/office/drawing/2014/main" id="{68301EE1-652A-40C1-4034-B7952DF997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F6A4BB-7AE3-4644-AC09-9B52CE59D80F}" type="slidenum">
              <a:rPr lang="en-US" altLang="en-US" smtClean="0">
                <a:latin typeface="Calibri" panose="020F0502020204030204" pitchFamily="34" charset="0"/>
              </a:rPr>
              <a:pPr/>
              <a:t>14</a:t>
            </a:fld>
            <a:endParaRPr lang="en-US" altLang="en-US"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88D88C4-A19D-6851-66DC-DED75CC175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B342410-3108-26C2-C711-10C137ACCC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With stone tools and fire, and increasingly larger numbers the stage was set. With changes in climate that made parts of north Africa and the Middle East warm and wet and capable of supporting more vegetation and wildlife, we began to disperse out of Africa. </a:t>
            </a:r>
          </a:p>
        </p:txBody>
      </p:sp>
      <p:sp>
        <p:nvSpPr>
          <p:cNvPr id="30724" name="Slide Number Placeholder 3">
            <a:extLst>
              <a:ext uri="{FF2B5EF4-FFF2-40B4-BE49-F238E27FC236}">
                <a16:creationId xmlns:a16="http://schemas.microsoft.com/office/drawing/2014/main" id="{D4A1E44A-2D4F-7F6C-37D1-F1796C7E4B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0B19BC-DD33-466A-A4E1-EA10E304D515}" type="slidenum">
              <a:rPr lang="en-US" altLang="en-US" smtClean="0">
                <a:latin typeface="Calibri" panose="020F0502020204030204" pitchFamily="34" charset="0"/>
              </a:rPr>
              <a:pPr/>
              <a:t>15</a:t>
            </a:fld>
            <a:endParaRPr lang="en-US" altLang="en-US"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A1BEB28-BD83-A717-5D26-0963D08277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B45135E6-88B7-717A-ABA9-29E26AD2D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Levant means the Middle East</a:t>
            </a:r>
            <a:br>
              <a:rPr lang="en-US" altLang="en-US" dirty="0"/>
            </a:br>
            <a:br>
              <a:rPr lang="en-US" altLang="en-US" dirty="0"/>
            </a:br>
            <a:r>
              <a:rPr lang="en-US" altLang="en-US" dirty="0"/>
              <a:t>Two departure waves, one that began 120,000 years ago, and a larger one 60,000 years</a:t>
            </a:r>
            <a:br>
              <a:rPr lang="en-US" altLang="en-US" dirty="0"/>
            </a:br>
            <a:br>
              <a:rPr lang="en-US" altLang="en-US" dirty="0"/>
            </a:br>
            <a:r>
              <a:rPr lang="en-US" altLang="en-US" dirty="0"/>
              <a:t>Aboriginals in today still retain a small genomic signal of the earlier wave of immigration. </a:t>
            </a:r>
          </a:p>
        </p:txBody>
      </p:sp>
      <p:sp>
        <p:nvSpPr>
          <p:cNvPr id="36868" name="Slide Number Placeholder 3">
            <a:extLst>
              <a:ext uri="{FF2B5EF4-FFF2-40B4-BE49-F238E27FC236}">
                <a16:creationId xmlns:a16="http://schemas.microsoft.com/office/drawing/2014/main" id="{FBD7006B-1E22-79C2-DBDB-8C4631EAFF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159DB3-D725-4703-A4B4-4DCCB4C7852A}" type="slidenum">
              <a:rPr lang="en-US" altLang="en-US" smtClean="0">
                <a:latin typeface="Calibri" panose="020F0502020204030204" pitchFamily="34" charset="0"/>
              </a:rPr>
              <a:pPr/>
              <a:t>16</a:t>
            </a:fld>
            <a:endParaRPr lang="en-US" altLang="en-US"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13AB592-1916-9A63-5208-9A1216E812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0561739-0C20-AFF3-39CC-0E74F6DC97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Coastal route is now the more preferred explanation for how we humans arrived in North America. </a:t>
            </a:r>
          </a:p>
          <a:p>
            <a:pPr eaLnBrk="1" hangingPunct="1">
              <a:spcBef>
                <a:spcPct val="0"/>
              </a:spcBef>
            </a:pPr>
            <a:endParaRPr lang="en-US" altLang="en-US" dirty="0"/>
          </a:p>
          <a:p>
            <a:pPr eaLnBrk="1" hangingPunct="1">
              <a:spcBef>
                <a:spcPct val="0"/>
              </a:spcBef>
            </a:pPr>
            <a:r>
              <a:rPr lang="en-US" altLang="en-US" dirty="0"/>
              <a:t>Arrival dates are now earlier, greater than 14,000 years ago.  </a:t>
            </a:r>
          </a:p>
        </p:txBody>
      </p:sp>
      <p:sp>
        <p:nvSpPr>
          <p:cNvPr id="40964" name="Slide Number Placeholder 3">
            <a:extLst>
              <a:ext uri="{FF2B5EF4-FFF2-40B4-BE49-F238E27FC236}">
                <a16:creationId xmlns:a16="http://schemas.microsoft.com/office/drawing/2014/main" id="{4DA9F803-B73F-B74E-291F-F750CC1157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3BB55-8745-4F7E-A3DF-26530B45222D}" type="slidenum">
              <a:rPr lang="en-US" altLang="en-US" smtClean="0">
                <a:latin typeface="Calibri" panose="020F0502020204030204" pitchFamily="34" charset="0"/>
              </a:rPr>
              <a:pPr/>
              <a:t>17</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12E3223-1DD7-6299-810D-FE8C52BE8D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6319DFB-1C8C-EC25-9250-B17F596C5EE5}"/>
              </a:ext>
            </a:extLst>
          </p:cNvPr>
          <p:cNvSpPr>
            <a:spLocks noGrp="1"/>
          </p:cNvSpPr>
          <p:nvPr>
            <p:ph type="body" idx="1"/>
          </p:nvPr>
        </p:nvSpPr>
        <p:spPr/>
        <p:txBody>
          <a:bodyPr>
            <a:normAutofit/>
          </a:bodyPr>
          <a:lstStyle/>
          <a:p>
            <a:pPr eaLnBrk="1" fontAlgn="auto" hangingPunct="1">
              <a:spcBef>
                <a:spcPts val="0"/>
              </a:spcBef>
              <a:spcAft>
                <a:spcPts val="0"/>
              </a:spcAft>
              <a:defRPr/>
            </a:pPr>
            <a:r>
              <a:rPr lang="en-US" dirty="0"/>
              <a:t>http://voyager.jpl.nasa.gov/</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Voyager 1 and 2 launched in 1977</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The Voyager message is carried by a phonograph record-a 12-inch gold-plated copper disk containing sounds and images selected to portray the diversity of life and culture on Earth. </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The contents of the record were selected for NASA by a committee chaired by Carl Sagan of Cornell University. Dr. Sagan and his associates assembled 115 images and a variety of natural sounds, such as those made by surf, wind and thunder, birds, whales, and other animals. To this they added musical selections from different cultures and eras, and spoken greetings from Earth-people in fifty-five languages, and printed messages from US President Jimmy Carter. Each record is encased in a protective aluminum jacket, together with a cartridge and a needle. Instructions, in symbolic language, explain the origin of the spacecraft and indicate how the record is to be played. It will be forty thousand years before they make a close approach to any other planetary system.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dirty="0"/>
              <a:t>Both spacecraft are still sending information about their surroundings through the Deep Space Network, or DSN, but the quantity and quality of this information continues to decline as these old computer systems on board begin to fail. </a:t>
            </a:r>
          </a:p>
          <a:p>
            <a:pPr eaLnBrk="1" fontAlgn="auto" hangingPunct="1">
              <a:spcBef>
                <a:spcPts val="0"/>
              </a:spcBef>
              <a:spcAft>
                <a:spcPts val="0"/>
              </a:spcAft>
              <a:defRPr/>
            </a:pPr>
            <a:endParaRPr lang="en-US" b="1" dirty="0"/>
          </a:p>
        </p:txBody>
      </p:sp>
      <p:sp>
        <p:nvSpPr>
          <p:cNvPr id="43012" name="Slide Number Placeholder 3">
            <a:extLst>
              <a:ext uri="{FF2B5EF4-FFF2-40B4-BE49-F238E27FC236}">
                <a16:creationId xmlns:a16="http://schemas.microsoft.com/office/drawing/2014/main" id="{C790C009-0040-B7A7-C3BC-3E05BFDE31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279A26-2DE1-4752-9023-FBB7F2F3E10A}" type="slidenum">
              <a:rPr lang="en-US" altLang="en-US" smtClean="0">
                <a:latin typeface="Calibri" panose="020F0502020204030204" pitchFamily="34" charset="0"/>
              </a:rPr>
              <a:pPr/>
              <a:t>18</a:t>
            </a:fld>
            <a:endParaRPr lang="en-US" altLang="en-US"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0E56004-CDE6-BB1D-4A48-C97121F49E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03D4CB2-8456-9A6B-9EEA-D801D2409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6084" name="Slide Number Placeholder 3">
            <a:extLst>
              <a:ext uri="{FF2B5EF4-FFF2-40B4-BE49-F238E27FC236}">
                <a16:creationId xmlns:a16="http://schemas.microsoft.com/office/drawing/2014/main" id="{7191FE47-0B99-B402-FCC5-97EEC6615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7E66E2DE-EA25-47F7-B6A7-177B8AC56845}" type="slidenum">
              <a:rPr lang="en-US" altLang="en-US" smtClean="0">
                <a:latin typeface="Times New Roman" panose="02020603050405020304" pitchFamily="18" charset="0"/>
              </a:rPr>
              <a:pPr/>
              <a:t>20</a:t>
            </a:fld>
            <a:endParaRPr lang="en-US" altLang="en-US" dirty="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https://www.nytimes.com/2022/12/17/climate/anthropocene-age-geology.html</a:t>
            </a:r>
            <a:br>
              <a:rPr lang="en-US" dirty="0"/>
            </a:br>
            <a:br>
              <a:rPr lang="en-US" dirty="0"/>
            </a:br>
            <a:r>
              <a:rPr lang="en-US" dirty="0"/>
              <a:t>This is one of your readings for Unit 1. It discusses the different ways in which the start of the Anthropocene can be designated and what markers in the geologic record best signify it.</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2</a:t>
            </a:fld>
            <a:endParaRPr lang="en-US" altLang="en-US" dirty="0"/>
          </a:p>
        </p:txBody>
      </p:sp>
    </p:spTree>
    <p:extLst>
      <p:ext uri="{BB962C8B-B14F-4D97-AF65-F5344CB8AC3E}">
        <p14:creationId xmlns:p14="http://schemas.microsoft.com/office/powerpoint/2010/main" val="264040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9658B2A-2452-37AB-FD63-4C428F043B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182CDB8-A1CF-D01A-69CC-AAA3085102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dirty="0"/>
              <a:t>The dispersal of Homo sapiens around the world? The domestication of crops – what is </a:t>
            </a:r>
            <a:r>
              <a:rPr lang="en-US" altLang="en-US" dirty="0" err="1"/>
              <a:t>knonw</a:t>
            </a:r>
            <a:r>
              <a:rPr lang="en-US" altLang="en-US" dirty="0"/>
              <a:t> the Neolithic Revolution? Establishment of the first cities?  European exploration of the world? The Industrial Revolution? The Great Acceleration?</a:t>
            </a:r>
          </a:p>
        </p:txBody>
      </p:sp>
      <p:sp>
        <p:nvSpPr>
          <p:cNvPr id="48132" name="Slide Number Placeholder 3">
            <a:extLst>
              <a:ext uri="{FF2B5EF4-FFF2-40B4-BE49-F238E27FC236}">
                <a16:creationId xmlns:a16="http://schemas.microsoft.com/office/drawing/2014/main" id="{DFB9B78F-0328-F0EB-4930-7743B5CCBB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59242-9C98-4B0F-9880-E47E1937E5E8}" type="slidenum">
              <a:rPr lang="en-US" altLang="en-US" smtClean="0">
                <a:latin typeface="Calibri" panose="020F0502020204030204" pitchFamily="34" charset="0"/>
              </a:rPr>
              <a:pPr/>
              <a:t>21</a:t>
            </a:fld>
            <a:endParaRPr lang="en-US" altLang="en-US"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F688B3F-0167-8666-803C-B6A1314D8E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1735FC3-56EC-323E-1F17-27D691348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dirty="0"/>
              <a:t>“…but one that shows us how nature exerts its power over humans.” What this means is that:  The Anthropocene, at least to some scholars, is not so much a period in which human exert a dominant control over the Earth, but one in which human impacts alters nature in ways that are not entirely favorable. In a sense, it is not the age of humans, but still, the age of nature. At a time when human processes dominate the planet, the Earth is responding in ways that convey a reaction that we may not be able to control or mitigate.  The feedbacks in the biosphere set in motion on Earth by increasing concentrations of carbon dioxide from combustion of fossil fuels now threatens facets of human dominance of the Earth. </a:t>
            </a:r>
          </a:p>
        </p:txBody>
      </p:sp>
      <p:sp>
        <p:nvSpPr>
          <p:cNvPr id="50180" name="Slide Number Placeholder 3">
            <a:extLst>
              <a:ext uri="{FF2B5EF4-FFF2-40B4-BE49-F238E27FC236}">
                <a16:creationId xmlns:a16="http://schemas.microsoft.com/office/drawing/2014/main" id="{70930AEF-C774-4921-9822-28D6AC6D8C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62381F-E5E0-493E-9484-0911CAE962EF}" type="slidenum">
              <a:rPr lang="en-US" altLang="en-US" smtClean="0">
                <a:latin typeface="Calibri" panose="020F0502020204030204" pitchFamily="34" charset="0"/>
              </a:rPr>
              <a:pPr/>
              <a:t>22</a:t>
            </a:fld>
            <a:endParaRPr lang="en-US" altLang="en-US"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91403C06-5D27-FBA1-CB2C-252905C651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E0E151C3-AAE7-CA59-4F9C-50DC8F82E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https://www.openculture.com/2017/05/timelapse-animation-lets-you-see-the-rise-of-cities-across-the-globe-from-3700-bc-to-2000-ad.html</a:t>
            </a:r>
          </a:p>
        </p:txBody>
      </p:sp>
      <p:sp>
        <p:nvSpPr>
          <p:cNvPr id="69636" name="Slide Number Placeholder 3">
            <a:extLst>
              <a:ext uri="{FF2B5EF4-FFF2-40B4-BE49-F238E27FC236}">
                <a16:creationId xmlns:a16="http://schemas.microsoft.com/office/drawing/2014/main" id="{A243A48C-52D5-5B9D-F147-5992F39DC9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82F656-B7E3-41D6-A5BB-00CDE852D6B5}" type="slidenum">
              <a:rPr lang="en-US" altLang="en-US" smtClean="0">
                <a:latin typeface="Calibri" panose="020F0502020204030204" pitchFamily="34" charset="0"/>
              </a:rPr>
              <a:pPr/>
              <a:t>23</a:t>
            </a:fld>
            <a:endParaRPr lang="en-US" altLang="en-US" dirty="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E102322-C7D9-3606-7540-0E9CB3D6DA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0C88F22-E7CC-D1D1-292E-9FD94C9FF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Carbon dioxide levels recorded in ice cores begin to increase at this time</a:t>
            </a:r>
          </a:p>
          <a:p>
            <a:pPr eaLnBrk="1" hangingPunct="1">
              <a:spcBef>
                <a:spcPct val="0"/>
              </a:spcBef>
            </a:pPr>
            <a:endParaRPr lang="en-US" altLang="en-US" dirty="0"/>
          </a:p>
          <a:p>
            <a:pPr eaLnBrk="1" hangingPunct="1">
              <a:spcBef>
                <a:spcPct val="0"/>
              </a:spcBef>
            </a:pPr>
            <a:r>
              <a:rPr lang="en-US" altLang="en-US" dirty="0"/>
              <a:t>The Industrial Revolution was a period in which fundamental changes occurred in agriculture, textile and metal manufacture, transportation, economic policies and the social structure</a:t>
            </a:r>
            <a:br>
              <a:rPr lang="en-US" altLang="en-US" dirty="0"/>
            </a:br>
            <a:br>
              <a:rPr lang="en-US" altLang="en-US" dirty="0"/>
            </a:br>
            <a:r>
              <a:rPr lang="en-US" altLang="en-US" dirty="0"/>
              <a:t>However, keep in mind that coal was being used in China 800 years earlier, but the industrialization that occurred in Europe later was far vaster and much more mechanized</a:t>
            </a:r>
          </a:p>
          <a:p>
            <a:pPr eaLnBrk="1" hangingPunct="1">
              <a:spcBef>
                <a:spcPct val="0"/>
              </a:spcBef>
            </a:pPr>
            <a:endParaRPr lang="en-US" altLang="en-US" dirty="0"/>
          </a:p>
        </p:txBody>
      </p:sp>
      <p:sp>
        <p:nvSpPr>
          <p:cNvPr id="67588" name="Slide Number Placeholder 3">
            <a:extLst>
              <a:ext uri="{FF2B5EF4-FFF2-40B4-BE49-F238E27FC236}">
                <a16:creationId xmlns:a16="http://schemas.microsoft.com/office/drawing/2014/main" id="{BA949F77-A905-5C65-CC0A-D6DC5D9AE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017AFF-F38A-43E3-A5FD-73F241CBC63F}" type="slidenum">
              <a:rPr lang="en-US" altLang="en-US" smtClean="0">
                <a:latin typeface="Calibri" panose="020F0502020204030204" pitchFamily="34" charset="0"/>
              </a:rPr>
              <a:pPr/>
              <a:t>24</a:t>
            </a:fld>
            <a:endParaRPr lang="en-US" altLang="en-US"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1787B677-0844-D1E7-02A0-53672C34FA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749377C5-C9C1-8ED0-906C-FECBB93227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2016, the Anthropocene Working Group agreed that the Anthropocene is different from the Holocene, which began 10,000 years ago.  The Anthropocene, in their decision, began in the year 1950 when the Great Acceleration, a dramatic increase in human activity affecting the planet, took off</a:t>
            </a:r>
          </a:p>
          <a:p>
            <a:endParaRPr lang="en-US" altLang="en-US" dirty="0"/>
          </a:p>
        </p:txBody>
      </p:sp>
      <p:sp>
        <p:nvSpPr>
          <p:cNvPr id="71684" name="Slide Number Placeholder 3">
            <a:extLst>
              <a:ext uri="{FF2B5EF4-FFF2-40B4-BE49-F238E27FC236}">
                <a16:creationId xmlns:a16="http://schemas.microsoft.com/office/drawing/2014/main" id="{2B4B7BFA-F90F-DBCD-F857-903D9B6F30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9CC2AB-2A95-4C83-A463-269F9E8B35B4}" type="slidenum">
              <a:rPr lang="en-US" altLang="en-US" smtClean="0">
                <a:latin typeface="Calibri" panose="020F0502020204030204" pitchFamily="34" charset="0"/>
              </a:rPr>
              <a:pPr/>
              <a:t>25</a:t>
            </a:fld>
            <a:endParaRPr lang="en-US" altLang="en-US"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68AEC95-009A-7C85-E240-55F1C301FA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712DA55-9845-6117-36DA-E2089C6216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Post World War 2 period marks the start of the Anthropocene based on the Great Acceleration</a:t>
            </a:r>
          </a:p>
          <a:p>
            <a:endParaRPr lang="en-US" altLang="en-US" dirty="0"/>
          </a:p>
          <a:p>
            <a:r>
              <a:rPr lang="en-US" altLang="en-US" dirty="0"/>
              <a:t>Steffen, W., Broadgate, W., Deutsch, L., Gaffney, O., &amp; Ludwig, C. (2015). The trajectory of the Anthropocene: the great acceleration. </a:t>
            </a:r>
            <a:r>
              <a:rPr lang="en-US" altLang="en-US" i="1" dirty="0"/>
              <a:t>The Anthropocene Review</a:t>
            </a:r>
            <a:r>
              <a:rPr lang="en-US" altLang="en-US" dirty="0"/>
              <a:t>, </a:t>
            </a:r>
            <a:r>
              <a:rPr lang="en-US" altLang="en-US" i="1" dirty="0"/>
              <a:t>2</a:t>
            </a:r>
            <a:r>
              <a:rPr lang="en-US" altLang="en-US" dirty="0"/>
              <a:t>(1), 81-98.</a:t>
            </a:r>
            <a:br>
              <a:rPr lang="en-US" altLang="en-US" dirty="0"/>
            </a:br>
            <a:endParaRPr lang="en-US" altLang="en-US" dirty="0"/>
          </a:p>
        </p:txBody>
      </p:sp>
      <p:sp>
        <p:nvSpPr>
          <p:cNvPr id="73732" name="Slide Number Placeholder 3">
            <a:extLst>
              <a:ext uri="{FF2B5EF4-FFF2-40B4-BE49-F238E27FC236}">
                <a16:creationId xmlns:a16="http://schemas.microsoft.com/office/drawing/2014/main" id="{CF62F150-9467-93AA-5754-2FAECC6879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9FFC78-6B71-4E68-8296-0F76B1819EC2}" type="slidenum">
              <a:rPr lang="en-US" altLang="en-US" smtClean="0">
                <a:latin typeface="Calibri" panose="020F0502020204030204" pitchFamily="34" charset="0"/>
              </a:rPr>
              <a:pPr/>
              <a:t>26</a:t>
            </a:fld>
            <a:endParaRPr lang="en-US" altLang="en-US"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169E788-08BC-6124-3A73-BCC8FDC576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C3FA0B2D-F041-5094-B077-DBF8223DB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800" dirty="0">
                <a:latin typeface="AdvOT596495f2"/>
              </a:rPr>
              <a:t>The federal Materials Policy Commission, more commonly known as the Paley Commission published a report in 1952 that initiated the Great Acceleration. </a:t>
            </a:r>
          </a:p>
          <a:p>
            <a:br>
              <a:rPr lang="en-US" altLang="en-US" sz="2800" dirty="0"/>
            </a:br>
            <a:r>
              <a:rPr lang="en-US" altLang="en-US" sz="2800" dirty="0"/>
              <a:t>Lane, R. (2019). The American anthropocene: Economic scarcity and growth during the great acceleration. </a:t>
            </a:r>
            <a:r>
              <a:rPr lang="en-US" altLang="en-US" sz="2800" i="1" dirty="0"/>
              <a:t>Geoforum</a:t>
            </a:r>
            <a:r>
              <a:rPr lang="en-US" altLang="en-US" sz="2800" dirty="0"/>
              <a:t>, </a:t>
            </a:r>
            <a:r>
              <a:rPr lang="en-US" altLang="en-US" sz="2800" i="1" dirty="0"/>
              <a:t>99</a:t>
            </a:r>
            <a:r>
              <a:rPr lang="en-US" altLang="en-US" sz="2800" dirty="0"/>
              <a:t>, 11-21.</a:t>
            </a:r>
          </a:p>
          <a:p>
            <a:endParaRPr lang="en-US" altLang="en-US" sz="2800" dirty="0">
              <a:latin typeface="AdvOT596495f2"/>
            </a:endParaRPr>
          </a:p>
          <a:p>
            <a:endParaRPr lang="en-US" altLang="en-US" dirty="0"/>
          </a:p>
        </p:txBody>
      </p:sp>
      <p:sp>
        <p:nvSpPr>
          <p:cNvPr id="75780" name="Slide Number Placeholder 3">
            <a:extLst>
              <a:ext uri="{FF2B5EF4-FFF2-40B4-BE49-F238E27FC236}">
                <a16:creationId xmlns:a16="http://schemas.microsoft.com/office/drawing/2014/main" id="{845CEA26-C93A-E204-E73B-BA75C67C73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4EC6EF-D165-486F-97A5-3480E5C6F674}" type="slidenum">
              <a:rPr lang="en-US" altLang="en-US" smtClean="0">
                <a:latin typeface="Calibri" panose="020F0502020204030204" pitchFamily="34" charset="0"/>
              </a:rPr>
              <a:pPr/>
              <a:t>27</a:t>
            </a:fld>
            <a:endParaRPr lang="en-US" altLang="en-US" dirty="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7BC6BB8-3247-CA5C-F2D7-C8ED1C121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244FC2EC-222D-9C47-C7C0-B16928F37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Lane, R. (2019). The American anthropocene: Economic scarcity and growth during the great acceleration. </a:t>
            </a:r>
            <a:r>
              <a:rPr lang="en-US" altLang="en-US" i="1" dirty="0"/>
              <a:t>Geoforum</a:t>
            </a:r>
            <a:r>
              <a:rPr lang="en-US" altLang="en-US" dirty="0"/>
              <a:t>, </a:t>
            </a:r>
            <a:r>
              <a:rPr lang="en-US" altLang="en-US" i="1" dirty="0"/>
              <a:t>99</a:t>
            </a:r>
            <a:r>
              <a:rPr lang="en-US" altLang="en-US" dirty="0"/>
              <a:t>, 11-21.</a:t>
            </a:r>
            <a:br>
              <a:rPr lang="en-US" altLang="en-US" dirty="0"/>
            </a:br>
            <a:br>
              <a:rPr lang="en-US" altLang="en-US" dirty="0"/>
            </a:br>
            <a:endParaRPr lang="en-US" altLang="en-US" dirty="0"/>
          </a:p>
        </p:txBody>
      </p:sp>
      <p:sp>
        <p:nvSpPr>
          <p:cNvPr id="77828" name="Slide Number Placeholder 3">
            <a:extLst>
              <a:ext uri="{FF2B5EF4-FFF2-40B4-BE49-F238E27FC236}">
                <a16:creationId xmlns:a16="http://schemas.microsoft.com/office/drawing/2014/main" id="{35EF450C-1706-4E1B-B57C-EA5A6D0DD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225C2E-2E67-47EE-B814-BD92BB33F6E9}" type="slidenum">
              <a:rPr lang="en-US" altLang="en-US" smtClean="0">
                <a:latin typeface="Calibri" panose="020F0502020204030204" pitchFamily="34" charset="0"/>
              </a:rPr>
              <a:pPr/>
              <a:t>28</a:t>
            </a:fld>
            <a:endParaRPr lang="en-US" altLang="en-US" dirty="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Technologies involved in all of these events – just like with the technology of fire, of spoken and then written language. Technology, human evolution, and environmental impacts are all deeply interwoven.</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29</a:t>
            </a:fld>
            <a:endParaRPr lang="en-US" altLang="en-US" dirty="0"/>
          </a:p>
        </p:txBody>
      </p:sp>
    </p:spTree>
    <p:extLst>
      <p:ext uri="{BB962C8B-B14F-4D97-AF65-F5344CB8AC3E}">
        <p14:creationId xmlns:p14="http://schemas.microsoft.com/office/powerpoint/2010/main" val="1936671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749FE52-A983-0738-FFCE-E99DA7A21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6C34E145-26BE-9F7F-0C62-8640A084AB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Period between the first, barely recognizable, anthropogenic environmental changes and the Industrial Revolution when anthropogenic changes accelerated</a:t>
            </a:r>
          </a:p>
          <a:p>
            <a:pPr eaLnBrk="1" hangingPunct="1">
              <a:spcBef>
                <a:spcPct val="0"/>
              </a:spcBef>
            </a:pPr>
            <a:endParaRPr lang="en-US" altLang="en-US" dirty="0"/>
          </a:p>
        </p:txBody>
      </p:sp>
      <p:sp>
        <p:nvSpPr>
          <p:cNvPr id="122884" name="Slide Number Placeholder 3">
            <a:extLst>
              <a:ext uri="{FF2B5EF4-FFF2-40B4-BE49-F238E27FC236}">
                <a16:creationId xmlns:a16="http://schemas.microsoft.com/office/drawing/2014/main" id="{C844FCA2-09F1-D621-2A61-0A29957C5C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B0CC19-D8AB-4DCB-8DD6-9F5C1E9AF367}" type="slidenum">
              <a:rPr lang="en-US" altLang="en-US" smtClean="0">
                <a:latin typeface="Calibri" panose="020F0502020204030204" pitchFamily="34" charset="0"/>
              </a:rPr>
              <a:pPr/>
              <a:t>30</a:t>
            </a:fld>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7B52209E-B214-C225-9B90-3B75ED26D3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BC5D3A48-148F-327B-E8D8-C26663B395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Vote and submit on a half sheet of paper</a:t>
            </a:r>
          </a:p>
        </p:txBody>
      </p:sp>
      <p:sp>
        <p:nvSpPr>
          <p:cNvPr id="157700" name="Slide Number Placeholder 3">
            <a:extLst>
              <a:ext uri="{FF2B5EF4-FFF2-40B4-BE49-F238E27FC236}">
                <a16:creationId xmlns:a16="http://schemas.microsoft.com/office/drawing/2014/main" id="{EBF60C65-073F-3C22-4137-DB94843940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9F8626-2F2F-4F6B-AF49-DE4535CC3433}" type="slidenum">
              <a:rPr lang="en-US" altLang="en-US" smtClean="0">
                <a:latin typeface="Calibri" panose="020F0502020204030204" pitchFamily="34" charset="0"/>
              </a:rPr>
              <a:pPr/>
              <a:t>3</a:t>
            </a:fld>
            <a:endParaRPr lang="en-US" altLang="en-US"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E4A199D-CCEB-9673-D2C3-5A58684E51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E17C118C-AA49-C76C-59C3-564C32FFB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http://www.scientificamerican.com/article/mass-deaths-in-americas-start-new-co2-epoch/</a:t>
            </a:r>
          </a:p>
          <a:p>
            <a:pPr eaLnBrk="1" hangingPunct="1">
              <a:spcBef>
                <a:spcPct val="0"/>
              </a:spcBef>
            </a:pPr>
            <a:endParaRPr lang="en-US" altLang="en-US" dirty="0"/>
          </a:p>
          <a:p>
            <a:pPr eaLnBrk="1" hangingPunct="1">
              <a:spcBef>
                <a:spcPct val="0"/>
              </a:spcBef>
            </a:pPr>
            <a:r>
              <a:rPr lang="en-US" altLang="en-US" dirty="0"/>
              <a:t>European contact began in late 1400s – Columbus</a:t>
            </a:r>
            <a:br>
              <a:rPr lang="en-US" altLang="en-US" dirty="0"/>
            </a:br>
            <a:r>
              <a:rPr lang="en-US" altLang="en-US" dirty="0"/>
              <a:t>Balboa and De Soto in early 1500s</a:t>
            </a:r>
            <a:br>
              <a:rPr lang="en-US" altLang="en-US" dirty="0"/>
            </a:br>
            <a:r>
              <a:rPr lang="en-US" altLang="en-US" dirty="0"/>
              <a:t>Jamestown, Virginia – 1607</a:t>
            </a:r>
          </a:p>
          <a:p>
            <a:pPr eaLnBrk="1" hangingPunct="1">
              <a:spcBef>
                <a:spcPct val="0"/>
              </a:spcBef>
            </a:pPr>
            <a:endParaRPr lang="en-US" altLang="en-US" dirty="0"/>
          </a:p>
          <a:p>
            <a:pPr eaLnBrk="1" hangingPunct="1">
              <a:spcBef>
                <a:spcPct val="0"/>
              </a:spcBef>
            </a:pPr>
            <a:r>
              <a:rPr lang="en-US" altLang="en-US" dirty="0"/>
              <a:t>What could make this sharp drop in the CO2 in the atmosphere?</a:t>
            </a:r>
          </a:p>
          <a:p>
            <a:pPr eaLnBrk="1" hangingPunct="1">
              <a:spcBef>
                <a:spcPct val="0"/>
              </a:spcBef>
            </a:pPr>
            <a:endParaRPr lang="en-US" altLang="en-US" dirty="0"/>
          </a:p>
          <a:p>
            <a:pPr eaLnBrk="1" hangingPunct="1">
              <a:spcBef>
                <a:spcPct val="0"/>
              </a:spcBef>
            </a:pPr>
            <a:endParaRPr lang="en-US" altLang="en-US" dirty="0"/>
          </a:p>
        </p:txBody>
      </p:sp>
      <p:sp>
        <p:nvSpPr>
          <p:cNvPr id="52228" name="Slide Number Placeholder 3">
            <a:extLst>
              <a:ext uri="{FF2B5EF4-FFF2-40B4-BE49-F238E27FC236}">
                <a16:creationId xmlns:a16="http://schemas.microsoft.com/office/drawing/2014/main" id="{0D565DE4-E630-DCEE-3B40-CE325AD762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D619C4-1190-48B0-8578-3B5F6685DCFC}" type="slidenum">
              <a:rPr lang="en-US" altLang="en-US" smtClean="0">
                <a:latin typeface="Calibri" panose="020F0502020204030204" pitchFamily="34" charset="0"/>
              </a:rPr>
              <a:pPr/>
              <a:t>31</a:t>
            </a:fld>
            <a:endParaRPr lang="en-US" altLang="en-US" dirty="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3E7048D-02AD-0F40-A760-26C792DD97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B50F5D4-FA22-DDDB-2D53-4EDA1DCDC1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1998</a:t>
            </a:r>
          </a:p>
        </p:txBody>
      </p:sp>
      <p:sp>
        <p:nvSpPr>
          <p:cNvPr id="54276" name="Slide Number Placeholder 3">
            <a:extLst>
              <a:ext uri="{FF2B5EF4-FFF2-40B4-BE49-F238E27FC236}">
                <a16:creationId xmlns:a16="http://schemas.microsoft.com/office/drawing/2014/main" id="{2AC42F49-AFD2-1448-C736-AEEAF1737F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E82AE6-084F-4339-AF95-EFEECAEE411E}" type="slidenum">
              <a:rPr lang="en-US" altLang="en-US" smtClean="0">
                <a:latin typeface="Calibri" panose="020F0502020204030204" pitchFamily="34" charset="0"/>
              </a:rPr>
              <a:pPr/>
              <a:t>32</a:t>
            </a:fld>
            <a:endParaRPr lang="en-US" altLang="en-US" dirty="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CA34781-4F8D-371F-BCD2-424DFEEF3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CEE38ABE-2ECF-213C-D7FF-A9DBE95AD9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2013</a:t>
            </a:r>
          </a:p>
        </p:txBody>
      </p:sp>
      <p:sp>
        <p:nvSpPr>
          <p:cNvPr id="56324" name="Slide Number Placeholder 3">
            <a:extLst>
              <a:ext uri="{FF2B5EF4-FFF2-40B4-BE49-F238E27FC236}">
                <a16:creationId xmlns:a16="http://schemas.microsoft.com/office/drawing/2014/main" id="{FC76C21E-D07B-3992-BFD3-F45714497A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B3C5A9-AE16-4527-A797-C8435CC820D1}" type="slidenum">
              <a:rPr lang="en-US" altLang="en-US" smtClean="0">
                <a:latin typeface="Calibri" panose="020F0502020204030204" pitchFamily="34" charset="0"/>
              </a:rPr>
              <a:pPr/>
              <a:t>33</a:t>
            </a:fld>
            <a:endParaRPr lang="en-US" altLang="en-US" dirty="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54EA6E1-AB51-44C1-612C-B6C6D003EB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49ED98-5A96-4BE3-A434-211DB3A4D7D4}" type="slidenum">
              <a:rPr lang="en-US" altLang="en-US" smtClean="0"/>
              <a:pPr/>
              <a:t>35</a:t>
            </a:fld>
            <a:endParaRPr lang="en-US" altLang="en-US" dirty="0"/>
          </a:p>
        </p:txBody>
      </p:sp>
      <p:sp>
        <p:nvSpPr>
          <p:cNvPr id="59395" name="Rectangle 2">
            <a:extLst>
              <a:ext uri="{FF2B5EF4-FFF2-40B4-BE49-F238E27FC236}">
                <a16:creationId xmlns:a16="http://schemas.microsoft.com/office/drawing/2014/main" id="{E3A8DD0C-E408-B1CE-468A-F7E5675668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a:extLst>
              <a:ext uri="{FF2B5EF4-FFF2-40B4-BE49-F238E27FC236}">
                <a16:creationId xmlns:a16="http://schemas.microsoft.com/office/drawing/2014/main" id="{CA5D5EB2-272C-2A3D-FB6A-E75D018CFF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Regional population estimates sum to a total of 54 million people in the Americas in 1492, with recent population modelling estimates of 61 million people. </a:t>
            </a:r>
          </a:p>
          <a:p>
            <a:pPr eaLnBrk="1" hangingPunct="1">
              <a:spcBef>
                <a:spcPct val="0"/>
              </a:spcBef>
            </a:pPr>
            <a:endParaRPr lang="en-US" altLang="en-US" dirty="0"/>
          </a:p>
          <a:p>
            <a:pPr eaLnBrk="1" hangingPunct="1">
              <a:spcBef>
                <a:spcPct val="0"/>
              </a:spcBef>
            </a:pPr>
            <a:r>
              <a:rPr lang="en-US" altLang="en-US" dirty="0"/>
              <a:t>Numbers rapidly declined to a minimum of about 6 million people by 1650 via exposure to diseases carried by Europeans, plus war, enslavement and famine. </a:t>
            </a:r>
            <a:br>
              <a:rPr lang="en-US" altLang="en-US" dirty="0"/>
            </a:br>
            <a:br>
              <a:rPr lang="en-US" altLang="en-US" dirty="0"/>
            </a:br>
            <a:r>
              <a:rPr lang="en-US" altLang="en-US" dirty="0">
                <a:latin typeface="Arial" panose="020B0604020202020204" pitchFamily="34" charset="0"/>
              </a:rPr>
              <a:t>Timucua native Americans planting in large cleared fields, early 1500’s, in Florida.</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http://emedicine.medscape.com/article/237229-overview</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B423C4F-25B3-C116-D3DD-BBA23376D5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24A849-2293-4716-8FCF-5E5E72B378F1}" type="slidenum">
              <a:rPr lang="en-US" altLang="en-US" smtClean="0"/>
              <a:pPr/>
              <a:t>36</a:t>
            </a:fld>
            <a:endParaRPr lang="en-US" altLang="en-US" dirty="0"/>
          </a:p>
        </p:txBody>
      </p:sp>
      <p:sp>
        <p:nvSpPr>
          <p:cNvPr id="61443" name="Rectangle 2">
            <a:extLst>
              <a:ext uri="{FF2B5EF4-FFF2-40B4-BE49-F238E27FC236}">
                <a16:creationId xmlns:a16="http://schemas.microsoft.com/office/drawing/2014/main" id="{879F63F9-2795-51BE-6EE6-9C95619ED3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a:extLst>
              <a:ext uri="{FF2B5EF4-FFF2-40B4-BE49-F238E27FC236}">
                <a16:creationId xmlns:a16="http://schemas.microsoft.com/office/drawing/2014/main" id="{59CAADC8-D78B-0FB4-A912-C4EE9FCD11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Numbers rapidly declined to a minimum of about 6 million people by 1650 via exposure to diseases carried by Europeans, plus war, enslavement and famine. </a:t>
            </a:r>
            <a:br>
              <a:rPr lang="en-US" altLang="en-US" dirty="0"/>
            </a:br>
            <a:br>
              <a:rPr lang="en-US" altLang="en-US" dirty="0"/>
            </a:br>
            <a:r>
              <a:rPr lang="en-US" altLang="en-US" dirty="0"/>
              <a:t>The Great Dying</a:t>
            </a:r>
            <a:br>
              <a:rPr lang="en-US" altLang="en-US" dirty="0">
                <a:latin typeface="Arial" panose="020B0604020202020204" pitchFamily="34" charset="0"/>
              </a:rPr>
            </a:br>
            <a:endParaRPr lang="en-US" altLang="en-US"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7CACDF28-CAA4-91BE-4BF6-B84B304C2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AFE5B96-6054-07C6-9958-B348D396EC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With reforestation, plants took in CO2, causing its concentration to drop globally.</a:t>
            </a:r>
          </a:p>
          <a:p>
            <a:pPr eaLnBrk="1" hangingPunct="1">
              <a:spcBef>
                <a:spcPct val="0"/>
              </a:spcBef>
            </a:pPr>
            <a:endParaRPr lang="en-US" altLang="en-US" dirty="0"/>
          </a:p>
          <a:p>
            <a:pPr eaLnBrk="1" hangingPunct="1">
              <a:spcBef>
                <a:spcPct val="0"/>
              </a:spcBef>
            </a:pPr>
            <a:r>
              <a:rPr lang="en-US" altLang="en-US" dirty="0"/>
              <a:t>The accompanying near-cessation of farming and reduction in fire use resulted in the regeneration of over 50 million hectares of forest, woody savanna and grassland with a carbon dioxide uptake by vegetation and soils. The approximate magnitude and timing of carbon sequestration suggest that this event significantly contributed to the observed decline in atmospheric CO2 of 7–10 p.p.m. between 1570 and 1620 documented in two high-resolution Antarctic ice core records.</a:t>
            </a:r>
            <a:br>
              <a:rPr lang="en-US" altLang="en-US" dirty="0"/>
            </a:br>
            <a:br>
              <a:rPr lang="en-US" altLang="en-US" dirty="0"/>
            </a:br>
            <a:r>
              <a:rPr lang="en-US" altLang="en-US" dirty="0">
                <a:latin typeface="Arial" panose="020B0604020202020204" pitchFamily="34" charset="0"/>
              </a:rPr>
              <a:t>There is evidence that some of the forest regrowth had begun earlier, before the Great Dying of American peoples. This is hypothesized for regions of Amazonia, where social strife and environmental change may have led to reduction of cropland and subsequent reforestation. On the other hand, one might argue that perhaps Europeans arrived earlier and brought the diseases sooner.  Either way, it is likely that the Orbis signal varies regionally depending upon the context of timing of the arrival of humans with the events and circumstances endogenous to the Americas. </a:t>
            </a:r>
          </a:p>
          <a:p>
            <a:pPr eaLnBrk="1" hangingPunct="1">
              <a:spcBef>
                <a:spcPct val="0"/>
              </a:spcBef>
            </a:pPr>
            <a:endParaRPr lang="en-US" altLang="en-US" dirty="0"/>
          </a:p>
          <a:p>
            <a:pPr eaLnBrk="1" hangingPunct="1">
              <a:spcBef>
                <a:spcPct val="0"/>
              </a:spcBef>
            </a:pPr>
            <a:r>
              <a:rPr lang="en-US" altLang="en-US" dirty="0"/>
              <a:t>Bush, M. B., Nascimento, M. N., Åkesson, C. M., Cárdenes-Sandí, G. M., Maezumi, S. Y., Behling, H., ... &amp; McMichael, C. N. H. (2021). Widespread reforestation before European influence on Amazonia. </a:t>
            </a:r>
            <a:r>
              <a:rPr lang="en-US" altLang="en-US" i="1" dirty="0"/>
              <a:t>Science</a:t>
            </a:r>
            <a:r>
              <a:rPr lang="en-US" altLang="en-US" dirty="0"/>
              <a:t>, </a:t>
            </a:r>
            <a:r>
              <a:rPr lang="en-US" altLang="en-US" i="1" dirty="0"/>
              <a:t>372</a:t>
            </a:r>
            <a:r>
              <a:rPr lang="en-US" altLang="en-US" dirty="0"/>
              <a:t>(6541), 484-487.</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p>
        </p:txBody>
      </p:sp>
      <p:sp>
        <p:nvSpPr>
          <p:cNvPr id="63492" name="Slide Number Placeholder 3">
            <a:extLst>
              <a:ext uri="{FF2B5EF4-FFF2-40B4-BE49-F238E27FC236}">
                <a16:creationId xmlns:a16="http://schemas.microsoft.com/office/drawing/2014/main" id="{DF06CA92-5C3A-DCF0-F297-0C1251E437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2C685D-5B10-43A7-A778-229495234148}" type="slidenum">
              <a:rPr lang="en-US" altLang="en-US" smtClean="0">
                <a:latin typeface="Calibri" panose="020F0502020204030204" pitchFamily="34" charset="0"/>
              </a:rPr>
              <a:pPr/>
              <a:t>37</a:t>
            </a:fld>
            <a:endParaRPr lang="en-US" altLang="en-US" dirty="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5101DF67-AA8E-2523-5D46-3C779B45A3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C5F9A34F-5612-3772-3967-BB5085294B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US" altLang="en-US" dirty="0"/>
          </a:p>
        </p:txBody>
      </p:sp>
      <p:sp>
        <p:nvSpPr>
          <p:cNvPr id="124932" name="Slide Number Placeholder 3">
            <a:extLst>
              <a:ext uri="{FF2B5EF4-FFF2-40B4-BE49-F238E27FC236}">
                <a16:creationId xmlns:a16="http://schemas.microsoft.com/office/drawing/2014/main" id="{4724B40D-4B24-F2E1-CFF2-AA3B2AA57C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C27075-8E01-4E99-A889-0F2C3DD33106}" type="slidenum">
              <a:rPr lang="en-US" altLang="en-US" smtClean="0">
                <a:latin typeface="Calibri" panose="020F0502020204030204" pitchFamily="34" charset="0"/>
              </a:rPr>
              <a:pPr/>
              <a:t>38</a:t>
            </a:fld>
            <a:endParaRPr lang="en-US" altLang="en-US" dirty="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AA52D9B-21EE-BBFE-C129-7C5761803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89B4F437-8E07-D26B-5729-C1BC15DED6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6980" name="Slide Number Placeholder 3">
            <a:extLst>
              <a:ext uri="{FF2B5EF4-FFF2-40B4-BE49-F238E27FC236}">
                <a16:creationId xmlns:a16="http://schemas.microsoft.com/office/drawing/2014/main" id="{ED20AE25-9242-A8ED-919C-DEC25A557A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41AE4A-DD5F-4258-8C5E-B2D674C2E44A}" type="slidenum">
              <a:rPr lang="en-US" altLang="en-US" smtClean="0">
                <a:latin typeface="Calibri" panose="020F0502020204030204" pitchFamily="34" charset="0"/>
              </a:rPr>
              <a:pPr/>
              <a:t>39</a:t>
            </a:fld>
            <a:endParaRPr lang="en-US" altLang="en-US" dirty="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EF5007E-9672-6849-DB99-958B4D6BD0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E886F74D-AFD7-FDB3-6067-079C8288D0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12,000 years ago</a:t>
            </a:r>
          </a:p>
        </p:txBody>
      </p:sp>
      <p:sp>
        <p:nvSpPr>
          <p:cNvPr id="129028" name="Slide Number Placeholder 3">
            <a:extLst>
              <a:ext uri="{FF2B5EF4-FFF2-40B4-BE49-F238E27FC236}">
                <a16:creationId xmlns:a16="http://schemas.microsoft.com/office/drawing/2014/main" id="{72E200BB-7562-336B-8D45-672FEE86B6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D1BDCF-016B-4D19-865D-7070D6973C9D}" type="slidenum">
              <a:rPr lang="en-US" altLang="en-US" smtClean="0">
                <a:latin typeface="Calibri" panose="020F0502020204030204" pitchFamily="34" charset="0"/>
              </a:rPr>
              <a:pPr/>
              <a:t>40</a:t>
            </a:fld>
            <a:endParaRPr lang="en-US" altLang="en-US" dirty="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9829D8E8-184B-CE22-0484-5B8760D38C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E0CB0E69-3A85-AC20-37DB-F74AC086C2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12,000 years ago</a:t>
            </a:r>
          </a:p>
        </p:txBody>
      </p:sp>
      <p:sp>
        <p:nvSpPr>
          <p:cNvPr id="131076" name="Slide Number Placeholder 3">
            <a:extLst>
              <a:ext uri="{FF2B5EF4-FFF2-40B4-BE49-F238E27FC236}">
                <a16:creationId xmlns:a16="http://schemas.microsoft.com/office/drawing/2014/main" id="{685575F1-CB9A-9825-8FFB-202FE9F819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F9BF65-4881-41D6-9C05-CDD10A00D6E0}" type="slidenum">
              <a:rPr lang="en-US" altLang="en-US" smtClean="0">
                <a:latin typeface="Calibri" panose="020F0502020204030204" pitchFamily="34" charset="0"/>
              </a:rPr>
              <a:pPr/>
              <a:t>41</a:t>
            </a:fld>
            <a:endParaRPr lang="en-US" altLang="en-US"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we need to conceptualize the human presence in geologic time. We will focus in this class on the Quaternary period, which includes the Holocene Epoch and the Pleistocene Epoch</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4</a:t>
            </a:fld>
            <a:endParaRPr lang="en-US" altLang="en-US" dirty="0"/>
          </a:p>
        </p:txBody>
      </p:sp>
    </p:spTree>
    <p:extLst>
      <p:ext uri="{BB962C8B-B14F-4D97-AF65-F5344CB8AC3E}">
        <p14:creationId xmlns:p14="http://schemas.microsoft.com/office/powerpoint/2010/main" val="2824418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More evidence suggests that carnivores may have decline more in tandem with brain capacity evolution in humans, along with reductions in forest cover as grasslands expanded. </a:t>
            </a:r>
            <a:br>
              <a:rPr lang="en-US" dirty="0"/>
            </a:br>
            <a:br>
              <a:rPr lang="en-US" dirty="0"/>
            </a:br>
            <a:r>
              <a:rPr lang="en-US" dirty="0"/>
              <a:t>Faurby, S., Silvestro, D., Werdelin, L., &amp; Antonelli, A. (2020). Brain expansion in early hominins predicts carnivore extinctions in East Africa. </a:t>
            </a:r>
            <a:r>
              <a:rPr lang="en-US" i="1" dirty="0"/>
              <a:t>Ecology Letters</a:t>
            </a:r>
            <a:r>
              <a:rPr lang="en-US" dirty="0"/>
              <a:t>, </a:t>
            </a:r>
            <a:r>
              <a:rPr lang="en-US" i="1" dirty="0"/>
              <a:t>23</a:t>
            </a:r>
            <a:r>
              <a:rPr lang="en-US" dirty="0"/>
              <a:t>(3), 537-544.</a:t>
            </a:r>
          </a:p>
          <a:p>
            <a:br>
              <a:rPr lang="en-US" dirty="0"/>
            </a:br>
            <a:r>
              <a:rPr lang="en-US" dirty="0"/>
              <a:t>Our results provide strong support for a hominin causation of the increases in extinction rate among large carnivores in East Africa in the Pliocene and Pleistocene. Our results further point towards scavenging and kleptoparasitism as driving the initial extinction pattern. Later, increased brain size and novel locomotor adaptations in hominins likely led to increased levels of active hunting of herbivores and therefore reduced prey availability for the carnivores. Extinction rates further increased with the progressive invention of more advanced tools (Režek et al. 2018) and the evolution of adaptations promoting long distance movement. Our results thus contribute to the increasing recognition of a more prolonged and multi-faceted hominin exploitation of large mammal resources than traditionally assumed (Thompson et al. 2019).</a:t>
            </a:r>
          </a:p>
          <a:p>
            <a:endParaRPr lang="en-US" dirty="0"/>
          </a:p>
          <a:p>
            <a:r>
              <a:rPr lang="en-US" dirty="0"/>
              <a:t>If the extinction of East African carnivores was primarily driven by hominins rather than by climatic changes as we propose, we should expect a difference between the extinction patterns for large and small carnivores, similar to the pattern seen in the spatial analysis of contemporary patterns (Table 1). Carnivores smaller than c. 21 kg generally feed on a large number of smaller prey items, with short handling time for each prey item. In contrast, large carnivores feed through rare successful hunts on larger prey items (Carbone et al. 1999). The effect of human kleptoparasitism should therefore be negligible for smaller carnivores but detrimental for larger carnivores. Our results show no evidence for any increase in extinction rates for small carnivores through the last 4 Myr: the simplest model with constant extinction rate is not rejected against the alternatives (log Bayes factors &lt; 2, Table S3). These results further reject the models of climatically driven extinction, which predict that small and large carnivores should be affected similarly by climatic changes (Fritz et al. 2016). We also note that the temporal variation for all climatic variables (Fig. 1) is well within the range of contemporary climate data from elsewhere in Africa, whereas the fossil diversity of large carnivores is completely outside of the spatial variation observed today.</a:t>
            </a:r>
          </a:p>
          <a:p>
            <a:endParaRPr lang="en-US" dirty="0"/>
          </a:p>
          <a:p>
            <a:r>
              <a:rPr lang="en-US" dirty="0"/>
              <a:t>Kleptoparasitism whereby humans steal food from lions has been repeatedly observed in contemporary Africa (Schoe et al. 2009). There is also direct evidence for competitive interactions between hominins and giant hyenas (Pachycrocuta brevirostris) on the same carcass from the Pleistocene in Europe (Espigares et al. 2013). It is therefore plausible that kleptoparasitism was also important for earlier hominins. Hominins may be too fundamentally different from other animals for direct comparisons, but we note that the rate of kleptoparasitism in birds is known to be associated with cognitive ability (Morand-Ferron et al. 2007), which would further support the interpretations of this study.</a:t>
            </a:r>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42</a:t>
            </a:fld>
            <a:endParaRPr lang="en-US" altLang="en-US" dirty="0"/>
          </a:p>
        </p:txBody>
      </p:sp>
    </p:spTree>
    <p:extLst>
      <p:ext uri="{BB962C8B-B14F-4D97-AF65-F5344CB8AC3E}">
        <p14:creationId xmlns:p14="http://schemas.microsoft.com/office/powerpoint/2010/main" val="4153307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022E21F9-D7CC-1F96-C0B1-AC68250EF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C572BF-790A-4E25-BEDE-DBB39F8BC7EA}" type="slidenum">
              <a:rPr lang="en-US" altLang="en-US" smtClean="0">
                <a:latin typeface="Calibri" panose="020F0502020204030204" pitchFamily="34" charset="0"/>
              </a:rPr>
              <a:pPr/>
              <a:t>43</a:t>
            </a:fld>
            <a:endParaRPr lang="en-US" altLang="en-US" dirty="0">
              <a:latin typeface="Calibri" panose="020F0502020204030204" pitchFamily="34" charset="0"/>
            </a:endParaRPr>
          </a:p>
        </p:txBody>
      </p:sp>
      <p:sp>
        <p:nvSpPr>
          <p:cNvPr id="133123" name="Rectangle 2">
            <a:extLst>
              <a:ext uri="{FF2B5EF4-FFF2-40B4-BE49-F238E27FC236}">
                <a16:creationId xmlns:a16="http://schemas.microsoft.com/office/drawing/2014/main" id="{A0E41E99-782D-602F-9C9D-8CC2B0A6DC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FE29EDD8-2E2A-BF8A-391F-B39A4AA16908}"/>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large-bodied mammal extinctions occurred between 10-12,000 years ago in North and South America, with 73 and 80%, respectively, of megafauna becoming extinct.  </a:t>
            </a:r>
          </a:p>
          <a:p>
            <a:pPr eaLnBrk="1" hangingPunct="1">
              <a:spcBef>
                <a:spcPct val="0"/>
              </a:spcBef>
            </a:pPr>
            <a:br>
              <a:rPr lang="en-US" altLang="en-US" dirty="0"/>
            </a:b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D58D1AA4-D7AE-9886-734A-9CB84256E0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B933F114-4E99-D777-5FC9-1EA1B4B0E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200" b="0" dirty="0"/>
              <a:t>Paleoanthropocene had regional human impacts, the Anthropocene spans global human impacts</a:t>
            </a:r>
          </a:p>
          <a:p>
            <a:pPr eaLnBrk="1" hangingPunct="1">
              <a:spcBef>
                <a:spcPct val="0"/>
              </a:spcBef>
            </a:pPr>
            <a:endParaRPr lang="en-US" altLang="en-US" dirty="0"/>
          </a:p>
        </p:txBody>
      </p:sp>
      <p:sp>
        <p:nvSpPr>
          <p:cNvPr id="151556" name="Slide Number Placeholder 3">
            <a:extLst>
              <a:ext uri="{FF2B5EF4-FFF2-40B4-BE49-F238E27FC236}">
                <a16:creationId xmlns:a16="http://schemas.microsoft.com/office/drawing/2014/main" id="{36AF8E52-7E6A-CD5E-27DE-D41F23D148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EF433A-5635-42E4-B0EE-89DECB62BF67}" type="slidenum">
              <a:rPr lang="en-US" altLang="en-US" smtClean="0">
                <a:latin typeface="Calibri" panose="020F0502020204030204" pitchFamily="34" charset="0"/>
              </a:rPr>
              <a:pPr/>
              <a:t>44</a:t>
            </a:fld>
            <a:endParaRPr lang="en-US" altLang="en-US" dirty="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BD6A3A2-4FE7-4A82-54AF-945F25EEC8D7}"/>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00640055-D02A-E098-8D13-FACCD0902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Registered for this class versus my mom and dad meeting</a:t>
            </a:r>
          </a:p>
          <a:p>
            <a:r>
              <a:rPr lang="en-US" altLang="en-US" dirty="0">
                <a:latin typeface="Arial" panose="020B0604020202020204" pitchFamily="34" charset="0"/>
              </a:rPr>
              <a:t>Requirements for graduation versus evolution of humans in Africa</a:t>
            </a:r>
          </a:p>
        </p:txBody>
      </p:sp>
      <p:sp>
        <p:nvSpPr>
          <p:cNvPr id="6148" name="Slide Number Placeholder 3">
            <a:extLst>
              <a:ext uri="{FF2B5EF4-FFF2-40B4-BE49-F238E27FC236}">
                <a16:creationId xmlns:a16="http://schemas.microsoft.com/office/drawing/2014/main" id="{71B5CDB4-0C6B-038C-DDD8-D8878D50D7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51E89C-6355-4808-BE96-3BDD320F002E}" type="slidenum">
              <a:rPr lang="en-US" altLang="en-US" smtClean="0"/>
              <a:pPr/>
              <a:t>45</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8D1F9F0-97A3-A6D7-E58B-44989723E3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065D8ED4-539B-B03B-A549-F27F765835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ash layer contains iridium, an indicator of its source from a meteorite. The ash layer is found globally. It marks the end of the Cretaceous geologic time period and the demise of the dinosaurs</a:t>
            </a:r>
          </a:p>
        </p:txBody>
      </p:sp>
      <p:sp>
        <p:nvSpPr>
          <p:cNvPr id="80900" name="Slide Number Placeholder 3">
            <a:extLst>
              <a:ext uri="{FF2B5EF4-FFF2-40B4-BE49-F238E27FC236}">
                <a16:creationId xmlns:a16="http://schemas.microsoft.com/office/drawing/2014/main" id="{AC241B2C-11DB-6736-83BF-3EA8740B58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D0FFDD-2FAB-42A1-8827-4C5675B83012}" type="slidenum">
              <a:rPr lang="en-US" altLang="en-US" smtClean="0">
                <a:latin typeface="Calibri" panose="020F0502020204030204" pitchFamily="34" charset="0"/>
              </a:rPr>
              <a:pPr/>
              <a:t>46</a:t>
            </a:fld>
            <a:endParaRPr lang="en-US" altLang="en-US" dirty="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https://www.nytimes.com/2019/03/29/science/dinosaurs-extinction-asteroid.html</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47</a:t>
            </a:fld>
            <a:endParaRPr lang="en-US" altLang="en-US" dirty="0"/>
          </a:p>
        </p:txBody>
      </p:sp>
    </p:spTree>
    <p:extLst>
      <p:ext uri="{BB962C8B-B14F-4D97-AF65-F5344CB8AC3E}">
        <p14:creationId xmlns:p14="http://schemas.microsoft.com/office/powerpoint/2010/main" val="962122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Fossils from the day the meteor hit:</a:t>
            </a:r>
            <a:br>
              <a:rPr lang="en-US" dirty="0"/>
            </a:br>
            <a:r>
              <a:rPr lang="en-US" dirty="0"/>
              <a:t>https://www.nytimes.com/2019/03/29/science/dinosaurs-extinction-asteroid.html</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48</a:t>
            </a:fld>
            <a:endParaRPr lang="en-US" altLang="en-US" dirty="0"/>
          </a:p>
        </p:txBody>
      </p:sp>
    </p:spTree>
    <p:extLst>
      <p:ext uri="{BB962C8B-B14F-4D97-AF65-F5344CB8AC3E}">
        <p14:creationId xmlns:p14="http://schemas.microsoft.com/office/powerpoint/2010/main" val="2121234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8460355A-25DB-C123-2709-AA1FE415A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7F1DF6BE-3A59-1C29-F54A-0EB483DD5B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fontAlgn="auto" hangingPunct="1">
              <a:spcAft>
                <a:spcPts val="0"/>
              </a:spcAft>
              <a:defRPr/>
            </a:pPr>
            <a:r>
              <a:rPr lang="en-US" dirty="0"/>
              <a:t>Cretaceous-Tertiary boundary defined by ash layer left by asteroid and deposited in geological record across planet</a:t>
            </a:r>
          </a:p>
          <a:p>
            <a:pPr marL="0" lvl="2" eaLnBrk="1" fontAlgn="auto" hangingPunct="1">
              <a:spcBef>
                <a:spcPts val="0"/>
              </a:spcBef>
              <a:spcAft>
                <a:spcPts val="0"/>
              </a:spcAft>
              <a:defRPr/>
            </a:pPr>
            <a:r>
              <a:rPr lang="en-US" dirty="0"/>
              <a:t>This stratigraphic layer coincides with demise of dinosaurs. It is a distinctive geologic marker (and has a golden spike designation) because this layer is found all over the earth. This layer of ash is also high in iridium, which could have only originated from a meteor</a:t>
            </a:r>
            <a:br>
              <a:rPr lang="en-US" altLang="en-US" dirty="0"/>
            </a:br>
            <a:endParaRPr lang="en-US" altLang="en-US" dirty="0"/>
          </a:p>
        </p:txBody>
      </p:sp>
      <p:sp>
        <p:nvSpPr>
          <p:cNvPr id="82948" name="Slide Number Placeholder 3">
            <a:extLst>
              <a:ext uri="{FF2B5EF4-FFF2-40B4-BE49-F238E27FC236}">
                <a16:creationId xmlns:a16="http://schemas.microsoft.com/office/drawing/2014/main" id="{AB27B585-E0D1-5BA4-5A38-B1F95F75B6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3BB105-6973-4A68-8D39-EE8DC86A2524}" type="slidenum">
              <a:rPr lang="en-US" altLang="en-US" smtClean="0">
                <a:latin typeface="Calibri" panose="020F0502020204030204" pitchFamily="34" charset="0"/>
              </a:rPr>
              <a:pPr/>
              <a:t>49</a:t>
            </a:fld>
            <a:endParaRPr lang="en-US" altLang="en-US" dirty="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72FB3B56-BF05-5183-08EA-082957BE1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28DEFA41-2E7D-1FA0-BFB8-54A4ED871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1964 was the year that plutonium fallout from nuclear explosions peaked. </a:t>
            </a:r>
          </a:p>
        </p:txBody>
      </p:sp>
      <p:sp>
        <p:nvSpPr>
          <p:cNvPr id="153604" name="Slide Number Placeholder 3">
            <a:extLst>
              <a:ext uri="{FF2B5EF4-FFF2-40B4-BE49-F238E27FC236}">
                <a16:creationId xmlns:a16="http://schemas.microsoft.com/office/drawing/2014/main" id="{F71DBF49-8CDD-DB85-DB1D-60574B4382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90071A-CEDD-4B0D-83D6-487947B65155}" type="slidenum">
              <a:rPr lang="en-US" altLang="en-US" smtClean="0">
                <a:latin typeface="Calibri" panose="020F0502020204030204" pitchFamily="34" charset="0"/>
              </a:rPr>
              <a:pPr/>
              <a:t>51</a:t>
            </a:fld>
            <a:endParaRPr lang="en-US" altLang="en-US" dirty="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1B061F6-CA1D-44F4-8497-B6B38A3333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691FDA0B-3AFC-7471-F014-807025F84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1380" name="Slide Number Placeholder 3">
            <a:extLst>
              <a:ext uri="{FF2B5EF4-FFF2-40B4-BE49-F238E27FC236}">
                <a16:creationId xmlns:a16="http://schemas.microsoft.com/office/drawing/2014/main" id="{1E4066C2-CEED-F00A-0BE2-A4DA5B3EB2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022492-BEE0-4DD4-9B16-EF96DE6D9E65}" type="slidenum">
              <a:rPr lang="en-US" altLang="en-US" smtClean="0">
                <a:latin typeface="Calibri" panose="020F0502020204030204" pitchFamily="34" charset="0"/>
              </a:rPr>
              <a:pPr/>
              <a:t>52</a:t>
            </a:fld>
            <a:endParaRPr lang="en-US" altLang="en-US"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0EAFDCD-76D6-995D-B9B7-61859BFE1D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0FF0A24-FA38-3212-EEC6-3A53FEBAE4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Were humans around in the Pleistocene? Yes. However, their numbers were small. It was only in the last 10,000 years that human numbers have began their rapid increase. </a:t>
            </a:r>
          </a:p>
        </p:txBody>
      </p:sp>
      <p:sp>
        <p:nvSpPr>
          <p:cNvPr id="16388" name="Slide Number Placeholder 3">
            <a:extLst>
              <a:ext uri="{FF2B5EF4-FFF2-40B4-BE49-F238E27FC236}">
                <a16:creationId xmlns:a16="http://schemas.microsoft.com/office/drawing/2014/main" id="{FDEE848A-3358-C6AE-2FE9-A4E71901FB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D08977-8B20-4674-A91D-409BABFF7BD9}" type="slidenum">
              <a:rPr lang="en-US" altLang="en-US" smtClean="0">
                <a:latin typeface="Calibri" panose="020F0502020204030204" pitchFamily="34" charset="0"/>
              </a:rPr>
              <a:pPr/>
              <a:t>5</a:t>
            </a:fld>
            <a:endParaRPr lang="en-US" altLang="en-US" dirty="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FDF7974-EB70-5FA3-F46F-F3A207CDCA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62E00AD8-A1F8-ADDE-36F9-078B660DFE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Pro – supportive, a positive</a:t>
            </a:r>
          </a:p>
          <a:p>
            <a:pPr eaLnBrk="1" hangingPunct="1">
              <a:spcBef>
                <a:spcPct val="0"/>
              </a:spcBef>
            </a:pPr>
            <a:r>
              <a:rPr lang="en-US" altLang="en-US" dirty="0"/>
              <a:t>Con – not supportive, a negative</a:t>
            </a:r>
            <a:br>
              <a:rPr lang="en-US" altLang="en-US" dirty="0"/>
            </a:br>
            <a:br>
              <a:rPr lang="en-US" altLang="en-US" dirty="0"/>
            </a:br>
            <a:r>
              <a:rPr lang="en-US" altLang="en-US" dirty="0"/>
              <a:t>Along with higher life expectancy, there are dramatic improvements in the rate of childhood mortality.</a:t>
            </a:r>
          </a:p>
        </p:txBody>
      </p:sp>
      <p:sp>
        <p:nvSpPr>
          <p:cNvPr id="107524" name="Slide Number Placeholder 3">
            <a:extLst>
              <a:ext uri="{FF2B5EF4-FFF2-40B4-BE49-F238E27FC236}">
                <a16:creationId xmlns:a16="http://schemas.microsoft.com/office/drawing/2014/main" id="{E3BE72FF-CF4B-CC74-BA7E-4E0A0DE117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5299F6-CE12-4232-BF05-730279310BB1}" type="slidenum">
              <a:rPr lang="en-AU" altLang="en-US" smtClean="0">
                <a:latin typeface="Calibri" panose="020F0502020204030204" pitchFamily="34" charset="0"/>
              </a:rPr>
              <a:pPr/>
              <a:t>53</a:t>
            </a:fld>
            <a:endParaRPr lang="en-AU" altLang="en-US" dirty="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https://www.washingtonpost.com/climate-environment/interactive/2024/global-heat-sea-surface-temperature-records/</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54</a:t>
            </a:fld>
            <a:endParaRPr lang="en-US" altLang="en-US" dirty="0"/>
          </a:p>
        </p:txBody>
      </p:sp>
    </p:spTree>
    <p:extLst>
      <p:ext uri="{BB962C8B-B14F-4D97-AF65-F5344CB8AC3E}">
        <p14:creationId xmlns:p14="http://schemas.microsoft.com/office/powerpoint/2010/main" val="41962780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B651B15B-52A8-4C0F-5382-E5829427EE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C180761E-A413-AD66-64D2-28CB26A39E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7764" name="Slide Number Placeholder 3">
            <a:extLst>
              <a:ext uri="{FF2B5EF4-FFF2-40B4-BE49-F238E27FC236}">
                <a16:creationId xmlns:a16="http://schemas.microsoft.com/office/drawing/2014/main" id="{4D3816BA-5DBD-9938-D448-65B4FD84A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A7311F-B358-4766-BAA9-689C1219D897}" type="slidenum">
              <a:rPr lang="en-US" altLang="en-US" smtClean="0">
                <a:latin typeface="Calibri" panose="020F0502020204030204" pitchFamily="34" charset="0"/>
              </a:rPr>
              <a:pPr/>
              <a:t>55</a:t>
            </a:fld>
            <a:endParaRPr lang="en-US" altLang="en-US" dirty="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2279CC42-DC8D-7B27-3AD6-DA60B06D28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367ECC9C-F198-80F5-BC8E-9CDBD95D0B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1980 – 2016</a:t>
            </a:r>
            <a:br>
              <a:rPr lang="en-US" altLang="en-US" dirty="0"/>
            </a:br>
            <a:br>
              <a:rPr lang="en-US" altLang="en-US" dirty="0"/>
            </a:br>
            <a:r>
              <a:rPr lang="en-US" altLang="en-US" dirty="0"/>
              <a:t>If one assumes that globalization is a defining feature of the </a:t>
            </a:r>
            <a:r>
              <a:rPr lang="en-US" altLang="en-US" dirty="0" err="1"/>
              <a:t>Anthopocene</a:t>
            </a:r>
            <a:r>
              <a:rPr lang="en-US" altLang="en-US" dirty="0"/>
              <a:t>, then the globalization that occurs over the last three decades has had an uneven impact on income growth around the world. Income growth can be associated with overall standards of living, which higher income signifying greater access to resources, lower incomes signifying less access to resources. The Anthropocene has improved income in the lower income levels, but the biggest gains are in the upper one percent. The middle class has seen less income growth. This plot conveys not that middle income countries in the US and Europe have it worse than in emerging countries. It shows that we had these gains earlier, but now have largely stagnated in terms of </a:t>
            </a:r>
            <a:r>
              <a:rPr lang="en-US" altLang="en-US"/>
              <a:t>income growth. </a:t>
            </a:r>
            <a:br>
              <a:rPr lang="en-US" altLang="en-US" dirty="0"/>
            </a:br>
            <a:br>
              <a:rPr lang="en-US" altLang="en-US" dirty="0"/>
            </a:br>
            <a:r>
              <a:rPr lang="en-US" altLang="en-US" dirty="0"/>
              <a:t>https://www.givingwhatwecan.org/how-rich-am-I</a:t>
            </a:r>
            <a:br>
              <a:rPr lang="en-US" altLang="en-US" dirty="0"/>
            </a:br>
            <a:br>
              <a:rPr lang="en-US" altLang="en-US" dirty="0"/>
            </a:br>
            <a:r>
              <a:rPr lang="en-US" altLang="en-US" dirty="0"/>
              <a:t>Along with higher standard of living, one can include higher rates of consumption of resources, but this access is not evenly distributed </a:t>
            </a:r>
          </a:p>
        </p:txBody>
      </p:sp>
      <p:sp>
        <p:nvSpPr>
          <p:cNvPr id="109572" name="Slide Number Placeholder 3">
            <a:extLst>
              <a:ext uri="{FF2B5EF4-FFF2-40B4-BE49-F238E27FC236}">
                <a16:creationId xmlns:a16="http://schemas.microsoft.com/office/drawing/2014/main" id="{F7665418-A37C-B380-4C2D-C475CA7A08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2BB2BB-17B0-490F-9739-1DCBD9E95556}" type="slidenum">
              <a:rPr lang="en-US" altLang="en-US" smtClean="0">
                <a:latin typeface="Calibri" panose="020F0502020204030204" pitchFamily="34" charset="0"/>
              </a:rPr>
              <a:pPr/>
              <a:t>56</a:t>
            </a:fld>
            <a:endParaRPr lang="en-US" altLang="en-US" dirty="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49B937E-7E84-18E5-D8BF-AFFF0DBE1C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641E95A4-B031-F869-CAB7-C1F40082F9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https://visualign.org/2018/02/16/world-inequality-and-the-elephant-curve/</a:t>
            </a:r>
          </a:p>
        </p:txBody>
      </p:sp>
      <p:sp>
        <p:nvSpPr>
          <p:cNvPr id="115716" name="Slide Number Placeholder 3">
            <a:extLst>
              <a:ext uri="{FF2B5EF4-FFF2-40B4-BE49-F238E27FC236}">
                <a16:creationId xmlns:a16="http://schemas.microsoft.com/office/drawing/2014/main" id="{B5F511F3-9657-4C91-D30A-12C5866DD6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AA1F3D-DC56-4C82-8DAD-0DFB17D478A0}" type="slidenum">
              <a:rPr lang="en-US" altLang="en-US" smtClean="0">
                <a:latin typeface="Calibri" panose="020F0502020204030204" pitchFamily="34" charset="0"/>
              </a:rPr>
              <a:pPr/>
              <a:t>57</a:t>
            </a:fld>
            <a:endParaRPr lang="en-US" altLang="en-US" dirty="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https://www.youtube.com/watch?v=hW9EAkqu6aY</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58</a:t>
            </a:fld>
            <a:endParaRPr lang="en-US" altLang="en-US" dirty="0"/>
          </a:p>
        </p:txBody>
      </p:sp>
    </p:spTree>
    <p:extLst>
      <p:ext uri="{BB962C8B-B14F-4D97-AF65-F5344CB8AC3E}">
        <p14:creationId xmlns:p14="http://schemas.microsoft.com/office/powerpoint/2010/main" val="4038180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https://www.nytimes.com/2020/01/11/business/drought-increasing-worldwide.html</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59</a:t>
            </a:fld>
            <a:endParaRPr lang="en-US" altLang="en-US" dirty="0"/>
          </a:p>
        </p:txBody>
      </p:sp>
    </p:spTree>
    <p:extLst>
      <p:ext uri="{BB962C8B-B14F-4D97-AF65-F5344CB8AC3E}">
        <p14:creationId xmlns:p14="http://schemas.microsoft.com/office/powerpoint/2010/main" val="1022824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https://www.nytimes.com/2018/08/15/magazine/the-super-bowl-of-beekeeping.html</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60</a:t>
            </a:fld>
            <a:endParaRPr lang="en-US" altLang="en-US" dirty="0"/>
          </a:p>
        </p:txBody>
      </p:sp>
    </p:spTree>
    <p:extLst>
      <p:ext uri="{BB962C8B-B14F-4D97-AF65-F5344CB8AC3E}">
        <p14:creationId xmlns:p14="http://schemas.microsoft.com/office/powerpoint/2010/main" val="310519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https://www.nytimes.com/2023/10/05/us/summer-climate-change.html</a:t>
            </a:r>
            <a:fld id="{078FEF1B-9FC8-4ADA-A812-7C3ADA8D18F3}" type="slidenum">
              <a:rPr lang="en-US" smtClean="0"/>
              <a:t>61</a:t>
            </a:fld>
            <a:fld id="{28AAB985-7A9B-4A08-AF6A-4F9038FABA2E}" type="slidenum">
              <a:rPr lang="en-US" smtClean="0"/>
              <a:t>61</a:t>
            </a:fld>
            <a:endParaRPr lang="en-US" dirty="0"/>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61</a:t>
            </a:fld>
            <a:endParaRPr lang="en-US" altLang="en-US" dirty="0"/>
          </a:p>
        </p:txBody>
      </p:sp>
    </p:spTree>
    <p:extLst>
      <p:ext uri="{BB962C8B-B14F-4D97-AF65-F5344CB8AC3E}">
        <p14:creationId xmlns:p14="http://schemas.microsoft.com/office/powerpoint/2010/main" val="41252897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https://www.youtube.com/watch?v=ih2P46AjgV8</a:t>
            </a:r>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62</a:t>
            </a:fld>
            <a:endParaRPr lang="en-US" altLang="en-US" dirty="0"/>
          </a:p>
        </p:txBody>
      </p:sp>
    </p:spTree>
    <p:extLst>
      <p:ext uri="{BB962C8B-B14F-4D97-AF65-F5344CB8AC3E}">
        <p14:creationId xmlns:p14="http://schemas.microsoft.com/office/powerpoint/2010/main" val="422971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C64F1D6-D602-9174-208F-3532CB2B8C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46640CB-7A0D-DBF6-CCAC-49F16B4916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t>mya: millions of years ago</a:t>
            </a:r>
          </a:p>
          <a:p>
            <a:pPr eaLnBrk="1" hangingPunct="1">
              <a:spcBef>
                <a:spcPct val="0"/>
              </a:spcBef>
            </a:pPr>
            <a:endParaRPr lang="en-US" altLang="en-US" dirty="0"/>
          </a:p>
        </p:txBody>
      </p:sp>
      <p:sp>
        <p:nvSpPr>
          <p:cNvPr id="18436" name="Slide Number Placeholder 3">
            <a:extLst>
              <a:ext uri="{FF2B5EF4-FFF2-40B4-BE49-F238E27FC236}">
                <a16:creationId xmlns:a16="http://schemas.microsoft.com/office/drawing/2014/main" id="{A6A48EC8-6CD5-BAC3-CA7F-72EEB5F7A8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E55FC4-6271-417D-9B47-992D5E77161F}" type="slidenum">
              <a:rPr lang="en-US" altLang="en-US" smtClean="0">
                <a:latin typeface="Calibri" panose="020F0502020204030204" pitchFamily="34" charset="0"/>
              </a:rPr>
              <a:pPr/>
              <a:t>6</a:t>
            </a:fld>
            <a:endParaRPr lang="en-US" altLang="en-US" dirty="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FABFB34-B9CA-E3BC-1E8C-26B0D4A44C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AB40FB-2895-42A5-B1D5-E62085EE86E7}" type="slidenum">
              <a:rPr lang="en-US" altLang="en-US" smtClean="0"/>
              <a:pPr/>
              <a:t>63</a:t>
            </a:fld>
            <a:endParaRPr lang="en-US" altLang="en-US" dirty="0"/>
          </a:p>
        </p:txBody>
      </p:sp>
      <p:sp>
        <p:nvSpPr>
          <p:cNvPr id="65539" name="Rectangle 2">
            <a:extLst>
              <a:ext uri="{FF2B5EF4-FFF2-40B4-BE49-F238E27FC236}">
                <a16:creationId xmlns:a16="http://schemas.microsoft.com/office/drawing/2014/main" id="{98DCC876-9F3D-01C3-B161-313A8BA9C0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692315E2-77EE-6436-0987-195CEBDA18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mj-lt"/>
              </a:rPr>
              <a:t>Choosing the Orbis spike as marker has implications for what kind of policies are sought to address the environmental issues of the Anthropocene</a:t>
            </a:r>
          </a:p>
          <a:p>
            <a:pPr eaLnBrk="1" hangingPunct="1">
              <a:spcBef>
                <a:spcPct val="0"/>
              </a:spcBef>
            </a:pPr>
            <a:br>
              <a:rPr lang="en-US" altLang="en-US" dirty="0"/>
            </a:br>
            <a:r>
              <a:rPr lang="en-US" altLang="en-US" dirty="0"/>
              <a:t>The accompanying near-cessation of farming and reduction in fire use resulted in the regeneration of over 50 million hectares of forest, woody savanna and grassland with a carbon dioxide uptake by vegetation and soils. The approximate magnitude and timing of carbon sequestration suggest that this event significantly contributed to the observed decline in atmospheric CO2 of 7–10 p.p.m. between 1570 and 1620 documented in two high-resolution Antarctic ice core records.</a:t>
            </a:r>
            <a:endParaRPr lang="en-US" altLang="en-US" dirty="0">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E102322-C7D9-3606-7540-0E9CB3D6DA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0C88F22-E7CC-D1D1-292E-9FD94C9FF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7588" name="Slide Number Placeholder 3">
            <a:extLst>
              <a:ext uri="{FF2B5EF4-FFF2-40B4-BE49-F238E27FC236}">
                <a16:creationId xmlns:a16="http://schemas.microsoft.com/office/drawing/2014/main" id="{BA949F77-A905-5C65-CC0A-D6DC5D9AE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017AFF-F38A-43E3-A5FD-73F241CBC63F}" type="slidenum">
              <a:rPr lang="en-US" altLang="en-US" smtClean="0">
                <a:latin typeface="Calibri" panose="020F0502020204030204" pitchFamily="34" charset="0"/>
              </a:rPr>
              <a:pPr/>
              <a:t>64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906897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33DFA21-684C-C450-8487-4D81E4B9B3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60B595CE-A5D4-071B-3AA4-E8B2BC6831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Different shades of brown reflect different estimates of the trends.</a:t>
            </a:r>
          </a:p>
        </p:txBody>
      </p:sp>
      <p:sp>
        <p:nvSpPr>
          <p:cNvPr id="99332" name="Slide Number Placeholder 3">
            <a:extLst>
              <a:ext uri="{FF2B5EF4-FFF2-40B4-BE49-F238E27FC236}">
                <a16:creationId xmlns:a16="http://schemas.microsoft.com/office/drawing/2014/main" id="{A2D899AF-0144-E191-4B0A-9722BD89AD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6F3818-F79C-4995-A493-263E6867B2C3}" type="slidenum">
              <a:rPr lang="en-US" altLang="en-US" smtClean="0">
                <a:latin typeface="Calibri" panose="020F0502020204030204" pitchFamily="34" charset="0"/>
              </a:rPr>
              <a:pPr/>
              <a:t>65</a:t>
            </a:fld>
            <a:endParaRPr lang="en-US" altLang="en-US" dirty="0">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7BC6BB8-3247-CA5C-F2D7-C8ED1C121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244FC2EC-222D-9C47-C7C0-B16928F37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Lane, R. (2019). The American anthropocene: Economic scarcity and growth during the great acceleration. </a:t>
            </a:r>
            <a:r>
              <a:rPr lang="en-US" altLang="en-US" i="1" dirty="0"/>
              <a:t>Geoforum</a:t>
            </a:r>
            <a:r>
              <a:rPr lang="en-US" altLang="en-US" dirty="0"/>
              <a:t>, </a:t>
            </a:r>
            <a:r>
              <a:rPr lang="en-US" altLang="en-US" i="1" dirty="0"/>
              <a:t>99</a:t>
            </a:r>
            <a:r>
              <a:rPr lang="en-US" altLang="en-US" dirty="0"/>
              <a:t>, 11-21.</a:t>
            </a:r>
          </a:p>
        </p:txBody>
      </p:sp>
      <p:sp>
        <p:nvSpPr>
          <p:cNvPr id="77828" name="Slide Number Placeholder 3">
            <a:extLst>
              <a:ext uri="{FF2B5EF4-FFF2-40B4-BE49-F238E27FC236}">
                <a16:creationId xmlns:a16="http://schemas.microsoft.com/office/drawing/2014/main" id="{35EF450C-1706-4E1B-B57C-EA5A6D0DD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225C2E-2E67-47EE-B814-BD92BB33F6E9}" type="slidenum">
              <a:rPr lang="en-US" altLang="en-US" smtClean="0">
                <a:latin typeface="Calibri" panose="020F0502020204030204" pitchFamily="34" charset="0"/>
              </a:rPr>
              <a:pPr/>
              <a:t>66</a:t>
            </a:fld>
            <a:endParaRPr lang="en-US" altLang="en-US" dirty="0">
              <a:latin typeface="Calibri" panose="020F0502020204030204" pitchFamily="34" charset="0"/>
            </a:endParaRPr>
          </a:p>
        </p:txBody>
      </p:sp>
    </p:spTree>
    <p:extLst>
      <p:ext uri="{BB962C8B-B14F-4D97-AF65-F5344CB8AC3E}">
        <p14:creationId xmlns:p14="http://schemas.microsoft.com/office/powerpoint/2010/main" val="327855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AB1FCD9-4400-0E71-7FB9-5B22DD8B3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A795A4B-0D58-9F22-056C-96B8006F4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https://www.youtube.com/watch/xT8Np0gI1dI</a:t>
            </a:r>
          </a:p>
        </p:txBody>
      </p:sp>
      <p:sp>
        <p:nvSpPr>
          <p:cNvPr id="20484" name="Slide Number Placeholder 3">
            <a:extLst>
              <a:ext uri="{FF2B5EF4-FFF2-40B4-BE49-F238E27FC236}">
                <a16:creationId xmlns:a16="http://schemas.microsoft.com/office/drawing/2014/main" id="{C6FC7B0B-1117-6184-F522-089FBDDD3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118D0B-F682-4DF2-8A67-142A210E2973}" type="slidenum">
              <a:rPr lang="en-US" altLang="en-US" smtClean="0">
                <a:latin typeface="Calibri" panose="020F0502020204030204" pitchFamily="34" charset="0"/>
              </a:rPr>
              <a:pPr/>
              <a:t>7</a:t>
            </a:fld>
            <a:endParaRPr lang="en-US"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B244E976-1FAF-A39F-9301-543DB9211231}"/>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44280FEC-CE6E-7354-D377-329C10517E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With the decline of dense forest, our ape-like ancestors were forced to descend from the trees. The new challenges presented by these wide open spaces forced our ancestors to develop new flexible diets, different vocal sounds, large brains and complex social structures.</a:t>
            </a:r>
          </a:p>
          <a:p>
            <a:endParaRPr lang="en-US" altLang="en-US" dirty="0">
              <a:latin typeface="Arial" panose="020B0604020202020204" pitchFamily="34" charset="0"/>
            </a:endParaRPr>
          </a:p>
        </p:txBody>
      </p:sp>
      <p:sp>
        <p:nvSpPr>
          <p:cNvPr id="183300" name="Slide Number Placeholder 3">
            <a:extLst>
              <a:ext uri="{FF2B5EF4-FFF2-40B4-BE49-F238E27FC236}">
                <a16:creationId xmlns:a16="http://schemas.microsoft.com/office/drawing/2014/main" id="{1B7937CB-7A83-130D-FD15-64CA01B9B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CC59ED-4877-4967-86A5-97BB85071BFA}" type="slidenum">
              <a:rPr lang="en-US" altLang="en-US" smtClean="0"/>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shift from dense forests to open plains in Africa may have caused our ancient ancestors to change their vocal calls. Consonants are heard much farther than vowels in open environments.</a:t>
            </a:r>
            <a:br>
              <a:rPr lang="en-US" dirty="0"/>
            </a:br>
            <a:br>
              <a:rPr lang="en-US" dirty="0"/>
            </a:br>
            <a:r>
              <a:rPr lang="en-US" dirty="0"/>
              <a:t>80% of consonant-based calls were audible at 400 meters, while less than 20% of vowel-based calls remained audible at the same distance.</a:t>
            </a:r>
          </a:p>
          <a:p>
            <a:endParaRPr lang="en-US" dirty="0"/>
          </a:p>
          <a:p>
            <a:r>
              <a:rPr lang="en-US" dirty="0"/>
              <a:t>This showed that consonant-based calls remained audible over longer distances than vowel-based calls.</a:t>
            </a:r>
          </a:p>
          <a:p>
            <a:endParaRPr lang="en-US" dirty="0"/>
          </a:p>
          <a:p>
            <a:r>
              <a:rPr lang="en-US" dirty="0"/>
              <a:t>These findings suggest that consonant-based calls are more effective in open landscapes and were possibly influenced around 5.3 to 16 million years ago, during the middle and late Miocene Era, when Africa's landscapes turned from forests to wide-open grasslands, pushing ancient primates out of the trees and onto the ground. As consonants play a significant role in modern human languages, the findings suggest that the transition to open plains might have been pivotal in shaping early human vocal communication.</a:t>
            </a:r>
            <a:br>
              <a:rPr lang="en-US" dirty="0"/>
            </a:br>
            <a:br>
              <a:rPr lang="en-US" dirty="0"/>
            </a:br>
            <a:r>
              <a:rPr lang="en-US" dirty="0"/>
              <a:t>Gannon, C., Hill, R.A. &amp; Lameira, A.R. Open plains are not a level playing field for hominid consonant-like versus vowel-like calls. </a:t>
            </a:r>
            <a:r>
              <a:rPr lang="en-US" i="1" dirty="0"/>
              <a:t>Sci Rep</a:t>
            </a:r>
            <a:r>
              <a:rPr lang="en-US" dirty="0"/>
              <a:t> </a:t>
            </a:r>
            <a:r>
              <a:rPr lang="en-US" b="1" dirty="0"/>
              <a:t>13</a:t>
            </a:r>
            <a:r>
              <a:rPr lang="en-US" dirty="0"/>
              <a:t>, 21138 (2023). https://doi.org/10.1038/s41598-023-48165-7</a:t>
            </a:r>
          </a:p>
          <a:p>
            <a:endParaRPr lang="en-US" dirty="0"/>
          </a:p>
        </p:txBody>
      </p:sp>
      <p:sp>
        <p:nvSpPr>
          <p:cNvPr id="4" name="Slide Number Placeholder 3"/>
          <p:cNvSpPr>
            <a:spLocks noGrp="1"/>
          </p:cNvSpPr>
          <p:nvPr>
            <p:ph type="sldNum" sz="quarter" idx="5"/>
          </p:nvPr>
        </p:nvSpPr>
        <p:spPr/>
        <p:txBody>
          <a:bodyPr/>
          <a:lstStyle/>
          <a:p>
            <a:pPr>
              <a:defRPr/>
            </a:pPr>
            <a:fld id="{18638CDF-FF66-4C73-9834-BAEEB59CD62C}" type="slidenum">
              <a:rPr lang="en-US" altLang="en-US" smtClean="0"/>
              <a:pPr>
                <a:defRPr/>
              </a:pPr>
              <a:t>9</a:t>
            </a:fld>
            <a:endParaRPr lang="en-US" altLang="en-US" dirty="0"/>
          </a:p>
        </p:txBody>
      </p:sp>
    </p:spTree>
    <p:extLst>
      <p:ext uri="{BB962C8B-B14F-4D97-AF65-F5344CB8AC3E}">
        <p14:creationId xmlns:p14="http://schemas.microsoft.com/office/powerpoint/2010/main" val="385958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3C99CD5-B40A-DE1E-318C-A8988684DA71}"/>
              </a:ext>
            </a:extLst>
          </p:cNvPr>
          <p:cNvSpPr>
            <a:spLocks noGrp="1"/>
          </p:cNvSpPr>
          <p:nvPr>
            <p:ph type="dt" sz="half" idx="10"/>
          </p:nvPr>
        </p:nvSpPr>
        <p:spPr/>
        <p:txBody>
          <a:bodyPr/>
          <a:lstStyle>
            <a:lvl1pPr>
              <a:defRPr/>
            </a:lvl1pPr>
          </a:lstStyle>
          <a:p>
            <a:pPr>
              <a:defRPr/>
            </a:pPr>
            <a:fld id="{EE5E620B-1B1F-4FD1-82F7-90B095FD7CEC}" type="datetime1">
              <a:rPr lang="en-US" smtClean="0"/>
              <a:t>1/23/2024</a:t>
            </a:fld>
            <a:endParaRPr lang="en-US" dirty="0"/>
          </a:p>
        </p:txBody>
      </p:sp>
      <p:sp>
        <p:nvSpPr>
          <p:cNvPr id="5" name="Footer Placeholder 4">
            <a:extLst>
              <a:ext uri="{FF2B5EF4-FFF2-40B4-BE49-F238E27FC236}">
                <a16:creationId xmlns:a16="http://schemas.microsoft.com/office/drawing/2014/main" id="{F8B414FF-F82A-1F55-F97F-332007243F8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5F2DA4A-FFEC-184C-ED0F-7FA5D14645C3}"/>
              </a:ext>
            </a:extLst>
          </p:cNvPr>
          <p:cNvSpPr>
            <a:spLocks noGrp="1"/>
          </p:cNvSpPr>
          <p:nvPr>
            <p:ph type="sldNum" sz="quarter" idx="12"/>
          </p:nvPr>
        </p:nvSpPr>
        <p:spPr/>
        <p:txBody>
          <a:bodyPr/>
          <a:lstStyle>
            <a:lvl1pPr>
              <a:defRPr/>
            </a:lvl1pPr>
          </a:lstStyle>
          <a:p>
            <a:pPr>
              <a:defRPr/>
            </a:pPr>
            <a:fld id="{C2B67865-8016-4E55-9A66-8A66DDE235AB}" type="slidenum">
              <a:rPr lang="en-US" altLang="en-US"/>
              <a:pPr>
                <a:defRPr/>
              </a:pPr>
              <a:t>‹#›</a:t>
            </a:fld>
            <a:endParaRPr lang="en-US" altLang="en-US" dirty="0"/>
          </a:p>
        </p:txBody>
      </p:sp>
    </p:spTree>
    <p:extLst>
      <p:ext uri="{BB962C8B-B14F-4D97-AF65-F5344CB8AC3E}">
        <p14:creationId xmlns:p14="http://schemas.microsoft.com/office/powerpoint/2010/main" val="128838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E84CC-F2BE-5245-76C3-237DA43C92C3}"/>
              </a:ext>
            </a:extLst>
          </p:cNvPr>
          <p:cNvSpPr>
            <a:spLocks noGrp="1"/>
          </p:cNvSpPr>
          <p:nvPr>
            <p:ph type="dt" sz="half" idx="10"/>
          </p:nvPr>
        </p:nvSpPr>
        <p:spPr/>
        <p:txBody>
          <a:bodyPr/>
          <a:lstStyle>
            <a:lvl1pPr>
              <a:defRPr/>
            </a:lvl1pPr>
          </a:lstStyle>
          <a:p>
            <a:pPr>
              <a:defRPr/>
            </a:pPr>
            <a:fld id="{6BEDAAB6-3CBE-4EB5-AD64-A8A73EA9E771}" type="datetime1">
              <a:rPr lang="en-US" smtClean="0"/>
              <a:t>1/23/2024</a:t>
            </a:fld>
            <a:endParaRPr lang="en-US" dirty="0"/>
          </a:p>
        </p:txBody>
      </p:sp>
      <p:sp>
        <p:nvSpPr>
          <p:cNvPr id="5" name="Footer Placeholder 4">
            <a:extLst>
              <a:ext uri="{FF2B5EF4-FFF2-40B4-BE49-F238E27FC236}">
                <a16:creationId xmlns:a16="http://schemas.microsoft.com/office/drawing/2014/main" id="{BFEA93C3-3F13-0C6A-7F10-C5CDD5FF770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F08430A-8BE1-BDCF-132C-B812B84F17D7}"/>
              </a:ext>
            </a:extLst>
          </p:cNvPr>
          <p:cNvSpPr>
            <a:spLocks noGrp="1"/>
          </p:cNvSpPr>
          <p:nvPr>
            <p:ph type="sldNum" sz="quarter" idx="12"/>
          </p:nvPr>
        </p:nvSpPr>
        <p:spPr/>
        <p:txBody>
          <a:bodyPr/>
          <a:lstStyle>
            <a:lvl1pPr>
              <a:defRPr/>
            </a:lvl1pPr>
          </a:lstStyle>
          <a:p>
            <a:pPr>
              <a:defRPr/>
            </a:pPr>
            <a:fld id="{326522D5-B780-484C-A8E9-9AF36068CA37}" type="slidenum">
              <a:rPr lang="en-US" altLang="en-US"/>
              <a:pPr>
                <a:defRPr/>
              </a:pPr>
              <a:t>‹#›</a:t>
            </a:fld>
            <a:endParaRPr lang="en-US" altLang="en-US" dirty="0"/>
          </a:p>
        </p:txBody>
      </p:sp>
    </p:spTree>
    <p:extLst>
      <p:ext uri="{BB962C8B-B14F-4D97-AF65-F5344CB8AC3E}">
        <p14:creationId xmlns:p14="http://schemas.microsoft.com/office/powerpoint/2010/main" val="3911869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D40FB-73F6-D7BE-4747-F994AEFE6D70}"/>
              </a:ext>
            </a:extLst>
          </p:cNvPr>
          <p:cNvSpPr>
            <a:spLocks noGrp="1"/>
          </p:cNvSpPr>
          <p:nvPr>
            <p:ph type="dt" sz="half" idx="10"/>
          </p:nvPr>
        </p:nvSpPr>
        <p:spPr/>
        <p:txBody>
          <a:bodyPr/>
          <a:lstStyle>
            <a:lvl1pPr>
              <a:defRPr/>
            </a:lvl1pPr>
          </a:lstStyle>
          <a:p>
            <a:pPr>
              <a:defRPr/>
            </a:pPr>
            <a:fld id="{89656FA6-789A-4498-A1C1-13DF7855EDEA}" type="datetime1">
              <a:rPr lang="en-US" smtClean="0"/>
              <a:t>1/23/2024</a:t>
            </a:fld>
            <a:endParaRPr lang="en-US" dirty="0"/>
          </a:p>
        </p:txBody>
      </p:sp>
      <p:sp>
        <p:nvSpPr>
          <p:cNvPr id="5" name="Footer Placeholder 4">
            <a:extLst>
              <a:ext uri="{FF2B5EF4-FFF2-40B4-BE49-F238E27FC236}">
                <a16:creationId xmlns:a16="http://schemas.microsoft.com/office/drawing/2014/main" id="{E2D2823D-6300-66B7-8AB6-B4782A0B588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F7564D3-A393-E11C-0ED0-D74CAD20EA73}"/>
              </a:ext>
            </a:extLst>
          </p:cNvPr>
          <p:cNvSpPr>
            <a:spLocks noGrp="1"/>
          </p:cNvSpPr>
          <p:nvPr>
            <p:ph type="sldNum" sz="quarter" idx="12"/>
          </p:nvPr>
        </p:nvSpPr>
        <p:spPr/>
        <p:txBody>
          <a:bodyPr/>
          <a:lstStyle>
            <a:lvl1pPr>
              <a:defRPr/>
            </a:lvl1pPr>
          </a:lstStyle>
          <a:p>
            <a:pPr>
              <a:defRPr/>
            </a:pPr>
            <a:fld id="{CEF4CB7B-4395-4903-9D10-9339480F0DD9}" type="slidenum">
              <a:rPr lang="en-US" altLang="en-US"/>
              <a:pPr>
                <a:defRPr/>
              </a:pPr>
              <a:t>‹#›</a:t>
            </a:fld>
            <a:endParaRPr lang="en-US" altLang="en-US" dirty="0"/>
          </a:p>
        </p:txBody>
      </p:sp>
    </p:spTree>
    <p:extLst>
      <p:ext uri="{BB962C8B-B14F-4D97-AF65-F5344CB8AC3E}">
        <p14:creationId xmlns:p14="http://schemas.microsoft.com/office/powerpoint/2010/main" val="27653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1EF68-1227-60AE-24DD-AB08B2EBBA3D}"/>
              </a:ext>
            </a:extLst>
          </p:cNvPr>
          <p:cNvSpPr>
            <a:spLocks noGrp="1"/>
          </p:cNvSpPr>
          <p:nvPr>
            <p:ph type="dt" sz="half" idx="10"/>
          </p:nvPr>
        </p:nvSpPr>
        <p:spPr/>
        <p:txBody>
          <a:bodyPr/>
          <a:lstStyle>
            <a:lvl1pPr>
              <a:defRPr/>
            </a:lvl1pPr>
          </a:lstStyle>
          <a:p>
            <a:pPr>
              <a:defRPr/>
            </a:pPr>
            <a:fld id="{720A0B31-7E20-4DEF-9E06-BB42832E58F1}" type="datetime1">
              <a:rPr lang="en-US" smtClean="0"/>
              <a:t>1/23/2024</a:t>
            </a:fld>
            <a:endParaRPr lang="en-US" dirty="0"/>
          </a:p>
        </p:txBody>
      </p:sp>
      <p:sp>
        <p:nvSpPr>
          <p:cNvPr id="5" name="Footer Placeholder 4">
            <a:extLst>
              <a:ext uri="{FF2B5EF4-FFF2-40B4-BE49-F238E27FC236}">
                <a16:creationId xmlns:a16="http://schemas.microsoft.com/office/drawing/2014/main" id="{B139B3C6-8AF8-0E72-CADD-C528F394CF1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42A1BBE-BFF4-312E-4DB6-DD1191FA1091}"/>
              </a:ext>
            </a:extLst>
          </p:cNvPr>
          <p:cNvSpPr>
            <a:spLocks noGrp="1"/>
          </p:cNvSpPr>
          <p:nvPr>
            <p:ph type="sldNum" sz="quarter" idx="12"/>
          </p:nvPr>
        </p:nvSpPr>
        <p:spPr/>
        <p:txBody>
          <a:bodyPr/>
          <a:lstStyle>
            <a:lvl1pPr>
              <a:defRPr b="1">
                <a:solidFill>
                  <a:srgbClr val="0D0D0D"/>
                </a:solidFill>
              </a:defRPr>
            </a:lvl1pPr>
          </a:lstStyle>
          <a:p>
            <a:pPr>
              <a:defRPr/>
            </a:pPr>
            <a:endParaRPr lang="en-US" altLang="en-US" dirty="0"/>
          </a:p>
        </p:txBody>
      </p:sp>
    </p:spTree>
    <p:extLst>
      <p:ext uri="{BB962C8B-B14F-4D97-AF65-F5344CB8AC3E}">
        <p14:creationId xmlns:p14="http://schemas.microsoft.com/office/powerpoint/2010/main" val="10976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953CD-EF33-626D-739D-99B5C1E038CD}"/>
              </a:ext>
            </a:extLst>
          </p:cNvPr>
          <p:cNvSpPr>
            <a:spLocks noGrp="1"/>
          </p:cNvSpPr>
          <p:nvPr>
            <p:ph type="dt" sz="half" idx="10"/>
          </p:nvPr>
        </p:nvSpPr>
        <p:spPr/>
        <p:txBody>
          <a:bodyPr/>
          <a:lstStyle>
            <a:lvl1pPr>
              <a:defRPr/>
            </a:lvl1pPr>
          </a:lstStyle>
          <a:p>
            <a:pPr>
              <a:defRPr/>
            </a:pPr>
            <a:fld id="{96216CB6-CD34-41CA-82F3-3F15F416E844}" type="datetime1">
              <a:rPr lang="en-US" smtClean="0"/>
              <a:t>1/23/2024</a:t>
            </a:fld>
            <a:endParaRPr lang="en-US" dirty="0"/>
          </a:p>
        </p:txBody>
      </p:sp>
      <p:sp>
        <p:nvSpPr>
          <p:cNvPr id="5" name="Footer Placeholder 4">
            <a:extLst>
              <a:ext uri="{FF2B5EF4-FFF2-40B4-BE49-F238E27FC236}">
                <a16:creationId xmlns:a16="http://schemas.microsoft.com/office/drawing/2014/main" id="{4CB8224C-629C-3D54-E028-E761A5AB927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D837E91-44FF-D967-31DC-B56B895F6286}"/>
              </a:ext>
            </a:extLst>
          </p:cNvPr>
          <p:cNvSpPr>
            <a:spLocks noGrp="1"/>
          </p:cNvSpPr>
          <p:nvPr>
            <p:ph type="sldNum" sz="quarter" idx="12"/>
          </p:nvPr>
        </p:nvSpPr>
        <p:spPr/>
        <p:txBody>
          <a:bodyPr/>
          <a:lstStyle>
            <a:lvl1pPr>
              <a:defRPr/>
            </a:lvl1pPr>
          </a:lstStyle>
          <a:p>
            <a:pPr>
              <a:defRPr/>
            </a:pPr>
            <a:fld id="{2C8D3927-70DB-48D4-9369-ED240709D6D6}" type="slidenum">
              <a:rPr lang="en-US" altLang="en-US"/>
              <a:pPr>
                <a:defRPr/>
              </a:pPr>
              <a:t>‹#›</a:t>
            </a:fld>
            <a:endParaRPr lang="en-US" altLang="en-US" dirty="0"/>
          </a:p>
        </p:txBody>
      </p:sp>
    </p:spTree>
    <p:extLst>
      <p:ext uri="{BB962C8B-B14F-4D97-AF65-F5344CB8AC3E}">
        <p14:creationId xmlns:p14="http://schemas.microsoft.com/office/powerpoint/2010/main" val="91113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D0F4685-DC77-5BA5-88DB-31AD4EA9A5C6}"/>
              </a:ext>
            </a:extLst>
          </p:cNvPr>
          <p:cNvSpPr>
            <a:spLocks noGrp="1"/>
          </p:cNvSpPr>
          <p:nvPr>
            <p:ph type="dt" sz="half" idx="10"/>
          </p:nvPr>
        </p:nvSpPr>
        <p:spPr/>
        <p:txBody>
          <a:bodyPr/>
          <a:lstStyle>
            <a:lvl1pPr>
              <a:defRPr/>
            </a:lvl1pPr>
          </a:lstStyle>
          <a:p>
            <a:pPr>
              <a:defRPr/>
            </a:pPr>
            <a:fld id="{00D71CFA-6BC1-47D4-8649-255A41FC721A}" type="datetime1">
              <a:rPr lang="en-US" smtClean="0"/>
              <a:t>1/23/2024</a:t>
            </a:fld>
            <a:endParaRPr lang="en-US" dirty="0"/>
          </a:p>
        </p:txBody>
      </p:sp>
      <p:sp>
        <p:nvSpPr>
          <p:cNvPr id="6" name="Footer Placeholder 4">
            <a:extLst>
              <a:ext uri="{FF2B5EF4-FFF2-40B4-BE49-F238E27FC236}">
                <a16:creationId xmlns:a16="http://schemas.microsoft.com/office/drawing/2014/main" id="{1311DCED-C01F-D5A4-E93D-B27AF02FB84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C20A4F3-45BC-4E07-94EF-0739E767D003}"/>
              </a:ext>
            </a:extLst>
          </p:cNvPr>
          <p:cNvSpPr>
            <a:spLocks noGrp="1"/>
          </p:cNvSpPr>
          <p:nvPr>
            <p:ph type="sldNum" sz="quarter" idx="12"/>
          </p:nvPr>
        </p:nvSpPr>
        <p:spPr/>
        <p:txBody>
          <a:bodyPr/>
          <a:lstStyle>
            <a:lvl1pPr>
              <a:defRPr/>
            </a:lvl1pPr>
          </a:lstStyle>
          <a:p>
            <a:pPr>
              <a:defRPr/>
            </a:pPr>
            <a:fld id="{186597D9-687C-44E8-93FD-43A9DC7B35B1}" type="slidenum">
              <a:rPr lang="en-US" altLang="en-US"/>
              <a:pPr>
                <a:defRPr/>
              </a:pPr>
              <a:t>‹#›</a:t>
            </a:fld>
            <a:endParaRPr lang="en-US" altLang="en-US" dirty="0"/>
          </a:p>
        </p:txBody>
      </p:sp>
    </p:spTree>
    <p:extLst>
      <p:ext uri="{BB962C8B-B14F-4D97-AF65-F5344CB8AC3E}">
        <p14:creationId xmlns:p14="http://schemas.microsoft.com/office/powerpoint/2010/main" val="279615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3E874B6-30C1-84B7-676B-CDF9547E85CB}"/>
              </a:ext>
            </a:extLst>
          </p:cNvPr>
          <p:cNvSpPr>
            <a:spLocks noGrp="1"/>
          </p:cNvSpPr>
          <p:nvPr>
            <p:ph type="dt" sz="half" idx="10"/>
          </p:nvPr>
        </p:nvSpPr>
        <p:spPr/>
        <p:txBody>
          <a:bodyPr/>
          <a:lstStyle>
            <a:lvl1pPr>
              <a:defRPr/>
            </a:lvl1pPr>
          </a:lstStyle>
          <a:p>
            <a:pPr>
              <a:defRPr/>
            </a:pPr>
            <a:fld id="{E8FB61A3-29B4-4887-8C0A-71DE413FDCDE}" type="datetime1">
              <a:rPr lang="en-US" smtClean="0"/>
              <a:t>1/23/2024</a:t>
            </a:fld>
            <a:endParaRPr lang="en-US" dirty="0"/>
          </a:p>
        </p:txBody>
      </p:sp>
      <p:sp>
        <p:nvSpPr>
          <p:cNvPr id="8" name="Footer Placeholder 4">
            <a:extLst>
              <a:ext uri="{FF2B5EF4-FFF2-40B4-BE49-F238E27FC236}">
                <a16:creationId xmlns:a16="http://schemas.microsoft.com/office/drawing/2014/main" id="{232BAB83-2879-2E18-0CD8-286C25E1802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9330F067-1BD5-AE06-F33C-14833DAE7852}"/>
              </a:ext>
            </a:extLst>
          </p:cNvPr>
          <p:cNvSpPr>
            <a:spLocks noGrp="1"/>
          </p:cNvSpPr>
          <p:nvPr>
            <p:ph type="sldNum" sz="quarter" idx="12"/>
          </p:nvPr>
        </p:nvSpPr>
        <p:spPr/>
        <p:txBody>
          <a:bodyPr/>
          <a:lstStyle>
            <a:lvl1pPr>
              <a:defRPr/>
            </a:lvl1pPr>
          </a:lstStyle>
          <a:p>
            <a:pPr>
              <a:defRPr/>
            </a:pPr>
            <a:fld id="{4EEFF321-11E9-4730-89C1-97E66B57E6A0}" type="slidenum">
              <a:rPr lang="en-US" altLang="en-US"/>
              <a:pPr>
                <a:defRPr/>
              </a:pPr>
              <a:t>‹#›</a:t>
            </a:fld>
            <a:endParaRPr lang="en-US" altLang="en-US" dirty="0"/>
          </a:p>
        </p:txBody>
      </p:sp>
    </p:spTree>
    <p:extLst>
      <p:ext uri="{BB962C8B-B14F-4D97-AF65-F5344CB8AC3E}">
        <p14:creationId xmlns:p14="http://schemas.microsoft.com/office/powerpoint/2010/main" val="144959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B2D60E-2FBF-20BA-60DC-C0952E273DCD}"/>
              </a:ext>
            </a:extLst>
          </p:cNvPr>
          <p:cNvSpPr>
            <a:spLocks noGrp="1"/>
          </p:cNvSpPr>
          <p:nvPr>
            <p:ph type="dt" sz="half" idx="10"/>
          </p:nvPr>
        </p:nvSpPr>
        <p:spPr/>
        <p:txBody>
          <a:bodyPr/>
          <a:lstStyle>
            <a:lvl1pPr>
              <a:defRPr/>
            </a:lvl1pPr>
          </a:lstStyle>
          <a:p>
            <a:pPr>
              <a:defRPr/>
            </a:pPr>
            <a:fld id="{6CF9B82C-2250-484D-B611-5EDDF1B5B640}" type="datetime1">
              <a:rPr lang="en-US" smtClean="0"/>
              <a:t>1/23/2024</a:t>
            </a:fld>
            <a:endParaRPr lang="en-US" dirty="0"/>
          </a:p>
        </p:txBody>
      </p:sp>
      <p:sp>
        <p:nvSpPr>
          <p:cNvPr id="4" name="Footer Placeholder 4">
            <a:extLst>
              <a:ext uri="{FF2B5EF4-FFF2-40B4-BE49-F238E27FC236}">
                <a16:creationId xmlns:a16="http://schemas.microsoft.com/office/drawing/2014/main" id="{2358F633-B686-A9B1-9DFD-29D857FEA9B0}"/>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F0592105-6CDF-8594-0787-4E3CCEF6AAF6}"/>
              </a:ext>
            </a:extLst>
          </p:cNvPr>
          <p:cNvSpPr>
            <a:spLocks noGrp="1"/>
          </p:cNvSpPr>
          <p:nvPr>
            <p:ph type="sldNum" sz="quarter" idx="12"/>
          </p:nvPr>
        </p:nvSpPr>
        <p:spPr/>
        <p:txBody>
          <a:bodyPr/>
          <a:lstStyle>
            <a:lvl1pPr>
              <a:defRPr/>
            </a:lvl1pPr>
          </a:lstStyle>
          <a:p>
            <a:pPr>
              <a:defRPr/>
            </a:pPr>
            <a:fld id="{FCDB2392-5E54-41FE-96E0-463331672DE0}" type="slidenum">
              <a:rPr lang="en-US" altLang="en-US"/>
              <a:pPr>
                <a:defRPr/>
              </a:pPr>
              <a:t>‹#›</a:t>
            </a:fld>
            <a:endParaRPr lang="en-US" altLang="en-US" dirty="0"/>
          </a:p>
        </p:txBody>
      </p:sp>
    </p:spTree>
    <p:extLst>
      <p:ext uri="{BB962C8B-B14F-4D97-AF65-F5344CB8AC3E}">
        <p14:creationId xmlns:p14="http://schemas.microsoft.com/office/powerpoint/2010/main" val="255262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CE2DF4-C8CF-79DA-1BCF-158E373DEA0A}"/>
              </a:ext>
            </a:extLst>
          </p:cNvPr>
          <p:cNvSpPr>
            <a:spLocks noGrp="1"/>
          </p:cNvSpPr>
          <p:nvPr>
            <p:ph type="dt" sz="half" idx="10"/>
          </p:nvPr>
        </p:nvSpPr>
        <p:spPr/>
        <p:txBody>
          <a:bodyPr/>
          <a:lstStyle>
            <a:lvl1pPr>
              <a:defRPr/>
            </a:lvl1pPr>
          </a:lstStyle>
          <a:p>
            <a:pPr>
              <a:defRPr/>
            </a:pPr>
            <a:fld id="{52ADA45B-F616-465F-A3A1-867F69CACFC9}" type="datetime1">
              <a:rPr lang="en-US" smtClean="0"/>
              <a:t>1/23/2024</a:t>
            </a:fld>
            <a:endParaRPr lang="en-US" dirty="0"/>
          </a:p>
        </p:txBody>
      </p:sp>
      <p:sp>
        <p:nvSpPr>
          <p:cNvPr id="3" name="Footer Placeholder 4">
            <a:extLst>
              <a:ext uri="{FF2B5EF4-FFF2-40B4-BE49-F238E27FC236}">
                <a16:creationId xmlns:a16="http://schemas.microsoft.com/office/drawing/2014/main" id="{8C73AA55-CB49-0E0D-6FEB-3AA392F4E22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684C2FF9-D8BE-5E03-4184-67AA31B98E09}"/>
              </a:ext>
            </a:extLst>
          </p:cNvPr>
          <p:cNvSpPr>
            <a:spLocks noGrp="1"/>
          </p:cNvSpPr>
          <p:nvPr>
            <p:ph type="sldNum" sz="quarter" idx="12"/>
          </p:nvPr>
        </p:nvSpPr>
        <p:spPr/>
        <p:txBody>
          <a:bodyPr/>
          <a:lstStyle>
            <a:lvl1pPr>
              <a:defRPr/>
            </a:lvl1pPr>
          </a:lstStyle>
          <a:p>
            <a:pPr>
              <a:defRPr/>
            </a:pPr>
            <a:fld id="{2BED11B5-4397-4056-B82B-F0C675496866}" type="slidenum">
              <a:rPr lang="en-US" altLang="en-US"/>
              <a:pPr>
                <a:defRPr/>
              </a:pPr>
              <a:t>‹#›</a:t>
            </a:fld>
            <a:endParaRPr lang="en-US" altLang="en-US" dirty="0"/>
          </a:p>
        </p:txBody>
      </p:sp>
    </p:spTree>
    <p:extLst>
      <p:ext uri="{BB962C8B-B14F-4D97-AF65-F5344CB8AC3E}">
        <p14:creationId xmlns:p14="http://schemas.microsoft.com/office/powerpoint/2010/main" val="25832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07877CF-2652-82B1-4F48-D36885A3C415}"/>
              </a:ext>
            </a:extLst>
          </p:cNvPr>
          <p:cNvSpPr>
            <a:spLocks noGrp="1"/>
          </p:cNvSpPr>
          <p:nvPr>
            <p:ph type="dt" sz="half" idx="10"/>
          </p:nvPr>
        </p:nvSpPr>
        <p:spPr/>
        <p:txBody>
          <a:bodyPr/>
          <a:lstStyle>
            <a:lvl1pPr>
              <a:defRPr/>
            </a:lvl1pPr>
          </a:lstStyle>
          <a:p>
            <a:pPr>
              <a:defRPr/>
            </a:pPr>
            <a:fld id="{E033A6EF-4EBB-45E9-A79D-BDDB6836473F}" type="datetime1">
              <a:rPr lang="en-US" smtClean="0"/>
              <a:t>1/23/2024</a:t>
            </a:fld>
            <a:endParaRPr lang="en-US" dirty="0"/>
          </a:p>
        </p:txBody>
      </p:sp>
      <p:sp>
        <p:nvSpPr>
          <p:cNvPr id="6" name="Footer Placeholder 4">
            <a:extLst>
              <a:ext uri="{FF2B5EF4-FFF2-40B4-BE49-F238E27FC236}">
                <a16:creationId xmlns:a16="http://schemas.microsoft.com/office/drawing/2014/main" id="{325DD537-A3F1-50D1-784D-28ED91C4506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253B1A0-8449-C8D1-BE78-A34870C78015}"/>
              </a:ext>
            </a:extLst>
          </p:cNvPr>
          <p:cNvSpPr>
            <a:spLocks noGrp="1"/>
          </p:cNvSpPr>
          <p:nvPr>
            <p:ph type="sldNum" sz="quarter" idx="12"/>
          </p:nvPr>
        </p:nvSpPr>
        <p:spPr/>
        <p:txBody>
          <a:bodyPr/>
          <a:lstStyle>
            <a:lvl1pPr>
              <a:defRPr/>
            </a:lvl1pPr>
          </a:lstStyle>
          <a:p>
            <a:pPr>
              <a:defRPr/>
            </a:pPr>
            <a:fld id="{1BA21CF6-D282-4606-BA4B-DF07192924B3}" type="slidenum">
              <a:rPr lang="en-US" altLang="en-US"/>
              <a:pPr>
                <a:defRPr/>
              </a:pPr>
              <a:t>‹#›</a:t>
            </a:fld>
            <a:endParaRPr lang="en-US" altLang="en-US" dirty="0"/>
          </a:p>
        </p:txBody>
      </p:sp>
    </p:spTree>
    <p:extLst>
      <p:ext uri="{BB962C8B-B14F-4D97-AF65-F5344CB8AC3E}">
        <p14:creationId xmlns:p14="http://schemas.microsoft.com/office/powerpoint/2010/main" val="323274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3A258A-4271-9299-23B4-9F11589FFD2B}"/>
              </a:ext>
            </a:extLst>
          </p:cNvPr>
          <p:cNvSpPr>
            <a:spLocks noGrp="1"/>
          </p:cNvSpPr>
          <p:nvPr>
            <p:ph type="dt" sz="half" idx="10"/>
          </p:nvPr>
        </p:nvSpPr>
        <p:spPr/>
        <p:txBody>
          <a:bodyPr/>
          <a:lstStyle>
            <a:lvl1pPr>
              <a:defRPr/>
            </a:lvl1pPr>
          </a:lstStyle>
          <a:p>
            <a:pPr>
              <a:defRPr/>
            </a:pPr>
            <a:fld id="{E4E3BC71-E8FF-434C-83CF-3DFB620DB619}" type="datetime1">
              <a:rPr lang="en-US" smtClean="0"/>
              <a:t>1/23/2024</a:t>
            </a:fld>
            <a:endParaRPr lang="en-US" dirty="0"/>
          </a:p>
        </p:txBody>
      </p:sp>
      <p:sp>
        <p:nvSpPr>
          <p:cNvPr id="6" name="Footer Placeholder 4">
            <a:extLst>
              <a:ext uri="{FF2B5EF4-FFF2-40B4-BE49-F238E27FC236}">
                <a16:creationId xmlns:a16="http://schemas.microsoft.com/office/drawing/2014/main" id="{EB0B1D22-7190-F23D-EC00-18DCA9BED6B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05E1FD8-1DB8-83C3-B3D5-6118569245BE}"/>
              </a:ext>
            </a:extLst>
          </p:cNvPr>
          <p:cNvSpPr>
            <a:spLocks noGrp="1"/>
          </p:cNvSpPr>
          <p:nvPr>
            <p:ph type="sldNum" sz="quarter" idx="12"/>
          </p:nvPr>
        </p:nvSpPr>
        <p:spPr/>
        <p:txBody>
          <a:bodyPr/>
          <a:lstStyle>
            <a:lvl1pPr>
              <a:defRPr/>
            </a:lvl1pPr>
          </a:lstStyle>
          <a:p>
            <a:pPr>
              <a:defRPr/>
            </a:pPr>
            <a:fld id="{F92D2FCE-24B3-4861-B4EE-0E58EEB20202}" type="slidenum">
              <a:rPr lang="en-US" altLang="en-US"/>
              <a:pPr>
                <a:defRPr/>
              </a:pPr>
              <a:t>‹#›</a:t>
            </a:fld>
            <a:endParaRPr lang="en-US" altLang="en-US" dirty="0"/>
          </a:p>
        </p:txBody>
      </p:sp>
    </p:spTree>
    <p:extLst>
      <p:ext uri="{BB962C8B-B14F-4D97-AF65-F5344CB8AC3E}">
        <p14:creationId xmlns:p14="http://schemas.microsoft.com/office/powerpoint/2010/main" val="280787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E7BBA3-1E9F-A8B1-F4AB-98FF18CCBB3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4082F7C-68E0-115C-377B-0DF88D6CC610}"/>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611DB4-3629-A518-30C9-68068A4C6BF6}"/>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AF3F1C4-A584-45B8-AC0D-4F9FD1EF0197}" type="datetime1">
              <a:rPr lang="en-US" smtClean="0"/>
              <a:t>1/23/2024</a:t>
            </a:fld>
            <a:endParaRPr lang="en-US" dirty="0"/>
          </a:p>
        </p:txBody>
      </p:sp>
      <p:sp>
        <p:nvSpPr>
          <p:cNvPr id="5" name="Footer Placeholder 4">
            <a:extLst>
              <a:ext uri="{FF2B5EF4-FFF2-40B4-BE49-F238E27FC236}">
                <a16:creationId xmlns:a16="http://schemas.microsoft.com/office/drawing/2014/main" id="{2C6B3393-0E48-1D6D-2D6F-FE47C4123A3C}"/>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7700BC12-F134-167D-8D29-69F2AB230A5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3200">
                <a:solidFill>
                  <a:srgbClr val="898989"/>
                </a:solidFill>
              </a:defRPr>
            </a:lvl1pPr>
          </a:lstStyle>
          <a:p>
            <a:pPr>
              <a:defRPr/>
            </a:pPr>
            <a:fld id="{D4815070-E36B-4E9F-BEE9-DD371AA5FB1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831" r:id="rId1"/>
    <p:sldLayoutId id="214748384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www.sapiens.org/evolution/early-human-migr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voyager.jpl.nasa.gov/where/index.html" TargetMode="External"/><Relationship Id="rId7" Type="http://schemas.openxmlformats.org/officeDocument/2006/relationships/hyperlink" Target="https://www.youtube.com/watch/NAN1kt4SG9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voyager.jpl.nasa.gov/where/" TargetMode="External"/><Relationship Id="rId4" Type="http://schemas.openxmlformats.org/officeDocument/2006/relationships/image" Target="../media/image25.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3200120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yKJYXujJ7sU&amp;ab_channel=Ma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yEje927dyg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ideo" Target="https://www.youtube.com/embed/hW9EAkqu6aY?feature=oembed" TargetMode="Externa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ih2P46AjgV8"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xT8Np0gI1d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F:\Global Change\3 Ecosystem reorganization\2 mya.jpg">
            <a:extLst>
              <a:ext uri="{FF2B5EF4-FFF2-40B4-BE49-F238E27FC236}">
                <a16:creationId xmlns:a16="http://schemas.microsoft.com/office/drawing/2014/main" id="{12BDDF4E-B10F-A792-F759-12D7BB964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70488" cy="77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http://tokyo5.files.wordpress.com/2009/03/marathon1.jpg">
            <a:extLst>
              <a:ext uri="{FF2B5EF4-FFF2-40B4-BE49-F238E27FC236}">
                <a16:creationId xmlns:a16="http://schemas.microsoft.com/office/drawing/2014/main" id="{81B0CB4A-C872-6B83-1C6C-1FBCF558C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0E1F2E2-D36D-3D84-05F5-5D55A05900D8}"/>
              </a:ext>
            </a:extLst>
          </p:cNvPr>
          <p:cNvSpPr>
            <a:spLocks noGrp="1"/>
          </p:cNvSpPr>
          <p:nvPr>
            <p:ph type="title"/>
          </p:nvPr>
        </p:nvSpPr>
        <p:spPr/>
        <p:txBody>
          <a:bodyPr/>
          <a:lstStyle/>
          <a:p>
            <a:pPr eaLnBrk="1" hangingPunct="1"/>
            <a:r>
              <a:rPr lang="en-US" altLang="en-US" dirty="0"/>
              <a:t>Origins of </a:t>
            </a:r>
            <a:r>
              <a:rPr lang="en-US" altLang="en-US" i="1" dirty="0"/>
              <a:t>Homo sapiens</a:t>
            </a:r>
          </a:p>
        </p:txBody>
      </p:sp>
      <p:sp>
        <p:nvSpPr>
          <p:cNvPr id="21507" name="Content Placeholder 3">
            <a:extLst>
              <a:ext uri="{FF2B5EF4-FFF2-40B4-BE49-F238E27FC236}">
                <a16:creationId xmlns:a16="http://schemas.microsoft.com/office/drawing/2014/main" id="{09BFD4AA-7E90-7E4E-03FA-DCE651907DBD}"/>
              </a:ext>
            </a:extLst>
          </p:cNvPr>
          <p:cNvSpPr>
            <a:spLocks noGrp="1"/>
          </p:cNvSpPr>
          <p:nvPr>
            <p:ph idx="1"/>
          </p:nvPr>
        </p:nvSpPr>
        <p:spPr>
          <a:xfrm>
            <a:off x="1981200" y="1417638"/>
            <a:ext cx="8229600" cy="4525962"/>
          </a:xfrm>
        </p:spPr>
        <p:txBody>
          <a:bodyPr/>
          <a:lstStyle/>
          <a:p>
            <a:pPr eaLnBrk="1" hangingPunct="1"/>
            <a:r>
              <a:rPr lang="en-US" altLang="en-US" dirty="0"/>
              <a:t>2.5 mya: </a:t>
            </a:r>
            <a:r>
              <a:rPr lang="en-US" altLang="en-US" i="1" dirty="0"/>
              <a:t>Homo habilis, </a:t>
            </a:r>
            <a:r>
              <a:rPr lang="en-US" altLang="en-US" dirty="0"/>
              <a:t>first stone tools</a:t>
            </a:r>
          </a:p>
        </p:txBody>
      </p:sp>
      <p:pic>
        <p:nvPicPr>
          <p:cNvPr id="21508" name="Picture 6" descr="http://upload.wikimedia.org/wikipedia/commons/6/61/Homo_habilis-2.JPG">
            <a:extLst>
              <a:ext uri="{FF2B5EF4-FFF2-40B4-BE49-F238E27FC236}">
                <a16:creationId xmlns:a16="http://schemas.microsoft.com/office/drawing/2014/main" id="{605BFAC7-5A83-F9DE-B42E-A1CC67D73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60638"/>
            <a:ext cx="3171825"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magnify-clip">
            <a:extLst>
              <a:ext uri="{FF2B5EF4-FFF2-40B4-BE49-F238E27FC236}">
                <a16:creationId xmlns:a16="http://schemas.microsoft.com/office/drawing/2014/main" id="{62291CDC-E5E1-5C55-4A3A-B78319EFE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magnify-clip">
            <a:extLst>
              <a:ext uri="{FF2B5EF4-FFF2-40B4-BE49-F238E27FC236}">
                <a16:creationId xmlns:a16="http://schemas.microsoft.com/office/drawing/2014/main" id="{34DDFDEB-FDFF-7BE5-3405-027E5000A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descr="http://boscoh.com/longform/humanevolution/images/olduwan001ir1.jpg">
            <a:extLst>
              <a:ext uri="{FF2B5EF4-FFF2-40B4-BE49-F238E27FC236}">
                <a16:creationId xmlns:a16="http://schemas.microsoft.com/office/drawing/2014/main" id="{23E4858F-F9C4-744B-A426-D448A330B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2678113"/>
            <a:ext cx="4899025"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10A6330-A46A-1BBF-0C81-74270523443C}"/>
              </a:ext>
            </a:extLst>
          </p:cNvPr>
          <p:cNvSpPr>
            <a:spLocks noGrp="1"/>
          </p:cNvSpPr>
          <p:nvPr>
            <p:ph type="title"/>
          </p:nvPr>
        </p:nvSpPr>
        <p:spPr/>
        <p:txBody>
          <a:bodyPr/>
          <a:lstStyle/>
          <a:p>
            <a:pPr eaLnBrk="1" hangingPunct="1"/>
            <a:r>
              <a:rPr lang="en-US" altLang="en-US" dirty="0"/>
              <a:t>Origins of </a:t>
            </a:r>
            <a:r>
              <a:rPr lang="en-US" altLang="en-US" i="1" dirty="0"/>
              <a:t>Homo sapiens</a:t>
            </a:r>
          </a:p>
        </p:txBody>
      </p:sp>
      <p:sp>
        <p:nvSpPr>
          <p:cNvPr id="23555" name="Content Placeholder 3">
            <a:extLst>
              <a:ext uri="{FF2B5EF4-FFF2-40B4-BE49-F238E27FC236}">
                <a16:creationId xmlns:a16="http://schemas.microsoft.com/office/drawing/2014/main" id="{E8E6E215-1060-E069-2AE0-6243C7EAB825}"/>
              </a:ext>
            </a:extLst>
          </p:cNvPr>
          <p:cNvSpPr>
            <a:spLocks noGrp="1"/>
          </p:cNvSpPr>
          <p:nvPr>
            <p:ph idx="1"/>
          </p:nvPr>
        </p:nvSpPr>
        <p:spPr>
          <a:xfrm>
            <a:off x="609600" y="1417638"/>
            <a:ext cx="11353800" cy="4525962"/>
          </a:xfrm>
        </p:spPr>
        <p:txBody>
          <a:bodyPr/>
          <a:lstStyle/>
          <a:p>
            <a:pPr eaLnBrk="1" hangingPunct="1"/>
            <a:r>
              <a:rPr lang="en-US" altLang="en-US" dirty="0"/>
              <a:t>1.8 mya: </a:t>
            </a:r>
            <a:r>
              <a:rPr lang="en-US" altLang="en-US" i="1" dirty="0"/>
              <a:t>Homo erectus </a:t>
            </a:r>
            <a:r>
              <a:rPr lang="en-US" altLang="en-US" dirty="0"/>
              <a:t>used fire for cooking. Fire changed us physically as well as socially and cognitively </a:t>
            </a:r>
          </a:p>
        </p:txBody>
      </p:sp>
      <p:pic>
        <p:nvPicPr>
          <p:cNvPr id="23556" name="Picture 4" descr="http://www.hfcollection.org/wp-content/uploads/SriwanichpoomSafari_01__Homo_Erectus20070422194357.jpg">
            <a:extLst>
              <a:ext uri="{FF2B5EF4-FFF2-40B4-BE49-F238E27FC236}">
                <a16:creationId xmlns:a16="http://schemas.microsoft.com/office/drawing/2014/main" id="{DDADB1D2-BAE9-F77D-FAA6-985A3B413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43263"/>
            <a:ext cx="350043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AutoShape 4" descr="data:image/jpeg;base64,/9j/4AAQSkZJRgABAQAAAQABAAD/2wCEAAkGBxMSEhUSExMWFhUXGB0aGBgYGBsgGBogGhsfGxgbHx0eHSggHh8lHxodITEhJSkrLi4uGiAzODMtNygtLisBCgoKDg0OGxAQGzAlICUwLS8vLS0tMDI1LTctNy0tLS0tLS8tLS0tNS0vLS0tLS0tLS0tLS0tLS0tLS0tLS0tLf/AABEIALQBGAMBIgACEQEDEQH/xAAcAAEAAgMBAQEAAAAAAAAAAAAABQYDBAcCAQj/xAA+EAABAwIFAQYDBgQFBAMAAAABAAIRAyEEBRIxQVEGEyJhcYEykaEHQlKxwfAUI9HhFTNicoJDkqLxU1TS/8QAGQEBAAMBAQAAAAAAAAAAAAAAAAIDBAEF/8QAKBEAAgIBBAICAgMAAwAAAAAAAAECESEDBBIxIkFRYRMUMpGhUnGB/9oADAMBAAIRAxEAPwDhyIiAIiIAiIgCIiAIiIAiIgCL0xhJgAk9BupKh2fxTyAMPVvyWED5kALjaXZ1Jvoi0XQso+zJ5e0Yms1gcLNpmXnykiOvVSuM+zjCsEaq4PXWwk+UBkKl7nTTqy9bbUfo5Qi6jT7LYSj4jh6ziL/zASPk0QVY8rpYY0hpFJrnX06GiOgsFCW6iukTjs5PtnC19LSOCu71MC5v3PD/AKRb6BbOFoN30GR1Uf218f6S/Sfyfn5fWtJ2Xb3ObVe5vdBrmOIl7A6T1gjY9ZX3CYjVLHN0VBIIG08G425XP2/r/Tv6T/5HDii71icEyowNqsp1R0c38j19FX8d2Jwbz4abqXILXm/lDp+alHdx9ojLZyXTOSoui5j9n9CB3WIc0kW7wAtPlIgj6qpZ32cr4W9RoLDs9plnpPB9VfDVhPplE9GcO0RGo7cL4iKwqCIiAIiIAiIgCIiAIiIAiIgCIiAIiIAiLJQoue4Na0ucdgAST6AIDGrv2Q+zqti2itUJo0T8JIl7x1aOB5n5FWP7MuxLAHYvFtDntMU6JgkH8T28eQK6Vic1oD+WA51QkBoETEeZt1WTW3FeMP7Nejt7zJEHkmQUMHLaNNrJF3nxVHR1cdvQALaxjgRqJqFv+6PosGa4rRJ03PJvHksHZ3Htr06lN13te4u9Dt7QvPfKT5M9FRUVSNWuaTiDoeSPhJLZHoYWDET+B/zg/OAF9zTAiqNBLhBkFpgjf2PyTCfxLWwx1J8CB3jXgm0CS1xbMc6VJJA1zmwpkAmq2TEukgSd5E/SVIumoA4DXP4mCQq9W7VPo1DTqs0OHkIPmCLEeazYTtPUr1WUqTA9zjAaSQ3YkkkcDc+inwfwLRO0HikbltM/6f357LFja1cD+XpqE3Ey0/qCvNXLTRdre7XUGztMtbPDGySI6kkrDSxAcf8AOAdvDgQfqoKgYsvdUq1AKw7l7RNnCX/hBN7Dqs+MoAv8TgHxYlxE3+RWDMMrqVHsqh0OZMOZDgQdwRMrWx9ZwbFejrYL62yQPMx4m+v1Uqvo4b4puDdJe10dXCfJe6dMkfEPnKjKGcYeB4WGbNayS5357qVo03CmfBoDj8INwPMjY+hR2uxgjc1rMAFMQ95Iinw724jebcrZdg2PY6mRZ4h7RdvnE291hdh/4ZjqtNty4B2oy6+0ONwJ4NrqOZ20Y2q+nUaBBA4gEC+3Xy6qUU3lejkq9ka77OWap75wZ6NJ+fHySv8AZ7Q2GIqMPV7WuafcEK6YbGMqt8B39FgotNO1QuPRwkt+m3oVP8+p8lX6+n8HMc/7G18M3vARVpcvbx6t39xIVaXd6rtI1MiD/wBp8iOPVU3tD2L7899htDHEXpWDSerTsJ6GFo0tzeJGbV21Zgc6RbGNwdSi806jSxw3B/dx5rXWoxhERAEREAREQBERAEREARF9AQBrZsN12v7OeyLcIwVqwnEVBIb/APG08Hz5PyWt9m3YHuh/F4psOsWNP3Qbgno4/RdGo4+m2dDC8i3+nzWHca9+ETdt9GvJrJAZ9jG0WHSCLyS0xNuQAorsjXqVn1MUfhbNNnUusXn22+asGcZSK7NR1MEQ91t+YnZQuIxtLDUO6othrZtzJMkk9ZWJdV7N6yYu0GYEtIc4fSfnusP2bYaoG16z2kB5AY4/fDQRIG8X3WDstgmYupUq1ocymQA0n4nETcdAItyT5K0Y7EACAWi0DoBHRTviuJxqzUxGkbHfkfL9FA5xnLKDSZlxFmjcumwgddlr51nVSpUZhqB1OMhsxbrfgDclTGWZdRwY1ucKtePE+NvJk/CPqV3io5Zy2+iqf4FiMW2cQW4cEggv+If8dxbqQrHkXYYYao2rTrvc9vUNDTI6C/1Wlj8RUxjjRpNJeedmsE/E48D6lWzDVKlKmxj6ustAGoN0t8LdIIHWOSpSnLjV19EeGbPRbUAhwpuuTIs64iNz67KNr4TUIdH0g+xslXEUybvcT1kj9VpPoMcY76pPEvAb7khVJEyNz6lWwo7+i8lg+NhMls/eBnaeFkyLtEa5gxq6/wBI3X3PK7aeFeHubJpkEBwddw2n5Kvdh+zeJq6a5cKVNpkE/E6Og6eZ6LRGMXBuRW5VKkWbP+yeo9/QAp1r+TXH8mu87LY7O5yHsFCtLa7LPa6xn+hHPKsDcQ17QDJLep+qrnafKjVaKtMxXp/A78Q30Ojjp0KqUuS4y/s68ZRM43BBzXU3Czh7KGyzL6lM6agYW9WgFvuCJn1C9dm+07K7Ax4LarRpe07S20jpPIUvVdHkjTi6Z1Oyv5pkzA19WhFJ7Llgsx9pB0/dmCNTed1rZDnlSu2GhvHidIPpP9lO5qzwOdAMNcHCYlpEPE+k/RUjs5WDaz2Upcxh8JO+mLe/9FZHMWcvJb34d7w5rgxpM33mxnp1X2hhtHhLpJFjABEWWStULmB9P4hePzC+PcKjA8HoR7FVnSMz/JaWLboqeF4EseN/UdR1C5Nm2XPw9V1KoLjngjgjyXbqjZmLixB6E7/NQXaXIm4ylMRUaJa6Op29D9CtGhrccPoza+ipK12ciRZcRQdTc5jxDmmCDwQsS3nnBERAEREAREQBERAF0j7IOzNLEVH4itcUiNAMadUTJHJEiAqX2cyOrja7aFEXNyeGtG7j5D+i7mMop5XhO6pAmJL3R4nEbn+yzbnV4xpds1bXS5ytmbGFtet3DTYNmo4bgTET1JsPQ9FlJrUnt7llLu2iAwkiI9GwV5ynCfwtDXV/zKnjqevDR5N29ZPK2WYisJeGNDXCwcDq8jGw3m/QLzH2em/o84zEYmu3Q7u2sGwBMfINv81F08gojxVZqHeDZn/aN/clb1XtEWPmrQcW2uwTsZMgXHN46LWzDPsPUAFJ0ACPEIdJ8ipeXZxUsVRoZlmVOi0Na1rWjcMER5Did1Uxjq2Jqd1RBc5x8LZ2HUnoOStftFiy4P8AeP31Vu+ymg1uGq1CCKznkO1CHaWgaQAbxcn1JVyiow5Mi5eXE3+z/Z2nhBuH13fHUI/8WDhv1Ki+2VV1NhdG3Tnp+/NZMxzHucZQqueRTFQB/QAgtn2JBPorTiaNN1Zjjoc0XkkE6vugA8cz5qtt2pM6sYNTI8rbh6DKYIL3AOqO/E4i/sNgOAFC9oMxLGPfpENDrHfoD7qexhPoOm5P6KmduqxdhnADpzxuY+SQ8pCWEYuyGU1MeDiKznMoAw1rbOqEG9/ut9LnyVjxjKFBri2mxoaN3CSfKTJK2eykf4dhywb0wVrYqg2qx1OrBa4EQN/n1CnJ3Jr0Rj/EjKTcPjRDqLXNH3gCCD5OEFahr1ME9tKZp/8ATcd45B/1D6i60sEypgaopPMsd/lv4cB+Tuo91YsdhxiaRbIvBaQdnD4T+nuutJY9HU/kh87zo0ntcAId0NyPSfqvlDtQ1wLTpPneR6Xj6LUy7KqmLpF1RoaG2DSAXO4PkFK4Ps/haDPHRpv6ktkgna5O3su1BLJHNlJq50KWO7+nEahq6O4PzBIXTalRpsDqA2N7jg/KFXM87L4fEUy+gwU6okt0iGuI+6Rtfqq/lvaaQ0OPT1VkkpxXH0QjabTL/iXnS8O/CbEH8Pp+5VX7E4M0pDy08gt59yp3KsyZW7tlg7xAuJs6fEwHzkR7jooXKKJYX7xTqOb7AwPpCqSaTRMslRo71pbABPjHEfi9R9VH4PEDvKjAbSDHTUAT+q95s2TTZIh2lxg7+GY+Z+izYrC0zGlrWu4e0AEHz6j1UKokGvu5kX+Jp8ravkfoVk1/E0EGJg3g7D9+yxMqhzdQlrgfEDuxwEW/0u/qvTa7vEwgSLxxfdzTvsT+XC6kRZRPtEysDRiWiJOh8dY8J+hb7BUddQ7UNqVqNagGyfDVaYNyLuAPJ+IR5BcvXoaErgeduI1MIiK4oCIiAIiIAtjAYJ9ao2lTbqe8w0Dkla66P9i+TudinYxwilQaRqj77hEDz0k+khRnLjFslCPKSRcMk7O/4XS00vHXqgNc6DJO+loB2Bn5SpjB5++qWYfFU2tql4hwLSC4c+Fx07CQeSFmy6r33fYlxAa2WUySLBpIqO3tLvD/AMPNbdXAUdGkVCxw5aHap/FYXM3uvHlNt57PXUYpVXR4zuoGQ+oASANPQRsYWPBYrvcM2qTNjP8A3uDfosmbYXvy0ucYbFiBLtN5dxc7iFGZr2gFKk5kabRDbscItI4jyUaskm0kV3Pc90OhqgqmYOrltIDU55DWjqSYHnA3J4AK0M2xYeSeqtn2V5O1z34p5HgPdtmPCS0Oe710kAe61RgoxtnJSyWDLsip4RgAIdVjxVSPEesSTpHkFrY7M2tPiNxzz+ak87qNJdpMjqqX/hdTG1xSY7S0eJ799LdrdSdgPInhUxXJ22SbpGnmNKpj6zKDCJeSC6PhaLucR5DjkwrxQwNLA02spsNQN31klzvQ7N9AIXrK+z+HwjtdMOL9OnW5xJgkTvYTA2HC1M5xwh5cYAH/AL+X6qTldRXRyvZB5p2tDjpbqmY0RLpHGkb+yj80wOY4ota+i5jTYGqQ0NHUtnUB5ALd+zbA62VsU0jvdZaHOEwBx5TzCsWZdoAwu72n3eoASDqpEgm4du03NnRup2oOo9lduSMmGc3C4Slhw/UaTA0uFpjeyicxBLQ4GXktMAcHzm28qPx2NpuvPN4NisVbOWsaQIAA39lFJt37OukqRNZhhGVKZo1OYII3a4bEen9lUnZpXwVTu3tD46EgEcEW56eqkqFaviPGxsUx/wBR9h7DcrT7cOLmYePFWkghouWwInzsPmpwWaZxulZJ4TOqddrXS5gD5cBvsZnrutftFn/eOFCkAxriNXJAG0nqbgRxKpeIxGIoN8VJzAdiWwPmseV4kh+txkkySVd+Kslf5M0dVyXD+EzMNbNosTtM8el1FZY9jqYpuoS0+FtgaZMkAHobQt3s1jQ8kWlzSBcxf39Pqq5gcQ6lXrUXGYqT8/E0/UKniyxMxDBjD1C4PimLkE+On+Jp69Qb2IUn2ZrGqHmCTVc90eV3fkE7WZMcTSFWnOsWLZtUAvH+4cfJR3ZfMW06lM3hrhIFjAPiH9lL+Ufs4rTLDVc2ppL3C0gAWjT53iZNhbjyUdWz9mrQ4tBb4TB3jk33W3WpUnE0y+WkkgtkEgERxs6/yUfjsiwz/hHdvGzx+o5H1VcavJ3/AKJOrUdUaHCNUTPUCTHuBbzXo6i0/wAsl7btLTuOQRzwVA4TEvovFN4n8JFw4eSm6FQuMsdpAgkH0AH9F2qFmSrm0tpOLQQQRI4IiPYifclcm7RYQUsTWpts0POkdAbgfIrqVIA1oEaYnwwA47GQPRc27ZYcsxb52dDmnq2IB+h+S0bd5aMu5XimQiIi1mIIiIAiIgC719l4H+DtaGnxPqajESdXHXwgLhFKmXENaCXEgADck2AA6r9K5K+th8FQZiAxppsDXNAmYAtNrxAgcrJvHUEjVtFc7PWV0qT8M1jWw1hLHMPVptI5keL/AJLZwWb0+87kMdrF9vDHG239l7y3Bim+o5zoFWD3f4QJvHJggE+QWGtSFKianNi49SZ58ohec+7N9p4NXPcXoabwebLmeeZi7XG4PP6FSmf5s8yBf1KpeMdVf4Q2L7nyWjQ0/ZKcqRmrmTIEu2aI3PA9yQF2bL8jpYbDtotB2BeSSHPcd3GP02ELlvYDs7VxWJ1vdpp4dzHuMfEQdTWj5SZ2C7JmzHaQ+dTdtQNhta3WSNvu+ilr4XGyqE7ZV8RlDCfBVrNJ4DpH/kHfmvnZymcLW7t8uFcwHltgQCWtseb9LlR/aDMjh29+Gy1jwHNBNw6Qfz+YW7S7T0KwFSk9nwiWE+IQORO/nyqknxssbzRLZ/idAIG/p++gXP6mDrZhiDhaLoYwzVqcegHJj6r72m7SmSSZPA3urP2QyyrhsExwcadasXVHuLfCZ+EF1jtwDypwjwjyZGbvxRs4HLqGX0zSo6jqu5znE6jG/QewGyjauMLy4OALSLg7FRudZ46netTc0Enxt8TDB9iPksNHFVqrO8o0Kr2/iDCAfQugH2XFCT8mOUV4o+Y/s5Qa3WypWYD90aXNE2tMH2vseiiq/ZV8NxFOp39NpBfTiHwDe0wT5KzMpVDTHeMe1gBJBYSSZmPDJH9gtnDObRou0GdbxUiB4fCBE73gSDsprUkkRcUzJhs6pOaNB8Igt9BtI4Uax9FlQ1HO7yoTudh5ADYBQPaQHC4qaR8FQa29ATGofUH3K1K/aCxENc88AT8z0+q6tJ9r2OSRb8RnNBw0PnQbP1NaQZiwbO3uue9osE3D4jTSk03AOZ5STbrEgx5Fb2VsL3h9QyfoPQLNl2KbWrGo4S0GGjyFh9FOHhddEJJSJHsu6o3SS0tuIkX8rL321w4o49jm/wDVbJ9WgfIw4AjyW+6uQGkOhwgiCCCDwbzKqOb5oKuKbBltNpE8Eky4j8vZIW22JOqOlZAWvwlcH4qcPbe0bGT6iLckdVQu1DXNrd9SAiP5nEuH3vUiJU5lLX1AWtJuLgHcefUcwtShkNR1curkPpglzWgyCSbAiRtyPThRi0nZ2iMpYyu8t00XFwFwCNvdbLMdVmDReD7c+6msY5jbtuQAD0AHAA4soXNs4LNLWDVUOwnbzP6eiJ8nhHXj2M2AcxrnM8YI0y6DF9UxxafZfcJlhcBUbWcNXDh4faLrZysVGzWrDvXHcOsOoAA234WLF5qCbzP4Yk/RG/SBMNZ3bNWptgdjJ2ufSfyXOe1tUOrMjim0H6n8ire7GANOuxNyJs1u5nzKoOc4gVKz3DaYHo0QPyV23jmzNuJeNGkiItRjCIiAIiIC/fY3lIrY41XtltBheJFtRszytc+y6xUx9LFVm0WOLzTdrdYwNPiiQInUWmCeFWPsOe0YR7Iu+s6T6NaB+ZVzy7Dd0ymAQ1wJJBIglzjIJ815m6lcz0tsko/ZFdoa/dkVDSdU4dDofG0D+ikc3ptbhixribh0TNiJn5u/NbdSgKssh0iQByCBMW5hUvMcx/hQaVae7Ehr4Mt/0ujpeD7FURT6NOH/AOFaz5sHcSoOriQ0G6sGMwbMRqeyXMF9UmSOBDTAHrdVPM8IwXY282G8npe+62aSXTIybWUdX+z3ChuA7yY755fLTJAHgaNrGGbLaqsqMJLazX3+CowXO48Tf6FZMuy7+DwLaAlzmxJDeXF7nbnwjUTH+1eMkoFjDiah1E3YyT4bEGZE6pkc8Qs2q052hC+JAZrhMVUPdHDEd5AcdTC2CRJmQRETt+as2dYXDPAYaTCG7WFvQ8H0UNje0jHPcJh0wW8gquY7tOGyCbj3XVGUujrpdm3X7IYfU2rSe5jwSQCS5vuCZ56qy0s+doZh8QGtqTDHtPgfLfhjh1lUcnx2Irg1KdB7mA/HYC09T1stmocRpc40i0NgnUWnm0BpPRTfJ+MiKjHtG5iMC3F16OFcCWse6pU6aABpbHm8+8lTOeYyowFtMNgCzQYsOFi7N0TRw38S46qmIa1/TS2PCyeYkz5kqs5zmpa4avDO0/uFW7k+PwSVK2eaXagantc5zTIsdweQtfEZ3qN3W6rUqZfTx2K1CGgN/mlvwzJiN+P0UvUyTBU/Caeo9SfmrmoRorTbK7j8xp1qrZhwY2JPJJk+0QFI4bLMJUg6S09WGPmNvotiv2Ww1S9IOYQJOk29wdvZeMrwAoS2pDjJ0ngji3BUnJV4s4l8mjmuUVcOx5pg1GFpggeJsjcjnm4VbyfF6YHQrprKzA7QHjTuS2NMxxf93VN7Y4OkCa1IjU12l+mYdeJjrPPKlpzvxZCePJE5ltZlRul5JHH7kW6qt9qsjFE9/RMsnxAbN6EeXkmS4g7KcfjAWlj7g7ztdMwkGlJELkmZSBdWOjiHHmTaxvNrW6Kj1ctdTOsGGmTAuQJtI87fVTeCZU7su1cQd/oN12cV2hGT9nztJjalMN0GxJBO8HgTttK08lwzjFSQSTef184W3mdN1TDRTaA1rg51/EdIN4917yhkMHzXU6hgZ5ErjswcT0bw0bDj58rTqYlrLj4jck82+kWCx12lxABHUzb9/wBlr4zBE6TPi2A8v3ChFI62aHanGSxrQT4rn/jb8/yVXU72rw+h7Lk+DnyPTjdQS16f8UYNV3JhERTKwiIgCIiA6T9j/aNlF9TCVIArEOY7/UBBbPmIjzb5rqgd3ngbBI1adUwDsD1kBxO+6/MjKhBBBIIMgjcEbFdx7GZzVxlM1tQJ0gVIBlr231nygEm35LDutLPJG/a6lriy20cTTotnVqf951gSRIP76BUjOe0FF9Uklovsbj1lXjE6g4NqMZtAeNiePodlWu1+DZploF5m1weixxq8m2NMreOzM1G6KZEeXRVp+Ee97WC73ODWjzLgB/dYsVQqNJIaRH3mH9N1u9mMwnG4YVJ/zRciNwQ36kLZGHFXErlL0zsOIxrWtIqN/wAwWOqIgkktkEE35Whjc0GnQwBrAZ3kz1J94tC3nOaHaKg8DiLgE88Qd7+l/ZV/OsgpOvqc0Ew1wJZJ84t7Ssidokoqys54KLzqqMa4jYyZ9JG6gqrxXqMo04brIaIgQOT7BS+J7K1P/sP0nYEAyB5rNleSigdQrFrjudIcI/2kHpwtEZRS7ISTb6LxUpsw9JlGkIDW6RG8cev9VEYnFy0tEGQQZ48/VfKWa98wsa9rnAnWWxqAiR5xvc7bKAx+P7tsBVcXf2TbwSeDzY06LcLXcA2mSKb/ALpaTIaTFnCYvvZfKgBGiq0aHWv0dyeo591TxnDaru7e7Sx1nHY6dnRPJHKsed5yx9muBGzWtvAFgAArJQaf2VqS6ITEYN+Crupts13iZM3B6deoPQhaua419JzHl0tdYiIv89lKV85Y5mmu0u0fCS4hzbRFwbdGx+ajg3viHPb4B8IPPUn6W8lau7aIP4RvYPMrSxxv0Mea281Neu0VTU1kAC5vA2Hkq7jcIxjvACw/dLfh9COfULYwWOcBc35Rx9oX8mxSxBi5hQHaPGOdVInwkN6SYWzmeYNEhvxGduP3+igq3mbnrv6q3Th7KtWeKJTLa0FZ82rvboP3I46zyoehidPVfcbjHVIGzRx+qm4eVkeaol8LnHAupTCMc8FziWt4E3v0+ar2Uua2dXr6Lar5qWkANPUTyq5xzSJxlStk1keJDA+iQDeASbiDx6hYsvqaWEHYT8hMKFwGLOomCSTNlIPY8gt06QZHnf0UXGmS5YPWExeqoX8fdte37n3W/B1tduTPh8hf52+q08Bh2sEEeK48R2APiIHnst+lVkTsYho5uBJPQWUZfR2P2VztjWDn0730mfnA/JV5SOe4oVKziNgA0ecbn5yo5a4KopGDUdybCIikQCIiAIiIArF2L7TvwNbUPFSfAqs/EBz6iT8yFXUXGk1TOptO0fobBY5r6P8ALqd5SeQQ0mZbxB6tPG6w5zUDqDQx4dpEXEOEcH0mFxDKs6rYY/ynwDu03abRseY53XSew+b4bHNdTrhzMQ0agWuOl7ZuYmQR0m9vNefq7dxz2j0dLcRlj2ReLwVQCfiJPwt3HueFFNxDqdRlQtux7XR/tdqj6Qrpm/8ADUKksLgALajfztJ5H1VPzvGtc46GknqNj7runKy99ZOu08xq1+6qUWtqUDJ1ENi42gg348oXjMxX7vS1hjpPPkXGPl1VV+zHETh6lABgqMqF41Tdr4BjgQR06dVaMWXtpS54Lhe3xA+2wv8ARUakeLqxB2uitYuu9ovRc0jhpbaesOiVs5HQdXNVj6LgKYBGqoA6DN7Wi24Krua546m+ZLoM3v6gzupSlnBNEPAMEAyLW3hT4urDl6IjtVQbSipQApupy7UPi9J5B6GVB0c9OILG1jSptaCJFOJnqR+vstzPM500ajGt8VXwue7cMMEtaNhMCTdafZPJP4ltRxIAYQIO7pHFuAtEFULkUSk+dIlsNkVF19Wu9iABaYmTPC18XkFBjh4njaSIn14/RY35dXwzw6hJH3mT4SOkHqsuY5i10OcH0zF2vHP+7YqNyfTJUumjFjMsdSe2vhtNVgEeMSRvuCZBAG/SFgo5g6pUIc1tNx2kmw6CbfJeGZlp+E+4N/msmNzcV5706iYuYmdpkAXturMvtFeF0Z3YGs6Trpnixv8AnMXWOllbpOroeT0UO1z2O8LpbwZCkqOMe4WJA5XGn6JJow43KaTA57nkCeImYm3yVaF1J5xjNZDB8LT8zyVptar4WlkzTpvB9bhjErdyyu1jpdtHIn818psIaXGIHHPovNNusy4+gRuyUVXRKCrTMBpEfhA+V15rVGgPNriP/wAhRjq1yAD7G1rL1WxcjSfeN7bXUeGbJc0bGHrNpN3uvrs4qOmHQP3so19dqwHEDgKXD5IPVRMU3xcmTwSZPVYMdmcDSxxJO56dYUU+u42myxLqgkyuWs2qQREUykIiIAiIgCIiAIiIAs2FxDqbg9ji1zTII3CwogLjlnaV1eqxlVrNTiG95sN9z09lK43EsokudUY50eEMuBMgkkxBv0K5yipehG7RojuZJU8lhwOdVaFUV6btL2zHQg2II5B/ouq5nVc5ocCHse0Oa5nIN9t/zXCVa+z3bJ9BgovYH0ht1G5/VQ1tG1cS3S3CvyJ3F5Q2oTNSx/rfidhspPMaofS0gkBjQ0SZMCwaJO0SobFZ5haom/zMjyhYcRmodqNQO0gAeGG+QkDf9VTwk1k0co9kFnN36ifaIhWbsFg8Q2k+o1oNJxFph2oGJA5F7+QnhQlRtCpJ8c87/kd1kyztIcLNNl2GQQbETYkGR8irpJuHFIqtKVtltxb3FrnBrhETII32I6g9VXqubFoLSR789eFix/aMuYdLhERBcJ+QJVbxGNLt1DT0X7JT1opE+cVRfJNJk9QIWN7qDh8DR8/6qu/xPmvIxHmVd+Io/MiZimfhPPXdbbKoI0tbqPTp5+VpKrrMTH/r+i9Cs3zUuBz8qPT2XI3glZcMYOy1+8HVfDWCm02Q5JG1icRqMcD814/iyDfbotN9YnyWKUUUReozYq4klYXPJXlF0rbbCIiHAiIgCIiAIiIAiIgCIiAIiIAiIgCIiAIiIAiIgAREQBERAEREAREQBERAEREAREQBERAEREAREQBERAEREAREQBERAEREAREQBIREB90r4iIAiIgCIiAIiIAiIgCIiAIiIAiIgCIiAIiIAiIgCIiA/9k=">
            <a:extLst>
              <a:ext uri="{FF2B5EF4-FFF2-40B4-BE49-F238E27FC236}">
                <a16:creationId xmlns:a16="http://schemas.microsoft.com/office/drawing/2014/main" id="{5DD9AC9E-23C0-AB7E-F5AD-526F3EE12F06}"/>
              </a:ext>
            </a:extLst>
          </p:cNvPr>
          <p:cNvSpPr>
            <a:spLocks noChangeAspect="1" noChangeArrowheads="1"/>
          </p:cNvSpPr>
          <p:nvPr/>
        </p:nvSpPr>
        <p:spPr bwMode="auto">
          <a:xfrm>
            <a:off x="1679575" y="-1828800"/>
            <a:ext cx="59436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23559" name="Picture 6" descr="http://farm9.staticflickr.com/8055/8376271918_cf0b1b5c4f_o.jpg">
            <a:extLst>
              <a:ext uri="{FF2B5EF4-FFF2-40B4-BE49-F238E27FC236}">
                <a16:creationId xmlns:a16="http://schemas.microsoft.com/office/drawing/2014/main" id="{C5372E11-F12F-F82E-7904-EEE968D0D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32138"/>
            <a:ext cx="22526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http://upload.wikimedia.org/wikipedia/en/9/9a/Catching_Fire_-_How_Cooking_Made_Us_Human_(Profile_books).jpg">
            <a:extLst>
              <a:ext uri="{FF2B5EF4-FFF2-40B4-BE49-F238E27FC236}">
                <a16:creationId xmlns:a16="http://schemas.microsoft.com/office/drawing/2014/main" id="{DEA6466F-89E0-7F45-013B-4356F4266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6663" y="3184525"/>
            <a:ext cx="2366962"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6DC036B5-2FE8-A17E-93DF-F925778EEBB6}"/>
              </a:ext>
            </a:extLst>
          </p:cNvPr>
          <p:cNvPicPr>
            <a:picLocks noChangeAspect="1"/>
          </p:cNvPicPr>
          <p:nvPr/>
        </p:nvPicPr>
        <p:blipFill>
          <a:blip r:embed="rId6">
            <a:extLst>
              <a:ext uri="{28A0092B-C50C-407E-A947-70E740481C1C}">
                <a14:useLocalDpi xmlns:a14="http://schemas.microsoft.com/office/drawing/2010/main" val="0"/>
              </a:ext>
            </a:extLst>
          </a:blip>
          <a:srcRect t="3693" b="4044"/>
          <a:stretch>
            <a:fillRect/>
          </a:stretch>
        </p:blipFill>
        <p:spPr bwMode="auto">
          <a:xfrm>
            <a:off x="6143625" y="3071813"/>
            <a:ext cx="45323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3" name="Content Placeholder 7">
            <a:extLst>
              <a:ext uri="{FF2B5EF4-FFF2-40B4-BE49-F238E27FC236}">
                <a16:creationId xmlns:a16="http://schemas.microsoft.com/office/drawing/2014/main" id="{054F091D-15F9-D222-A61B-4C26120088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6588" y="144962"/>
            <a:ext cx="8761412" cy="660508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A00A40FC-FC2D-63D8-6585-DEDB55DA74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180" t="4166" b="55220"/>
          <a:stretch>
            <a:fillRect/>
          </a:stretch>
        </p:blipFill>
        <p:spPr>
          <a:xfrm>
            <a:off x="1828800" y="152400"/>
            <a:ext cx="5073650" cy="2971800"/>
          </a:xfrm>
        </p:spPr>
      </p:pic>
      <p:pic>
        <p:nvPicPr>
          <p:cNvPr id="27651" name="Picture 4" descr="http://d.ibtimes.co.uk/en/full/1400526/fire-talks-bushmen.jpg?w=720&amp;h=487&amp;l=50&amp;t=40">
            <a:extLst>
              <a:ext uri="{FF2B5EF4-FFF2-40B4-BE49-F238E27FC236}">
                <a16:creationId xmlns:a16="http://schemas.microsoft.com/office/drawing/2014/main" id="{2E1E3004-9385-BE39-6474-C90EBD361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00400"/>
            <a:ext cx="5181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pic>
        <p:nvPicPr>
          <p:cNvPr id="27652" name="Picture 2">
            <a:extLst>
              <a:ext uri="{FF2B5EF4-FFF2-40B4-BE49-F238E27FC236}">
                <a16:creationId xmlns:a16="http://schemas.microsoft.com/office/drawing/2014/main" id="{D5BCBCA1-4DDA-3162-1DE6-13B820077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74" t="48772" r="13116" b="12468"/>
          <a:stretch>
            <a:fillRect/>
          </a:stretch>
        </p:blipFill>
        <p:spPr bwMode="auto">
          <a:xfrm>
            <a:off x="6019800" y="1524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a:extLst>
              <a:ext uri="{FF2B5EF4-FFF2-40B4-BE49-F238E27FC236}">
                <a16:creationId xmlns:a16="http://schemas.microsoft.com/office/drawing/2014/main" id="{3E2EF5DF-7D23-F7AC-BAA4-3C71060373C9}"/>
              </a:ext>
            </a:extLst>
          </p:cNvPr>
          <p:cNvSpPr>
            <a:spLocks noChangeArrowheads="1"/>
          </p:cNvSpPr>
          <p:nvPr/>
        </p:nvSpPr>
        <p:spPr bwMode="auto">
          <a:xfrm>
            <a:off x="838200" y="3352800"/>
            <a:ext cx="4191000"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Fire also allowed us more time for storytelling and the creation of culture. Group learning and cultural transmission took place around the fire at night.  Technology is part of who we are – from fire and stone tools to the technologies we use today. They change us and our environment. </a:t>
            </a:r>
          </a:p>
        </p:txBody>
      </p:sp>
      <p:sp>
        <p:nvSpPr>
          <p:cNvPr id="27655" name="Rectangle 7">
            <a:extLst>
              <a:ext uri="{FF2B5EF4-FFF2-40B4-BE49-F238E27FC236}">
                <a16:creationId xmlns:a16="http://schemas.microsoft.com/office/drawing/2014/main" id="{3FC52B39-B459-156A-064D-7BE8D133C6DD}"/>
              </a:ext>
            </a:extLst>
          </p:cNvPr>
          <p:cNvSpPr>
            <a:spLocks noChangeArrowheads="1"/>
          </p:cNvSpPr>
          <p:nvPr/>
        </p:nvSpPr>
        <p:spPr bwMode="auto">
          <a:xfrm>
            <a:off x="3781425" y="6375400"/>
            <a:ext cx="3298825" cy="339725"/>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!Kung Bushmen of southern Africa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52BA-6B30-130C-8090-54CFB8EDE5B1}"/>
              </a:ext>
            </a:extLst>
          </p:cNvPr>
          <p:cNvSpPr>
            <a:spLocks noGrp="1"/>
          </p:cNvSpPr>
          <p:nvPr>
            <p:ph type="title"/>
          </p:nvPr>
        </p:nvSpPr>
        <p:spPr>
          <a:xfrm>
            <a:off x="2171700" y="228600"/>
            <a:ext cx="3733800" cy="1143000"/>
          </a:xfrm>
        </p:spPr>
        <p:txBody>
          <a:bodyPr rtlCol="0">
            <a:normAutofit/>
          </a:bodyPr>
          <a:lstStyle/>
          <a:p>
            <a:pPr eaLnBrk="1" fontAlgn="auto" hangingPunct="1">
              <a:spcAft>
                <a:spcPts val="0"/>
              </a:spcAft>
              <a:defRPr/>
            </a:pPr>
            <a:r>
              <a:rPr lang="en-US" dirty="0"/>
              <a:t> </a:t>
            </a:r>
            <a:r>
              <a:rPr lang="en-US" i="1" dirty="0"/>
              <a:t>Homo sapiens</a:t>
            </a:r>
          </a:p>
        </p:txBody>
      </p:sp>
      <p:sp>
        <p:nvSpPr>
          <p:cNvPr id="3" name="Content Placeholder 2">
            <a:extLst>
              <a:ext uri="{FF2B5EF4-FFF2-40B4-BE49-F238E27FC236}">
                <a16:creationId xmlns:a16="http://schemas.microsoft.com/office/drawing/2014/main" id="{2196085D-564B-682E-7A6C-F186E3232974}"/>
              </a:ext>
            </a:extLst>
          </p:cNvPr>
          <p:cNvSpPr>
            <a:spLocks noGrp="1"/>
          </p:cNvSpPr>
          <p:nvPr>
            <p:ph idx="1"/>
          </p:nvPr>
        </p:nvSpPr>
        <p:spPr>
          <a:xfrm>
            <a:off x="762000" y="1608138"/>
            <a:ext cx="6096000" cy="5113337"/>
          </a:xfrm>
        </p:spPr>
        <p:txBody>
          <a:bodyPr rtlCol="0">
            <a:normAutofit/>
          </a:bodyPr>
          <a:lstStyle/>
          <a:p>
            <a:pPr eaLnBrk="1" fontAlgn="auto" hangingPunct="1">
              <a:spcAft>
                <a:spcPts val="0"/>
              </a:spcAft>
              <a:defRPr/>
            </a:pPr>
            <a:r>
              <a:rPr lang="en-US" dirty="0"/>
              <a:t>Anatomically modern humans emerged in Africa approximately 200,000 – 300,000 years ago</a:t>
            </a:r>
          </a:p>
          <a:p>
            <a:pPr eaLnBrk="1" fontAlgn="auto" hangingPunct="1">
              <a:spcAft>
                <a:spcPts val="0"/>
              </a:spcAft>
              <a:defRPr/>
            </a:pPr>
            <a:r>
              <a:rPr lang="en-US" dirty="0"/>
              <a:t>The largest dispersal of  </a:t>
            </a:r>
            <a:r>
              <a:rPr lang="en-US" i="1" dirty="0"/>
              <a:t>Homo sapiens </a:t>
            </a:r>
            <a:r>
              <a:rPr lang="en-US" dirty="0"/>
              <a:t>out of Africa began 60,000 years ago</a:t>
            </a:r>
          </a:p>
        </p:txBody>
      </p:sp>
      <p:pic>
        <p:nvPicPr>
          <p:cNvPr id="31749" name="Picture 2" descr="https://s-media-cache-ak0.pinimg.com/564x/7a/f1/5a/7af15a8e3977bbe0d64713b8a157e0a1.jpg">
            <a:extLst>
              <a:ext uri="{FF2B5EF4-FFF2-40B4-BE49-F238E27FC236}">
                <a16:creationId xmlns:a16="http://schemas.microsoft.com/office/drawing/2014/main" id="{4AB0B5F5-D552-D67A-D2DC-6CBB6795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975" y="246063"/>
            <a:ext cx="27146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a:extLst>
              <a:ext uri="{FF2B5EF4-FFF2-40B4-BE49-F238E27FC236}">
                <a16:creationId xmlns:a16="http://schemas.microsoft.com/office/drawing/2014/main" id="{7509BB16-28FC-DC73-3CF5-6124DEB1C1C7}"/>
              </a:ext>
            </a:extLst>
          </p:cNvPr>
          <p:cNvPicPr>
            <a:picLocks noChangeAspect="1"/>
          </p:cNvPicPr>
          <p:nvPr/>
        </p:nvPicPr>
        <p:blipFill>
          <a:blip r:embed="rId4">
            <a:extLst>
              <a:ext uri="{28A0092B-C50C-407E-A947-70E740481C1C}">
                <a14:useLocalDpi xmlns:a14="http://schemas.microsoft.com/office/drawing/2010/main" val="0"/>
              </a:ext>
            </a:extLst>
          </a:blip>
          <a:srcRect r="24489"/>
          <a:stretch>
            <a:fillRect/>
          </a:stretch>
        </p:blipFill>
        <p:spPr bwMode="auto">
          <a:xfrm>
            <a:off x="7086600" y="3876675"/>
            <a:ext cx="35814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Group 9">
            <a:extLst>
              <a:ext uri="{FF2B5EF4-FFF2-40B4-BE49-F238E27FC236}">
                <a16:creationId xmlns:a16="http://schemas.microsoft.com/office/drawing/2014/main" id="{086CFE6E-AC7B-18D0-F0EB-28B7765428F6}"/>
              </a:ext>
            </a:extLst>
          </p:cNvPr>
          <p:cNvGrpSpPr>
            <a:grpSpLocks/>
          </p:cNvGrpSpPr>
          <p:nvPr/>
        </p:nvGrpSpPr>
        <p:grpSpPr bwMode="auto">
          <a:xfrm>
            <a:off x="10134600" y="4064000"/>
            <a:ext cx="652463" cy="2657475"/>
            <a:chOff x="8610600" y="4064626"/>
            <a:chExt cx="652981" cy="2656849"/>
          </a:xfrm>
        </p:grpSpPr>
        <p:sp>
          <p:nvSpPr>
            <p:cNvPr id="6" name="Rectangle 5">
              <a:extLst>
                <a:ext uri="{FF2B5EF4-FFF2-40B4-BE49-F238E27FC236}">
                  <a16:creationId xmlns:a16="http://schemas.microsoft.com/office/drawing/2014/main" id="{C0DEF13B-1E8A-A689-FF2B-9E8DCEF8D0C1}"/>
                </a:ext>
              </a:extLst>
            </p:cNvPr>
            <p:cNvSpPr/>
            <p:nvPr/>
          </p:nvSpPr>
          <p:spPr>
            <a:xfrm>
              <a:off x="8610600" y="5181963"/>
              <a:ext cx="610084" cy="1539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Isosceles Triangle 6">
              <a:extLst>
                <a:ext uri="{FF2B5EF4-FFF2-40B4-BE49-F238E27FC236}">
                  <a16:creationId xmlns:a16="http://schemas.microsoft.com/office/drawing/2014/main" id="{6B78B70E-E8F4-2826-1E97-54741A32C822}"/>
                </a:ext>
              </a:extLst>
            </p:cNvPr>
            <p:cNvSpPr/>
            <p:nvPr/>
          </p:nvSpPr>
          <p:spPr>
            <a:xfrm rot="2002567">
              <a:off x="8806018" y="4881996"/>
              <a:ext cx="457563" cy="5332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Isosceles Triangle 8">
              <a:extLst>
                <a:ext uri="{FF2B5EF4-FFF2-40B4-BE49-F238E27FC236}">
                  <a16:creationId xmlns:a16="http://schemas.microsoft.com/office/drawing/2014/main" id="{411E6EA8-3F7A-032E-E909-97D16936EA09}"/>
                </a:ext>
              </a:extLst>
            </p:cNvPr>
            <p:cNvSpPr/>
            <p:nvPr/>
          </p:nvSpPr>
          <p:spPr>
            <a:xfrm rot="2002567">
              <a:off x="8806018" y="4064626"/>
              <a:ext cx="457563" cy="285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4">
            <a:hlinkClick r:id="rId3"/>
            <a:extLst>
              <a:ext uri="{FF2B5EF4-FFF2-40B4-BE49-F238E27FC236}">
                <a16:creationId xmlns:a16="http://schemas.microsoft.com/office/drawing/2014/main" id="{283432AA-9B01-FA16-38CA-EEB2EC48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740" y="228600"/>
            <a:ext cx="10742519" cy="6400800"/>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842" name="Group 9">
            <a:extLst>
              <a:ext uri="{FF2B5EF4-FFF2-40B4-BE49-F238E27FC236}">
                <a16:creationId xmlns:a16="http://schemas.microsoft.com/office/drawing/2014/main" id="{887E587B-2136-32C8-C6BA-67AB09999730}"/>
              </a:ext>
            </a:extLst>
          </p:cNvPr>
          <p:cNvGrpSpPr>
            <a:grpSpLocks/>
          </p:cNvGrpSpPr>
          <p:nvPr/>
        </p:nvGrpSpPr>
        <p:grpSpPr bwMode="auto">
          <a:xfrm>
            <a:off x="533400" y="267652"/>
            <a:ext cx="10972800" cy="6567488"/>
            <a:chOff x="-86158" y="1344522"/>
            <a:chExt cx="9082938" cy="5348287"/>
          </a:xfrm>
        </p:grpSpPr>
        <p:pic>
          <p:nvPicPr>
            <p:cNvPr id="35843" name="Picture 4">
              <a:extLst>
                <a:ext uri="{FF2B5EF4-FFF2-40B4-BE49-F238E27FC236}">
                  <a16:creationId xmlns:a16="http://schemas.microsoft.com/office/drawing/2014/main" id="{565CC2DF-3D95-4043-F9D6-85069B106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58" y="1344522"/>
              <a:ext cx="9082938"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3">
              <a:extLst>
                <a:ext uri="{FF2B5EF4-FFF2-40B4-BE49-F238E27FC236}">
                  <a16:creationId xmlns:a16="http://schemas.microsoft.com/office/drawing/2014/main" id="{20A61420-0511-FFEE-BF8F-D01BCDC50C23}"/>
                </a:ext>
              </a:extLst>
            </p:cNvPr>
            <p:cNvSpPr txBox="1">
              <a:spLocks noChangeArrowheads="1"/>
            </p:cNvSpPr>
            <p:nvPr/>
          </p:nvSpPr>
          <p:spPr bwMode="auto">
            <a:xfrm>
              <a:off x="491266" y="5672777"/>
              <a:ext cx="2056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C00000"/>
                  </a:solidFill>
                </a:rPr>
                <a:t>Began 120,000 ya</a:t>
              </a:r>
            </a:p>
          </p:txBody>
        </p:sp>
        <p:sp>
          <p:nvSpPr>
            <p:cNvPr id="6" name="Rectangle 5">
              <a:extLst>
                <a:ext uri="{FF2B5EF4-FFF2-40B4-BE49-F238E27FC236}">
                  <a16:creationId xmlns:a16="http://schemas.microsoft.com/office/drawing/2014/main" id="{48570F0E-EAFE-F70A-E360-5BB5A226082A}"/>
                </a:ext>
              </a:extLst>
            </p:cNvPr>
            <p:cNvSpPr/>
            <p:nvPr/>
          </p:nvSpPr>
          <p:spPr>
            <a:xfrm>
              <a:off x="456832" y="2170113"/>
              <a:ext cx="6934849" cy="41544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847" name="TextBox 6">
              <a:extLst>
                <a:ext uri="{FF2B5EF4-FFF2-40B4-BE49-F238E27FC236}">
                  <a16:creationId xmlns:a16="http://schemas.microsoft.com/office/drawing/2014/main" id="{95915BF0-2579-0F8F-778B-B8684A78B517}"/>
                </a:ext>
              </a:extLst>
            </p:cNvPr>
            <p:cNvSpPr txBox="1">
              <a:spLocks noChangeArrowheads="1"/>
            </p:cNvSpPr>
            <p:nvPr/>
          </p:nvSpPr>
          <p:spPr bwMode="auto">
            <a:xfrm>
              <a:off x="491266" y="5928367"/>
              <a:ext cx="1928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B050"/>
                  </a:solidFill>
                </a:rPr>
                <a:t>Began 60,000 ya</a:t>
              </a:r>
            </a:p>
          </p:txBody>
        </p:sp>
        <p:sp>
          <p:nvSpPr>
            <p:cNvPr id="8" name="Oval 7">
              <a:extLst>
                <a:ext uri="{FF2B5EF4-FFF2-40B4-BE49-F238E27FC236}">
                  <a16:creationId xmlns:a16="http://schemas.microsoft.com/office/drawing/2014/main" id="{6FA0BC91-8B05-8F5E-A9C1-A697E29D2FD3}"/>
                </a:ext>
              </a:extLst>
            </p:cNvPr>
            <p:cNvSpPr/>
            <p:nvPr/>
          </p:nvSpPr>
          <p:spPr>
            <a:xfrm>
              <a:off x="990282" y="3581399"/>
              <a:ext cx="1752764"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TextBox 8">
              <a:extLst>
                <a:ext uri="{FF2B5EF4-FFF2-40B4-BE49-F238E27FC236}">
                  <a16:creationId xmlns:a16="http://schemas.microsoft.com/office/drawing/2014/main" id="{CB83B75A-B64C-8954-4871-8B63AF768CB5}"/>
                </a:ext>
              </a:extLst>
            </p:cNvPr>
            <p:cNvSpPr txBox="1"/>
            <p:nvPr/>
          </p:nvSpPr>
          <p:spPr>
            <a:xfrm>
              <a:off x="491266" y="4725694"/>
              <a:ext cx="179488" cy="275704"/>
            </a:xfrm>
            <a:prstGeom prst="rect">
              <a:avLst/>
            </a:prstGeom>
            <a:solidFill>
              <a:schemeClr val="accent1">
                <a:lumMod val="20000"/>
                <a:lumOff val="80000"/>
              </a:schemeClr>
            </a:solidFill>
          </p:spPr>
          <p:txBody>
            <a:bodyPr wrap="square">
              <a:spAutoFit/>
            </a:bodyPr>
            <a:lstStyle/>
            <a:p>
              <a:pPr eaLnBrk="1" fontAlgn="auto" hangingPunct="1">
                <a:spcBef>
                  <a:spcPts val="0"/>
                </a:spcBef>
                <a:spcAft>
                  <a:spcPts val="0"/>
                </a:spcAft>
                <a:defRPr/>
              </a:pPr>
              <a:r>
                <a:rPr lang="en-US" sz="1600" dirty="0">
                  <a:latin typeface="+mn-lt"/>
                </a:rPr>
                <a:t>3</a:t>
              </a:r>
              <a:endParaRPr lang="en-US" sz="1400" dirty="0">
                <a:latin typeface="+mn-lt"/>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4CA36123-623F-3BD8-E2F6-896FA5046649}"/>
              </a:ext>
            </a:extLst>
          </p:cNvPr>
          <p:cNvSpPr txBox="1">
            <a:spLocks/>
          </p:cNvSpPr>
          <p:nvPr/>
        </p:nvSpPr>
        <p:spPr bwMode="auto">
          <a:xfrm>
            <a:off x="1981200" y="1127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dirty="0"/>
              <a:t>Dispersal into the Americas</a:t>
            </a:r>
          </a:p>
        </p:txBody>
      </p:sp>
      <p:pic>
        <p:nvPicPr>
          <p:cNvPr id="39939" name="Picture 2" descr="Image result for clovis people not the first">
            <a:extLst>
              <a:ext uri="{FF2B5EF4-FFF2-40B4-BE49-F238E27FC236}">
                <a16:creationId xmlns:a16="http://schemas.microsoft.com/office/drawing/2014/main" id="{2BA71372-3B4D-C001-5582-AB284D166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55713"/>
            <a:ext cx="525780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id="{62A48872-D816-FEAD-D4D7-A3646A46108E}"/>
              </a:ext>
            </a:extLst>
          </p:cNvPr>
          <p:cNvPicPr>
            <a:picLocks noChangeAspect="1"/>
          </p:cNvPicPr>
          <p:nvPr/>
        </p:nvPicPr>
        <p:blipFill>
          <a:blip r:embed="rId4">
            <a:extLst>
              <a:ext uri="{28A0092B-C50C-407E-A947-70E740481C1C}">
                <a14:useLocalDpi xmlns:a14="http://schemas.microsoft.com/office/drawing/2010/main" val="0"/>
              </a:ext>
            </a:extLst>
          </a:blip>
          <a:srcRect b="27533"/>
          <a:stretch>
            <a:fillRect/>
          </a:stretch>
        </p:blipFill>
        <p:spPr bwMode="auto">
          <a:xfrm>
            <a:off x="7239000" y="1255713"/>
            <a:ext cx="3267075"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descr="http://upload.wikimedia.org/wikipedia/commons/thumb/9/93/Human.svg/800px-Human.svg.png">
            <a:hlinkClick r:id="rId3"/>
            <a:extLst>
              <a:ext uri="{FF2B5EF4-FFF2-40B4-BE49-F238E27FC236}">
                <a16:creationId xmlns:a16="http://schemas.microsoft.com/office/drawing/2014/main" id="{BD47D046-1BE0-EC55-9413-573BA9BA8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9286" y="1008611"/>
            <a:ext cx="4381507" cy="523978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19" name="Picture 3">
            <a:hlinkClick r:id="rId5"/>
            <a:extLst>
              <a:ext uri="{FF2B5EF4-FFF2-40B4-BE49-F238E27FC236}">
                <a16:creationId xmlns:a16="http://schemas.microsoft.com/office/drawing/2014/main" id="{89CA1DCB-F6ED-5C22-394B-D2941E95D413}"/>
              </a:ext>
            </a:extLst>
          </p:cNvPr>
          <p:cNvPicPr>
            <a:picLocks noChangeAspect="1" noChangeArrowheads="1"/>
          </p:cNvPicPr>
          <p:nvPr/>
        </p:nvPicPr>
        <p:blipFill rotWithShape="1">
          <a:blip r:embed="rId6"/>
          <a:srcRect l="28917" t="9040" r="35593" b="24670"/>
          <a:stretch/>
        </p:blipFill>
        <p:spPr bwMode="auto">
          <a:xfrm>
            <a:off x="982663" y="995363"/>
            <a:ext cx="1884362" cy="1979612"/>
          </a:xfrm>
          <a:prstGeom prst="rect">
            <a:avLst/>
          </a:prstGeom>
          <a:noFill/>
          <a:ln w="50800">
            <a:solidFill>
              <a:schemeClr val="tx2">
                <a:lumMod val="60000"/>
                <a:lumOff val="40000"/>
              </a:schemeClr>
            </a:solidFill>
            <a:miter lim="800000"/>
            <a:headEnd/>
            <a:tailEnd/>
          </a:ln>
          <a:effectLst/>
        </p:spPr>
      </p:pic>
      <p:sp>
        <p:nvSpPr>
          <p:cNvPr id="41989" name="Rectangle 1">
            <a:extLst>
              <a:ext uri="{FF2B5EF4-FFF2-40B4-BE49-F238E27FC236}">
                <a16:creationId xmlns:a16="http://schemas.microsoft.com/office/drawing/2014/main" id="{27E4F3E9-F13A-C8DB-767D-6FCB3DBEB9D6}"/>
              </a:ext>
            </a:extLst>
          </p:cNvPr>
          <p:cNvSpPr>
            <a:spLocks noChangeArrowheads="1"/>
          </p:cNvSpPr>
          <p:nvPr/>
        </p:nvSpPr>
        <p:spPr bwMode="auto">
          <a:xfrm>
            <a:off x="1092200" y="144463"/>
            <a:ext cx="2513013"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Voyager 1 and 2 </a:t>
            </a:r>
          </a:p>
        </p:txBody>
      </p:sp>
      <p:pic>
        <p:nvPicPr>
          <p:cNvPr id="2056" name="Picture 8" descr="Image result for voyager disc">
            <a:hlinkClick r:id="rId7"/>
            <a:extLst>
              <a:ext uri="{FF2B5EF4-FFF2-40B4-BE49-F238E27FC236}">
                <a16:creationId xmlns:a16="http://schemas.microsoft.com/office/drawing/2014/main" id="{59EA1301-243A-15E8-9154-2B9C338439F2}"/>
              </a:ext>
            </a:extLst>
          </p:cNvPr>
          <p:cNvPicPr>
            <a:picLocks noChangeAspect="1" noChangeArrowheads="1"/>
          </p:cNvPicPr>
          <p:nvPr/>
        </p:nvPicPr>
        <p:blipFill>
          <a:blip r:embed="rId8"/>
          <a:srcRect/>
          <a:stretch>
            <a:fillRect/>
          </a:stretch>
        </p:blipFill>
        <p:spPr bwMode="auto">
          <a:xfrm>
            <a:off x="2971800" y="990600"/>
            <a:ext cx="3819525" cy="1931988"/>
          </a:xfrm>
          <a:prstGeom prst="rect">
            <a:avLst/>
          </a:prstGeom>
          <a:noFill/>
          <a:ln w="44450">
            <a:solidFill>
              <a:schemeClr val="tx2">
                <a:lumMod val="60000"/>
                <a:lumOff val="40000"/>
              </a:schemeClr>
            </a:solidFill>
          </a:ln>
        </p:spPr>
      </p:pic>
      <p:pic>
        <p:nvPicPr>
          <p:cNvPr id="41991" name="Picture 2">
            <a:extLst>
              <a:ext uri="{FF2B5EF4-FFF2-40B4-BE49-F238E27FC236}">
                <a16:creationId xmlns:a16="http://schemas.microsoft.com/office/drawing/2014/main" id="{A7DAE014-6AD8-1791-F531-77885DF616C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3925" y="2998788"/>
            <a:ext cx="598328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5" name="Picture 4" descr="http://blogs-images.forbes.com/ilyapozin/files/2014/10/613445810_2249c2d193_b.jpg">
            <a:extLst>
              <a:ext uri="{FF2B5EF4-FFF2-40B4-BE49-F238E27FC236}">
                <a16:creationId xmlns:a16="http://schemas.microsoft.com/office/drawing/2014/main" id="{E52B7228-58BD-D6B9-5E2E-791ED2664F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58286"/>
            <a:ext cx="10820400" cy="6974572"/>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242BD08-C4A2-86EB-F37F-415B1BB0A3D3}"/>
              </a:ext>
            </a:extLst>
          </p:cNvPr>
          <p:cNvPicPr>
            <a:picLocks noGrp="1" noChangeAspect="1"/>
          </p:cNvPicPr>
          <p:nvPr>
            <p:ph idx="1"/>
          </p:nvPr>
        </p:nvPicPr>
        <p:blipFill>
          <a:blip r:embed="rId3"/>
          <a:stretch>
            <a:fillRect/>
          </a:stretch>
        </p:blipFill>
        <p:spPr>
          <a:xfrm>
            <a:off x="0" y="365125"/>
            <a:ext cx="12107617" cy="5715000"/>
          </a:xfrm>
        </p:spPr>
      </p:pic>
    </p:spTree>
    <p:extLst>
      <p:ext uri="{BB962C8B-B14F-4D97-AF65-F5344CB8AC3E}">
        <p14:creationId xmlns:p14="http://schemas.microsoft.com/office/powerpoint/2010/main" val="3517375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1">
            <a:hlinkClick r:id="rId3"/>
            <a:extLst>
              <a:ext uri="{FF2B5EF4-FFF2-40B4-BE49-F238E27FC236}">
                <a16:creationId xmlns:a16="http://schemas.microsoft.com/office/drawing/2014/main" id="{910904CA-067F-2DD3-3BD5-1ED97AAFB53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25475" y="388938"/>
            <a:ext cx="10941050" cy="6080125"/>
          </a:xfrm>
          <a:ln w="98425">
            <a:solidFill>
              <a:srgbClr val="00B0F0"/>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E3AD077E-E6D4-2CD9-D12E-B4AAE757D1B3}"/>
              </a:ext>
            </a:extLst>
          </p:cNvPr>
          <p:cNvSpPr>
            <a:spLocks noGrp="1"/>
          </p:cNvSpPr>
          <p:nvPr>
            <p:ph type="title"/>
          </p:nvPr>
        </p:nvSpPr>
        <p:spPr>
          <a:xfrm>
            <a:off x="-152400" y="25400"/>
            <a:ext cx="12644438" cy="1325563"/>
          </a:xfrm>
        </p:spPr>
        <p:txBody>
          <a:bodyPr/>
          <a:lstStyle/>
          <a:p>
            <a:r>
              <a:rPr lang="en-US" altLang="en-US" dirty="0"/>
              <a:t>When did the Anthropocene begin? </a:t>
            </a:r>
          </a:p>
        </p:txBody>
      </p:sp>
      <p:pic>
        <p:nvPicPr>
          <p:cNvPr id="47108" name="Picture 3" descr="A picture containing outdoor, mammal&#10;&#10;Description automatically generated">
            <a:extLst>
              <a:ext uri="{FF2B5EF4-FFF2-40B4-BE49-F238E27FC236}">
                <a16:creationId xmlns:a16="http://schemas.microsoft.com/office/drawing/2014/main" id="{C7E5E300-AD67-FA8E-C0E5-0D6019EBA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55" r="52672"/>
          <a:stretch>
            <a:fillRect/>
          </a:stretch>
        </p:blipFill>
        <p:spPr bwMode="auto">
          <a:xfrm>
            <a:off x="2742670" y="1334030"/>
            <a:ext cx="229235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A group of people working in a field&#10;&#10;Description automatically generated with medium confidence">
            <a:extLst>
              <a:ext uri="{FF2B5EF4-FFF2-40B4-BE49-F238E27FC236}">
                <a16:creationId xmlns:a16="http://schemas.microsoft.com/office/drawing/2014/main" id="{DB2D5E52-395F-4DDC-2133-51CCE6426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691" t="1453" r="38290" b="1453"/>
          <a:stretch>
            <a:fillRect/>
          </a:stretch>
        </p:blipFill>
        <p:spPr bwMode="auto">
          <a:xfrm>
            <a:off x="5035020" y="1334030"/>
            <a:ext cx="2297113"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9" descr="A high angle view of a town&#10;&#10;Description automatically generated with low confidence">
            <a:extLst>
              <a:ext uri="{FF2B5EF4-FFF2-40B4-BE49-F238E27FC236}">
                <a16:creationId xmlns:a16="http://schemas.microsoft.com/office/drawing/2014/main" id="{A504EC79-2F64-B10C-FF24-37076D86F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189" t="11646" b="12187"/>
          <a:stretch>
            <a:fillRect/>
          </a:stretch>
        </p:blipFill>
        <p:spPr bwMode="auto">
          <a:xfrm>
            <a:off x="7315200" y="1334030"/>
            <a:ext cx="2513012"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C398592-5FF6-4038-6F56-92183614FF49}"/>
              </a:ext>
            </a:extLst>
          </p:cNvPr>
          <p:cNvSpPr>
            <a:spLocks noGrp="1"/>
          </p:cNvSpPr>
          <p:nvPr>
            <p:ph type="title"/>
          </p:nvPr>
        </p:nvSpPr>
        <p:spPr>
          <a:xfrm>
            <a:off x="85725" y="25400"/>
            <a:ext cx="12406313" cy="1325563"/>
          </a:xfrm>
        </p:spPr>
        <p:txBody>
          <a:bodyPr/>
          <a:lstStyle/>
          <a:p>
            <a:r>
              <a:rPr lang="en-US" altLang="en-US" dirty="0"/>
              <a:t>When did the Anthropocene begin? </a:t>
            </a:r>
          </a:p>
        </p:txBody>
      </p:sp>
      <p:pic>
        <p:nvPicPr>
          <p:cNvPr id="49155" name="Picture 4">
            <a:extLst>
              <a:ext uri="{FF2B5EF4-FFF2-40B4-BE49-F238E27FC236}">
                <a16:creationId xmlns:a16="http://schemas.microsoft.com/office/drawing/2014/main" id="{47B69AE3-C7D9-62DC-C9BA-BCB737CA3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620" r="4488" b="4535"/>
          <a:stretch>
            <a:fillRect/>
          </a:stretch>
        </p:blipFill>
        <p:spPr bwMode="auto">
          <a:xfrm>
            <a:off x="7542213" y="1262337"/>
            <a:ext cx="227965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6" descr="An aerial view of a city&#10;&#10;Description automatically generated">
            <a:extLst>
              <a:ext uri="{FF2B5EF4-FFF2-40B4-BE49-F238E27FC236}">
                <a16:creationId xmlns:a16="http://schemas.microsoft.com/office/drawing/2014/main" id="{65CCD92F-9276-8B0B-4BE5-339A17694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36" t="8804" r="42319" b="16364"/>
          <a:stretch>
            <a:fillRect/>
          </a:stretch>
        </p:blipFill>
        <p:spPr bwMode="auto">
          <a:xfrm>
            <a:off x="9821863" y="1262337"/>
            <a:ext cx="2176462"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7" descr="A picture containing tree, outdoor, person, people&#10;&#10;Description automatically generated">
            <a:extLst>
              <a:ext uri="{FF2B5EF4-FFF2-40B4-BE49-F238E27FC236}">
                <a16:creationId xmlns:a16="http://schemas.microsoft.com/office/drawing/2014/main" id="{F5830403-7C3D-F333-2E81-2E6B1FD93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054" r="40688" b="5148"/>
          <a:stretch>
            <a:fillRect/>
          </a:stretch>
        </p:blipFill>
        <p:spPr bwMode="auto">
          <a:xfrm>
            <a:off x="5181600" y="1216299"/>
            <a:ext cx="2360613"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Content Placeholder 2">
            <a:extLst>
              <a:ext uri="{FF2B5EF4-FFF2-40B4-BE49-F238E27FC236}">
                <a16:creationId xmlns:a16="http://schemas.microsoft.com/office/drawing/2014/main" id="{C423DE70-263F-26A8-34EC-68C8A76C16CF}"/>
              </a:ext>
            </a:extLst>
          </p:cNvPr>
          <p:cNvSpPr>
            <a:spLocks noGrp="1"/>
          </p:cNvSpPr>
          <p:nvPr>
            <p:ph idx="1"/>
          </p:nvPr>
        </p:nvSpPr>
        <p:spPr>
          <a:xfrm>
            <a:off x="88353" y="1350963"/>
            <a:ext cx="4943475" cy="4954588"/>
          </a:xfrm>
        </p:spPr>
        <p:txBody>
          <a:bodyPr/>
          <a:lstStyle/>
          <a:p>
            <a:r>
              <a:rPr lang="en-US" altLang="en-US" sz="2600" dirty="0"/>
              <a:t>Not just one, but many starts of the </a:t>
            </a:r>
            <a:r>
              <a:rPr lang="en-US" altLang="en-US" sz="2600" dirty="0" err="1"/>
              <a:t>Anthropocenes</a:t>
            </a:r>
            <a:endParaRPr lang="en-US" altLang="en-US" sz="2600" dirty="0"/>
          </a:p>
          <a:p>
            <a:r>
              <a:rPr lang="en-US" altLang="en-US" sz="2600" dirty="0"/>
              <a:t>How you define the onset and causes of the Anthropocene shapes what policy approaches you prioritize.</a:t>
            </a:r>
          </a:p>
          <a:p>
            <a:r>
              <a:rPr lang="en-US" altLang="en-US" sz="2600" dirty="0"/>
              <a:t>Some scholars even argue that the Anthropocene does not represent a human-dominated era, but one that shows us how nature still exerts its power over humans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B21FDB3B-96F7-68F1-C3AE-E22132E43230}"/>
              </a:ext>
            </a:extLst>
          </p:cNvPr>
          <p:cNvPicPr>
            <a:picLocks noGrp="1" noChangeAspect="1"/>
          </p:cNvPicPr>
          <p:nvPr>
            <p:ph idx="1"/>
          </p:nvPr>
        </p:nvPicPr>
        <p:blipFill>
          <a:blip r:embed="rId4"/>
          <a:stretch>
            <a:fillRect/>
          </a:stretch>
        </p:blipFill>
        <p:spPr>
          <a:xfrm>
            <a:off x="782638" y="98425"/>
            <a:ext cx="10063162" cy="6661150"/>
          </a:xfrm>
          <a:ln w="76200">
            <a:solidFill>
              <a:schemeClr val="accent1">
                <a:lumMod val="60000"/>
                <a:lumOff val="40000"/>
              </a:schemeClr>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D624FDF-3999-E852-5948-C0AE75CE7A20}"/>
              </a:ext>
            </a:extLst>
          </p:cNvPr>
          <p:cNvSpPr>
            <a:spLocks noGrp="1"/>
          </p:cNvSpPr>
          <p:nvPr>
            <p:ph type="title"/>
          </p:nvPr>
        </p:nvSpPr>
        <p:spPr>
          <a:xfrm>
            <a:off x="838200" y="365125"/>
            <a:ext cx="10083800" cy="1325563"/>
          </a:xfrm>
        </p:spPr>
        <p:txBody>
          <a:bodyPr>
            <a:normAutofit fontScale="90000"/>
          </a:bodyPr>
          <a:lstStyle/>
          <a:p>
            <a:pPr>
              <a:defRPr/>
            </a:pPr>
            <a:r>
              <a:rPr lang="en-US" altLang="en-US" dirty="0"/>
              <a:t>The Industrial Revolution (1780 to 1945) as the start of the Anthropocene</a:t>
            </a:r>
          </a:p>
        </p:txBody>
      </p:sp>
      <p:sp>
        <p:nvSpPr>
          <p:cNvPr id="61443" name="Content Placeholder 2">
            <a:extLst>
              <a:ext uri="{FF2B5EF4-FFF2-40B4-BE49-F238E27FC236}">
                <a16:creationId xmlns:a16="http://schemas.microsoft.com/office/drawing/2014/main" id="{F8425A3E-A6A2-D9C1-196C-952D2C9453AB}"/>
              </a:ext>
            </a:extLst>
          </p:cNvPr>
          <p:cNvSpPr>
            <a:spLocks noGrp="1"/>
          </p:cNvSpPr>
          <p:nvPr>
            <p:ph idx="1"/>
          </p:nvPr>
        </p:nvSpPr>
        <p:spPr>
          <a:xfrm>
            <a:off x="211138" y="1931988"/>
            <a:ext cx="5441950" cy="4816475"/>
          </a:xfrm>
        </p:spPr>
        <p:txBody>
          <a:bodyPr>
            <a:normAutofit/>
          </a:bodyPr>
          <a:lstStyle/>
          <a:p>
            <a:pPr marL="457200" indent="-514350">
              <a:defRPr/>
            </a:pPr>
            <a:r>
              <a:rPr lang="en-US" altLang="en-US" dirty="0"/>
              <a:t>Invention of the steam engine catalyzed radical social, economic, political and environmental change</a:t>
            </a:r>
          </a:p>
          <a:p>
            <a:pPr marL="457200" indent="-514350">
              <a:defRPr/>
            </a:pPr>
            <a:endParaRPr lang="en-US" altLang="en-US" dirty="0"/>
          </a:p>
        </p:txBody>
      </p:sp>
      <p:pic>
        <p:nvPicPr>
          <p:cNvPr id="66564" name="Picture 2" descr="http://webs.bcp.org/sites/vcleary/ModernWorldHistoryTextbook/IndustrialRevolution/Images/sweeper-and-doffer.jpg">
            <a:extLst>
              <a:ext uri="{FF2B5EF4-FFF2-40B4-BE49-F238E27FC236}">
                <a16:creationId xmlns:a16="http://schemas.microsoft.com/office/drawing/2014/main" id="{1F6EEE52-0EC3-310F-F667-70BE3DE6C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1931988"/>
            <a:ext cx="621347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B091-893C-F91B-0558-974E3867DC15}"/>
              </a:ext>
            </a:extLst>
          </p:cNvPr>
          <p:cNvSpPr>
            <a:spLocks noGrp="1"/>
          </p:cNvSpPr>
          <p:nvPr>
            <p:ph type="title"/>
          </p:nvPr>
        </p:nvSpPr>
        <p:spPr>
          <a:xfrm>
            <a:off x="619125" y="541338"/>
            <a:ext cx="5654675" cy="1325562"/>
          </a:xfrm>
        </p:spPr>
        <p:txBody>
          <a:bodyPr>
            <a:normAutofit fontScale="90000"/>
          </a:bodyPr>
          <a:lstStyle/>
          <a:p>
            <a:pPr>
              <a:defRPr/>
            </a:pPr>
            <a:r>
              <a:rPr lang="en-US" altLang="en-US" dirty="0"/>
              <a:t>The Great Acceleration as the start of the Anthropocene</a:t>
            </a:r>
            <a:endParaRPr lang="en-US" dirty="0"/>
          </a:p>
        </p:txBody>
      </p:sp>
      <p:sp>
        <p:nvSpPr>
          <p:cNvPr id="3" name="Content Placeholder 2">
            <a:extLst>
              <a:ext uri="{FF2B5EF4-FFF2-40B4-BE49-F238E27FC236}">
                <a16:creationId xmlns:a16="http://schemas.microsoft.com/office/drawing/2014/main" id="{8E31D3A1-D744-8903-0F18-9657B99CC0E4}"/>
              </a:ext>
            </a:extLst>
          </p:cNvPr>
          <p:cNvSpPr>
            <a:spLocks noGrp="1"/>
          </p:cNvSpPr>
          <p:nvPr>
            <p:ph idx="1"/>
          </p:nvPr>
        </p:nvSpPr>
        <p:spPr>
          <a:xfrm>
            <a:off x="401638" y="2362200"/>
            <a:ext cx="6091237" cy="4130675"/>
          </a:xfrm>
        </p:spPr>
        <p:txBody>
          <a:bodyPr>
            <a:normAutofit fontScale="92500" lnSpcReduction="10000"/>
          </a:bodyPr>
          <a:lstStyle/>
          <a:p>
            <a:pPr marL="457200" indent="-514350">
              <a:defRPr/>
            </a:pPr>
            <a:r>
              <a:rPr lang="en-US" altLang="en-US" dirty="0"/>
              <a:t>Began with economic expansion after World War II</a:t>
            </a:r>
          </a:p>
          <a:p>
            <a:pPr marL="457200" indent="-514350">
              <a:defRPr/>
            </a:pPr>
            <a:r>
              <a:rPr lang="en-US" altLang="en-US" dirty="0"/>
              <a:t>Unlike the Industrial Revolution, the Great Acceleration is considered post-industrial. </a:t>
            </a:r>
          </a:p>
          <a:p>
            <a:pPr marL="457200" indent="-514350">
              <a:defRPr/>
            </a:pPr>
            <a:r>
              <a:rPr lang="en-US" altLang="en-US" dirty="0"/>
              <a:t>Post-industrial encompasses global infrastructure of finance, information, and trade and not just industrial manufacturing</a:t>
            </a:r>
          </a:p>
          <a:p>
            <a:pPr>
              <a:defRPr/>
            </a:pPr>
            <a:endParaRPr lang="en-US" dirty="0"/>
          </a:p>
        </p:txBody>
      </p:sp>
      <p:pic>
        <p:nvPicPr>
          <p:cNvPr id="70660" name="Picture 4" descr="A picture containing text, black&#10;&#10;Description automatically generated">
            <a:extLst>
              <a:ext uri="{FF2B5EF4-FFF2-40B4-BE49-F238E27FC236}">
                <a16:creationId xmlns:a16="http://schemas.microsoft.com/office/drawing/2014/main" id="{3D770868-2B49-C605-571A-F16A9AFF7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363" y="0"/>
            <a:ext cx="4516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a:extLst>
              <a:ext uri="{FF2B5EF4-FFF2-40B4-BE49-F238E27FC236}">
                <a16:creationId xmlns:a16="http://schemas.microsoft.com/office/drawing/2014/main" id="{F6897870-FEF9-E817-DC98-F25DAF54C7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03" t="18092" r="65218" b="26553"/>
          <a:stretch>
            <a:fillRect/>
          </a:stretch>
        </p:blipFill>
        <p:spPr>
          <a:xfrm>
            <a:off x="0" y="284163"/>
            <a:ext cx="5840413" cy="6183312"/>
          </a:xfrm>
        </p:spPr>
      </p:pic>
      <p:pic>
        <p:nvPicPr>
          <p:cNvPr id="72707" name="Content Placeholder 4">
            <a:extLst>
              <a:ext uri="{FF2B5EF4-FFF2-40B4-BE49-F238E27FC236}">
                <a16:creationId xmlns:a16="http://schemas.microsoft.com/office/drawing/2014/main" id="{4E759A01-DD78-76E3-0B94-154C7C69FFBF}"/>
              </a:ext>
            </a:extLst>
          </p:cNvPr>
          <p:cNvPicPr>
            <a:picLocks noChangeAspect="1"/>
          </p:cNvPicPr>
          <p:nvPr/>
        </p:nvPicPr>
        <p:blipFill>
          <a:blip r:embed="rId3">
            <a:extLst>
              <a:ext uri="{28A0092B-C50C-407E-A947-70E740481C1C}">
                <a14:useLocalDpi xmlns:a14="http://schemas.microsoft.com/office/drawing/2010/main" val="0"/>
              </a:ext>
            </a:extLst>
          </a:blip>
          <a:srcRect l="49036" t="19118" r="17039" b="25073"/>
          <a:stretch>
            <a:fillRect/>
          </a:stretch>
        </p:blipFill>
        <p:spPr bwMode="auto">
          <a:xfrm>
            <a:off x="6096000" y="487363"/>
            <a:ext cx="5561013"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a:extLst>
              <a:ext uri="{FF2B5EF4-FFF2-40B4-BE49-F238E27FC236}">
                <a16:creationId xmlns:a16="http://schemas.microsoft.com/office/drawing/2014/main" id="{51DE2F0F-9ABB-FDC8-07BC-7EAF2BFE97B8}"/>
              </a:ext>
            </a:extLst>
          </p:cNvPr>
          <p:cNvPicPr>
            <a:picLocks noChangeAspect="1"/>
          </p:cNvPicPr>
          <p:nvPr/>
        </p:nvPicPr>
        <p:blipFill>
          <a:blip r:embed="rId3">
            <a:extLst>
              <a:ext uri="{28A0092B-C50C-407E-A947-70E740481C1C}">
                <a14:useLocalDpi xmlns:a14="http://schemas.microsoft.com/office/drawing/2010/main" val="0"/>
              </a:ext>
            </a:extLst>
          </a:blip>
          <a:srcRect l="34354" t="35797" r="49452" b="46104"/>
          <a:stretch>
            <a:fillRect/>
          </a:stretch>
        </p:blipFill>
        <p:spPr bwMode="auto">
          <a:xfrm>
            <a:off x="3144838" y="2238375"/>
            <a:ext cx="27686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FA48952-B1C6-7160-5811-7DC769FC8DC6}"/>
              </a:ext>
            </a:extLst>
          </p:cNvPr>
          <p:cNvSpPr>
            <a:spLocks noGrp="1"/>
          </p:cNvSpPr>
          <p:nvPr>
            <p:ph type="title"/>
          </p:nvPr>
        </p:nvSpPr>
        <p:spPr>
          <a:xfrm>
            <a:off x="592667" y="457200"/>
            <a:ext cx="10972800" cy="1143000"/>
          </a:xfrm>
        </p:spPr>
        <p:txBody>
          <a:bodyPr/>
          <a:lstStyle/>
          <a:p>
            <a:r>
              <a:rPr lang="en-US" altLang="en-US" dirty="0"/>
              <a:t>The distinctly American origins of the Anthropocene</a:t>
            </a:r>
          </a:p>
        </p:txBody>
      </p:sp>
      <p:sp>
        <p:nvSpPr>
          <p:cNvPr id="74755" name="Content Placeholder 2">
            <a:extLst>
              <a:ext uri="{FF2B5EF4-FFF2-40B4-BE49-F238E27FC236}">
                <a16:creationId xmlns:a16="http://schemas.microsoft.com/office/drawing/2014/main" id="{97B6E1C5-1F6F-4063-6472-D51AE8E88DFF}"/>
              </a:ext>
            </a:extLst>
          </p:cNvPr>
          <p:cNvSpPr>
            <a:spLocks noGrp="1"/>
          </p:cNvSpPr>
          <p:nvPr>
            <p:ph idx="1"/>
          </p:nvPr>
        </p:nvSpPr>
        <p:spPr>
          <a:xfrm>
            <a:off x="592667" y="2023532"/>
            <a:ext cx="10972800" cy="4525963"/>
          </a:xfrm>
        </p:spPr>
        <p:txBody>
          <a:bodyPr/>
          <a:lstStyle/>
          <a:p>
            <a:r>
              <a:rPr lang="en-US" altLang="en-US" sz="2800" dirty="0"/>
              <a:t>The 1953 report “Resources for Freedom: Foundations for Growth and Security” proposed a novel redefinition of the way that resource scarcity was measured: from the absolute scarcity of previous assessments to a relative, price-based definition of scarcity. </a:t>
            </a:r>
          </a:p>
          <a:p>
            <a:pPr lvl="1"/>
            <a:r>
              <a:rPr lang="en-US" altLang="en-US" sz="2400" dirty="0"/>
              <a:t>If demand was high and price was up for a resource, the policy view in this report argued that this would spark investments to acquire new resources or to innovate and find replacements</a:t>
            </a:r>
          </a:p>
          <a:p>
            <a:pPr lvl="1"/>
            <a:r>
              <a:rPr lang="en-US" altLang="en-US" sz="2400" dirty="0"/>
              <a:t>There was no actual scarcity as defined from this economic point of view, just endless expansion</a:t>
            </a:r>
          </a:p>
          <a:p>
            <a:endParaRPr lang="en-US" altLang="en-US" sz="1800" dirty="0">
              <a:latin typeface="AdvOT596495f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id="{3363E455-2059-53E0-5AAD-A071F2C820E6}"/>
              </a:ext>
            </a:extLst>
          </p:cNvPr>
          <p:cNvSpPr>
            <a:spLocks noGrp="1"/>
          </p:cNvSpPr>
          <p:nvPr>
            <p:ph idx="1"/>
          </p:nvPr>
        </p:nvSpPr>
        <p:spPr>
          <a:xfrm>
            <a:off x="354013" y="336550"/>
            <a:ext cx="4827587" cy="6384925"/>
          </a:xfrm>
        </p:spPr>
        <p:txBody>
          <a:bodyPr>
            <a:normAutofit fontScale="85000" lnSpcReduction="10000"/>
          </a:bodyPr>
          <a:lstStyle/>
          <a:p>
            <a:pPr>
              <a:defRPr/>
            </a:pPr>
            <a:r>
              <a:rPr lang="en-US" dirty="0"/>
              <a:t>“Resources for Freedom”  reconceptualized material resource reserves from one that was exhaustible, to one of a replenishable working inventory.</a:t>
            </a:r>
          </a:p>
          <a:p>
            <a:pPr>
              <a:defRPr/>
            </a:pPr>
            <a:r>
              <a:rPr lang="en-US" dirty="0"/>
              <a:t>The report advocated for the expansion of overseas resource extraction and importation instead of domestic self-sufficiency and conservation of resources. </a:t>
            </a:r>
          </a:p>
          <a:p>
            <a:pPr>
              <a:defRPr/>
            </a:pPr>
            <a:r>
              <a:rPr lang="en-US" dirty="0"/>
              <a:t>The economy was understood as free to continue a trajectory of continuous growth </a:t>
            </a:r>
          </a:p>
        </p:txBody>
      </p:sp>
      <p:pic>
        <p:nvPicPr>
          <p:cNvPr id="76803" name="Picture 4" descr="A large house with a lawn in front of it&#10;&#10;Description automatically generated with medium confidence">
            <a:extLst>
              <a:ext uri="{FF2B5EF4-FFF2-40B4-BE49-F238E27FC236}">
                <a16:creationId xmlns:a16="http://schemas.microsoft.com/office/drawing/2014/main" id="{9753AD22-D5F1-C4C5-4DC7-833A174FA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29" r="9447" b="-2238"/>
          <a:stretch>
            <a:fillRect/>
          </a:stretch>
        </p:blipFill>
        <p:spPr bwMode="auto">
          <a:xfrm>
            <a:off x="5181600" y="152400"/>
            <a:ext cx="6897688" cy="61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F418C797-8303-03DC-3748-EC1E5A4A685C}"/>
              </a:ext>
            </a:extLst>
          </p:cNvPr>
          <p:cNvSpPr>
            <a:spLocks noGrp="1"/>
          </p:cNvSpPr>
          <p:nvPr>
            <p:ph type="title"/>
          </p:nvPr>
        </p:nvSpPr>
        <p:spPr/>
        <p:txBody>
          <a:bodyPr/>
          <a:lstStyle/>
          <a:p>
            <a:pPr eaLnBrk="1" hangingPunct="1"/>
            <a:r>
              <a:rPr lang="en-US" altLang="en-US" dirty="0"/>
              <a:t>Pre-industrial human impacts</a:t>
            </a:r>
          </a:p>
        </p:txBody>
      </p:sp>
      <p:sp>
        <p:nvSpPr>
          <p:cNvPr id="3" name="Content Placeholder 2">
            <a:extLst>
              <a:ext uri="{FF2B5EF4-FFF2-40B4-BE49-F238E27FC236}">
                <a16:creationId xmlns:a16="http://schemas.microsoft.com/office/drawing/2014/main" id="{F619FEB7-AFC8-0879-48D3-8EAFF90F97B4}"/>
              </a:ext>
            </a:extLst>
          </p:cNvPr>
          <p:cNvSpPr>
            <a:spLocks noGrp="1"/>
          </p:cNvSpPr>
          <p:nvPr>
            <p:ph idx="1"/>
          </p:nvPr>
        </p:nvSpPr>
        <p:spPr>
          <a:xfrm>
            <a:off x="609600" y="1600200"/>
            <a:ext cx="10668000" cy="5121275"/>
          </a:xfrm>
        </p:spPr>
        <p:txBody>
          <a:bodyPr rtlCol="0">
            <a:normAutofit/>
          </a:bodyPr>
          <a:lstStyle/>
          <a:p>
            <a:pPr eaLnBrk="1" fontAlgn="auto" hangingPunct="1">
              <a:spcAft>
                <a:spcPts val="0"/>
              </a:spcAft>
              <a:defRPr/>
            </a:pPr>
            <a:r>
              <a:rPr lang="en-US" dirty="0"/>
              <a:t>Industrialization was latest manifestation of deep historical human modification of Earth and its biota</a:t>
            </a:r>
          </a:p>
          <a:p>
            <a:pPr eaLnBrk="1" fontAlgn="auto" hangingPunct="1">
              <a:spcAft>
                <a:spcPts val="0"/>
              </a:spcAft>
              <a:defRPr/>
            </a:pPr>
            <a:r>
              <a:rPr lang="en-US" dirty="0"/>
              <a:t>The Paleoanthropocene: </a:t>
            </a:r>
          </a:p>
          <a:p>
            <a:pPr lvl="1" eaLnBrk="1" fontAlgn="auto" hangingPunct="1">
              <a:spcAft>
                <a:spcPts val="0"/>
              </a:spcAft>
              <a:defRPr/>
            </a:pPr>
            <a:r>
              <a:rPr lang="en-US" dirty="0"/>
              <a:t>The Orbis Spike</a:t>
            </a:r>
          </a:p>
          <a:p>
            <a:pPr lvl="1" eaLnBrk="1" fontAlgn="auto" hangingPunct="1">
              <a:spcAft>
                <a:spcPts val="0"/>
              </a:spcAft>
              <a:defRPr/>
            </a:pPr>
            <a:r>
              <a:rPr lang="en-US" dirty="0"/>
              <a:t>Neolithic Revolution</a:t>
            </a:r>
          </a:p>
          <a:p>
            <a:pPr lvl="1" eaLnBrk="1" fontAlgn="auto" hangingPunct="1">
              <a:spcAft>
                <a:spcPts val="0"/>
              </a:spcAft>
              <a:defRPr/>
            </a:pPr>
            <a:r>
              <a:rPr lang="en-US" dirty="0"/>
              <a:t>Pleistocene megafaunal extinctions</a:t>
            </a:r>
          </a:p>
          <a:p>
            <a:pPr lvl="1" eaLnBrk="1" fontAlgn="auto" hangingPunct="1">
              <a:spcAft>
                <a:spcPts val="0"/>
              </a:spcAft>
              <a:defRPr/>
            </a:pPr>
            <a:r>
              <a:rPr lang="en-US" dirty="0"/>
              <a:t>Plio-Pleistocene megacarnivore extinctions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EE748D50-7052-E82C-B2FD-CBC63DF57B83}"/>
              </a:ext>
            </a:extLst>
          </p:cNvPr>
          <p:cNvSpPr>
            <a:spLocks noGrp="1"/>
          </p:cNvSpPr>
          <p:nvPr>
            <p:ph type="title"/>
          </p:nvPr>
        </p:nvSpPr>
        <p:spPr/>
        <p:txBody>
          <a:bodyPr/>
          <a:lstStyle/>
          <a:p>
            <a:pPr eaLnBrk="1" hangingPunct="1"/>
            <a:r>
              <a:rPr lang="en-US" altLang="en-US" dirty="0"/>
              <a:t>When did the Anthropocene begin?</a:t>
            </a:r>
          </a:p>
        </p:txBody>
      </p:sp>
      <p:sp>
        <p:nvSpPr>
          <p:cNvPr id="156675" name="Content Placeholder 2">
            <a:extLst>
              <a:ext uri="{FF2B5EF4-FFF2-40B4-BE49-F238E27FC236}">
                <a16:creationId xmlns:a16="http://schemas.microsoft.com/office/drawing/2014/main" id="{93AE1DF6-E493-6552-4E0B-9C59062FF0F5}"/>
              </a:ext>
            </a:extLst>
          </p:cNvPr>
          <p:cNvSpPr>
            <a:spLocks noGrp="1"/>
          </p:cNvSpPr>
          <p:nvPr>
            <p:ph idx="1"/>
          </p:nvPr>
        </p:nvSpPr>
        <p:spPr/>
        <p:txBody>
          <a:bodyPr/>
          <a:lstStyle/>
          <a:p>
            <a:pPr marL="514350" indent="-514350" eaLnBrk="1" hangingPunct="1">
              <a:buFont typeface="Arial" panose="020B0604020202020204" pitchFamily="34" charset="0"/>
              <a:buAutoNum type="alphaUcPeriod"/>
            </a:pPr>
            <a:r>
              <a:rPr lang="en-US" altLang="en-US" dirty="0"/>
              <a:t>Plio-Pleistocene megacarnivore extinctions</a:t>
            </a:r>
          </a:p>
          <a:p>
            <a:pPr marL="514350" indent="-514350" eaLnBrk="1" hangingPunct="1">
              <a:buFont typeface="Arial" panose="020B0604020202020204" pitchFamily="34" charset="0"/>
              <a:buAutoNum type="alphaUcPeriod"/>
            </a:pPr>
            <a:r>
              <a:rPr lang="en-US" altLang="en-US" dirty="0"/>
              <a:t>Pleistocene megafaunal extinctions</a:t>
            </a:r>
          </a:p>
          <a:p>
            <a:pPr marL="514350" indent="-514350" eaLnBrk="1" hangingPunct="1">
              <a:buFont typeface="Arial" panose="020B0604020202020204" pitchFamily="34" charset="0"/>
              <a:buAutoNum type="alphaUcPeriod"/>
            </a:pPr>
            <a:r>
              <a:rPr lang="en-US" altLang="en-US" dirty="0"/>
              <a:t>Neolithic Revolution</a:t>
            </a:r>
          </a:p>
          <a:p>
            <a:pPr marL="514350" indent="-514350" eaLnBrk="1" hangingPunct="1">
              <a:buFont typeface="Arial" panose="020B0604020202020204" pitchFamily="34" charset="0"/>
              <a:buAutoNum type="alphaUcPeriod"/>
            </a:pPr>
            <a:r>
              <a:rPr lang="en-US" altLang="en-US" dirty="0"/>
              <a:t>Orbis Spike</a:t>
            </a:r>
          </a:p>
          <a:p>
            <a:pPr marL="514350" indent="-514350" eaLnBrk="1" hangingPunct="1">
              <a:buFont typeface="Arial" panose="020B0604020202020204" pitchFamily="34" charset="0"/>
              <a:buAutoNum type="alphaUcPeriod"/>
            </a:pPr>
            <a:r>
              <a:rPr lang="en-US" altLang="en-US" dirty="0"/>
              <a:t>Industrial Revolution</a:t>
            </a:r>
          </a:p>
          <a:p>
            <a:pPr marL="514350" indent="-514350" eaLnBrk="1" hangingPunct="1">
              <a:buFont typeface="Arial" panose="020B0604020202020204" pitchFamily="34" charset="0"/>
              <a:buAutoNum type="alphaUcPeriod"/>
            </a:pPr>
            <a:r>
              <a:rPr lang="en-US" altLang="en-US" dirty="0"/>
              <a:t>Post World War 2 Great Acceleration</a:t>
            </a:r>
          </a:p>
          <a:p>
            <a:pPr marL="514350" indent="-514350" eaLnBrk="1" hangingPunct="1">
              <a:buFont typeface="Arial" panose="020B0604020202020204" pitchFamily="34" charset="0"/>
              <a:buAutoNum type="alphaUcPeriod"/>
            </a:pPr>
            <a:r>
              <a:rPr lang="en-US" altLang="en-US" dirty="0"/>
              <a:t>Post World War 2 US economic policies</a:t>
            </a:r>
          </a:p>
          <a:p>
            <a:pPr marL="514350" indent="-514350" eaLnBrk="1" hangingPunct="1">
              <a:buFont typeface="Arial" panose="020B0604020202020204" pitchFamily="34" charset="0"/>
              <a:buAutoNum type="alphaUcPeriod"/>
            </a:pP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717D3B19-F5F9-6388-FCAA-3E3B420E7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7" r="94341"/>
          <a:stretch>
            <a:fillRect/>
          </a:stretch>
        </p:blipFill>
        <p:spPr bwMode="auto">
          <a:xfrm>
            <a:off x="174171" y="-58783"/>
            <a:ext cx="587829" cy="712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2">
            <a:extLst>
              <a:ext uri="{FF2B5EF4-FFF2-40B4-BE49-F238E27FC236}">
                <a16:creationId xmlns:a16="http://schemas.microsoft.com/office/drawing/2014/main" id="{36F0A384-DE20-0D1B-9CE7-75610B2A7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59" t="36745"/>
          <a:stretch>
            <a:fillRect/>
          </a:stretch>
        </p:blipFill>
        <p:spPr bwMode="auto">
          <a:xfrm>
            <a:off x="630717" y="902154"/>
            <a:ext cx="11387112" cy="529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6A8-6384-C389-CE70-655AD5AD53F7}"/>
              </a:ext>
            </a:extLst>
          </p:cNvPr>
          <p:cNvSpPr>
            <a:spLocks noGrp="1"/>
          </p:cNvSpPr>
          <p:nvPr>
            <p:ph type="title"/>
          </p:nvPr>
        </p:nvSpPr>
        <p:spPr/>
        <p:txBody>
          <a:bodyPr rtlCol="0">
            <a:normAutofit/>
          </a:bodyPr>
          <a:lstStyle/>
          <a:p>
            <a:pPr>
              <a:defRPr/>
            </a:pPr>
            <a:r>
              <a:rPr lang="en-US" dirty="0"/>
              <a:t>The Orbis spike</a:t>
            </a:r>
          </a:p>
        </p:txBody>
      </p:sp>
      <p:grpSp>
        <p:nvGrpSpPr>
          <p:cNvPr id="5" name="Group 4">
            <a:extLst>
              <a:ext uri="{FF2B5EF4-FFF2-40B4-BE49-F238E27FC236}">
                <a16:creationId xmlns:a16="http://schemas.microsoft.com/office/drawing/2014/main" id="{42D444A1-675B-9293-C057-E34850E9DBF2}"/>
              </a:ext>
            </a:extLst>
          </p:cNvPr>
          <p:cNvGrpSpPr>
            <a:grpSpLocks/>
          </p:cNvGrpSpPr>
          <p:nvPr/>
        </p:nvGrpSpPr>
        <p:grpSpPr bwMode="auto">
          <a:xfrm>
            <a:off x="1268413" y="1690688"/>
            <a:ext cx="9655175" cy="4500562"/>
            <a:chOff x="553640" y="3200400"/>
            <a:chExt cx="8036720" cy="3429000"/>
          </a:xfrm>
        </p:grpSpPr>
        <p:pic>
          <p:nvPicPr>
            <p:cNvPr id="51204" name="Picture 1" descr="C:\Users\JAS\Desktop\orbis-spike.jpg">
              <a:extLst>
                <a:ext uri="{FF2B5EF4-FFF2-40B4-BE49-F238E27FC236}">
                  <a16:creationId xmlns:a16="http://schemas.microsoft.com/office/drawing/2014/main" id="{B1355CC4-C63A-5D9A-3296-1BA767C2C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0" y="3200400"/>
              <a:ext cx="803672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C01355E-1A20-EED3-7A8D-3D6CDD9E5295}"/>
                </a:ext>
              </a:extLst>
            </p:cNvPr>
            <p:cNvSpPr/>
            <p:nvPr/>
          </p:nvSpPr>
          <p:spPr>
            <a:xfrm>
              <a:off x="1121840" y="6218162"/>
              <a:ext cx="411482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28589286-FC2A-999E-0079-1F83D9439460}"/>
                </a:ext>
              </a:extLst>
            </p:cNvPr>
            <p:cNvSpPr/>
            <p:nvPr/>
          </p:nvSpPr>
          <p:spPr>
            <a:xfrm>
              <a:off x="4093655" y="3474962"/>
              <a:ext cx="1143006"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A7395164-43E8-7038-F5B1-82447CA91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0"/>
            <a:ext cx="1186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
            <a:extLst>
              <a:ext uri="{FF2B5EF4-FFF2-40B4-BE49-F238E27FC236}">
                <a16:creationId xmlns:a16="http://schemas.microsoft.com/office/drawing/2014/main" id="{3D19F959-BAC7-2613-A7F1-E553959E2541}"/>
              </a:ext>
            </a:extLst>
          </p:cNvPr>
          <p:cNvSpPr>
            <a:spLocks noChangeArrowheads="1"/>
          </p:cNvSpPr>
          <p:nvPr/>
        </p:nvSpPr>
        <p:spPr bwMode="auto">
          <a:xfrm>
            <a:off x="244475" y="6351588"/>
            <a:ext cx="650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1998, the family farm near Princeton Kentucky on Highway 62</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041025AC-BB88-6989-14B8-EF9D3BC6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830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a:extLst>
              <a:ext uri="{FF2B5EF4-FFF2-40B4-BE49-F238E27FC236}">
                <a16:creationId xmlns:a16="http://schemas.microsoft.com/office/drawing/2014/main" id="{E4F503D4-26E9-359F-4699-8F99C1D0DD3E}"/>
              </a:ext>
            </a:extLst>
          </p:cNvPr>
          <p:cNvSpPr>
            <a:spLocks noChangeArrowheads="1"/>
          </p:cNvSpPr>
          <p:nvPr/>
        </p:nvSpPr>
        <p:spPr bwMode="auto">
          <a:xfrm>
            <a:off x="244475" y="6351588"/>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2004, the family farm near Princeton Kentucky on Highway 62</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4">
            <a:extLst>
              <a:ext uri="{FF2B5EF4-FFF2-40B4-BE49-F238E27FC236}">
                <a16:creationId xmlns:a16="http://schemas.microsoft.com/office/drawing/2014/main" id="{B95B68D9-6F4D-3EBB-6A19-C4DE7FA6E5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5113" y="0"/>
            <a:ext cx="11661775" cy="6808788"/>
          </a:xfrm>
        </p:spPr>
      </p:pic>
      <p:sp>
        <p:nvSpPr>
          <p:cNvPr id="57347" name="Rectangle 5">
            <a:extLst>
              <a:ext uri="{FF2B5EF4-FFF2-40B4-BE49-F238E27FC236}">
                <a16:creationId xmlns:a16="http://schemas.microsoft.com/office/drawing/2014/main" id="{CFCE32CE-3169-BD2E-0AE9-D64641A9B49A}"/>
              </a:ext>
            </a:extLst>
          </p:cNvPr>
          <p:cNvSpPr>
            <a:spLocks noChangeArrowheads="1"/>
          </p:cNvSpPr>
          <p:nvPr/>
        </p:nvSpPr>
        <p:spPr bwMode="auto">
          <a:xfrm>
            <a:off x="244475" y="6351588"/>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2019, the family farm near Princeton Kentucky on Highway 62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AB6CD898-1F69-5E42-98D1-FBDFADB4EE54}"/>
              </a:ext>
            </a:extLst>
          </p:cNvPr>
          <p:cNvSpPr>
            <a:spLocks noGrp="1"/>
          </p:cNvSpPr>
          <p:nvPr>
            <p:ph type="body" idx="1"/>
          </p:nvPr>
        </p:nvSpPr>
        <p:spPr>
          <a:xfrm>
            <a:off x="238125" y="331788"/>
            <a:ext cx="7829550" cy="5181600"/>
          </a:xfrm>
        </p:spPr>
        <p:txBody>
          <a:bodyPr/>
          <a:lstStyle/>
          <a:p>
            <a:pPr eaLnBrk="1" hangingPunct="1"/>
            <a:r>
              <a:rPr lang="en-US" altLang="en-US" sz="2400" dirty="0"/>
              <a:t>Prior to European arrival, North and South American landscapes had been highly modified by large numbers of native Americans. Grasslands kept open thru the use of fire. Earthworks, roads, cultivated fields common. Forest cover was reduced by human activity</a:t>
            </a:r>
          </a:p>
          <a:p>
            <a:pPr eaLnBrk="1" hangingPunct="1"/>
            <a:endParaRPr lang="en-US" altLang="en-US" sz="2400" dirty="0"/>
          </a:p>
          <a:p>
            <a:pPr lvl="1" eaLnBrk="1" hangingPunct="1"/>
            <a:endParaRPr lang="en-US" altLang="en-US" sz="2000" dirty="0"/>
          </a:p>
          <a:p>
            <a:pPr eaLnBrk="1" hangingPunct="1"/>
            <a:endParaRPr lang="en-US" altLang="en-US" dirty="0"/>
          </a:p>
        </p:txBody>
      </p:sp>
      <p:pic>
        <p:nvPicPr>
          <p:cNvPr id="58371" name="Picture 2" descr="http://news.nationalgeographic.com/content/dam/news/photos/000/772/77280.ngsversion.1422280964335.adapt.768.1.jpg">
            <a:extLst>
              <a:ext uri="{FF2B5EF4-FFF2-40B4-BE49-F238E27FC236}">
                <a16:creationId xmlns:a16="http://schemas.microsoft.com/office/drawing/2014/main" id="{83BDD9E0-256F-16BB-FDE9-AE192F6B2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00" r="20000"/>
          <a:stretch>
            <a:fillRect/>
          </a:stretch>
        </p:blipFill>
        <p:spPr bwMode="auto">
          <a:xfrm>
            <a:off x="8143875" y="228600"/>
            <a:ext cx="3733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7">
            <a:extLst>
              <a:ext uri="{FF2B5EF4-FFF2-40B4-BE49-F238E27FC236}">
                <a16:creationId xmlns:a16="http://schemas.microsoft.com/office/drawing/2014/main" id="{E907AD63-0910-E8D9-93A0-03A77BFBBF6A}"/>
              </a:ext>
            </a:extLst>
          </p:cNvPr>
          <p:cNvSpPr txBox="1">
            <a:spLocks noChangeArrowheads="1"/>
          </p:cNvSpPr>
          <p:nvPr/>
        </p:nvSpPr>
        <p:spPr bwMode="auto">
          <a:xfrm>
            <a:off x="8143875" y="228600"/>
            <a:ext cx="3733800" cy="36988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Cahokia Mounds (southern Illinois)</a:t>
            </a:r>
          </a:p>
        </p:txBody>
      </p:sp>
      <p:pic>
        <p:nvPicPr>
          <p:cNvPr id="58373" name="Picture 6" descr="C:\Documents and Settings\Jon Anthony Stallins\Desktop\untitled.bmp">
            <a:extLst>
              <a:ext uri="{FF2B5EF4-FFF2-40B4-BE49-F238E27FC236}">
                <a16:creationId xmlns:a16="http://schemas.microsoft.com/office/drawing/2014/main" id="{BB7F0DD9-EF7B-E65F-A69D-B40FDA853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23" b="11630"/>
          <a:stretch>
            <a:fillRect/>
          </a:stretch>
        </p:blipFill>
        <p:spPr bwMode="auto">
          <a:xfrm>
            <a:off x="8143875" y="3200400"/>
            <a:ext cx="38100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8">
            <a:extLst>
              <a:ext uri="{FF2B5EF4-FFF2-40B4-BE49-F238E27FC236}">
                <a16:creationId xmlns:a16="http://schemas.microsoft.com/office/drawing/2014/main" id="{E01411AD-2F1F-7D5E-38F1-4392F5BF2F75}"/>
              </a:ext>
            </a:extLst>
          </p:cNvPr>
          <p:cNvSpPr txBox="1">
            <a:spLocks noChangeArrowheads="1"/>
          </p:cNvSpPr>
          <p:nvPr/>
        </p:nvSpPr>
        <p:spPr bwMode="auto">
          <a:xfrm>
            <a:off x="8220075" y="6248400"/>
            <a:ext cx="3733800" cy="36988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Relict fields in S. America</a:t>
            </a:r>
          </a:p>
        </p:txBody>
      </p:sp>
      <p:pic>
        <p:nvPicPr>
          <p:cNvPr id="58375" name="Picture 2" descr="Image result for desoto crops indians agriculture">
            <a:extLst>
              <a:ext uri="{FF2B5EF4-FFF2-40B4-BE49-F238E27FC236}">
                <a16:creationId xmlns:a16="http://schemas.microsoft.com/office/drawing/2014/main" id="{783A0B3E-17FE-7E72-8254-15831EDCF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325" y="2674938"/>
            <a:ext cx="5781675"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710D3791-6E0F-D00E-5877-154AD950E4C5}"/>
              </a:ext>
            </a:extLst>
          </p:cNvPr>
          <p:cNvSpPr>
            <a:spLocks noGrp="1" noChangeArrowheads="1"/>
          </p:cNvSpPr>
          <p:nvPr>
            <p:ph type="body" idx="1"/>
          </p:nvPr>
        </p:nvSpPr>
        <p:spPr>
          <a:xfrm>
            <a:off x="0" y="452438"/>
            <a:ext cx="3825875" cy="6221412"/>
          </a:xfrm>
        </p:spPr>
        <p:txBody>
          <a:bodyPr rtlCol="0">
            <a:normAutofit lnSpcReduction="10000"/>
          </a:bodyPr>
          <a:lstStyle/>
          <a:p>
            <a:pPr>
              <a:defRPr/>
            </a:pPr>
            <a:r>
              <a:rPr lang="en-US" altLang="en-US" sz="2400" dirty="0"/>
              <a:t>Pre-European contact Americas may have held as many people as in Europe at that time</a:t>
            </a:r>
          </a:p>
          <a:p>
            <a:pPr>
              <a:defRPr/>
            </a:pPr>
            <a:r>
              <a:rPr lang="en-US" altLang="en-US" sz="2400" dirty="0"/>
              <a:t>Estimates range up to 50-90 million </a:t>
            </a:r>
          </a:p>
          <a:p>
            <a:pPr>
              <a:defRPr/>
            </a:pPr>
            <a:r>
              <a:rPr lang="en-US" altLang="en-US" sz="2400" dirty="0"/>
              <a:t>After arrival of smallpox and influenza (flu), indigenous population greatly reduced (90-95%)</a:t>
            </a:r>
          </a:p>
          <a:p>
            <a:pPr>
              <a:defRPr/>
            </a:pPr>
            <a:r>
              <a:rPr lang="en-US" altLang="en-US" sz="2400" dirty="0"/>
              <a:t>Depopulation left fields fallow</a:t>
            </a:r>
          </a:p>
          <a:p>
            <a:pPr>
              <a:defRPr/>
            </a:pPr>
            <a:r>
              <a:rPr lang="en-US" altLang="en-US" sz="2400" dirty="0"/>
              <a:t>Forests recovered because of the drastically reduced numbers of native Americans</a:t>
            </a:r>
          </a:p>
          <a:p>
            <a:pPr marL="0" indent="0">
              <a:buFont typeface="Arial" panose="020B0604020202020204" pitchFamily="34" charset="0"/>
              <a:buNone/>
              <a:defRPr/>
            </a:pPr>
            <a:endParaRPr lang="en-US" altLang="en-US" sz="2400" dirty="0"/>
          </a:p>
          <a:p>
            <a:pPr lvl="1">
              <a:defRPr/>
            </a:pPr>
            <a:endParaRPr lang="en-US" altLang="en-US" sz="2000" dirty="0"/>
          </a:p>
          <a:p>
            <a:pPr>
              <a:defRPr/>
            </a:pPr>
            <a:endParaRPr lang="en-US" altLang="en-US" dirty="0"/>
          </a:p>
        </p:txBody>
      </p:sp>
      <p:pic>
        <p:nvPicPr>
          <p:cNvPr id="60419" name="Picture 2" descr="Image result for SMALLPOX">
            <a:extLst>
              <a:ext uri="{FF2B5EF4-FFF2-40B4-BE49-F238E27FC236}">
                <a16:creationId xmlns:a16="http://schemas.microsoft.com/office/drawing/2014/main" id="{012000BE-9611-1B4C-C20D-CDBB39A81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63" y="963613"/>
            <a:ext cx="3233737"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
            <a:extLst>
              <a:ext uri="{FF2B5EF4-FFF2-40B4-BE49-F238E27FC236}">
                <a16:creationId xmlns:a16="http://schemas.microsoft.com/office/drawing/2014/main" id="{E30775B5-6B7B-7BA9-5DBE-453875820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75" y="963613"/>
            <a:ext cx="507841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a:extLst>
              <a:ext uri="{FF2B5EF4-FFF2-40B4-BE49-F238E27FC236}">
                <a16:creationId xmlns:a16="http://schemas.microsoft.com/office/drawing/2014/main" id="{6BAAD3E6-493E-3B4E-A64C-AC3A211823E0}"/>
              </a:ext>
            </a:extLst>
          </p:cNvPr>
          <p:cNvSpPr>
            <a:spLocks noGrp="1"/>
          </p:cNvSpPr>
          <p:nvPr>
            <p:ph idx="1"/>
          </p:nvPr>
        </p:nvSpPr>
        <p:spPr>
          <a:xfrm>
            <a:off x="152400" y="373063"/>
            <a:ext cx="8839200" cy="4351337"/>
          </a:xfrm>
        </p:spPr>
        <p:txBody>
          <a:bodyPr/>
          <a:lstStyle/>
          <a:p>
            <a:pPr eaLnBrk="1" hangingPunct="1"/>
            <a:r>
              <a:rPr lang="en-US" altLang="en-US" sz="2700" dirty="0"/>
              <a:t>The Orbis spike is a result of reforestation. Regrowth of forests took up carbon dioxide. This drop in carbon dioxide levels was large enough to leave a signal in the air bubbles trapped in ice core layers dating from that time</a:t>
            </a:r>
          </a:p>
        </p:txBody>
      </p:sp>
      <p:grpSp>
        <p:nvGrpSpPr>
          <p:cNvPr id="4" name="Group 3">
            <a:extLst>
              <a:ext uri="{FF2B5EF4-FFF2-40B4-BE49-F238E27FC236}">
                <a16:creationId xmlns:a16="http://schemas.microsoft.com/office/drawing/2014/main" id="{2862106B-8F5B-F4BC-500B-A71610E2F014}"/>
              </a:ext>
            </a:extLst>
          </p:cNvPr>
          <p:cNvGrpSpPr/>
          <p:nvPr/>
        </p:nvGrpSpPr>
        <p:grpSpPr>
          <a:xfrm>
            <a:off x="438150" y="2743200"/>
            <a:ext cx="10763250" cy="4103914"/>
            <a:chOff x="457200" y="2153193"/>
            <a:chExt cx="11315700" cy="4351338"/>
          </a:xfrm>
        </p:grpSpPr>
        <p:pic>
          <p:nvPicPr>
            <p:cNvPr id="62467" name="Picture 1" descr="C:\Users\JAS\Desktop\orbis-spike.jpg">
              <a:extLst>
                <a:ext uri="{FF2B5EF4-FFF2-40B4-BE49-F238E27FC236}">
                  <a16:creationId xmlns:a16="http://schemas.microsoft.com/office/drawing/2014/main" id="{5010C955-4572-7D49-42A8-818C11461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895"/>
            <a:stretch/>
          </p:blipFill>
          <p:spPr bwMode="auto">
            <a:xfrm>
              <a:off x="457200" y="2153193"/>
              <a:ext cx="11315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C6E6D2B-6E9C-348E-3F8C-23D625DED07C}"/>
                </a:ext>
              </a:extLst>
            </p:cNvPr>
            <p:cNvSpPr/>
            <p:nvPr/>
          </p:nvSpPr>
          <p:spPr>
            <a:xfrm>
              <a:off x="1371600" y="5430314"/>
              <a:ext cx="5715000" cy="51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3" name="Picture 2">
            <a:extLst>
              <a:ext uri="{FF2B5EF4-FFF2-40B4-BE49-F238E27FC236}">
                <a16:creationId xmlns:a16="http://schemas.microsoft.com/office/drawing/2014/main" id="{09305CD6-97F1-EA28-0A26-AB8E9AE9E9F4}"/>
              </a:ext>
            </a:extLst>
          </p:cNvPr>
          <p:cNvPicPr>
            <a:picLocks noChangeAspect="1"/>
          </p:cNvPicPr>
          <p:nvPr/>
        </p:nvPicPr>
        <p:blipFill rotWithShape="1">
          <a:blip r:embed="rId4"/>
          <a:srcRect t="2145" b="18552"/>
          <a:stretch/>
        </p:blipFill>
        <p:spPr>
          <a:xfrm>
            <a:off x="9245385" y="23949"/>
            <a:ext cx="2488871" cy="292526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256631AC-8BF5-3CE3-9552-143AEAF2E63E}"/>
              </a:ext>
            </a:extLst>
          </p:cNvPr>
          <p:cNvSpPr>
            <a:spLocks noGrp="1"/>
          </p:cNvSpPr>
          <p:nvPr>
            <p:ph type="title"/>
          </p:nvPr>
        </p:nvSpPr>
        <p:spPr/>
        <p:txBody>
          <a:bodyPr/>
          <a:lstStyle/>
          <a:p>
            <a:pPr eaLnBrk="1" hangingPunct="1"/>
            <a:r>
              <a:rPr lang="en-US" altLang="en-US" dirty="0"/>
              <a:t>Neolithic Revolution</a:t>
            </a:r>
          </a:p>
        </p:txBody>
      </p:sp>
      <p:sp>
        <p:nvSpPr>
          <p:cNvPr id="3" name="Content Placeholder 2">
            <a:extLst>
              <a:ext uri="{FF2B5EF4-FFF2-40B4-BE49-F238E27FC236}">
                <a16:creationId xmlns:a16="http://schemas.microsoft.com/office/drawing/2014/main" id="{D8FF1597-8365-5124-C358-8134D95BF407}"/>
              </a:ext>
            </a:extLst>
          </p:cNvPr>
          <p:cNvSpPr>
            <a:spLocks noGrp="1"/>
          </p:cNvSpPr>
          <p:nvPr>
            <p:ph idx="1"/>
          </p:nvPr>
        </p:nvSpPr>
        <p:spPr>
          <a:xfrm>
            <a:off x="228600" y="1371600"/>
            <a:ext cx="5943600" cy="4525963"/>
          </a:xfrm>
        </p:spPr>
        <p:txBody>
          <a:bodyPr rtlCol="0">
            <a:normAutofit/>
          </a:bodyPr>
          <a:lstStyle/>
          <a:p>
            <a:pPr eaLnBrk="1" fontAlgn="auto" hangingPunct="1">
              <a:spcAft>
                <a:spcPts val="0"/>
              </a:spcAft>
              <a:defRPr/>
            </a:pPr>
            <a:r>
              <a:rPr lang="en-US" dirty="0"/>
              <a:t>10-12,000 years ago</a:t>
            </a:r>
          </a:p>
          <a:p>
            <a:pPr eaLnBrk="1" fontAlgn="auto" hangingPunct="1">
              <a:spcAft>
                <a:spcPts val="0"/>
              </a:spcAft>
              <a:defRPr/>
            </a:pPr>
            <a:r>
              <a:rPr lang="en-US" dirty="0"/>
              <a:t>Less dependence upon hunting-gathering</a:t>
            </a:r>
          </a:p>
          <a:p>
            <a:pPr eaLnBrk="1" fontAlgn="auto" hangingPunct="1">
              <a:spcAft>
                <a:spcPts val="0"/>
              </a:spcAft>
              <a:defRPr/>
            </a:pPr>
            <a:r>
              <a:rPr lang="en-US" dirty="0"/>
              <a:t>Domestication of crops</a:t>
            </a:r>
          </a:p>
          <a:p>
            <a:pPr eaLnBrk="1" fontAlgn="auto" hangingPunct="1">
              <a:spcAft>
                <a:spcPts val="0"/>
              </a:spcAft>
              <a:defRPr/>
            </a:pPr>
            <a:r>
              <a:rPr lang="en-US" dirty="0"/>
              <a:t>Permanent settlements</a:t>
            </a:r>
          </a:p>
          <a:p>
            <a:pPr eaLnBrk="1" fontAlgn="auto" hangingPunct="1">
              <a:spcAft>
                <a:spcPts val="0"/>
              </a:spcAft>
              <a:defRPr/>
            </a:pPr>
            <a:r>
              <a:rPr lang="en-US" dirty="0"/>
              <a:t>Emergence of systems of writing and first legal codes</a:t>
            </a:r>
          </a:p>
          <a:p>
            <a:pPr marL="0" indent="0" eaLnBrk="1" fontAlgn="auto" hangingPunct="1">
              <a:spcAft>
                <a:spcPts val="0"/>
              </a:spcAft>
              <a:buNone/>
              <a:defRPr/>
            </a:pPr>
            <a:endParaRPr lang="en-US" dirty="0"/>
          </a:p>
          <a:p>
            <a:pPr lvl="1" eaLnBrk="1" fontAlgn="auto" hangingPunct="1">
              <a:spcAft>
                <a:spcPts val="0"/>
              </a:spcAft>
              <a:defRPr/>
            </a:pPr>
            <a:endParaRPr lang="en-US" dirty="0"/>
          </a:p>
          <a:p>
            <a:pPr eaLnBrk="1" fontAlgn="auto" hangingPunct="1">
              <a:spcAft>
                <a:spcPts val="0"/>
              </a:spcAft>
              <a:defRPr/>
            </a:pPr>
            <a:endParaRPr lang="en-US" dirty="0"/>
          </a:p>
        </p:txBody>
      </p:sp>
      <p:pic>
        <p:nvPicPr>
          <p:cNvPr id="123909" name="Picture 2" descr="https://upload.wikimedia.org/wikipedia/commons/6/65/Molino_neol%C3%ADtico_de_vaiv%C3%A9n.jpg">
            <a:extLst>
              <a:ext uri="{FF2B5EF4-FFF2-40B4-BE49-F238E27FC236}">
                <a16:creationId xmlns:a16="http://schemas.microsoft.com/office/drawing/2014/main" id="{1F28FB49-DDD9-228B-59E2-3C143A4C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71600"/>
            <a:ext cx="4419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4" descr="Image result for neolithic revolution">
            <a:extLst>
              <a:ext uri="{FF2B5EF4-FFF2-40B4-BE49-F238E27FC236}">
                <a16:creationId xmlns:a16="http://schemas.microsoft.com/office/drawing/2014/main" id="{073ADCCB-759E-3BD9-9B00-A3E374D2B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191000"/>
            <a:ext cx="44910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280775CF-F58E-7AAB-5504-169F36507E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0"/>
            <a:ext cx="8978900" cy="6248400"/>
          </a:xfrm>
        </p:spPr>
      </p:pic>
      <p:sp>
        <p:nvSpPr>
          <p:cNvPr id="125956" name="Rectangle 1">
            <a:extLst>
              <a:ext uri="{FF2B5EF4-FFF2-40B4-BE49-F238E27FC236}">
                <a16:creationId xmlns:a16="http://schemas.microsoft.com/office/drawing/2014/main" id="{9F38E123-0D92-08E1-5224-15F7073941EA}"/>
              </a:ext>
            </a:extLst>
          </p:cNvPr>
          <p:cNvSpPr>
            <a:spLocks noChangeArrowheads="1"/>
          </p:cNvSpPr>
          <p:nvPr/>
        </p:nvSpPr>
        <p:spPr bwMode="auto">
          <a:xfrm>
            <a:off x="533400" y="5615582"/>
            <a:ext cx="7543800" cy="923330"/>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Dispersal in farming, in years before present. About 10,000 years ago (the approximate start of the Holocene), climate started to warm as part of a natural cycle. Agriculture emerged and begin spreading northward.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0A1DAD0-97C0-B03B-A899-1DD5B582818D}"/>
              </a:ext>
            </a:extLst>
          </p:cNvPr>
          <p:cNvSpPr>
            <a:spLocks noGrp="1"/>
          </p:cNvSpPr>
          <p:nvPr>
            <p:ph type="title"/>
          </p:nvPr>
        </p:nvSpPr>
        <p:spPr>
          <a:xfrm>
            <a:off x="2057400" y="0"/>
            <a:ext cx="8229600" cy="1143000"/>
          </a:xfrm>
        </p:spPr>
        <p:txBody>
          <a:bodyPr/>
          <a:lstStyle/>
          <a:p>
            <a:pPr eaLnBrk="1" hangingPunct="1"/>
            <a:r>
              <a:rPr lang="en-US" altLang="en-US" dirty="0"/>
              <a:t>The geologic time scale</a:t>
            </a:r>
          </a:p>
        </p:txBody>
      </p:sp>
      <p:pic>
        <p:nvPicPr>
          <p:cNvPr id="14339" name="Picture 2" descr="C:\Documents and Settings\Jon Anthony Stallins\Desktop\untitled.bmp">
            <a:extLst>
              <a:ext uri="{FF2B5EF4-FFF2-40B4-BE49-F238E27FC236}">
                <a16:creationId xmlns:a16="http://schemas.microsoft.com/office/drawing/2014/main" id="{8A4A8514-337E-D96A-0FD4-036809297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8178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EE01EDA-D0C5-D5AF-BC09-1E5465E8F6E3}"/>
              </a:ext>
            </a:extLst>
          </p:cNvPr>
          <p:cNvSpPr/>
          <p:nvPr/>
        </p:nvSpPr>
        <p:spPr>
          <a:xfrm>
            <a:off x="6096000" y="5334000"/>
            <a:ext cx="17526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8002" name="Picture 3" descr="NeotlithicRevolutionComic4.eps">
            <a:extLst>
              <a:ext uri="{FF2B5EF4-FFF2-40B4-BE49-F238E27FC236}">
                <a16:creationId xmlns:a16="http://schemas.microsoft.com/office/drawing/2014/main" id="{59238C89-7938-7FF0-F13B-E54DC05B1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093"/>
          <a:stretch>
            <a:fillRect/>
          </a:stretch>
        </p:blipFill>
        <p:spPr bwMode="auto">
          <a:xfrm>
            <a:off x="-19594" y="514712"/>
            <a:ext cx="12114853" cy="498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1" name="Picture 4" descr="NeotlithicRevolutionComic4.eps">
            <a:extLst>
              <a:ext uri="{FF2B5EF4-FFF2-40B4-BE49-F238E27FC236}">
                <a16:creationId xmlns:a16="http://schemas.microsoft.com/office/drawing/2014/main" id="{0AC30828-0006-20D8-026F-1A979116C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750" t="85773" r="3703" b="3352"/>
          <a:stretch>
            <a:fillRect/>
          </a:stretch>
        </p:blipFill>
        <p:spPr bwMode="auto">
          <a:xfrm>
            <a:off x="2055813" y="601663"/>
            <a:ext cx="8045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2">
            <a:extLst>
              <a:ext uri="{FF2B5EF4-FFF2-40B4-BE49-F238E27FC236}">
                <a16:creationId xmlns:a16="http://schemas.microsoft.com/office/drawing/2014/main" id="{8F166B18-4888-DE50-8058-3C863F68955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8906" b="70818"/>
          <a:stretch>
            <a:fillRect/>
          </a:stretch>
        </p:blipFill>
        <p:spPr>
          <a:xfrm>
            <a:off x="2055813" y="5273675"/>
            <a:ext cx="7778750" cy="609600"/>
          </a:xfrm>
        </p:spPr>
      </p:pic>
      <p:pic>
        <p:nvPicPr>
          <p:cNvPr id="130053" name="Picture 2">
            <a:extLst>
              <a:ext uri="{FF2B5EF4-FFF2-40B4-BE49-F238E27FC236}">
                <a16:creationId xmlns:a16="http://schemas.microsoft.com/office/drawing/2014/main" id="{61AE7CB3-0BB2-F9DD-9173-5A86B0808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67" r="-3709" b="88184"/>
          <a:stretch>
            <a:fillRect/>
          </a:stretch>
        </p:blipFill>
        <p:spPr bwMode="auto">
          <a:xfrm>
            <a:off x="2055813" y="4724400"/>
            <a:ext cx="80787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FB7DC-9F10-F368-1F28-FB73590BE84D}"/>
              </a:ext>
            </a:extLst>
          </p:cNvPr>
          <p:cNvPicPr>
            <a:picLocks noGrp="1" noChangeAspect="1"/>
          </p:cNvPicPr>
          <p:nvPr>
            <p:ph idx="1"/>
          </p:nvPr>
        </p:nvPicPr>
        <p:blipFill rotWithShape="1">
          <a:blip r:embed="rId3"/>
          <a:srcRect b="47885"/>
          <a:stretch/>
        </p:blipFill>
        <p:spPr>
          <a:xfrm>
            <a:off x="0" y="1778814"/>
            <a:ext cx="6212486" cy="3174186"/>
          </a:xfrm>
        </p:spPr>
      </p:pic>
      <p:pic>
        <p:nvPicPr>
          <p:cNvPr id="7" name="Picture 6">
            <a:extLst>
              <a:ext uri="{FF2B5EF4-FFF2-40B4-BE49-F238E27FC236}">
                <a16:creationId xmlns:a16="http://schemas.microsoft.com/office/drawing/2014/main" id="{1974E5F2-48EA-8BC5-F039-2CEE49F3388B}"/>
              </a:ext>
            </a:extLst>
          </p:cNvPr>
          <p:cNvPicPr>
            <a:picLocks noChangeAspect="1"/>
          </p:cNvPicPr>
          <p:nvPr/>
        </p:nvPicPr>
        <p:blipFill rotWithShape="1">
          <a:blip r:embed="rId4"/>
          <a:srcRect t="48434"/>
          <a:stretch/>
        </p:blipFill>
        <p:spPr>
          <a:xfrm>
            <a:off x="5943600" y="1777139"/>
            <a:ext cx="6009675" cy="2971800"/>
          </a:xfrm>
          <a:prstGeom prst="rect">
            <a:avLst/>
          </a:prstGeom>
        </p:spPr>
      </p:pic>
      <p:sp>
        <p:nvSpPr>
          <p:cNvPr id="2" name="Title 1">
            <a:extLst>
              <a:ext uri="{FF2B5EF4-FFF2-40B4-BE49-F238E27FC236}">
                <a16:creationId xmlns:a16="http://schemas.microsoft.com/office/drawing/2014/main" id="{AE3AB8E8-DD31-5346-A5C9-AB683D2898C9}"/>
              </a:ext>
            </a:extLst>
          </p:cNvPr>
          <p:cNvSpPr>
            <a:spLocks noGrp="1" noChangeArrowheads="1"/>
          </p:cNvSpPr>
          <p:nvPr>
            <p:ph type="title"/>
          </p:nvPr>
        </p:nvSpPr>
        <p:spPr>
          <a:xfrm>
            <a:off x="0" y="466085"/>
            <a:ext cx="12192000" cy="1143000"/>
          </a:xfrm>
        </p:spPr>
        <p:txBody>
          <a:bodyPr/>
          <a:lstStyle/>
          <a:p>
            <a:r>
              <a:rPr lang="en-US" altLang="en-US" sz="4000" dirty="0"/>
              <a:t>Plio-Pliestocene carnivore decline in Africa (5 mya)</a:t>
            </a:r>
          </a:p>
        </p:txBody>
      </p:sp>
    </p:spTree>
    <p:extLst>
      <p:ext uri="{BB962C8B-B14F-4D97-AF65-F5344CB8AC3E}">
        <p14:creationId xmlns:p14="http://schemas.microsoft.com/office/powerpoint/2010/main" val="3630721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3A92398-FF75-8A10-DCC9-2F34EB8E6A13}"/>
              </a:ext>
            </a:extLst>
          </p:cNvPr>
          <p:cNvSpPr>
            <a:spLocks noGrp="1"/>
          </p:cNvSpPr>
          <p:nvPr>
            <p:ph type="title"/>
          </p:nvPr>
        </p:nvSpPr>
        <p:spPr/>
        <p:txBody>
          <a:bodyPr/>
          <a:lstStyle/>
          <a:p>
            <a:pPr eaLnBrk="1" hangingPunct="1"/>
            <a:r>
              <a:rPr lang="en-US" altLang="en-US" sz="3600" dirty="0"/>
              <a:t>Pleistocene megafaunal extinctions in North America (10,000 to 12,000 ya)</a:t>
            </a:r>
          </a:p>
        </p:txBody>
      </p:sp>
      <p:pic>
        <p:nvPicPr>
          <p:cNvPr id="132099" name="Picture 4" descr="LIONMAMM">
            <a:extLst>
              <a:ext uri="{FF2B5EF4-FFF2-40B4-BE49-F238E27FC236}">
                <a16:creationId xmlns:a16="http://schemas.microsoft.com/office/drawing/2014/main" id="{CCAAF5F8-AF0E-7810-2630-E0905997F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9" y="2052638"/>
            <a:ext cx="6727745"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A2DFDD8-D0D1-8E5B-B2ED-290F45C4458F}"/>
              </a:ext>
            </a:extLst>
          </p:cNvPr>
          <p:cNvSpPr>
            <a:spLocks noGrp="1"/>
          </p:cNvSpPr>
          <p:nvPr>
            <p:ph idx="1"/>
          </p:nvPr>
        </p:nvSpPr>
        <p:spPr>
          <a:xfrm>
            <a:off x="298450" y="2052638"/>
            <a:ext cx="5035550" cy="4805362"/>
          </a:xfrm>
        </p:spPr>
        <p:txBody>
          <a:bodyPr rtlCol="0">
            <a:normAutofit/>
          </a:bodyPr>
          <a:lstStyle/>
          <a:p>
            <a:pPr eaLnBrk="1" fontAlgn="auto" hangingPunct="1">
              <a:spcAft>
                <a:spcPts val="0"/>
              </a:spcAft>
              <a:defRPr/>
            </a:pPr>
            <a:r>
              <a:rPr lang="en-US" sz="2400" dirty="0"/>
              <a:t>Rapid extinctions coinciding with migration of humans into North America</a:t>
            </a:r>
          </a:p>
          <a:p>
            <a:pPr eaLnBrk="1" fontAlgn="auto" hangingPunct="1">
              <a:spcAft>
                <a:spcPts val="0"/>
              </a:spcAft>
              <a:defRPr/>
            </a:pPr>
            <a:r>
              <a:rPr lang="en-US" sz="2400" dirty="0"/>
              <a:t>Keystone herbivores overhunted</a:t>
            </a:r>
          </a:p>
          <a:p>
            <a:pPr eaLnBrk="1" fontAlgn="auto" hangingPunct="1">
              <a:spcAft>
                <a:spcPts val="0"/>
              </a:spcAft>
              <a:defRPr/>
            </a:pPr>
            <a:r>
              <a:rPr lang="en-US" sz="2400" dirty="0"/>
              <a:t>Dire wolf, American lion lost in extinction cascade after their large herbivorous prey hunted out</a:t>
            </a:r>
          </a:p>
          <a:p>
            <a:pPr marL="0" indent="0" eaLnBrk="1" fontAlgn="auto" hangingPunct="1">
              <a:spcAft>
                <a:spcPts val="0"/>
              </a:spcAft>
              <a:buNone/>
              <a:defRPr/>
            </a:pPr>
            <a:endParaRPr lang="en-US" sz="2400"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E6FC-D3A7-8AF1-2F06-2CDFCE1BEF0A}"/>
              </a:ext>
            </a:extLst>
          </p:cNvPr>
          <p:cNvSpPr>
            <a:spLocks noGrp="1"/>
          </p:cNvSpPr>
          <p:nvPr>
            <p:ph type="title"/>
          </p:nvPr>
        </p:nvSpPr>
        <p:spPr>
          <a:xfrm>
            <a:off x="4354" y="723900"/>
            <a:ext cx="6096000" cy="1143000"/>
          </a:xfrm>
        </p:spPr>
        <p:txBody>
          <a:bodyPr rtlCol="0">
            <a:normAutofit fontScale="90000"/>
          </a:bodyPr>
          <a:lstStyle/>
          <a:p>
            <a:pPr eaLnBrk="1" fontAlgn="auto" hangingPunct="1">
              <a:spcAft>
                <a:spcPts val="0"/>
              </a:spcAft>
              <a:defRPr/>
            </a:pPr>
            <a:r>
              <a:rPr lang="en-US" dirty="0"/>
              <a:t>The Paleoanthropocene vs  Anthropocene</a:t>
            </a:r>
          </a:p>
        </p:txBody>
      </p:sp>
      <p:sp>
        <p:nvSpPr>
          <p:cNvPr id="3" name="Content Placeholder 2">
            <a:extLst>
              <a:ext uri="{FF2B5EF4-FFF2-40B4-BE49-F238E27FC236}">
                <a16:creationId xmlns:a16="http://schemas.microsoft.com/office/drawing/2014/main" id="{4297DE3E-46A0-37C4-309B-19E285F82CD6}"/>
              </a:ext>
            </a:extLst>
          </p:cNvPr>
          <p:cNvSpPr>
            <a:spLocks noGrp="1"/>
          </p:cNvSpPr>
          <p:nvPr>
            <p:ph idx="1"/>
          </p:nvPr>
        </p:nvSpPr>
        <p:spPr>
          <a:xfrm>
            <a:off x="239485" y="2286000"/>
            <a:ext cx="5638800" cy="4876800"/>
          </a:xfrm>
        </p:spPr>
        <p:txBody>
          <a:bodyPr/>
          <a:lstStyle/>
          <a:p>
            <a:pPr eaLnBrk="1" hangingPunct="1"/>
            <a:r>
              <a:rPr lang="en-US" altLang="en-US" sz="2400" dirty="0"/>
              <a:t>Difference in tempo and in the power of our technology – an unprecedented rupture in the relationship between humans and the earth in the Anthropocene</a:t>
            </a:r>
          </a:p>
          <a:p>
            <a:pPr eaLnBrk="1" hangingPunct="1"/>
            <a:r>
              <a:rPr lang="en-US" altLang="en-US" sz="2400" dirty="0"/>
              <a:t>Difference in collective self-awareness of our impacts and our capacity to manage them</a:t>
            </a:r>
          </a:p>
        </p:txBody>
      </p:sp>
      <p:pic>
        <p:nvPicPr>
          <p:cNvPr id="150533" name="Picture 2" descr="https://upload.wikimedia.org/wikipedia/commons/thumb/2/21/Crossroads_baker_explosion.jpg/763px-Crossroads_baker_explosion.jpg">
            <a:hlinkClick r:id="rId3"/>
            <a:extLst>
              <a:ext uri="{FF2B5EF4-FFF2-40B4-BE49-F238E27FC236}">
                <a16:creationId xmlns:a16="http://schemas.microsoft.com/office/drawing/2014/main" id="{CBB9610E-D65C-C681-B7D3-9C9B2058D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354" y="838200"/>
            <a:ext cx="6008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13E10FC-295D-D6B4-6D11-372527CA9ADA}"/>
              </a:ext>
            </a:extLst>
          </p:cNvPr>
          <p:cNvPicPr>
            <a:picLocks noChangeAspect="1"/>
          </p:cNvPicPr>
          <p:nvPr/>
        </p:nvPicPr>
        <p:blipFill>
          <a:blip r:embed="rId3"/>
          <a:stretch>
            <a:fillRect/>
          </a:stretch>
        </p:blipFill>
        <p:spPr bwMode="auto">
          <a:xfrm>
            <a:off x="202491" y="0"/>
            <a:ext cx="1198950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4" descr="http://nature.ca/education/cls/lp/_images/ext_kt-bound_rocks.jpg">
            <a:extLst>
              <a:ext uri="{FF2B5EF4-FFF2-40B4-BE49-F238E27FC236}">
                <a16:creationId xmlns:a16="http://schemas.microsoft.com/office/drawing/2014/main" id="{FD14F41E-73E3-0DAC-2D60-1879BC5B1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2973"/>
            <a:ext cx="10058400" cy="67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9136A4-DCC5-55E3-E940-B04948C146C4}"/>
              </a:ext>
            </a:extLst>
          </p:cNvPr>
          <p:cNvPicPr>
            <a:picLocks noGrp="1" noChangeAspect="1"/>
          </p:cNvPicPr>
          <p:nvPr>
            <p:ph idx="1"/>
          </p:nvPr>
        </p:nvPicPr>
        <p:blipFill>
          <a:blip r:embed="rId3"/>
          <a:stretch>
            <a:fillRect/>
          </a:stretch>
        </p:blipFill>
        <p:spPr>
          <a:xfrm>
            <a:off x="1600200" y="0"/>
            <a:ext cx="8526823" cy="6785029"/>
          </a:xfrm>
        </p:spPr>
      </p:pic>
    </p:spTree>
    <p:extLst>
      <p:ext uri="{BB962C8B-B14F-4D97-AF65-F5344CB8AC3E}">
        <p14:creationId xmlns:p14="http://schemas.microsoft.com/office/powerpoint/2010/main" val="3633164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09B0CE-CF9A-98FB-9FFC-F621E016F2B0}"/>
              </a:ext>
            </a:extLst>
          </p:cNvPr>
          <p:cNvPicPr>
            <a:picLocks noGrp="1" noChangeAspect="1"/>
          </p:cNvPicPr>
          <p:nvPr>
            <p:ph idx="1"/>
          </p:nvPr>
        </p:nvPicPr>
        <p:blipFill>
          <a:blip r:embed="rId3"/>
          <a:stretch>
            <a:fillRect/>
          </a:stretch>
        </p:blipFill>
        <p:spPr>
          <a:xfrm>
            <a:off x="241663" y="70381"/>
            <a:ext cx="11708674" cy="6717238"/>
          </a:xfrm>
        </p:spPr>
      </p:pic>
      <p:pic>
        <p:nvPicPr>
          <p:cNvPr id="7" name="Picture 6" descr="A close-up of a black and a red rock&#10;&#10;Description automatically generated">
            <a:extLst>
              <a:ext uri="{FF2B5EF4-FFF2-40B4-BE49-F238E27FC236}">
                <a16:creationId xmlns:a16="http://schemas.microsoft.com/office/drawing/2014/main" id="{A7DCE061-8E42-79D0-7F0B-D91D15C0D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583" y="-4354"/>
            <a:ext cx="2921000" cy="2190750"/>
          </a:xfrm>
          <a:prstGeom prst="rect">
            <a:avLst/>
          </a:prstGeom>
        </p:spPr>
      </p:pic>
    </p:spTree>
    <p:extLst>
      <p:ext uri="{BB962C8B-B14F-4D97-AF65-F5344CB8AC3E}">
        <p14:creationId xmlns:p14="http://schemas.microsoft.com/office/powerpoint/2010/main" val="727271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1975795C-75D0-F6BC-6D5B-0CEDA74DC8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625" r="7547"/>
          <a:stretch>
            <a:fillRect/>
          </a:stretch>
        </p:blipFill>
        <p:spPr>
          <a:xfrm>
            <a:off x="1389883" y="136526"/>
            <a:ext cx="8503281" cy="6569074"/>
          </a:xfr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C554-0316-9B3E-0C46-9780B101366A}"/>
              </a:ext>
            </a:extLst>
          </p:cNvPr>
          <p:cNvSpPr>
            <a:spLocks noGrp="1"/>
          </p:cNvSpPr>
          <p:nvPr>
            <p:ph type="title"/>
          </p:nvPr>
        </p:nvSpPr>
        <p:spPr/>
        <p:txBody>
          <a:bodyPr rtlCol="0">
            <a:normAutofit/>
          </a:bodyPr>
          <a:lstStyle/>
          <a:p>
            <a:pPr eaLnBrk="1" fontAlgn="auto" hangingPunct="1">
              <a:spcAft>
                <a:spcPts val="0"/>
              </a:spcAft>
              <a:defRPr/>
            </a:pPr>
            <a:r>
              <a:rPr lang="en-US" dirty="0"/>
              <a:t>The Quaternary geologic period contains the:</a:t>
            </a:r>
          </a:p>
        </p:txBody>
      </p:sp>
      <p:sp>
        <p:nvSpPr>
          <p:cNvPr id="3" name="Content Placeholder 2">
            <a:extLst>
              <a:ext uri="{FF2B5EF4-FFF2-40B4-BE49-F238E27FC236}">
                <a16:creationId xmlns:a16="http://schemas.microsoft.com/office/drawing/2014/main" id="{5230DB9C-23F5-78DF-6303-FAAA223AAB8F}"/>
              </a:ext>
            </a:extLst>
          </p:cNvPr>
          <p:cNvSpPr>
            <a:spLocks noGrp="1"/>
          </p:cNvSpPr>
          <p:nvPr>
            <p:ph idx="1"/>
          </p:nvPr>
        </p:nvSpPr>
        <p:spPr>
          <a:xfrm>
            <a:off x="1066800" y="1600200"/>
            <a:ext cx="10058400" cy="4876800"/>
          </a:xfrm>
        </p:spPr>
        <p:txBody>
          <a:bodyPr rtlCol="0">
            <a:normAutofit/>
          </a:bodyPr>
          <a:lstStyle/>
          <a:p>
            <a:pPr eaLnBrk="1" fontAlgn="auto" hangingPunct="1">
              <a:spcAft>
                <a:spcPts val="0"/>
              </a:spcAft>
              <a:defRPr/>
            </a:pPr>
            <a:r>
              <a:rPr lang="en-US" dirty="0"/>
              <a:t>Pleistocene epoch</a:t>
            </a:r>
          </a:p>
          <a:p>
            <a:pPr lvl="1" eaLnBrk="1" fontAlgn="auto" hangingPunct="1">
              <a:spcAft>
                <a:spcPts val="0"/>
              </a:spcAft>
              <a:defRPr/>
            </a:pPr>
            <a:r>
              <a:rPr lang="en-US" dirty="0"/>
              <a:t>Began approximately 2 million years ago and ended 10,000 years ago</a:t>
            </a:r>
          </a:p>
          <a:p>
            <a:pPr lvl="1" eaLnBrk="1" fontAlgn="auto" hangingPunct="1">
              <a:spcAft>
                <a:spcPts val="0"/>
              </a:spcAft>
              <a:defRPr/>
            </a:pPr>
            <a:r>
              <a:rPr lang="en-US" dirty="0"/>
              <a:t>Marked by prominent oscillations in climate: warm interglacial intervals and cold glacial intervals</a:t>
            </a:r>
          </a:p>
          <a:p>
            <a:pPr eaLnBrk="1" fontAlgn="auto" hangingPunct="1">
              <a:spcAft>
                <a:spcPts val="0"/>
              </a:spcAft>
              <a:defRPr/>
            </a:pPr>
            <a:r>
              <a:rPr lang="en-US" dirty="0"/>
              <a:t>Holocene epoch</a:t>
            </a:r>
          </a:p>
          <a:p>
            <a:pPr lvl="1" eaLnBrk="1" fontAlgn="auto" hangingPunct="1">
              <a:spcAft>
                <a:spcPts val="0"/>
              </a:spcAft>
              <a:defRPr/>
            </a:pPr>
            <a:r>
              <a:rPr lang="en-US" dirty="0"/>
              <a:t>Began approx. 10,000 years ago when the last glacial interval ended and the world began to warm (and coincidentally, so did the emergence and spread of agriculture)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D5562F1A-763C-B50C-1269-E0004C0CF6D0}"/>
              </a:ext>
            </a:extLst>
          </p:cNvPr>
          <p:cNvSpPr>
            <a:spLocks noGrp="1"/>
          </p:cNvSpPr>
          <p:nvPr>
            <p:ph type="title"/>
          </p:nvPr>
        </p:nvSpPr>
        <p:spPr/>
        <p:txBody>
          <a:bodyPr/>
          <a:lstStyle/>
          <a:p>
            <a:pPr eaLnBrk="1" hangingPunct="1"/>
            <a:r>
              <a:rPr lang="en-US" altLang="en-US" dirty="0"/>
              <a:t>Thinking about the Anthropocene as a stratigraphic marker</a:t>
            </a:r>
          </a:p>
        </p:txBody>
      </p:sp>
      <p:sp>
        <p:nvSpPr>
          <p:cNvPr id="3" name="Content Placeholder 2">
            <a:extLst>
              <a:ext uri="{FF2B5EF4-FFF2-40B4-BE49-F238E27FC236}">
                <a16:creationId xmlns:a16="http://schemas.microsoft.com/office/drawing/2014/main" id="{F6296432-80CA-FBE8-AADE-226F78C406B1}"/>
              </a:ext>
            </a:extLst>
          </p:cNvPr>
          <p:cNvSpPr>
            <a:spLocks noGrp="1"/>
          </p:cNvSpPr>
          <p:nvPr>
            <p:ph idx="1"/>
          </p:nvPr>
        </p:nvSpPr>
        <p:spPr>
          <a:xfrm>
            <a:off x="431800" y="1905000"/>
            <a:ext cx="4800600" cy="5105400"/>
          </a:xfrm>
        </p:spPr>
        <p:txBody>
          <a:bodyPr rtlCol="0">
            <a:normAutofit/>
          </a:bodyPr>
          <a:lstStyle/>
          <a:p>
            <a:pPr eaLnBrk="1" fontAlgn="auto" hangingPunct="1">
              <a:spcAft>
                <a:spcPts val="0"/>
              </a:spcAft>
              <a:defRPr/>
            </a:pPr>
            <a:r>
              <a:rPr lang="en-US" sz="2800" dirty="0"/>
              <a:t>Designation will help future geologists and archaeologists identify distinct acceleration in human impacts</a:t>
            </a:r>
          </a:p>
          <a:p>
            <a:pPr marL="914400" lvl="2" indent="0" eaLnBrk="1" fontAlgn="auto" hangingPunct="1">
              <a:spcAft>
                <a:spcPts val="0"/>
              </a:spcAft>
              <a:buFont typeface="Arial" panose="020B0604020202020204" pitchFamily="34" charset="0"/>
              <a:buNone/>
              <a:defRPr/>
            </a:pPr>
            <a:endParaRPr lang="en-US" sz="2000" dirty="0"/>
          </a:p>
          <a:p>
            <a:pPr lvl="2" eaLnBrk="1" fontAlgn="auto" hangingPunct="1">
              <a:spcAft>
                <a:spcPts val="0"/>
              </a:spcAft>
              <a:defRPr/>
            </a:pPr>
            <a:endParaRPr lang="en-US" dirty="0"/>
          </a:p>
          <a:p>
            <a:pPr lvl="2" eaLnBrk="1" fontAlgn="auto" hangingPunct="1">
              <a:spcAft>
                <a:spcPts val="0"/>
              </a:spcAft>
              <a:defRPr/>
            </a:pPr>
            <a:endParaRPr lang="en-US" dirty="0"/>
          </a:p>
          <a:p>
            <a:pPr lvl="2"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pic>
        <p:nvPicPr>
          <p:cNvPr id="6" name="Picture 5" descr="A diagram of a soil layer&#10;&#10;Description automatically generated with medium confidence">
            <a:extLst>
              <a:ext uri="{FF2B5EF4-FFF2-40B4-BE49-F238E27FC236}">
                <a16:creationId xmlns:a16="http://schemas.microsoft.com/office/drawing/2014/main" id="{2CE3D915-EAA4-4862-DB0C-081EEBB33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400" y="1767183"/>
            <a:ext cx="6350000" cy="41656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4">
            <a:extLst>
              <a:ext uri="{FF2B5EF4-FFF2-40B4-BE49-F238E27FC236}">
                <a16:creationId xmlns:a16="http://schemas.microsoft.com/office/drawing/2014/main" id="{F3E0966D-A2BB-E0B2-5E9E-805E70F0E561}"/>
              </a:ext>
            </a:extLst>
          </p:cNvPr>
          <p:cNvPicPr>
            <a:picLocks noChangeAspect="1"/>
          </p:cNvPicPr>
          <p:nvPr/>
        </p:nvPicPr>
        <p:blipFill rotWithShape="1">
          <a:blip r:embed="rId3">
            <a:extLst>
              <a:ext uri="{28A0092B-C50C-407E-A947-70E740481C1C}">
                <a14:useLocalDpi xmlns:a14="http://schemas.microsoft.com/office/drawing/2010/main" val="0"/>
              </a:ext>
            </a:extLst>
          </a:blip>
          <a:srcRect b="8219"/>
          <a:stretch/>
        </p:blipFill>
        <p:spPr bwMode="auto">
          <a:xfrm>
            <a:off x="1009460" y="304800"/>
            <a:ext cx="10173079"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touching a piece of ice&#10;&#10;Description automatically generated">
            <a:extLst>
              <a:ext uri="{FF2B5EF4-FFF2-40B4-BE49-F238E27FC236}">
                <a16:creationId xmlns:a16="http://schemas.microsoft.com/office/drawing/2014/main" id="{400AA820-D4CC-C59B-0C2C-95070C77C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221" y="609355"/>
            <a:ext cx="7361558" cy="5639289"/>
          </a:xfrm>
          <a:prstGeom prst="rect">
            <a:avLst/>
          </a:prstGeom>
        </p:spPr>
      </p:pic>
      <p:pic>
        <p:nvPicPr>
          <p:cNvPr id="5" name="Picture 4" descr="A chart of different types of soil&#10;&#10;Description automatically generated with medium confidence">
            <a:extLst>
              <a:ext uri="{FF2B5EF4-FFF2-40B4-BE49-F238E27FC236}">
                <a16:creationId xmlns:a16="http://schemas.microsoft.com/office/drawing/2014/main" id="{8CBC7CE1-39BB-E4BC-5E05-174122891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427" y="529338"/>
            <a:ext cx="7209145" cy="579932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C:\Users\Owner\Desktop\Pictures\earth_night.jpg">
            <a:extLst>
              <a:ext uri="{FF2B5EF4-FFF2-40B4-BE49-F238E27FC236}">
                <a16:creationId xmlns:a16="http://schemas.microsoft.com/office/drawing/2014/main" id="{9E0ABA65-C662-6A16-36B9-C36BCAF87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45662"/>
            <a:ext cx="5715000" cy="285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4" descr="C:\Users\Owner\Desktop\Pictures\800px-Life_Expectancy_2011_CIA_World_Factbook.png">
            <a:extLst>
              <a:ext uri="{FF2B5EF4-FFF2-40B4-BE49-F238E27FC236}">
                <a16:creationId xmlns:a16="http://schemas.microsoft.com/office/drawing/2014/main" id="{1A9D9B3E-6F0F-340C-5CD8-D71923E83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089762"/>
            <a:ext cx="6500812"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a:extLst>
              <a:ext uri="{FF2B5EF4-FFF2-40B4-BE49-F238E27FC236}">
                <a16:creationId xmlns:a16="http://schemas.microsoft.com/office/drawing/2014/main" id="{F2DFEAA6-4F58-E7B1-A191-49F2C86B69C6}"/>
              </a:ext>
            </a:extLst>
          </p:cNvPr>
          <p:cNvSpPr txBox="1">
            <a:spLocks noChangeArrowheads="1"/>
          </p:cNvSpPr>
          <p:nvPr/>
        </p:nvSpPr>
        <p:spPr bwMode="auto">
          <a:xfrm>
            <a:off x="304800" y="441960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t>Con: dependency upon fossil fuels</a:t>
            </a:r>
          </a:p>
        </p:txBody>
      </p:sp>
      <p:sp>
        <p:nvSpPr>
          <p:cNvPr id="106501" name="TextBox 7">
            <a:extLst>
              <a:ext uri="{FF2B5EF4-FFF2-40B4-BE49-F238E27FC236}">
                <a16:creationId xmlns:a16="http://schemas.microsoft.com/office/drawing/2014/main" id="{C15167AE-0B10-0AE7-9A96-68FFC2B3FA6B}"/>
              </a:ext>
            </a:extLst>
          </p:cNvPr>
          <p:cNvSpPr txBox="1">
            <a:spLocks noChangeArrowheads="1"/>
          </p:cNvSpPr>
          <p:nvPr/>
        </p:nvSpPr>
        <p:spPr bwMode="auto">
          <a:xfrm>
            <a:off x="381000" y="1847850"/>
            <a:ext cx="3786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t> Pro: increases in life expectancy</a:t>
            </a:r>
          </a:p>
        </p:txBody>
      </p:sp>
      <p:sp>
        <p:nvSpPr>
          <p:cNvPr id="8" name="Title 1">
            <a:extLst>
              <a:ext uri="{FF2B5EF4-FFF2-40B4-BE49-F238E27FC236}">
                <a16:creationId xmlns:a16="http://schemas.microsoft.com/office/drawing/2014/main" id="{E58C070A-8BAB-53B2-7D1F-36EA44ACE738}"/>
              </a:ext>
            </a:extLst>
          </p:cNvPr>
          <p:cNvSpPr txBox="1">
            <a:spLocks/>
          </p:cNvSpPr>
          <p:nvPr/>
        </p:nvSpPr>
        <p:spPr>
          <a:xfrm>
            <a:off x="304800" y="228600"/>
            <a:ext cx="11582400" cy="1143000"/>
          </a:xfrm>
          <a:prstGeom prst="rect">
            <a:avLst/>
          </a:prstGeom>
        </p:spPr>
        <p:txBody>
          <a:bodyPr>
            <a:normAutofit fontScale="97500"/>
          </a:bodyPr>
          <a:lstStyle/>
          <a:p>
            <a:pPr algn="ctr" eaLnBrk="1" fontAlgn="auto" hangingPunct="1">
              <a:spcAft>
                <a:spcPts val="0"/>
              </a:spcAft>
              <a:defRPr/>
            </a:pPr>
            <a:r>
              <a:rPr lang="en-US" sz="4400" dirty="0">
                <a:latin typeface="+mj-lt"/>
                <a:ea typeface="+mj-ea"/>
                <a:cs typeface="+mj-cs"/>
              </a:rPr>
              <a:t>Tradeoffs for humans in the Anthropocene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500"/>
                                        <p:tgtEl>
                                          <p:spTgt spid="15365"/>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B5911-36DA-7B83-97FD-816A6C65EC90}"/>
              </a:ext>
            </a:extLst>
          </p:cNvPr>
          <p:cNvPicPr>
            <a:picLocks noChangeAspect="1"/>
          </p:cNvPicPr>
          <p:nvPr/>
        </p:nvPicPr>
        <p:blipFill rotWithShape="1">
          <a:blip r:embed="rId3"/>
          <a:srcRect t="16051"/>
          <a:stretch/>
        </p:blipFill>
        <p:spPr>
          <a:xfrm>
            <a:off x="0" y="304800"/>
            <a:ext cx="12140921" cy="6172200"/>
          </a:xfrm>
          <a:prstGeom prst="rect">
            <a:avLst/>
          </a:prstGeom>
        </p:spPr>
      </p:pic>
    </p:spTree>
    <p:extLst>
      <p:ext uri="{BB962C8B-B14F-4D97-AF65-F5344CB8AC3E}">
        <p14:creationId xmlns:p14="http://schemas.microsoft.com/office/powerpoint/2010/main" val="3387140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757B9-8EBB-4347-2B92-6B464FF46DC9}"/>
              </a:ext>
            </a:extLst>
          </p:cNvPr>
          <p:cNvSpPr>
            <a:spLocks noGrp="1"/>
          </p:cNvSpPr>
          <p:nvPr>
            <p:ph idx="1"/>
          </p:nvPr>
        </p:nvSpPr>
        <p:spPr>
          <a:xfrm>
            <a:off x="381000" y="457200"/>
            <a:ext cx="5638801" cy="6081713"/>
          </a:xfrm>
        </p:spPr>
        <p:txBody>
          <a:bodyPr rtlCol="0">
            <a:normAutofit/>
          </a:bodyPr>
          <a:lstStyle/>
          <a:p>
            <a:pPr eaLnBrk="1" fontAlgn="auto" hangingPunct="1">
              <a:spcAft>
                <a:spcPts val="0"/>
              </a:spcAft>
              <a:defRPr/>
            </a:pPr>
            <a:r>
              <a:rPr lang="en-US" sz="3300" dirty="0"/>
              <a:t>Pro: we now have large and complex societies capable of problem solving</a:t>
            </a:r>
          </a:p>
          <a:p>
            <a:pPr eaLnBrk="1" fontAlgn="auto" hangingPunct="1">
              <a:spcAft>
                <a:spcPts val="0"/>
              </a:spcAft>
              <a:defRPr/>
            </a:pPr>
            <a:r>
              <a:rPr lang="en-US" sz="3300" dirty="0"/>
              <a:t>Con: but this size and complexity also results in the production of new social and environmental issues</a:t>
            </a:r>
          </a:p>
          <a:p>
            <a:pPr eaLnBrk="1" fontAlgn="auto" hangingPunct="1">
              <a:spcAft>
                <a:spcPts val="0"/>
              </a:spcAft>
              <a:defRPr/>
            </a:pPr>
            <a:endParaRPr lang="en-US" sz="2400" dirty="0"/>
          </a:p>
        </p:txBody>
      </p:sp>
      <p:sp>
        <p:nvSpPr>
          <p:cNvPr id="116742" name="Content Placeholder 2">
            <a:extLst>
              <a:ext uri="{FF2B5EF4-FFF2-40B4-BE49-F238E27FC236}">
                <a16:creationId xmlns:a16="http://schemas.microsoft.com/office/drawing/2014/main" id="{770D691B-D578-3983-7AFA-DC3B7CA57441}"/>
              </a:ext>
            </a:extLst>
          </p:cNvPr>
          <p:cNvSpPr txBox="1">
            <a:spLocks/>
          </p:cNvSpPr>
          <p:nvPr/>
        </p:nvSpPr>
        <p:spPr bwMode="auto">
          <a:xfrm>
            <a:off x="1524000" y="3962400"/>
            <a:ext cx="2895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lvl="2" eaLnBrk="1" hangingPunct="1"/>
            <a:endParaRPr lang="en-US" altLang="en-US" dirty="0"/>
          </a:p>
        </p:txBody>
      </p:sp>
      <p:pic>
        <p:nvPicPr>
          <p:cNvPr id="4" name="Picture 2">
            <a:extLst>
              <a:ext uri="{FF2B5EF4-FFF2-40B4-BE49-F238E27FC236}">
                <a16:creationId xmlns:a16="http://schemas.microsoft.com/office/drawing/2014/main" id="{42C0ECBB-B299-8532-2133-1E17D857D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0" y="4353"/>
            <a:ext cx="5151120" cy="35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53816C1-FF4F-EC49-4528-D458BC370ED4}"/>
              </a:ext>
            </a:extLst>
          </p:cNvPr>
          <p:cNvPicPr>
            <a:picLocks noChangeAspect="1"/>
          </p:cNvPicPr>
          <p:nvPr/>
        </p:nvPicPr>
        <p:blipFill rotWithShape="1">
          <a:blip r:embed="rId4"/>
          <a:srcRect l="16039"/>
          <a:stretch/>
        </p:blipFill>
        <p:spPr>
          <a:xfrm>
            <a:off x="6172200" y="3429000"/>
            <a:ext cx="5115559"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12241F-8E83-EF2B-A792-297E32F1AFB6}"/>
              </a:ext>
            </a:extLst>
          </p:cNvPr>
          <p:cNvSpPr>
            <a:spLocks noGrp="1"/>
          </p:cNvSpPr>
          <p:nvPr>
            <p:ph idx="1"/>
          </p:nvPr>
        </p:nvSpPr>
        <p:spPr>
          <a:xfrm>
            <a:off x="703217" y="304800"/>
            <a:ext cx="10515600" cy="5516563"/>
          </a:xfrm>
        </p:spPr>
        <p:txBody>
          <a:bodyPr/>
          <a:lstStyle/>
          <a:p>
            <a:pPr eaLnBrk="1" hangingPunct="1"/>
            <a:r>
              <a:rPr lang="en-US" altLang="en-US" dirty="0"/>
              <a:t>Pro: higher standards of living</a:t>
            </a:r>
          </a:p>
          <a:p>
            <a:pPr eaLnBrk="1" hangingPunct="1"/>
            <a:r>
              <a:rPr lang="en-US" altLang="en-US" dirty="0"/>
              <a:t>Con: uneven development and inequality</a:t>
            </a:r>
          </a:p>
        </p:txBody>
      </p:sp>
      <p:pic>
        <p:nvPicPr>
          <p:cNvPr id="4" name="Picture 3" descr="A graph with blue lines and white text&#10;&#10;Description automatically generated">
            <a:extLst>
              <a:ext uri="{FF2B5EF4-FFF2-40B4-BE49-F238E27FC236}">
                <a16:creationId xmlns:a16="http://schemas.microsoft.com/office/drawing/2014/main" id="{54DC7C29-51CE-16B4-BF64-72618F9F360E}"/>
              </a:ext>
            </a:extLst>
          </p:cNvPr>
          <p:cNvPicPr>
            <a:picLocks noChangeAspect="1"/>
          </p:cNvPicPr>
          <p:nvPr/>
        </p:nvPicPr>
        <p:blipFill rotWithShape="1">
          <a:blip r:embed="rId3">
            <a:extLst>
              <a:ext uri="{28A0092B-C50C-407E-A947-70E740481C1C}">
                <a14:useLocalDpi xmlns:a14="http://schemas.microsoft.com/office/drawing/2010/main" val="0"/>
              </a:ext>
            </a:extLst>
          </a:blip>
          <a:srcRect b="15293"/>
          <a:stretch/>
        </p:blipFill>
        <p:spPr>
          <a:xfrm>
            <a:off x="1721922" y="1676400"/>
            <a:ext cx="8478190" cy="5105400"/>
          </a:xfrm>
          <a:prstGeom prst="rect">
            <a:avLst/>
          </a:prstGeom>
        </p:spPr>
      </p:pic>
      <p:pic>
        <p:nvPicPr>
          <p:cNvPr id="6" name="Picture 5" descr="A graph with blue lines and white text&#10;&#10;Description automatically generated">
            <a:extLst>
              <a:ext uri="{FF2B5EF4-FFF2-40B4-BE49-F238E27FC236}">
                <a16:creationId xmlns:a16="http://schemas.microsoft.com/office/drawing/2014/main" id="{7EE9454B-CFBB-A7E1-A7A8-BC158C58953C}"/>
              </a:ext>
            </a:extLst>
          </p:cNvPr>
          <p:cNvPicPr>
            <a:picLocks noChangeAspect="1"/>
          </p:cNvPicPr>
          <p:nvPr/>
        </p:nvPicPr>
        <p:blipFill rotWithShape="1">
          <a:blip r:embed="rId3">
            <a:extLst>
              <a:ext uri="{28A0092B-C50C-407E-A947-70E740481C1C}">
                <a14:useLocalDpi xmlns:a14="http://schemas.microsoft.com/office/drawing/2010/main" val="0"/>
              </a:ext>
            </a:extLst>
          </a:blip>
          <a:srcRect t="80914"/>
          <a:stretch/>
        </p:blipFill>
        <p:spPr>
          <a:xfrm>
            <a:off x="5862" y="7239000"/>
            <a:ext cx="8478190" cy="1150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FA526A-F37A-96CE-8553-E5C6E562C7BC}"/>
              </a:ext>
            </a:extLst>
          </p:cNvPr>
          <p:cNvSpPr>
            <a:spLocks noGrp="1"/>
          </p:cNvSpPr>
          <p:nvPr>
            <p:ph idx="1"/>
          </p:nvPr>
        </p:nvSpPr>
        <p:spPr>
          <a:xfrm>
            <a:off x="381000" y="281359"/>
            <a:ext cx="5257800" cy="4525963"/>
          </a:xfrm>
        </p:spPr>
        <p:txBody>
          <a:bodyPr/>
          <a:lstStyle/>
          <a:p>
            <a:pPr eaLnBrk="1" hangingPunct="1"/>
            <a:r>
              <a:rPr lang="en-US" altLang="en-US" dirty="0"/>
              <a:t>Con: costs of development passed on to those who may not benefit directly. Examples:</a:t>
            </a:r>
          </a:p>
          <a:p>
            <a:pPr lvl="1" eaLnBrk="1" hangingPunct="1"/>
            <a:r>
              <a:rPr lang="en-US" altLang="en-US" dirty="0"/>
              <a:t>Resource extraction in one country and its exportation and consumption in other countries</a:t>
            </a:r>
          </a:p>
          <a:p>
            <a:pPr lvl="1" eaLnBrk="1" hangingPunct="1"/>
            <a:r>
              <a:rPr lang="en-US" altLang="en-US" dirty="0"/>
              <a:t>Climate change impacts in less developed countries brought on by industrialization and fossil fuel use in other countries</a:t>
            </a:r>
          </a:p>
          <a:p>
            <a:pPr marL="457200" lvl="1" indent="0" eaLnBrk="1" hangingPunct="1">
              <a:buNone/>
            </a:pPr>
            <a:endParaRPr lang="en-US" altLang="en-US" dirty="0"/>
          </a:p>
          <a:p>
            <a:pPr marL="914400" lvl="2" indent="0" eaLnBrk="1" hangingPunct="1">
              <a:buNone/>
            </a:pPr>
            <a:endParaRPr lang="en-US" altLang="en-US" sz="2000" dirty="0"/>
          </a:p>
        </p:txBody>
      </p:sp>
      <p:pic>
        <p:nvPicPr>
          <p:cNvPr id="4" name="Content Placeholder 6" descr="A person carrying a bucket of mud&#10;&#10;Description automatically generated">
            <a:extLst>
              <a:ext uri="{FF2B5EF4-FFF2-40B4-BE49-F238E27FC236}">
                <a16:creationId xmlns:a16="http://schemas.microsoft.com/office/drawing/2014/main" id="{9983F4B3-83D0-110D-7A95-840CF5222598}"/>
              </a:ext>
            </a:extLst>
          </p:cNvPr>
          <p:cNvPicPr>
            <a:picLocks noChangeAspect="1"/>
          </p:cNvPicPr>
          <p:nvPr/>
        </p:nvPicPr>
        <p:blipFill rotWithShape="1">
          <a:blip r:embed="rId3">
            <a:extLst>
              <a:ext uri="{28A0092B-C50C-407E-A947-70E740481C1C}">
                <a14:useLocalDpi xmlns:a14="http://schemas.microsoft.com/office/drawing/2010/main" val="0"/>
              </a:ext>
            </a:extLst>
          </a:blip>
          <a:srcRect r="19496"/>
          <a:stretch/>
        </p:blipFill>
        <p:spPr bwMode="auto">
          <a:xfrm>
            <a:off x="6096000" y="245799"/>
            <a:ext cx="6086197" cy="609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iribati: Battling for Survival (Rising Sea Levels)">
            <a:hlinkClick r:id="" action="ppaction://media"/>
            <a:extLst>
              <a:ext uri="{FF2B5EF4-FFF2-40B4-BE49-F238E27FC236}">
                <a16:creationId xmlns:a16="http://schemas.microsoft.com/office/drawing/2014/main" id="{3FBDC007-4275-77A4-90CF-3F39C7D12BAD}"/>
              </a:ext>
            </a:extLst>
          </p:cNvPr>
          <p:cNvPicPr>
            <a:picLocks noRot="1" noChangeAspect="1"/>
          </p:cNvPicPr>
          <p:nvPr>
            <a:videoFile r:link="rId1"/>
          </p:nvPr>
        </p:nvPicPr>
        <p:blipFill>
          <a:blip r:embed="rId4"/>
          <a:stretch>
            <a:fillRect/>
          </a:stretch>
        </p:blipFill>
        <p:spPr>
          <a:xfrm>
            <a:off x="44450" y="-15766"/>
            <a:ext cx="12147550" cy="6858000"/>
          </a:xfrm>
          <a:prstGeom prst="rect">
            <a:avLst/>
          </a:prstGeom>
        </p:spPr>
      </p:pic>
    </p:spTree>
    <p:extLst>
      <p:ext uri="{BB962C8B-B14F-4D97-AF65-F5344CB8AC3E}">
        <p14:creationId xmlns:p14="http://schemas.microsoft.com/office/powerpoint/2010/main" val="801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F3623-25D2-B39B-A0EE-116666869C5F}"/>
              </a:ext>
            </a:extLst>
          </p:cNvPr>
          <p:cNvPicPr>
            <a:picLocks noChangeAspect="1"/>
          </p:cNvPicPr>
          <p:nvPr/>
        </p:nvPicPr>
        <p:blipFill>
          <a:blip r:embed="rId3"/>
          <a:stretch>
            <a:fillRect/>
          </a:stretch>
        </p:blipFill>
        <p:spPr>
          <a:xfrm>
            <a:off x="0" y="559161"/>
            <a:ext cx="12192000" cy="5739678"/>
          </a:xfrm>
          <a:prstGeom prst="rect">
            <a:avLst/>
          </a:prstGeom>
        </p:spPr>
      </p:pic>
    </p:spTree>
    <p:extLst>
      <p:ext uri="{BB962C8B-B14F-4D97-AF65-F5344CB8AC3E}">
        <p14:creationId xmlns:p14="http://schemas.microsoft.com/office/powerpoint/2010/main" val="1177683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9137785-3776-5FC8-811D-84C52394AE1A}"/>
              </a:ext>
            </a:extLst>
          </p:cNvPr>
          <p:cNvSpPr>
            <a:spLocks noGrp="1"/>
          </p:cNvSpPr>
          <p:nvPr>
            <p:ph type="title"/>
          </p:nvPr>
        </p:nvSpPr>
        <p:spPr/>
        <p:txBody>
          <a:bodyPr/>
          <a:lstStyle/>
          <a:p>
            <a:pPr eaLnBrk="1" hangingPunct="1"/>
            <a:r>
              <a:rPr lang="en-US" altLang="en-US" dirty="0"/>
              <a:t>Origins of </a:t>
            </a:r>
            <a:r>
              <a:rPr lang="en-US" altLang="en-US" i="1" dirty="0"/>
              <a:t>Homo sapiens</a:t>
            </a:r>
          </a:p>
        </p:txBody>
      </p:sp>
      <p:sp>
        <p:nvSpPr>
          <p:cNvPr id="4" name="Content Placeholder 3">
            <a:extLst>
              <a:ext uri="{FF2B5EF4-FFF2-40B4-BE49-F238E27FC236}">
                <a16:creationId xmlns:a16="http://schemas.microsoft.com/office/drawing/2014/main" id="{8C8982DA-84F4-B3F3-C427-2F56D7096318}"/>
              </a:ext>
            </a:extLst>
          </p:cNvPr>
          <p:cNvSpPr>
            <a:spLocks noGrp="1"/>
          </p:cNvSpPr>
          <p:nvPr>
            <p:ph idx="1"/>
          </p:nvPr>
        </p:nvSpPr>
        <p:spPr>
          <a:xfrm>
            <a:off x="609601" y="1600200"/>
            <a:ext cx="5022850" cy="4525963"/>
          </a:xfrm>
        </p:spPr>
        <p:txBody>
          <a:bodyPr rtlCol="0">
            <a:normAutofit fontScale="85000" lnSpcReduction="10000"/>
          </a:bodyPr>
          <a:lstStyle/>
          <a:p>
            <a:pPr eaLnBrk="1" fontAlgn="auto" hangingPunct="1">
              <a:spcAft>
                <a:spcPts val="0"/>
              </a:spcAft>
              <a:defRPr/>
            </a:pPr>
            <a:r>
              <a:rPr lang="en-US" dirty="0"/>
              <a:t>6-8 million years ago:  lineage currently represented by humans, chimpanzees and bonobos diverges from the ancestors of the gorillas.</a:t>
            </a:r>
          </a:p>
          <a:p>
            <a:pPr eaLnBrk="1" fontAlgn="auto" hangingPunct="1">
              <a:spcAft>
                <a:spcPts val="0"/>
              </a:spcAft>
              <a:defRPr/>
            </a:pPr>
            <a:r>
              <a:rPr lang="en-US" dirty="0"/>
              <a:t>4-6 mya: human lineage originates</a:t>
            </a:r>
          </a:p>
          <a:p>
            <a:pPr eaLnBrk="1" fontAlgn="auto" hangingPunct="1">
              <a:spcAft>
                <a:spcPts val="0"/>
              </a:spcAft>
              <a:defRPr/>
            </a:pPr>
            <a:r>
              <a:rPr lang="en-US" dirty="0"/>
              <a:t>Evolution of humans involves interaction of our ancestors with the environment and technology</a:t>
            </a:r>
          </a:p>
          <a:p>
            <a:pPr marL="0" indent="0" eaLnBrk="1" fontAlgn="auto" hangingPunct="1">
              <a:spcAft>
                <a:spcPts val="0"/>
              </a:spcAft>
              <a:buNone/>
              <a:defRPr/>
            </a:pPr>
            <a:endParaRPr lang="en-US" dirty="0"/>
          </a:p>
        </p:txBody>
      </p:sp>
      <p:pic>
        <p:nvPicPr>
          <p:cNvPr id="17412" name="Picture 2" descr="http://boscoh.com/longform/humanevolution/images/ape-tree.jpg">
            <a:extLst>
              <a:ext uri="{FF2B5EF4-FFF2-40B4-BE49-F238E27FC236}">
                <a16:creationId xmlns:a16="http://schemas.microsoft.com/office/drawing/2014/main" id="{4E1BB947-783D-1D66-B5E5-144D11833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183" y="1417638"/>
            <a:ext cx="47831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6A6C9EAD-5F6B-65D2-CB83-B94578277816}"/>
              </a:ext>
            </a:extLst>
          </p:cNvPr>
          <p:cNvCxnSpPr/>
          <p:nvPr/>
        </p:nvCxnSpPr>
        <p:spPr>
          <a:xfrm>
            <a:off x="4694238" y="4770438"/>
            <a:ext cx="35052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AC92B9-C730-D855-D568-C1341F4AAC22}"/>
              </a:ext>
            </a:extLst>
          </p:cNvPr>
          <p:cNvCxnSpPr/>
          <p:nvPr/>
        </p:nvCxnSpPr>
        <p:spPr>
          <a:xfrm flipV="1">
            <a:off x="5632450" y="4038600"/>
            <a:ext cx="3130550" cy="152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3F8C3-4580-1384-998A-E21B5DF50D07}"/>
              </a:ext>
            </a:extLst>
          </p:cNvPr>
          <p:cNvPicPr>
            <a:picLocks noChangeAspect="1"/>
          </p:cNvPicPr>
          <p:nvPr/>
        </p:nvPicPr>
        <p:blipFill>
          <a:blip r:embed="rId3"/>
          <a:stretch>
            <a:fillRect/>
          </a:stretch>
        </p:blipFill>
        <p:spPr>
          <a:xfrm>
            <a:off x="0" y="538378"/>
            <a:ext cx="12192000" cy="5781243"/>
          </a:xfrm>
          <a:prstGeom prst="rect">
            <a:avLst/>
          </a:prstGeom>
        </p:spPr>
      </p:pic>
    </p:spTree>
    <p:extLst>
      <p:ext uri="{BB962C8B-B14F-4D97-AF65-F5344CB8AC3E}">
        <p14:creationId xmlns:p14="http://schemas.microsoft.com/office/powerpoint/2010/main" val="744368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6A955C-4C84-E5F2-0131-3C61C5A97258}"/>
              </a:ext>
            </a:extLst>
          </p:cNvPr>
          <p:cNvPicPr>
            <a:picLocks noChangeAspect="1"/>
          </p:cNvPicPr>
          <p:nvPr/>
        </p:nvPicPr>
        <p:blipFill rotWithShape="1">
          <a:blip r:embed="rId3"/>
          <a:srcRect l="8661" t="-1252" r="28423" b="13134"/>
          <a:stretch/>
        </p:blipFill>
        <p:spPr>
          <a:xfrm>
            <a:off x="0" y="-1143000"/>
            <a:ext cx="12776200" cy="8389337"/>
          </a:xfrm>
          <a:prstGeom prst="rect">
            <a:avLst/>
          </a:prstGeom>
        </p:spPr>
      </p:pic>
      <p:pic>
        <p:nvPicPr>
          <p:cNvPr id="4" name="Picture 3">
            <a:extLst>
              <a:ext uri="{FF2B5EF4-FFF2-40B4-BE49-F238E27FC236}">
                <a16:creationId xmlns:a16="http://schemas.microsoft.com/office/drawing/2014/main" id="{37716AC8-708B-4F7A-A29F-C92D410C5D91}"/>
              </a:ext>
            </a:extLst>
          </p:cNvPr>
          <p:cNvPicPr>
            <a:picLocks noChangeAspect="1"/>
          </p:cNvPicPr>
          <p:nvPr/>
        </p:nvPicPr>
        <p:blipFill>
          <a:blip r:embed="rId4"/>
          <a:stretch>
            <a:fillRect/>
          </a:stretch>
        </p:blipFill>
        <p:spPr>
          <a:xfrm>
            <a:off x="4495799" y="117474"/>
            <a:ext cx="7347467" cy="2397125"/>
          </a:xfrm>
          <a:prstGeom prst="rect">
            <a:avLst/>
          </a:prstGeom>
        </p:spPr>
      </p:pic>
    </p:spTree>
    <p:extLst>
      <p:ext uri="{BB962C8B-B14F-4D97-AF65-F5344CB8AC3E}">
        <p14:creationId xmlns:p14="http://schemas.microsoft.com/office/powerpoint/2010/main" val="510203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5DB7-EF36-2471-D3FA-931265885003}"/>
              </a:ext>
            </a:extLst>
          </p:cNvPr>
          <p:cNvSpPr>
            <a:spLocks noGrp="1"/>
          </p:cNvSpPr>
          <p:nvPr>
            <p:ph type="title"/>
          </p:nvPr>
        </p:nvSpPr>
        <p:spPr>
          <a:xfrm>
            <a:off x="1024812" y="215835"/>
            <a:ext cx="10515600" cy="1325563"/>
          </a:xfrm>
        </p:spPr>
        <p:txBody>
          <a:bodyPr>
            <a:normAutofit fontScale="90000"/>
          </a:bodyPr>
          <a:lstStyle/>
          <a:p>
            <a:r>
              <a:rPr lang="en-US" sz="4000" dirty="0">
                <a:latin typeface="Calibri Light (Headings)"/>
                <a:ea typeface="Calibri Light" panose="020F0302020204030204" pitchFamily="34" charset="0"/>
                <a:cs typeface="Calibri Light" panose="020F0302020204030204" pitchFamily="34" charset="0"/>
              </a:rPr>
              <a:t>If early animal extinctions and the Neolithic Revolution are designated as the start of the Anthropocene…</a:t>
            </a:r>
          </a:p>
        </p:txBody>
      </p:sp>
      <p:sp>
        <p:nvSpPr>
          <p:cNvPr id="3" name="Content Placeholder 2">
            <a:extLst>
              <a:ext uri="{FF2B5EF4-FFF2-40B4-BE49-F238E27FC236}">
                <a16:creationId xmlns:a16="http://schemas.microsoft.com/office/drawing/2014/main" id="{D37D4C14-27CB-05C2-22DF-F243A758054C}"/>
              </a:ext>
            </a:extLst>
          </p:cNvPr>
          <p:cNvSpPr>
            <a:spLocks noGrp="1"/>
          </p:cNvSpPr>
          <p:nvPr>
            <p:ph idx="1"/>
          </p:nvPr>
        </p:nvSpPr>
        <p:spPr>
          <a:xfrm>
            <a:off x="0" y="1779037"/>
            <a:ext cx="4145842" cy="4953000"/>
          </a:xfrm>
        </p:spPr>
        <p:txBody>
          <a:bodyPr/>
          <a:lstStyle/>
          <a:p>
            <a:r>
              <a:rPr lang="en-US" sz="2400" dirty="0">
                <a:latin typeface="Calibri Light (Headings)"/>
                <a:ea typeface="Calibri Light" panose="020F0302020204030204" pitchFamily="34" charset="0"/>
                <a:cs typeface="Calibri Light" panose="020F0302020204030204" pitchFamily="34" charset="0"/>
              </a:rPr>
              <a:t>Human activity is inseparable from modification of the environment</a:t>
            </a:r>
          </a:p>
          <a:p>
            <a:r>
              <a:rPr lang="en-US" sz="2400" dirty="0">
                <a:latin typeface="Calibri Light (Headings)"/>
                <a:ea typeface="Calibri Light" panose="020F0302020204030204" pitchFamily="34" charset="0"/>
                <a:cs typeface="Calibri Light" panose="020F0302020204030204" pitchFamily="34" charset="0"/>
              </a:rPr>
              <a:t>Modification of the environment is inherent to all life forms</a:t>
            </a:r>
          </a:p>
          <a:p>
            <a:r>
              <a:rPr lang="en-US" sz="2400" dirty="0">
                <a:latin typeface="Calibri Light (Headings)"/>
                <a:ea typeface="Calibri Light" panose="020F0302020204030204" pitchFamily="34" charset="0"/>
                <a:cs typeface="Calibri Light" panose="020F0302020204030204" pitchFamily="34" charset="0"/>
              </a:rPr>
              <a:t>Evolution of organisms encompasses these environment-modifying propensities</a:t>
            </a:r>
          </a:p>
          <a:p>
            <a:endParaRPr lang="en-US" sz="2800" dirty="0">
              <a:latin typeface="Calibri Light (Headings)"/>
              <a:ea typeface="Calibri Light" panose="020F0302020204030204" pitchFamily="34" charset="0"/>
              <a:cs typeface="Calibri Light" panose="020F0302020204030204" pitchFamily="34" charset="0"/>
            </a:endParaRPr>
          </a:p>
        </p:txBody>
      </p:sp>
      <p:pic>
        <p:nvPicPr>
          <p:cNvPr id="5" name="Picture 4" descr="A couple of men in a boat in a river&#10;&#10;Description automatically generated">
            <a:hlinkClick r:id="rId3"/>
            <a:extLst>
              <a:ext uri="{FF2B5EF4-FFF2-40B4-BE49-F238E27FC236}">
                <a16:creationId xmlns:a16="http://schemas.microsoft.com/office/drawing/2014/main" id="{DC257135-17DE-0306-28AF-60CB8D4AA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842" y="1752600"/>
            <a:ext cx="8046158" cy="4525964"/>
          </a:xfrm>
          <a:prstGeom prst="rect">
            <a:avLst/>
          </a:prstGeom>
          <a:ln w="28575">
            <a:solidFill>
              <a:schemeClr val="accent1"/>
            </a:solidFill>
          </a:ln>
        </p:spPr>
      </p:pic>
    </p:spTree>
    <p:extLst>
      <p:ext uri="{BB962C8B-B14F-4D97-AF65-F5344CB8AC3E}">
        <p14:creationId xmlns:p14="http://schemas.microsoft.com/office/powerpoint/2010/main" val="2845042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BDA7CA54-B906-5546-6973-AE9366828E82}"/>
              </a:ext>
            </a:extLst>
          </p:cNvPr>
          <p:cNvSpPr>
            <a:spLocks noGrp="1" noChangeArrowheads="1"/>
          </p:cNvSpPr>
          <p:nvPr>
            <p:ph type="body" idx="1"/>
          </p:nvPr>
        </p:nvSpPr>
        <p:spPr>
          <a:xfrm>
            <a:off x="395288" y="2258008"/>
            <a:ext cx="6005512" cy="4268205"/>
          </a:xfrm>
        </p:spPr>
        <p:txBody>
          <a:bodyPr rtlCol="0">
            <a:normAutofit fontScale="92500" lnSpcReduction="20000"/>
          </a:bodyPr>
          <a:lstStyle/>
          <a:p>
            <a:pPr>
              <a:defRPr/>
            </a:pPr>
            <a:r>
              <a:rPr lang="en-US" altLang="en-US" dirty="0">
                <a:latin typeface="Calibri Light (Headings)"/>
              </a:rPr>
              <a:t>…it implicates colonialism and imperialism, unequal power relationships between different groups of people, as a cause of the Anthropocene </a:t>
            </a:r>
          </a:p>
          <a:p>
            <a:pPr>
              <a:defRPr/>
            </a:pPr>
            <a:r>
              <a:rPr lang="en-US" altLang="en-US" dirty="0">
                <a:latin typeface="Calibri Light (Headings)"/>
              </a:rPr>
              <a:t>From this angle, policies should seek to address issues related to governance and power, racism, and colonialism as drivers of environmental change</a:t>
            </a:r>
          </a:p>
          <a:p>
            <a:pPr marL="0" indent="0">
              <a:buFont typeface="Arial" panose="020B0604020202020204" pitchFamily="34" charset="0"/>
              <a:buNone/>
              <a:defRPr/>
            </a:pPr>
            <a:endParaRPr lang="en-US" altLang="en-US" sz="2400" dirty="0">
              <a:latin typeface="Calibri Light (Headings)"/>
            </a:endParaRPr>
          </a:p>
          <a:p>
            <a:pPr>
              <a:defRPr/>
            </a:pPr>
            <a:endParaRPr lang="en-US" altLang="en-US" sz="2400" dirty="0">
              <a:latin typeface="Calibri Light (Headings)"/>
            </a:endParaRPr>
          </a:p>
          <a:p>
            <a:pPr marL="0" indent="0">
              <a:buFont typeface="Arial" panose="020B0604020202020204" pitchFamily="34" charset="0"/>
              <a:buNone/>
              <a:defRPr/>
            </a:pPr>
            <a:endParaRPr lang="en-US" altLang="en-US" sz="2400" dirty="0">
              <a:latin typeface="Calibri Light (Headings)"/>
            </a:endParaRPr>
          </a:p>
          <a:p>
            <a:pPr marL="0" indent="0">
              <a:buFont typeface="Arial" panose="020B0604020202020204" pitchFamily="34" charset="0"/>
              <a:buNone/>
              <a:defRPr/>
            </a:pPr>
            <a:endParaRPr lang="en-US" altLang="en-US" sz="2400" dirty="0">
              <a:latin typeface="Calibri Light (Headings)"/>
            </a:endParaRPr>
          </a:p>
          <a:p>
            <a:pPr>
              <a:defRPr/>
            </a:pPr>
            <a:endParaRPr lang="en-US" altLang="en-US" sz="2400" dirty="0">
              <a:latin typeface="Calibri Light (Headings)"/>
            </a:endParaRPr>
          </a:p>
          <a:p>
            <a:pPr>
              <a:defRPr/>
            </a:pPr>
            <a:endParaRPr lang="en-US" altLang="en-US" dirty="0">
              <a:latin typeface="Calibri Light (Headings)"/>
            </a:endParaRPr>
          </a:p>
          <a:p>
            <a:pPr>
              <a:defRPr/>
            </a:pPr>
            <a:endParaRPr lang="en-US" altLang="en-US" dirty="0">
              <a:latin typeface="Calibri Light (Headings)"/>
            </a:endParaRPr>
          </a:p>
          <a:p>
            <a:pPr>
              <a:defRPr/>
            </a:pPr>
            <a:endParaRPr lang="en-US" altLang="en-US" dirty="0">
              <a:latin typeface="Calibri Light (Headings)"/>
            </a:endParaRPr>
          </a:p>
        </p:txBody>
      </p:sp>
      <p:pic>
        <p:nvPicPr>
          <p:cNvPr id="64515" name="Picture 2" descr="A picture containing text, book&#10;&#10;Description automatically generated">
            <a:extLst>
              <a:ext uri="{FF2B5EF4-FFF2-40B4-BE49-F238E27FC236}">
                <a16:creationId xmlns:a16="http://schemas.microsoft.com/office/drawing/2014/main" id="{4C571453-D1B8-96C0-C3BB-8086516F4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6200"/>
            <a:ext cx="466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5F07669-BB0A-829E-4121-062168A00C2A}"/>
              </a:ext>
            </a:extLst>
          </p:cNvPr>
          <p:cNvSpPr>
            <a:spLocks noGrp="1"/>
          </p:cNvSpPr>
          <p:nvPr>
            <p:ph type="title"/>
          </p:nvPr>
        </p:nvSpPr>
        <p:spPr>
          <a:xfrm>
            <a:off x="311944" y="457200"/>
            <a:ext cx="6172200" cy="1325563"/>
          </a:xfrm>
        </p:spPr>
        <p:txBody>
          <a:bodyPr>
            <a:normAutofit fontScale="90000"/>
          </a:bodyPr>
          <a:lstStyle/>
          <a:p>
            <a:pPr>
              <a:defRPr/>
            </a:pPr>
            <a:r>
              <a:rPr lang="en-US" altLang="en-US" dirty="0">
                <a:latin typeface="Calibri Light (Headings)"/>
              </a:rPr>
              <a:t>If the Orbis Spike is designated the start of the Anthropocene…</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D624FDF-3999-E852-5948-C0AE75CE7A20}"/>
              </a:ext>
            </a:extLst>
          </p:cNvPr>
          <p:cNvSpPr>
            <a:spLocks noGrp="1"/>
          </p:cNvSpPr>
          <p:nvPr>
            <p:ph type="title"/>
          </p:nvPr>
        </p:nvSpPr>
        <p:spPr>
          <a:xfrm>
            <a:off x="838200" y="365125"/>
            <a:ext cx="10083800" cy="1325563"/>
          </a:xfrm>
        </p:spPr>
        <p:txBody>
          <a:bodyPr>
            <a:normAutofit fontScale="90000"/>
          </a:bodyPr>
          <a:lstStyle/>
          <a:p>
            <a:pPr>
              <a:defRPr/>
            </a:pPr>
            <a:r>
              <a:rPr lang="en-US" altLang="en-US" dirty="0">
                <a:latin typeface="Calibri Light (Headings)"/>
              </a:rPr>
              <a:t>If the Industrial Revolution is designated the start of the Anthropocene…</a:t>
            </a:r>
          </a:p>
        </p:txBody>
      </p:sp>
      <p:sp>
        <p:nvSpPr>
          <p:cNvPr id="61443" name="Content Placeholder 2">
            <a:extLst>
              <a:ext uri="{FF2B5EF4-FFF2-40B4-BE49-F238E27FC236}">
                <a16:creationId xmlns:a16="http://schemas.microsoft.com/office/drawing/2014/main" id="{F8425A3E-A6A2-D9C1-196C-952D2C9453AB}"/>
              </a:ext>
            </a:extLst>
          </p:cNvPr>
          <p:cNvSpPr>
            <a:spLocks noGrp="1"/>
          </p:cNvSpPr>
          <p:nvPr>
            <p:ph idx="1"/>
          </p:nvPr>
        </p:nvSpPr>
        <p:spPr>
          <a:xfrm>
            <a:off x="211138" y="1931988"/>
            <a:ext cx="5884862" cy="4816475"/>
          </a:xfrm>
        </p:spPr>
        <p:txBody>
          <a:bodyPr>
            <a:normAutofit/>
          </a:bodyPr>
          <a:lstStyle/>
          <a:p>
            <a:pPr marL="457200" indent="-514350">
              <a:defRPr/>
            </a:pPr>
            <a:r>
              <a:rPr lang="en-US" altLang="en-US" dirty="0">
                <a:latin typeface="Calibri Light (Headings)"/>
              </a:rPr>
              <a:t>…it Implicates </a:t>
            </a:r>
            <a:r>
              <a:rPr lang="en-US" altLang="en-US" b="1" dirty="0">
                <a:latin typeface="Calibri Light (Headings)"/>
              </a:rPr>
              <a:t>fossil fuels and the industries </a:t>
            </a:r>
            <a:r>
              <a:rPr lang="en-US" altLang="en-US" dirty="0">
                <a:latin typeface="Calibri Light (Headings)"/>
              </a:rPr>
              <a:t>it supports as causes of the Anthropocene</a:t>
            </a:r>
          </a:p>
          <a:p>
            <a:pPr marL="457200" indent="-514350">
              <a:defRPr/>
            </a:pPr>
            <a:r>
              <a:rPr lang="en-US" altLang="en-US" dirty="0">
                <a:latin typeface="Calibri Light (Headings)"/>
              </a:rPr>
              <a:t>Industrialization and technological change are at the root global environmental change</a:t>
            </a:r>
          </a:p>
          <a:p>
            <a:pPr marL="457200" indent="-514350">
              <a:defRPr/>
            </a:pPr>
            <a:endParaRPr lang="en-US" altLang="en-US" dirty="0">
              <a:latin typeface="Calibri Light (Headings)"/>
            </a:endParaRPr>
          </a:p>
        </p:txBody>
      </p:sp>
      <p:pic>
        <p:nvPicPr>
          <p:cNvPr id="3" name="Picture 2">
            <a:extLst>
              <a:ext uri="{FF2B5EF4-FFF2-40B4-BE49-F238E27FC236}">
                <a16:creationId xmlns:a16="http://schemas.microsoft.com/office/drawing/2014/main" id="{29537572-B461-2809-6D60-6A9BB54F26AE}"/>
              </a:ext>
            </a:extLst>
          </p:cNvPr>
          <p:cNvPicPr>
            <a:picLocks noChangeAspect="1"/>
          </p:cNvPicPr>
          <p:nvPr/>
        </p:nvPicPr>
        <p:blipFill>
          <a:blip r:embed="rId3"/>
          <a:stretch>
            <a:fillRect/>
          </a:stretch>
        </p:blipFill>
        <p:spPr>
          <a:xfrm>
            <a:off x="6629400" y="1931988"/>
            <a:ext cx="5162550" cy="4381500"/>
          </a:xfrm>
          <a:prstGeom prst="rect">
            <a:avLst/>
          </a:prstGeom>
        </p:spPr>
      </p:pic>
    </p:spTree>
    <p:extLst>
      <p:ext uri="{BB962C8B-B14F-4D97-AF65-F5344CB8AC3E}">
        <p14:creationId xmlns:p14="http://schemas.microsoft.com/office/powerpoint/2010/main" val="2442275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306" name="Content Placeholder 2">
            <a:extLst>
              <a:ext uri="{FF2B5EF4-FFF2-40B4-BE49-F238E27FC236}">
                <a16:creationId xmlns:a16="http://schemas.microsoft.com/office/drawing/2014/main" id="{5043D722-CCBE-A0C6-0C52-2D247BA856E3}"/>
              </a:ext>
            </a:extLst>
          </p:cNvPr>
          <p:cNvSpPr>
            <a:spLocks noGrp="1"/>
          </p:cNvSpPr>
          <p:nvPr>
            <p:ph idx="1"/>
          </p:nvPr>
        </p:nvSpPr>
        <p:spPr>
          <a:xfrm>
            <a:off x="609600" y="1905000"/>
            <a:ext cx="6096000" cy="4525963"/>
          </a:xfrm>
        </p:spPr>
        <p:txBody>
          <a:bodyPr/>
          <a:lstStyle/>
          <a:p>
            <a:pPr marL="457200" indent="-514350">
              <a:defRPr/>
            </a:pPr>
            <a:r>
              <a:rPr lang="en-US" altLang="en-US" dirty="0">
                <a:latin typeface="Calibri Light (Headings)"/>
              </a:rPr>
              <a:t>…it implicates </a:t>
            </a:r>
            <a:r>
              <a:rPr lang="en-US" altLang="en-US" b="1" dirty="0">
                <a:latin typeface="Calibri Light (Headings)"/>
              </a:rPr>
              <a:t>globalization</a:t>
            </a:r>
            <a:r>
              <a:rPr lang="en-US" altLang="en-US" dirty="0">
                <a:latin typeface="Calibri Light (Headings)"/>
              </a:rPr>
              <a:t> as a cause of the Anthropocene</a:t>
            </a:r>
          </a:p>
          <a:p>
            <a:pPr marL="457200" indent="-514350">
              <a:defRPr/>
            </a:pPr>
            <a:r>
              <a:rPr lang="en-US" altLang="en-US" dirty="0">
                <a:latin typeface="Calibri Light (Headings)"/>
              </a:rPr>
              <a:t>Policies to address the environmental issues of the Anthropocene should target the way in which the global economy operates</a:t>
            </a:r>
          </a:p>
        </p:txBody>
      </p:sp>
      <p:sp>
        <p:nvSpPr>
          <p:cNvPr id="2" name="Title 1">
            <a:extLst>
              <a:ext uri="{FF2B5EF4-FFF2-40B4-BE49-F238E27FC236}">
                <a16:creationId xmlns:a16="http://schemas.microsoft.com/office/drawing/2014/main" id="{94F7A404-FDEA-647E-8971-401BE821644F}"/>
              </a:ext>
            </a:extLst>
          </p:cNvPr>
          <p:cNvSpPr>
            <a:spLocks noGrp="1"/>
          </p:cNvSpPr>
          <p:nvPr>
            <p:ph type="title"/>
          </p:nvPr>
        </p:nvSpPr>
        <p:spPr>
          <a:xfrm>
            <a:off x="838200" y="365125"/>
            <a:ext cx="10210800" cy="1325563"/>
          </a:xfrm>
        </p:spPr>
        <p:txBody>
          <a:bodyPr>
            <a:normAutofit fontScale="90000"/>
          </a:bodyPr>
          <a:lstStyle/>
          <a:p>
            <a:pPr>
              <a:defRPr/>
            </a:pPr>
            <a:r>
              <a:rPr lang="en-US" altLang="en-US" dirty="0">
                <a:latin typeface="Calibri Light (Headings)"/>
              </a:rPr>
              <a:t>If the Great Acceleration is designated the start of the Anthropocene…</a:t>
            </a:r>
          </a:p>
        </p:txBody>
      </p:sp>
      <p:pic>
        <p:nvPicPr>
          <p:cNvPr id="3" name="Picture 3">
            <a:extLst>
              <a:ext uri="{FF2B5EF4-FFF2-40B4-BE49-F238E27FC236}">
                <a16:creationId xmlns:a16="http://schemas.microsoft.com/office/drawing/2014/main" id="{F1811827-4357-EDE7-6C7F-EEBF105E0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0" r="19127"/>
          <a:stretch>
            <a:fillRect/>
          </a:stretch>
        </p:blipFill>
        <p:spPr bwMode="auto">
          <a:xfrm>
            <a:off x="7161692" y="1905000"/>
            <a:ext cx="44207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63E455-2059-53E0-5AAD-A071F2C820E6}"/>
              </a:ext>
            </a:extLst>
          </p:cNvPr>
          <p:cNvSpPr>
            <a:spLocks noGrp="1"/>
          </p:cNvSpPr>
          <p:nvPr>
            <p:ph idx="1"/>
          </p:nvPr>
        </p:nvSpPr>
        <p:spPr>
          <a:xfrm>
            <a:off x="354013" y="1981200"/>
            <a:ext cx="4683125" cy="4740275"/>
          </a:xfrm>
        </p:spPr>
        <p:txBody>
          <a:bodyPr>
            <a:normAutofit/>
          </a:bodyPr>
          <a:lstStyle/>
          <a:p>
            <a:pPr>
              <a:defRPr/>
            </a:pPr>
            <a:r>
              <a:rPr lang="en-US" dirty="0">
                <a:latin typeface="Calibri Light (Headings)"/>
              </a:rPr>
              <a:t>It implicates </a:t>
            </a:r>
            <a:r>
              <a:rPr lang="en-US" b="1" dirty="0">
                <a:latin typeface="Calibri Light (Headings)"/>
              </a:rPr>
              <a:t>American economic policies</a:t>
            </a:r>
            <a:r>
              <a:rPr lang="en-US" dirty="0">
                <a:latin typeface="Calibri Light (Headings)"/>
              </a:rPr>
              <a:t> as the cause of the Anthropocene</a:t>
            </a:r>
          </a:p>
          <a:p>
            <a:pPr>
              <a:defRPr/>
            </a:pPr>
            <a:r>
              <a:rPr lang="en-US" dirty="0">
                <a:latin typeface="Calibri Light (Headings)"/>
              </a:rPr>
              <a:t>Reworking economic concepts and practices becomes the strategy to address environmental problems</a:t>
            </a:r>
          </a:p>
        </p:txBody>
      </p:sp>
      <p:sp>
        <p:nvSpPr>
          <p:cNvPr id="2" name="Title 1">
            <a:extLst>
              <a:ext uri="{FF2B5EF4-FFF2-40B4-BE49-F238E27FC236}">
                <a16:creationId xmlns:a16="http://schemas.microsoft.com/office/drawing/2014/main" id="{8A535941-77D3-ABD7-070A-8CD76E21439E}"/>
              </a:ext>
            </a:extLst>
          </p:cNvPr>
          <p:cNvSpPr>
            <a:spLocks noGrp="1"/>
          </p:cNvSpPr>
          <p:nvPr>
            <p:ph type="title"/>
          </p:nvPr>
        </p:nvSpPr>
        <p:spPr>
          <a:xfrm>
            <a:off x="838200" y="365125"/>
            <a:ext cx="10083800" cy="1325563"/>
          </a:xfrm>
        </p:spPr>
        <p:txBody>
          <a:bodyPr>
            <a:normAutofit fontScale="90000"/>
          </a:bodyPr>
          <a:lstStyle/>
          <a:p>
            <a:pPr>
              <a:defRPr/>
            </a:pPr>
            <a:r>
              <a:rPr lang="en-US" altLang="en-US" dirty="0">
                <a:latin typeface="Calibri Light (Headings)"/>
              </a:rPr>
              <a:t>If </a:t>
            </a:r>
            <a:r>
              <a:rPr lang="en-US" altLang="en-US" i="1" dirty="0">
                <a:latin typeface="Calibri Light (Headings)"/>
              </a:rPr>
              <a:t>Resources for Freedom </a:t>
            </a:r>
            <a:r>
              <a:rPr lang="en-US" altLang="en-US" dirty="0">
                <a:latin typeface="Calibri Light (Headings)"/>
              </a:rPr>
              <a:t>is designated as the start of the Anthropocene…</a:t>
            </a:r>
          </a:p>
        </p:txBody>
      </p:sp>
      <p:pic>
        <p:nvPicPr>
          <p:cNvPr id="7" name="Picture 6">
            <a:extLst>
              <a:ext uri="{FF2B5EF4-FFF2-40B4-BE49-F238E27FC236}">
                <a16:creationId xmlns:a16="http://schemas.microsoft.com/office/drawing/2014/main" id="{7327985A-DAE4-E1E2-6668-A814A1059B23}"/>
              </a:ext>
            </a:extLst>
          </p:cNvPr>
          <p:cNvPicPr>
            <a:picLocks noChangeAspect="1"/>
          </p:cNvPicPr>
          <p:nvPr/>
        </p:nvPicPr>
        <p:blipFill>
          <a:blip r:embed="rId3"/>
          <a:stretch>
            <a:fillRect/>
          </a:stretch>
        </p:blipFill>
        <p:spPr>
          <a:xfrm>
            <a:off x="5867400" y="1828800"/>
            <a:ext cx="5608543" cy="4740275"/>
          </a:xfrm>
          <a:prstGeom prst="rect">
            <a:avLst/>
          </a:prstGeom>
        </p:spPr>
      </p:pic>
    </p:spTree>
    <p:extLst>
      <p:ext uri="{BB962C8B-B14F-4D97-AF65-F5344CB8AC3E}">
        <p14:creationId xmlns:p14="http://schemas.microsoft.com/office/powerpoint/2010/main" val="100692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0B3247B-DCF3-1B55-3FB1-CF49CDE417D7}"/>
              </a:ext>
            </a:extLst>
          </p:cNvPr>
          <p:cNvSpPr>
            <a:spLocks noGrp="1"/>
          </p:cNvSpPr>
          <p:nvPr>
            <p:ph type="title"/>
          </p:nvPr>
        </p:nvSpPr>
        <p:spPr>
          <a:xfrm>
            <a:off x="0" y="487362"/>
            <a:ext cx="6409004" cy="1143000"/>
          </a:xfrm>
        </p:spPr>
        <p:txBody>
          <a:bodyPr/>
          <a:lstStyle/>
          <a:p>
            <a:pPr eaLnBrk="1" hangingPunct="1"/>
            <a:r>
              <a:rPr lang="en-US" altLang="en-US" dirty="0"/>
              <a:t>Origins of </a:t>
            </a:r>
            <a:r>
              <a:rPr lang="en-US" altLang="en-US" i="1" dirty="0"/>
              <a:t>Homo sapiens</a:t>
            </a:r>
          </a:p>
        </p:txBody>
      </p:sp>
      <p:sp>
        <p:nvSpPr>
          <p:cNvPr id="19459" name="Content Placeholder 3">
            <a:extLst>
              <a:ext uri="{FF2B5EF4-FFF2-40B4-BE49-F238E27FC236}">
                <a16:creationId xmlns:a16="http://schemas.microsoft.com/office/drawing/2014/main" id="{2EAC54FA-95EE-2AF9-2FA1-412D8325A646}"/>
              </a:ext>
            </a:extLst>
          </p:cNvPr>
          <p:cNvSpPr>
            <a:spLocks noGrp="1"/>
          </p:cNvSpPr>
          <p:nvPr>
            <p:ph idx="1"/>
          </p:nvPr>
        </p:nvSpPr>
        <p:spPr>
          <a:xfrm>
            <a:off x="294481" y="2012950"/>
            <a:ext cx="5420519" cy="4525962"/>
          </a:xfrm>
        </p:spPr>
        <p:txBody>
          <a:bodyPr/>
          <a:lstStyle/>
          <a:p>
            <a:pPr eaLnBrk="1" hangingPunct="1"/>
            <a:r>
              <a:rPr lang="en-US" altLang="en-US" dirty="0"/>
              <a:t>3 - 4 mya: </a:t>
            </a:r>
            <a:r>
              <a:rPr lang="en-US" altLang="en-US" i="1" dirty="0"/>
              <a:t>Australopithecus afarensis </a:t>
            </a:r>
            <a:r>
              <a:rPr lang="en-US" altLang="en-US" dirty="0"/>
              <a:t>provides strong evidence of full-time bipedalism</a:t>
            </a:r>
          </a:p>
          <a:p>
            <a:pPr eaLnBrk="1" hangingPunct="1"/>
            <a:endParaRPr lang="en-US" altLang="en-US" dirty="0"/>
          </a:p>
        </p:txBody>
      </p:sp>
      <p:pic>
        <p:nvPicPr>
          <p:cNvPr id="2052" name="Picture 4" descr="http://upload.wikimedia.org/wikipedia/commons/thumb/a/af/Australopithecus_afarensis_new.JPG/800px-Australopithecus_afarensis_new.JPG">
            <a:hlinkClick r:id="rId3"/>
            <a:extLst>
              <a:ext uri="{FF2B5EF4-FFF2-40B4-BE49-F238E27FC236}">
                <a16:creationId xmlns:a16="http://schemas.microsoft.com/office/drawing/2014/main" id="{88D96474-4EFC-515A-F9B3-6DCF7AA72E0E}"/>
              </a:ext>
            </a:extLst>
          </p:cNvPr>
          <p:cNvPicPr>
            <a:picLocks noChangeAspect="1" noChangeArrowheads="1"/>
          </p:cNvPicPr>
          <p:nvPr/>
        </p:nvPicPr>
        <p:blipFill>
          <a:blip r:embed="rId4"/>
          <a:srcRect/>
          <a:stretch>
            <a:fillRect/>
          </a:stretch>
        </p:blipFill>
        <p:spPr bwMode="auto">
          <a:xfrm>
            <a:off x="6588302" y="453495"/>
            <a:ext cx="5578298" cy="6085417"/>
          </a:xfrm>
          <a:prstGeom prst="rect">
            <a:avLst/>
          </a:prstGeom>
          <a:noFill/>
          <a:ln w="76200">
            <a:solidFill>
              <a:schemeClr val="accent1"/>
            </a:solidFill>
          </a:ln>
        </p:spPr>
      </p:pic>
      <p:pic>
        <p:nvPicPr>
          <p:cNvPr id="19461" name="Picture 2" descr="magnify-clip">
            <a:extLst>
              <a:ext uri="{FF2B5EF4-FFF2-40B4-BE49-F238E27FC236}">
                <a16:creationId xmlns:a16="http://schemas.microsoft.com/office/drawing/2014/main" id="{616AD350-FB65-CFA8-B18B-AB5697C30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The spread of grasslands in east Africa around seven million years ago appears to have driven the evolution of our own species, leading our ancestors to come down out of the trees. New research has shown that grasses spread and came to dominate the region around two million years ago">
            <a:extLst>
              <a:ext uri="{FF2B5EF4-FFF2-40B4-BE49-F238E27FC236}">
                <a16:creationId xmlns:a16="http://schemas.microsoft.com/office/drawing/2014/main" id="{5FA5782A-BB56-A26F-7B6A-4DB2D0FDF0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0763" y="18157"/>
            <a:ext cx="11610474" cy="6839843"/>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generated image&#10;&#10;Description automatically generated">
            <a:extLst>
              <a:ext uri="{FF2B5EF4-FFF2-40B4-BE49-F238E27FC236}">
                <a16:creationId xmlns:a16="http://schemas.microsoft.com/office/drawing/2014/main" id="{A3366E7C-D53A-4D24-2A20-9830253EDB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32104"/>
            <a:ext cx="8153400" cy="6593791"/>
          </a:xfrm>
        </p:spPr>
      </p:pic>
    </p:spTree>
    <p:extLst>
      <p:ext uri="{BB962C8B-B14F-4D97-AF65-F5344CB8AC3E}">
        <p14:creationId xmlns:p14="http://schemas.microsoft.com/office/powerpoint/2010/main" val="2456729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6">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4500</TotalTime>
  <Words>4712</Words>
  <Application>Microsoft Office PowerPoint</Application>
  <PresentationFormat>Widescreen</PresentationFormat>
  <Paragraphs>295</Paragraphs>
  <Slides>66</Slides>
  <Notes>63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AdvOT596495f2</vt:lpstr>
      <vt:lpstr>Arial</vt:lpstr>
      <vt:lpstr>Calibri</vt:lpstr>
      <vt:lpstr>Calibri Light</vt:lpstr>
      <vt:lpstr>Calibri Light (Headings)</vt:lpstr>
      <vt:lpstr>Times New Roman</vt:lpstr>
      <vt:lpstr>Office Theme</vt:lpstr>
      <vt:lpstr>PowerPoint Presentation</vt:lpstr>
      <vt:lpstr>PowerPoint Presentation</vt:lpstr>
      <vt:lpstr>When did the Anthropocene begin?</vt:lpstr>
      <vt:lpstr>The geologic time scale</vt:lpstr>
      <vt:lpstr>The Quaternary geologic period contains the:</vt:lpstr>
      <vt:lpstr>Origins of Homo sapiens</vt:lpstr>
      <vt:lpstr>Origins of Homo sapiens</vt:lpstr>
      <vt:lpstr>PowerPoint Presentation</vt:lpstr>
      <vt:lpstr>PowerPoint Presentation</vt:lpstr>
      <vt:lpstr>Origins of Homo sapiens</vt:lpstr>
      <vt:lpstr>Origins of Homo sapiens</vt:lpstr>
      <vt:lpstr>PowerPoint Presentation</vt:lpstr>
      <vt:lpstr>PowerPoint Presentation</vt:lpstr>
      <vt:lpstr> Homo sapiens</vt:lpstr>
      <vt:lpstr>PowerPoint Presentation</vt:lpstr>
      <vt:lpstr>PowerPoint Presentation</vt:lpstr>
      <vt:lpstr>PowerPoint Presentation</vt:lpstr>
      <vt:lpstr>PowerPoint Presentation</vt:lpstr>
      <vt:lpstr>PowerPoint Presentation</vt:lpstr>
      <vt:lpstr>PowerPoint Presentation</vt:lpstr>
      <vt:lpstr>When did the Anthropocene begin? </vt:lpstr>
      <vt:lpstr>When did the Anthropocene begin? </vt:lpstr>
      <vt:lpstr>PowerPoint Presentation</vt:lpstr>
      <vt:lpstr>The Industrial Revolution (1780 to 1945) as the start of the Anthropocene</vt:lpstr>
      <vt:lpstr>The Great Acceleration as the start of the Anthropocene</vt:lpstr>
      <vt:lpstr>PowerPoint Presentation</vt:lpstr>
      <vt:lpstr>The distinctly American origins of the Anthropocene</vt:lpstr>
      <vt:lpstr>PowerPoint Presentation</vt:lpstr>
      <vt:lpstr>Pre-industrial human impacts</vt:lpstr>
      <vt:lpstr>PowerPoint Presentation</vt:lpstr>
      <vt:lpstr>The Orbis spike</vt:lpstr>
      <vt:lpstr>PowerPoint Presentation</vt:lpstr>
      <vt:lpstr>PowerPoint Presentation</vt:lpstr>
      <vt:lpstr>PowerPoint Presentation</vt:lpstr>
      <vt:lpstr>PowerPoint Presentation</vt:lpstr>
      <vt:lpstr>PowerPoint Presentation</vt:lpstr>
      <vt:lpstr>PowerPoint Presentation</vt:lpstr>
      <vt:lpstr>Neolithic Revolution</vt:lpstr>
      <vt:lpstr>PowerPoint Presentation</vt:lpstr>
      <vt:lpstr>PowerPoint Presentation</vt:lpstr>
      <vt:lpstr>PowerPoint Presentation</vt:lpstr>
      <vt:lpstr>Plio-Pliestocene carnivore decline in Africa (5 mya)</vt:lpstr>
      <vt:lpstr>Pleistocene megafaunal extinctions in North America (10,000 to 12,000 ya)</vt:lpstr>
      <vt:lpstr>The Paleoanthropocene vs  Anthropocene</vt:lpstr>
      <vt:lpstr>PowerPoint Presentation</vt:lpstr>
      <vt:lpstr>PowerPoint Presentation</vt:lpstr>
      <vt:lpstr>PowerPoint Presentation</vt:lpstr>
      <vt:lpstr>PowerPoint Presentation</vt:lpstr>
      <vt:lpstr>PowerPoint Presentation</vt:lpstr>
      <vt:lpstr>Thinking about the Anthropocene as a stratigraphic marker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early animal extinctions and the Neolithic Revolution are designated as the start of the Anthropocene…</vt:lpstr>
      <vt:lpstr>If the Orbis Spike is designated the start of the Anthropocene…</vt:lpstr>
      <vt:lpstr>If the Industrial Revolution is designated the start of the Anthropocene…</vt:lpstr>
      <vt:lpstr>If the Great Acceleration is designated the start of the Anthropocene…</vt:lpstr>
      <vt:lpstr>If Resources for Freedom is designated as the start of the Anthropocene…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 162 - Introduction</dc:title>
  <dc:creator>JAS</dc:creator>
  <cp:lastModifiedBy>Stallins, Jon A.</cp:lastModifiedBy>
  <cp:revision>430</cp:revision>
  <dcterms:created xsi:type="dcterms:W3CDTF">2013-08-24T02:37:11Z</dcterms:created>
  <dcterms:modified xsi:type="dcterms:W3CDTF">2024-01-23T15:30:00Z</dcterms:modified>
</cp:coreProperties>
</file>