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20" r:id="rId2"/>
    <p:sldId id="257" r:id="rId3"/>
    <p:sldId id="267" r:id="rId4"/>
    <p:sldId id="352" r:id="rId5"/>
    <p:sldId id="515" r:id="rId6"/>
    <p:sldId id="516" r:id="rId7"/>
    <p:sldId id="258" r:id="rId8"/>
    <p:sldId id="519" r:id="rId9"/>
    <p:sldId id="381" r:id="rId10"/>
    <p:sldId id="518" r:id="rId11"/>
    <p:sldId id="528" r:id="rId12"/>
    <p:sldId id="497" r:id="rId13"/>
    <p:sldId id="523" r:id="rId14"/>
    <p:sldId id="524" r:id="rId15"/>
    <p:sldId id="525" r:id="rId16"/>
    <p:sldId id="526" r:id="rId17"/>
    <p:sldId id="527" r:id="rId18"/>
    <p:sldId id="404" r:id="rId19"/>
    <p:sldId id="5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40" autoAdjust="0"/>
  </p:normalViewPr>
  <p:slideViewPr>
    <p:cSldViewPr snapToGrid="0">
      <p:cViewPr varScale="1">
        <p:scale>
          <a:sx n="70" d="100"/>
          <a:sy n="70" d="100"/>
        </p:scale>
        <p:origin x="1166" y="6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9A26D-FC03-429F-B909-A314F493641C}"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8D2FD-C980-48DE-9413-91A5A6E02D93}" type="slidenum">
              <a:rPr lang="en-US" smtClean="0"/>
              <a:t>‹#›</a:t>
            </a:fld>
            <a:endParaRPr lang="en-US"/>
          </a:p>
        </p:txBody>
      </p:sp>
    </p:spTree>
    <p:extLst>
      <p:ext uri="{BB962C8B-B14F-4D97-AF65-F5344CB8AC3E}">
        <p14:creationId xmlns:p14="http://schemas.microsoft.com/office/powerpoint/2010/main" val="89461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https://ourworldindata.org/population-growth-over-time</a:t>
            </a:r>
          </a:p>
        </p:txBody>
      </p:sp>
      <p:sp>
        <p:nvSpPr>
          <p:cNvPr id="4" name="Slide Number Placeholder 3"/>
          <p:cNvSpPr>
            <a:spLocks noGrp="1"/>
          </p:cNvSpPr>
          <p:nvPr>
            <p:ph type="sldNum" sz="quarter" idx="5"/>
          </p:nvPr>
        </p:nvSpPr>
        <p:spPr/>
        <p:txBody>
          <a:bodyPr/>
          <a:lstStyle/>
          <a:p>
            <a:fld id="{4C68D2FD-C980-48DE-9413-91A5A6E02D93}" type="slidenum">
              <a:rPr lang="en-US" smtClean="0"/>
              <a:t>1</a:t>
            </a:fld>
            <a:endParaRPr lang="en-US"/>
          </a:p>
        </p:txBody>
      </p:sp>
    </p:spTree>
    <p:extLst>
      <p:ext uri="{BB962C8B-B14F-4D97-AF65-F5344CB8AC3E}">
        <p14:creationId xmlns:p14="http://schemas.microsoft.com/office/powerpoint/2010/main" val="296547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stages in its original formulation. The demographic transition model is a valid generalization for population growth but there are also criticism</a:t>
            </a:r>
          </a:p>
        </p:txBody>
      </p:sp>
      <p:sp>
        <p:nvSpPr>
          <p:cNvPr id="4" name="Slide Number Placeholder 3"/>
          <p:cNvSpPr>
            <a:spLocks noGrp="1"/>
          </p:cNvSpPr>
          <p:nvPr>
            <p:ph type="sldNum" sz="quarter" idx="5"/>
          </p:nvPr>
        </p:nvSpPr>
        <p:spPr/>
        <p:txBody>
          <a:bodyPr/>
          <a:lstStyle/>
          <a:p>
            <a:fld id="{4C68D2FD-C980-48DE-9413-91A5A6E02D93}" type="slidenum">
              <a:rPr lang="en-US" smtClean="0"/>
              <a:t>2</a:t>
            </a:fld>
            <a:endParaRPr lang="en-US"/>
          </a:p>
        </p:txBody>
      </p:sp>
    </p:spTree>
    <p:extLst>
      <p:ext uri="{BB962C8B-B14F-4D97-AF65-F5344CB8AC3E}">
        <p14:creationId xmlns:p14="http://schemas.microsoft.com/office/powerpoint/2010/main" val="134502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4C121-0479-421F-8B0D-70ED69441885}" type="slidenum">
              <a:rPr lang="en-US" smtClean="0"/>
              <a:pPr/>
              <a:t>4</a:t>
            </a:fld>
            <a:endParaRPr lang="en-US" dirty="0"/>
          </a:p>
        </p:txBody>
      </p:sp>
    </p:spTree>
    <p:extLst>
      <p:ext uri="{BB962C8B-B14F-4D97-AF65-F5344CB8AC3E}">
        <p14:creationId xmlns:p14="http://schemas.microsoft.com/office/powerpoint/2010/main" val="168714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textile workers’ general strike of 1934 was the largest strike in U.S. labor history at the time, involving as many as half a million textile workers from New England, the Mid-Atlantic states and the U.S. Southern states, lasting twenty-two days.</a:t>
            </a:r>
          </a:p>
          <a:p>
            <a:r>
              <a:rPr lang="en-US" dirty="0"/>
              <a:t>The United Textile Workers (UTW), which had 15,000 members in February 1933, grew to 250,000 members by June of 1934, about half cotton mill workers. Issues involved deplorable working conditions, low wages, and lack of union recognition.</a:t>
            </a:r>
          </a:p>
          <a:p>
            <a:endParaRPr lang="en-US" dirty="0"/>
          </a:p>
        </p:txBody>
      </p:sp>
      <p:sp>
        <p:nvSpPr>
          <p:cNvPr id="4" name="Slide Number Placeholder 3"/>
          <p:cNvSpPr>
            <a:spLocks noGrp="1"/>
          </p:cNvSpPr>
          <p:nvPr>
            <p:ph type="sldNum" sz="quarter" idx="5"/>
          </p:nvPr>
        </p:nvSpPr>
        <p:spPr/>
        <p:txBody>
          <a:bodyPr/>
          <a:lstStyle/>
          <a:p>
            <a:fld id="{4C68D2FD-C980-48DE-9413-91A5A6E02D93}" type="slidenum">
              <a:rPr lang="en-US" smtClean="0"/>
              <a:t>5</a:t>
            </a:fld>
            <a:endParaRPr lang="en-US"/>
          </a:p>
        </p:txBody>
      </p:sp>
    </p:spTree>
    <p:extLst>
      <p:ext uri="{BB962C8B-B14F-4D97-AF65-F5344CB8AC3E}">
        <p14:creationId xmlns:p14="http://schemas.microsoft.com/office/powerpoint/2010/main" val="121760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Criticisms of the demographic transition (continued)</a:t>
            </a:r>
            <a:br>
              <a:rPr lang="en-US" dirty="0"/>
            </a:br>
            <a:br>
              <a:rPr lang="en-US" dirty="0"/>
            </a:br>
            <a:r>
              <a:rPr lang="en-US" dirty="0"/>
              <a:t>China went through the demographic transition very rapidly after a reversal during the Great Leap Forward. Population is shown in millions.</a:t>
            </a:r>
            <a:br>
              <a:rPr lang="en-US" dirty="0"/>
            </a:br>
            <a:br>
              <a:rPr lang="en-US" dirty="0"/>
            </a:br>
            <a:r>
              <a:rPr lang="en-US" dirty="0"/>
              <a:t>https://www.washingtonpost.com/news/wonk/wp/2015/10/29/one-chart-captures-why-chinas-letting-families-have-more-kids/</a:t>
            </a:r>
          </a:p>
          <a:p>
            <a:endParaRPr lang="en-US" dirty="0"/>
          </a:p>
          <a:p>
            <a:r>
              <a:rPr lang="en-US" dirty="0"/>
              <a:t>Some African nations have remained in Stage 2 due to the impact of HIV-AIDS</a:t>
            </a:r>
          </a:p>
        </p:txBody>
      </p:sp>
      <p:sp>
        <p:nvSpPr>
          <p:cNvPr id="4" name="Slide Number Placeholder 3"/>
          <p:cNvSpPr>
            <a:spLocks noGrp="1"/>
          </p:cNvSpPr>
          <p:nvPr>
            <p:ph type="sldNum" sz="quarter" idx="5"/>
          </p:nvPr>
        </p:nvSpPr>
        <p:spPr/>
        <p:txBody>
          <a:bodyPr/>
          <a:lstStyle/>
          <a:p>
            <a:fld id="{4C68D2FD-C980-48DE-9413-91A5A6E02D93}" type="slidenum">
              <a:rPr lang="en-US" smtClean="0"/>
              <a:t>6</a:t>
            </a:fld>
            <a:endParaRPr lang="en-US"/>
          </a:p>
        </p:txBody>
      </p:sp>
    </p:spTree>
    <p:extLst>
      <p:ext uri="{BB962C8B-B14F-4D97-AF65-F5344CB8AC3E}">
        <p14:creationId xmlns:p14="http://schemas.microsoft.com/office/powerpoint/2010/main" val="98819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904C121-0479-421F-8B0D-70ED69441885}" type="slidenum">
              <a:rPr lang="en-US" smtClean="0"/>
              <a:pPr/>
              <a:t>7</a:t>
            </a:fld>
            <a:endParaRPr lang="en-US" dirty="0"/>
          </a:p>
        </p:txBody>
      </p:sp>
    </p:spTree>
    <p:extLst>
      <p:ext uri="{BB962C8B-B14F-4D97-AF65-F5344CB8AC3E}">
        <p14:creationId xmlns:p14="http://schemas.microsoft.com/office/powerpoint/2010/main" val="145055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https://www.nytimes.com/2011/09/18/books/review/three-famines-by-thomas-keneally-book-review.html</a:t>
            </a:r>
          </a:p>
        </p:txBody>
      </p:sp>
      <p:sp>
        <p:nvSpPr>
          <p:cNvPr id="4" name="Slide Number Placeholder 3"/>
          <p:cNvSpPr>
            <a:spLocks noGrp="1"/>
          </p:cNvSpPr>
          <p:nvPr>
            <p:ph type="sldNum" sz="quarter" idx="5"/>
          </p:nvPr>
        </p:nvSpPr>
        <p:spPr/>
        <p:txBody>
          <a:bodyPr/>
          <a:lstStyle/>
          <a:p>
            <a:fld id="{4C68D2FD-C980-48DE-9413-91A5A6E02D93}" type="slidenum">
              <a:rPr lang="en-US" smtClean="0"/>
              <a:t>10</a:t>
            </a:fld>
            <a:endParaRPr lang="en-US"/>
          </a:p>
        </p:txBody>
      </p:sp>
    </p:spTree>
    <p:extLst>
      <p:ext uri="{BB962C8B-B14F-4D97-AF65-F5344CB8AC3E}">
        <p14:creationId xmlns:p14="http://schemas.microsoft.com/office/powerpoint/2010/main" val="174359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Famine in China during the Great Leap Forward (1958-1962)</a:t>
            </a:r>
            <a:br>
              <a:rPr lang="en-US" dirty="0"/>
            </a:br>
            <a:br>
              <a:rPr lang="en-US" dirty="0"/>
            </a:br>
            <a:r>
              <a:rPr lang="en-US" dirty="0"/>
              <a:t>It is widely regarded as the deadliest famine and one of the greatest man-made disasters in human history, with an estimated death toll due to starvation of 35-45 million people. The major contributing factors in the famine were the policies of the Communist Party, which included collectivization of the population and establishment of communes; the Four Pests campaign that reduced sparrow populations (which disrupted the ecosystem and caused crop pests to resurge), the  inefficient distribution of food within the nation's planned economy; over-reporting of grain production; and ordering millions of farmers to switch to iron and steel production</a:t>
            </a:r>
          </a:p>
        </p:txBody>
      </p:sp>
      <p:sp>
        <p:nvSpPr>
          <p:cNvPr id="4" name="Slide Number Placeholder 3"/>
          <p:cNvSpPr>
            <a:spLocks noGrp="1"/>
          </p:cNvSpPr>
          <p:nvPr>
            <p:ph type="sldNum" sz="quarter" idx="5"/>
          </p:nvPr>
        </p:nvSpPr>
        <p:spPr/>
        <p:txBody>
          <a:bodyPr/>
          <a:lstStyle/>
          <a:p>
            <a:fld id="{4C68D2FD-C980-48DE-9413-91A5A6E02D93}" type="slidenum">
              <a:rPr lang="en-US" smtClean="0"/>
              <a:t>11</a:t>
            </a:fld>
            <a:endParaRPr lang="en-US"/>
          </a:p>
        </p:txBody>
      </p:sp>
    </p:spTree>
    <p:extLst>
      <p:ext uri="{BB962C8B-B14F-4D97-AF65-F5344CB8AC3E}">
        <p14:creationId xmlns:p14="http://schemas.microsoft.com/office/powerpoint/2010/main" val="323732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00"/>
                </a:solidFill>
              </a:rPr>
              <a:t>https://www.nytimes.com/interactive/2017/06/15/sunday-review/overpopulated-and-underfed-countries-near-a-breaking-point.html</a:t>
            </a:r>
          </a:p>
          <a:p>
            <a:endParaRPr lang="en-US" dirty="0"/>
          </a:p>
        </p:txBody>
      </p:sp>
      <p:sp>
        <p:nvSpPr>
          <p:cNvPr id="4" name="Slide Number Placeholder 3"/>
          <p:cNvSpPr>
            <a:spLocks noGrp="1"/>
          </p:cNvSpPr>
          <p:nvPr>
            <p:ph type="sldNum" sz="quarter" idx="10"/>
          </p:nvPr>
        </p:nvSpPr>
        <p:spPr/>
        <p:txBody>
          <a:bodyPr/>
          <a:lstStyle/>
          <a:p>
            <a:fld id="{E904C121-0479-421F-8B0D-70ED69441885}" type="slidenum">
              <a:rPr lang="en-US" smtClean="0"/>
              <a:pPr/>
              <a:t>12</a:t>
            </a:fld>
            <a:endParaRPr lang="en-US" dirty="0"/>
          </a:p>
        </p:txBody>
      </p:sp>
    </p:spTree>
    <p:extLst>
      <p:ext uri="{BB962C8B-B14F-4D97-AF65-F5344CB8AC3E}">
        <p14:creationId xmlns:p14="http://schemas.microsoft.com/office/powerpoint/2010/main" val="223219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DE4B-57C4-8D60-B4D3-02F432883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4425CA-A45A-2764-6CE4-FFD8774BE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3EB41-9950-BBAE-CF1D-9A14F6E6FDB7}"/>
              </a:ext>
            </a:extLst>
          </p:cNvPr>
          <p:cNvSpPr>
            <a:spLocks noGrp="1"/>
          </p:cNvSpPr>
          <p:nvPr>
            <p:ph type="dt" sz="half" idx="10"/>
          </p:nvPr>
        </p:nvSpPr>
        <p:spPr/>
        <p:txBody>
          <a:bodyPr/>
          <a:lstStyle/>
          <a:p>
            <a:fld id="{9A84F5CC-2B4A-4F6C-A79D-57578F7BF4C4}" type="datetimeFigureOut">
              <a:rPr lang="en-US" smtClean="0"/>
              <a:t>2/1/2024</a:t>
            </a:fld>
            <a:endParaRPr lang="en-US"/>
          </a:p>
        </p:txBody>
      </p:sp>
      <p:sp>
        <p:nvSpPr>
          <p:cNvPr id="5" name="Footer Placeholder 4">
            <a:extLst>
              <a:ext uri="{FF2B5EF4-FFF2-40B4-BE49-F238E27FC236}">
                <a16:creationId xmlns:a16="http://schemas.microsoft.com/office/drawing/2014/main" id="{673AF2CD-9388-012C-8C9C-03ACC245A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C7D49-282A-E173-E57B-717E606201B6}"/>
              </a:ext>
            </a:extLst>
          </p:cNvPr>
          <p:cNvSpPr>
            <a:spLocks noGrp="1"/>
          </p:cNvSpPr>
          <p:nvPr>
            <p:ph type="sldNum" sz="quarter" idx="12"/>
          </p:nvPr>
        </p:nvSpPr>
        <p:spPr/>
        <p:txBody>
          <a:bodyPr/>
          <a:lstStyle/>
          <a:p>
            <a:fld id="{D6184EE4-AAC5-43B2-8A1E-C3AB22036E80}" type="slidenum">
              <a:rPr lang="en-US" smtClean="0"/>
              <a:t>‹#›</a:t>
            </a:fld>
            <a:endParaRPr lang="en-US"/>
          </a:p>
        </p:txBody>
      </p:sp>
    </p:spTree>
    <p:extLst>
      <p:ext uri="{BB962C8B-B14F-4D97-AF65-F5344CB8AC3E}">
        <p14:creationId xmlns:p14="http://schemas.microsoft.com/office/powerpoint/2010/main" val="281857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AC34-50E2-37FF-5BA4-D3021599AA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969CF-7FF8-58AF-6AB2-22FAB60849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79F7C-DE80-466F-1DB0-7332FD29A5EA}"/>
              </a:ext>
            </a:extLst>
          </p:cNvPr>
          <p:cNvSpPr>
            <a:spLocks noGrp="1"/>
          </p:cNvSpPr>
          <p:nvPr>
            <p:ph type="dt" sz="half" idx="10"/>
          </p:nvPr>
        </p:nvSpPr>
        <p:spPr/>
        <p:txBody>
          <a:bodyPr/>
          <a:lstStyle/>
          <a:p>
            <a:fld id="{9A84F5CC-2B4A-4F6C-A79D-57578F7BF4C4}" type="datetimeFigureOut">
              <a:rPr lang="en-US" smtClean="0"/>
              <a:t>2/1/2024</a:t>
            </a:fld>
            <a:endParaRPr lang="en-US"/>
          </a:p>
        </p:txBody>
      </p:sp>
      <p:sp>
        <p:nvSpPr>
          <p:cNvPr id="5" name="Footer Placeholder 4">
            <a:extLst>
              <a:ext uri="{FF2B5EF4-FFF2-40B4-BE49-F238E27FC236}">
                <a16:creationId xmlns:a16="http://schemas.microsoft.com/office/drawing/2014/main" id="{28CDDFBC-97BB-4D76-EC3B-51EAB0E29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73F81-0BBC-401B-F81C-768CBB70C53E}"/>
              </a:ext>
            </a:extLst>
          </p:cNvPr>
          <p:cNvSpPr>
            <a:spLocks noGrp="1"/>
          </p:cNvSpPr>
          <p:nvPr>
            <p:ph type="sldNum" sz="quarter" idx="12"/>
          </p:nvPr>
        </p:nvSpPr>
        <p:spPr/>
        <p:txBody>
          <a:bodyPr/>
          <a:lstStyle/>
          <a:p>
            <a:fld id="{D6184EE4-AAC5-43B2-8A1E-C3AB22036E80}" type="slidenum">
              <a:rPr lang="en-US" smtClean="0"/>
              <a:t>‹#›</a:t>
            </a:fld>
            <a:endParaRPr lang="en-US"/>
          </a:p>
        </p:txBody>
      </p:sp>
    </p:spTree>
    <p:extLst>
      <p:ext uri="{BB962C8B-B14F-4D97-AF65-F5344CB8AC3E}">
        <p14:creationId xmlns:p14="http://schemas.microsoft.com/office/powerpoint/2010/main" val="379894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2FA90A-B05C-13DD-E97F-926809AAEF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A94EA4-5EFF-DF53-40A8-AD643EE0D4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09638-D46D-322C-22DD-F6B381D85230}"/>
              </a:ext>
            </a:extLst>
          </p:cNvPr>
          <p:cNvSpPr>
            <a:spLocks noGrp="1"/>
          </p:cNvSpPr>
          <p:nvPr>
            <p:ph type="dt" sz="half" idx="10"/>
          </p:nvPr>
        </p:nvSpPr>
        <p:spPr/>
        <p:txBody>
          <a:bodyPr/>
          <a:lstStyle/>
          <a:p>
            <a:fld id="{9A84F5CC-2B4A-4F6C-A79D-57578F7BF4C4}" type="datetimeFigureOut">
              <a:rPr lang="en-US" smtClean="0"/>
              <a:t>2/1/2024</a:t>
            </a:fld>
            <a:endParaRPr lang="en-US"/>
          </a:p>
        </p:txBody>
      </p:sp>
      <p:sp>
        <p:nvSpPr>
          <p:cNvPr id="5" name="Footer Placeholder 4">
            <a:extLst>
              <a:ext uri="{FF2B5EF4-FFF2-40B4-BE49-F238E27FC236}">
                <a16:creationId xmlns:a16="http://schemas.microsoft.com/office/drawing/2014/main" id="{40359C7C-5A91-CB96-6747-DBB543B72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C54E9-7592-3B76-7692-91A02F079D28}"/>
              </a:ext>
            </a:extLst>
          </p:cNvPr>
          <p:cNvSpPr>
            <a:spLocks noGrp="1"/>
          </p:cNvSpPr>
          <p:nvPr>
            <p:ph type="sldNum" sz="quarter" idx="12"/>
          </p:nvPr>
        </p:nvSpPr>
        <p:spPr/>
        <p:txBody>
          <a:bodyPr/>
          <a:lstStyle/>
          <a:p>
            <a:fld id="{D6184EE4-AAC5-43B2-8A1E-C3AB22036E80}" type="slidenum">
              <a:rPr lang="en-US" smtClean="0"/>
              <a:t>‹#›</a:t>
            </a:fld>
            <a:endParaRPr lang="en-US"/>
          </a:p>
        </p:txBody>
      </p:sp>
    </p:spTree>
    <p:extLst>
      <p:ext uri="{BB962C8B-B14F-4D97-AF65-F5344CB8AC3E}">
        <p14:creationId xmlns:p14="http://schemas.microsoft.com/office/powerpoint/2010/main" val="231668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6608-F80C-CA03-71A7-54A99A1F3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AB0CDF-4BA7-F47E-B961-87BF1F080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73649-C3BB-62C1-A5EA-518CE651A945}"/>
              </a:ext>
            </a:extLst>
          </p:cNvPr>
          <p:cNvSpPr>
            <a:spLocks noGrp="1"/>
          </p:cNvSpPr>
          <p:nvPr>
            <p:ph type="dt" sz="half" idx="10"/>
          </p:nvPr>
        </p:nvSpPr>
        <p:spPr/>
        <p:txBody>
          <a:bodyPr/>
          <a:lstStyle/>
          <a:p>
            <a:fld id="{9A84F5CC-2B4A-4F6C-A79D-57578F7BF4C4}" type="datetimeFigureOut">
              <a:rPr lang="en-US" smtClean="0"/>
              <a:t>2/1/2024</a:t>
            </a:fld>
            <a:endParaRPr lang="en-US"/>
          </a:p>
        </p:txBody>
      </p:sp>
      <p:sp>
        <p:nvSpPr>
          <p:cNvPr id="5" name="Footer Placeholder 4">
            <a:extLst>
              <a:ext uri="{FF2B5EF4-FFF2-40B4-BE49-F238E27FC236}">
                <a16:creationId xmlns:a16="http://schemas.microsoft.com/office/drawing/2014/main" id="{5771E8F0-D058-FAC4-89C2-18649839C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9D684-2E85-EB5C-1973-AFA6C3E5F50F}"/>
              </a:ext>
            </a:extLst>
          </p:cNvPr>
          <p:cNvSpPr>
            <a:spLocks noGrp="1"/>
          </p:cNvSpPr>
          <p:nvPr>
            <p:ph type="sldNum" sz="quarter" idx="12"/>
          </p:nvPr>
        </p:nvSpPr>
        <p:spPr/>
        <p:txBody>
          <a:bodyPr/>
          <a:lstStyle/>
          <a:p>
            <a:fld id="{D6184EE4-AAC5-43B2-8A1E-C3AB22036E80}" type="slidenum">
              <a:rPr lang="en-US" smtClean="0"/>
              <a:t>‹#›</a:t>
            </a:fld>
            <a:endParaRPr lang="en-US"/>
          </a:p>
        </p:txBody>
      </p:sp>
    </p:spTree>
    <p:extLst>
      <p:ext uri="{BB962C8B-B14F-4D97-AF65-F5344CB8AC3E}">
        <p14:creationId xmlns:p14="http://schemas.microsoft.com/office/powerpoint/2010/main" val="194628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90B1-11BF-68AC-4965-555F4E8D26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7D649D-D8F7-94CC-6A86-28A1729275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0EABD-ABE9-DD49-B2A4-6CF883F24C6E}"/>
              </a:ext>
            </a:extLst>
          </p:cNvPr>
          <p:cNvSpPr>
            <a:spLocks noGrp="1"/>
          </p:cNvSpPr>
          <p:nvPr>
            <p:ph type="dt" sz="half" idx="10"/>
          </p:nvPr>
        </p:nvSpPr>
        <p:spPr/>
        <p:txBody>
          <a:bodyPr/>
          <a:lstStyle/>
          <a:p>
            <a:fld id="{9A84F5CC-2B4A-4F6C-A79D-57578F7BF4C4}" type="datetimeFigureOut">
              <a:rPr lang="en-US" smtClean="0"/>
              <a:t>2/1/2024</a:t>
            </a:fld>
            <a:endParaRPr lang="en-US"/>
          </a:p>
        </p:txBody>
      </p:sp>
      <p:sp>
        <p:nvSpPr>
          <p:cNvPr id="5" name="Footer Placeholder 4">
            <a:extLst>
              <a:ext uri="{FF2B5EF4-FFF2-40B4-BE49-F238E27FC236}">
                <a16:creationId xmlns:a16="http://schemas.microsoft.com/office/drawing/2014/main" id="{13049205-FD79-5505-B22B-82CB2DD87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6433C-2506-05A9-6414-7D7CBB8020D9}"/>
              </a:ext>
            </a:extLst>
          </p:cNvPr>
          <p:cNvSpPr>
            <a:spLocks noGrp="1"/>
          </p:cNvSpPr>
          <p:nvPr>
            <p:ph type="sldNum" sz="quarter" idx="12"/>
          </p:nvPr>
        </p:nvSpPr>
        <p:spPr/>
        <p:txBody>
          <a:bodyPr/>
          <a:lstStyle/>
          <a:p>
            <a:fld id="{D6184EE4-AAC5-43B2-8A1E-C3AB22036E80}" type="slidenum">
              <a:rPr lang="en-US" smtClean="0"/>
              <a:t>‹#›</a:t>
            </a:fld>
            <a:endParaRPr lang="en-US"/>
          </a:p>
        </p:txBody>
      </p:sp>
    </p:spTree>
    <p:extLst>
      <p:ext uri="{BB962C8B-B14F-4D97-AF65-F5344CB8AC3E}">
        <p14:creationId xmlns:p14="http://schemas.microsoft.com/office/powerpoint/2010/main" val="174937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BDF7-68B2-1DDD-89D1-CCB3EAC4A1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69EEF5-AAA1-3D5C-11DD-0AB2C717A1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F91177-D041-1D56-AB25-238C2AD1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DA0BA9-94A1-A020-47AC-C3CB3BCC7707}"/>
              </a:ext>
            </a:extLst>
          </p:cNvPr>
          <p:cNvSpPr>
            <a:spLocks noGrp="1"/>
          </p:cNvSpPr>
          <p:nvPr>
            <p:ph type="dt" sz="half" idx="10"/>
          </p:nvPr>
        </p:nvSpPr>
        <p:spPr/>
        <p:txBody>
          <a:bodyPr/>
          <a:lstStyle/>
          <a:p>
            <a:fld id="{9A84F5CC-2B4A-4F6C-A79D-57578F7BF4C4}" type="datetimeFigureOut">
              <a:rPr lang="en-US" smtClean="0"/>
              <a:t>2/1/2024</a:t>
            </a:fld>
            <a:endParaRPr lang="en-US"/>
          </a:p>
        </p:txBody>
      </p:sp>
      <p:sp>
        <p:nvSpPr>
          <p:cNvPr id="6" name="Footer Placeholder 5">
            <a:extLst>
              <a:ext uri="{FF2B5EF4-FFF2-40B4-BE49-F238E27FC236}">
                <a16:creationId xmlns:a16="http://schemas.microsoft.com/office/drawing/2014/main" id="{67536F9E-33E7-E4EA-089C-7EA0475F5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A3230-2690-3FBC-500A-D2EBD67CEE9A}"/>
              </a:ext>
            </a:extLst>
          </p:cNvPr>
          <p:cNvSpPr>
            <a:spLocks noGrp="1"/>
          </p:cNvSpPr>
          <p:nvPr>
            <p:ph type="sldNum" sz="quarter" idx="12"/>
          </p:nvPr>
        </p:nvSpPr>
        <p:spPr/>
        <p:txBody>
          <a:bodyPr/>
          <a:lstStyle/>
          <a:p>
            <a:fld id="{D6184EE4-AAC5-43B2-8A1E-C3AB22036E80}" type="slidenum">
              <a:rPr lang="en-US" smtClean="0"/>
              <a:t>‹#›</a:t>
            </a:fld>
            <a:endParaRPr lang="en-US"/>
          </a:p>
        </p:txBody>
      </p:sp>
    </p:spTree>
    <p:extLst>
      <p:ext uri="{BB962C8B-B14F-4D97-AF65-F5344CB8AC3E}">
        <p14:creationId xmlns:p14="http://schemas.microsoft.com/office/powerpoint/2010/main" val="174276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8524-2939-4D6F-998F-4917B0204F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18A6CF-7D9D-7452-10C6-54BEAA7700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6FBA4F-3B4E-3356-DAAB-CE3CEE533A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F9E11-C6DD-4C7D-B6C9-EBDE67935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79F349-99F1-E5CD-78F6-CF18A342F9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494538-31BE-0313-DAB6-388CD56DB46C}"/>
              </a:ext>
            </a:extLst>
          </p:cNvPr>
          <p:cNvSpPr>
            <a:spLocks noGrp="1"/>
          </p:cNvSpPr>
          <p:nvPr>
            <p:ph type="dt" sz="half" idx="10"/>
          </p:nvPr>
        </p:nvSpPr>
        <p:spPr/>
        <p:txBody>
          <a:bodyPr/>
          <a:lstStyle/>
          <a:p>
            <a:fld id="{9A84F5CC-2B4A-4F6C-A79D-57578F7BF4C4}" type="datetimeFigureOut">
              <a:rPr lang="en-US" smtClean="0"/>
              <a:t>2/1/2024</a:t>
            </a:fld>
            <a:endParaRPr lang="en-US"/>
          </a:p>
        </p:txBody>
      </p:sp>
      <p:sp>
        <p:nvSpPr>
          <p:cNvPr id="8" name="Footer Placeholder 7">
            <a:extLst>
              <a:ext uri="{FF2B5EF4-FFF2-40B4-BE49-F238E27FC236}">
                <a16:creationId xmlns:a16="http://schemas.microsoft.com/office/drawing/2014/main" id="{3CE9CD1A-835E-834A-DAA2-0F86B48097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232EA1-0CA7-DCAE-107D-57C0DF9A4046}"/>
              </a:ext>
            </a:extLst>
          </p:cNvPr>
          <p:cNvSpPr>
            <a:spLocks noGrp="1"/>
          </p:cNvSpPr>
          <p:nvPr>
            <p:ph type="sldNum" sz="quarter" idx="12"/>
          </p:nvPr>
        </p:nvSpPr>
        <p:spPr/>
        <p:txBody>
          <a:bodyPr/>
          <a:lstStyle/>
          <a:p>
            <a:fld id="{D6184EE4-AAC5-43B2-8A1E-C3AB22036E80}" type="slidenum">
              <a:rPr lang="en-US" smtClean="0"/>
              <a:t>‹#›</a:t>
            </a:fld>
            <a:endParaRPr lang="en-US"/>
          </a:p>
        </p:txBody>
      </p:sp>
    </p:spTree>
    <p:extLst>
      <p:ext uri="{BB962C8B-B14F-4D97-AF65-F5344CB8AC3E}">
        <p14:creationId xmlns:p14="http://schemas.microsoft.com/office/powerpoint/2010/main" val="203441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BDF1-5DFD-3DA2-C17E-BE3F9237F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689F8C-140D-C4A2-A1F8-425D58DE9749}"/>
              </a:ext>
            </a:extLst>
          </p:cNvPr>
          <p:cNvSpPr>
            <a:spLocks noGrp="1"/>
          </p:cNvSpPr>
          <p:nvPr>
            <p:ph type="dt" sz="half" idx="10"/>
          </p:nvPr>
        </p:nvSpPr>
        <p:spPr/>
        <p:txBody>
          <a:bodyPr/>
          <a:lstStyle/>
          <a:p>
            <a:fld id="{9A84F5CC-2B4A-4F6C-A79D-57578F7BF4C4}" type="datetimeFigureOut">
              <a:rPr lang="en-US" smtClean="0"/>
              <a:t>2/1/2024</a:t>
            </a:fld>
            <a:endParaRPr lang="en-US"/>
          </a:p>
        </p:txBody>
      </p:sp>
      <p:sp>
        <p:nvSpPr>
          <p:cNvPr id="4" name="Footer Placeholder 3">
            <a:extLst>
              <a:ext uri="{FF2B5EF4-FFF2-40B4-BE49-F238E27FC236}">
                <a16:creationId xmlns:a16="http://schemas.microsoft.com/office/drawing/2014/main" id="{DBC6B5F3-7233-54A2-3A9E-B61662E53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8100E0-11F4-18A4-8BE2-4487478DABD5}"/>
              </a:ext>
            </a:extLst>
          </p:cNvPr>
          <p:cNvSpPr>
            <a:spLocks noGrp="1"/>
          </p:cNvSpPr>
          <p:nvPr>
            <p:ph type="sldNum" sz="quarter" idx="12"/>
          </p:nvPr>
        </p:nvSpPr>
        <p:spPr/>
        <p:txBody>
          <a:bodyPr/>
          <a:lstStyle/>
          <a:p>
            <a:fld id="{D6184EE4-AAC5-43B2-8A1E-C3AB22036E80}" type="slidenum">
              <a:rPr lang="en-US" smtClean="0"/>
              <a:t>‹#›</a:t>
            </a:fld>
            <a:endParaRPr lang="en-US"/>
          </a:p>
        </p:txBody>
      </p:sp>
    </p:spTree>
    <p:extLst>
      <p:ext uri="{BB962C8B-B14F-4D97-AF65-F5344CB8AC3E}">
        <p14:creationId xmlns:p14="http://schemas.microsoft.com/office/powerpoint/2010/main" val="119495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6F3DD-97CA-EB26-6B87-F3DD7E984CA1}"/>
              </a:ext>
            </a:extLst>
          </p:cNvPr>
          <p:cNvSpPr>
            <a:spLocks noGrp="1"/>
          </p:cNvSpPr>
          <p:nvPr>
            <p:ph type="dt" sz="half" idx="10"/>
          </p:nvPr>
        </p:nvSpPr>
        <p:spPr/>
        <p:txBody>
          <a:bodyPr/>
          <a:lstStyle/>
          <a:p>
            <a:fld id="{9A84F5CC-2B4A-4F6C-A79D-57578F7BF4C4}" type="datetimeFigureOut">
              <a:rPr lang="en-US" smtClean="0"/>
              <a:t>2/1/2024</a:t>
            </a:fld>
            <a:endParaRPr lang="en-US"/>
          </a:p>
        </p:txBody>
      </p:sp>
      <p:sp>
        <p:nvSpPr>
          <p:cNvPr id="3" name="Footer Placeholder 2">
            <a:extLst>
              <a:ext uri="{FF2B5EF4-FFF2-40B4-BE49-F238E27FC236}">
                <a16:creationId xmlns:a16="http://schemas.microsoft.com/office/drawing/2014/main" id="{6120EF5B-D303-F24C-08F9-FD1AB988C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19195C-1A61-BE7C-30AA-3DF2998BBF81}"/>
              </a:ext>
            </a:extLst>
          </p:cNvPr>
          <p:cNvSpPr>
            <a:spLocks noGrp="1"/>
          </p:cNvSpPr>
          <p:nvPr>
            <p:ph type="sldNum" sz="quarter" idx="12"/>
          </p:nvPr>
        </p:nvSpPr>
        <p:spPr/>
        <p:txBody>
          <a:bodyPr/>
          <a:lstStyle/>
          <a:p>
            <a:fld id="{D6184EE4-AAC5-43B2-8A1E-C3AB22036E80}" type="slidenum">
              <a:rPr lang="en-US" smtClean="0"/>
              <a:t>‹#›</a:t>
            </a:fld>
            <a:endParaRPr lang="en-US"/>
          </a:p>
        </p:txBody>
      </p:sp>
    </p:spTree>
    <p:extLst>
      <p:ext uri="{BB962C8B-B14F-4D97-AF65-F5344CB8AC3E}">
        <p14:creationId xmlns:p14="http://schemas.microsoft.com/office/powerpoint/2010/main" val="177564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35F4-966B-F139-06EA-5A22180C8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4275CE-CB55-A99A-D15D-007A735ECE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92C0BA-4CEE-48AE-1BC4-EFFD4030C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7EA07-2027-0B9F-FD0D-C2D499F2D08D}"/>
              </a:ext>
            </a:extLst>
          </p:cNvPr>
          <p:cNvSpPr>
            <a:spLocks noGrp="1"/>
          </p:cNvSpPr>
          <p:nvPr>
            <p:ph type="dt" sz="half" idx="10"/>
          </p:nvPr>
        </p:nvSpPr>
        <p:spPr/>
        <p:txBody>
          <a:bodyPr/>
          <a:lstStyle/>
          <a:p>
            <a:fld id="{9A84F5CC-2B4A-4F6C-A79D-57578F7BF4C4}" type="datetimeFigureOut">
              <a:rPr lang="en-US" smtClean="0"/>
              <a:t>2/1/2024</a:t>
            </a:fld>
            <a:endParaRPr lang="en-US"/>
          </a:p>
        </p:txBody>
      </p:sp>
      <p:sp>
        <p:nvSpPr>
          <p:cNvPr id="6" name="Footer Placeholder 5">
            <a:extLst>
              <a:ext uri="{FF2B5EF4-FFF2-40B4-BE49-F238E27FC236}">
                <a16:creationId xmlns:a16="http://schemas.microsoft.com/office/drawing/2014/main" id="{941508E3-5665-D237-01B3-FE2775BED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19128-6831-2CBB-F274-A1FE052FD50C}"/>
              </a:ext>
            </a:extLst>
          </p:cNvPr>
          <p:cNvSpPr>
            <a:spLocks noGrp="1"/>
          </p:cNvSpPr>
          <p:nvPr>
            <p:ph type="sldNum" sz="quarter" idx="12"/>
          </p:nvPr>
        </p:nvSpPr>
        <p:spPr/>
        <p:txBody>
          <a:bodyPr/>
          <a:lstStyle/>
          <a:p>
            <a:fld id="{D6184EE4-AAC5-43B2-8A1E-C3AB22036E80}" type="slidenum">
              <a:rPr lang="en-US" smtClean="0"/>
              <a:t>‹#›</a:t>
            </a:fld>
            <a:endParaRPr lang="en-US"/>
          </a:p>
        </p:txBody>
      </p:sp>
    </p:spTree>
    <p:extLst>
      <p:ext uri="{BB962C8B-B14F-4D97-AF65-F5344CB8AC3E}">
        <p14:creationId xmlns:p14="http://schemas.microsoft.com/office/powerpoint/2010/main" val="184628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48C2-9A14-9AEA-EE16-036DAE083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17A3EB-0DFB-6291-D6B3-85F0AFE488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D78933-AC28-FF19-6FBC-5807C1A86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C95CE6-4E1D-7B1C-CB4A-D57759A8E976}"/>
              </a:ext>
            </a:extLst>
          </p:cNvPr>
          <p:cNvSpPr>
            <a:spLocks noGrp="1"/>
          </p:cNvSpPr>
          <p:nvPr>
            <p:ph type="dt" sz="half" idx="10"/>
          </p:nvPr>
        </p:nvSpPr>
        <p:spPr/>
        <p:txBody>
          <a:bodyPr/>
          <a:lstStyle/>
          <a:p>
            <a:fld id="{9A84F5CC-2B4A-4F6C-A79D-57578F7BF4C4}" type="datetimeFigureOut">
              <a:rPr lang="en-US" smtClean="0"/>
              <a:t>2/1/2024</a:t>
            </a:fld>
            <a:endParaRPr lang="en-US"/>
          </a:p>
        </p:txBody>
      </p:sp>
      <p:sp>
        <p:nvSpPr>
          <p:cNvPr id="6" name="Footer Placeholder 5">
            <a:extLst>
              <a:ext uri="{FF2B5EF4-FFF2-40B4-BE49-F238E27FC236}">
                <a16:creationId xmlns:a16="http://schemas.microsoft.com/office/drawing/2014/main" id="{B5197D61-2037-0023-DA41-D077E70E1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7A94F-0661-3E8D-3FCE-AA65D1801546}"/>
              </a:ext>
            </a:extLst>
          </p:cNvPr>
          <p:cNvSpPr>
            <a:spLocks noGrp="1"/>
          </p:cNvSpPr>
          <p:nvPr>
            <p:ph type="sldNum" sz="quarter" idx="12"/>
          </p:nvPr>
        </p:nvSpPr>
        <p:spPr/>
        <p:txBody>
          <a:bodyPr/>
          <a:lstStyle/>
          <a:p>
            <a:fld id="{D6184EE4-AAC5-43B2-8A1E-C3AB22036E80}" type="slidenum">
              <a:rPr lang="en-US" smtClean="0"/>
              <a:t>‹#›</a:t>
            </a:fld>
            <a:endParaRPr lang="en-US"/>
          </a:p>
        </p:txBody>
      </p:sp>
    </p:spTree>
    <p:extLst>
      <p:ext uri="{BB962C8B-B14F-4D97-AF65-F5344CB8AC3E}">
        <p14:creationId xmlns:p14="http://schemas.microsoft.com/office/powerpoint/2010/main" val="408521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4FDBD2-AB0B-B510-4BF1-E3E96C33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84F6CF-4C0A-6EE7-D8DA-8E5A142D8C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1851F-FF32-AD8A-68A1-BA9EF7CA7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4F5CC-2B4A-4F6C-A79D-57578F7BF4C4}" type="datetimeFigureOut">
              <a:rPr lang="en-US" smtClean="0"/>
              <a:t>2/1/2024</a:t>
            </a:fld>
            <a:endParaRPr lang="en-US"/>
          </a:p>
        </p:txBody>
      </p:sp>
      <p:sp>
        <p:nvSpPr>
          <p:cNvPr id="5" name="Footer Placeholder 4">
            <a:extLst>
              <a:ext uri="{FF2B5EF4-FFF2-40B4-BE49-F238E27FC236}">
                <a16:creationId xmlns:a16="http://schemas.microsoft.com/office/drawing/2014/main" id="{566ED91E-406E-1F5B-3614-4E167A4DA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3E3FA4-696B-BCB5-D128-FBCDE94AF6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84EE4-AAC5-43B2-8A1E-C3AB22036E80}" type="slidenum">
              <a:rPr lang="en-US" smtClean="0"/>
              <a:t>‹#›</a:t>
            </a:fld>
            <a:endParaRPr lang="en-US"/>
          </a:p>
        </p:txBody>
      </p:sp>
    </p:spTree>
    <p:extLst>
      <p:ext uri="{BB962C8B-B14F-4D97-AF65-F5344CB8AC3E}">
        <p14:creationId xmlns:p14="http://schemas.microsoft.com/office/powerpoint/2010/main" val="290624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ytimes.com/interactive/2017/06/15/sunday-review/overpopulated-and-underfed-countries-near-a-breaking-poin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ytimes.com/2015/06/01/us/the-unrealized-horrors-of-population-explosion.html?ref=scien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6SVByPiF6iQ?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A877C1-2A90-9FA6-3909-8CEF9BA462ED}"/>
              </a:ext>
            </a:extLst>
          </p:cNvPr>
          <p:cNvPicPr>
            <a:picLocks noGrp="1" noChangeAspect="1"/>
          </p:cNvPicPr>
          <p:nvPr>
            <p:ph idx="1"/>
          </p:nvPr>
        </p:nvPicPr>
        <p:blipFill rotWithShape="1">
          <a:blip r:embed="rId3"/>
          <a:srcRect l="1398"/>
          <a:stretch/>
        </p:blipFill>
        <p:spPr>
          <a:xfrm>
            <a:off x="2425366" y="206675"/>
            <a:ext cx="7328234" cy="6935005"/>
          </a:xfrm>
          <a:prstGeom prst="rect">
            <a:avLst/>
          </a:prstGeom>
        </p:spPr>
      </p:pic>
    </p:spTree>
    <p:extLst>
      <p:ext uri="{BB962C8B-B14F-4D97-AF65-F5344CB8AC3E}">
        <p14:creationId xmlns:p14="http://schemas.microsoft.com/office/powerpoint/2010/main" val="377389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BEF8-82AD-0DB7-A41A-ADE6D2DF5A02}"/>
              </a:ext>
            </a:extLst>
          </p:cNvPr>
          <p:cNvSpPr>
            <a:spLocks noGrp="1"/>
          </p:cNvSpPr>
          <p:nvPr>
            <p:ph type="title"/>
          </p:nvPr>
        </p:nvSpPr>
        <p:spPr>
          <a:xfrm>
            <a:off x="226996" y="312186"/>
            <a:ext cx="11347383" cy="1325563"/>
          </a:xfrm>
        </p:spPr>
        <p:txBody>
          <a:bodyPr/>
          <a:lstStyle/>
          <a:p>
            <a:pPr algn="ctr"/>
            <a:r>
              <a:rPr lang="en-US" dirty="0"/>
              <a:t>Famine in Eritrea and Ethiopia (1980’s)</a:t>
            </a:r>
          </a:p>
        </p:txBody>
      </p:sp>
      <p:sp>
        <p:nvSpPr>
          <p:cNvPr id="3" name="Content Placeholder 2">
            <a:extLst>
              <a:ext uri="{FF2B5EF4-FFF2-40B4-BE49-F238E27FC236}">
                <a16:creationId xmlns:a16="http://schemas.microsoft.com/office/drawing/2014/main" id="{1C0FE454-2138-B7B7-B921-1EFB6CEA191A}"/>
              </a:ext>
            </a:extLst>
          </p:cNvPr>
          <p:cNvSpPr>
            <a:spLocks noGrp="1"/>
          </p:cNvSpPr>
          <p:nvPr>
            <p:ph idx="1"/>
          </p:nvPr>
        </p:nvSpPr>
        <p:spPr>
          <a:xfrm>
            <a:off x="132347" y="1737911"/>
            <a:ext cx="5533923" cy="4807903"/>
          </a:xfrm>
        </p:spPr>
        <p:txBody>
          <a:bodyPr>
            <a:normAutofit/>
          </a:bodyPr>
          <a:lstStyle/>
          <a:p>
            <a:r>
              <a:rPr lang="en-US" sz="2600" dirty="0">
                <a:latin typeface="+mj-lt"/>
              </a:rPr>
              <a:t>Not due to overpopulation, but:</a:t>
            </a:r>
          </a:p>
          <a:p>
            <a:pPr lvl="1"/>
            <a:r>
              <a:rPr lang="en-US" sz="2600" dirty="0">
                <a:latin typeface="+mj-lt"/>
              </a:rPr>
              <a:t>Drought and civil war</a:t>
            </a:r>
          </a:p>
          <a:p>
            <a:pPr lvl="1"/>
            <a:r>
              <a:rPr lang="en-US" sz="2600" dirty="0">
                <a:latin typeface="+mj-lt"/>
              </a:rPr>
              <a:t>Confiscation of farmland by elite</a:t>
            </a:r>
          </a:p>
          <a:p>
            <a:pPr lvl="1"/>
            <a:r>
              <a:rPr lang="en-US" sz="2600" dirty="0">
                <a:latin typeface="+mj-lt"/>
              </a:rPr>
              <a:t>Government spent money on military instead of basic  infrastructure</a:t>
            </a:r>
          </a:p>
          <a:p>
            <a:pPr lvl="1"/>
            <a:r>
              <a:rPr lang="en-US" sz="2600" dirty="0">
                <a:latin typeface="+mj-lt"/>
              </a:rPr>
              <a:t>Displacement and resettlement of local agriculturalists</a:t>
            </a:r>
          </a:p>
          <a:p>
            <a:pPr lvl="1"/>
            <a:r>
              <a:rPr lang="en-US" sz="2600" dirty="0">
                <a:latin typeface="+mj-lt"/>
              </a:rPr>
              <a:t>Food policies sought to enhance food supply in city vs rural areas</a:t>
            </a:r>
          </a:p>
          <a:p>
            <a:endParaRPr lang="en-US" sz="1000" dirty="0"/>
          </a:p>
        </p:txBody>
      </p:sp>
      <p:pic>
        <p:nvPicPr>
          <p:cNvPr id="7" name="Picture 6" descr="A close-up of a child&#10;&#10;Description automatically generated">
            <a:extLst>
              <a:ext uri="{FF2B5EF4-FFF2-40B4-BE49-F238E27FC236}">
                <a16:creationId xmlns:a16="http://schemas.microsoft.com/office/drawing/2014/main" id="{12748082-F809-314D-BB07-C684DE446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994" y="2202531"/>
            <a:ext cx="5943600" cy="3343275"/>
          </a:xfrm>
          <a:prstGeom prst="rect">
            <a:avLst/>
          </a:prstGeom>
        </p:spPr>
      </p:pic>
    </p:spTree>
    <p:extLst>
      <p:ext uri="{BB962C8B-B14F-4D97-AF65-F5344CB8AC3E}">
        <p14:creationId xmlns:p14="http://schemas.microsoft.com/office/powerpoint/2010/main" val="226243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oup of people digging in the sand&#10;&#10;Description automatically generated">
            <a:extLst>
              <a:ext uri="{FF2B5EF4-FFF2-40B4-BE49-F238E27FC236}">
                <a16:creationId xmlns:a16="http://schemas.microsoft.com/office/drawing/2014/main" id="{B61A49E8-F0F5-8C6E-0D23-BFB4DA9C60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3458" y="1219047"/>
            <a:ext cx="7131861" cy="5353651"/>
          </a:xfrm>
        </p:spPr>
      </p:pic>
      <p:sp>
        <p:nvSpPr>
          <p:cNvPr id="10" name="Title 1">
            <a:extLst>
              <a:ext uri="{FF2B5EF4-FFF2-40B4-BE49-F238E27FC236}">
                <a16:creationId xmlns:a16="http://schemas.microsoft.com/office/drawing/2014/main" id="{AF5283DD-A083-A465-4990-84DD486481E6}"/>
              </a:ext>
            </a:extLst>
          </p:cNvPr>
          <p:cNvSpPr>
            <a:spLocks noGrp="1"/>
          </p:cNvSpPr>
          <p:nvPr>
            <p:ph type="title"/>
          </p:nvPr>
        </p:nvSpPr>
        <p:spPr>
          <a:xfrm>
            <a:off x="172567" y="0"/>
            <a:ext cx="11347383" cy="1325563"/>
          </a:xfrm>
        </p:spPr>
        <p:txBody>
          <a:bodyPr/>
          <a:lstStyle/>
          <a:p>
            <a:pPr algn="ctr"/>
            <a:r>
              <a:rPr lang="en-US" dirty="0"/>
              <a:t>The Great Leap Forward famine in China</a:t>
            </a:r>
          </a:p>
        </p:txBody>
      </p:sp>
    </p:spTree>
    <p:extLst>
      <p:ext uri="{BB962C8B-B14F-4D97-AF65-F5344CB8AC3E}">
        <p14:creationId xmlns:p14="http://schemas.microsoft.com/office/powerpoint/2010/main" val="344284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stretch>
            <a:fillRect/>
          </a:stretch>
        </p:blipFill>
        <p:spPr>
          <a:xfrm>
            <a:off x="381000" y="152400"/>
            <a:ext cx="12179370" cy="6705600"/>
          </a:xfrm>
          <a:prstGeom prst="rect">
            <a:avLst/>
          </a:prstGeom>
        </p:spPr>
      </p:pic>
    </p:spTree>
    <p:extLst>
      <p:ext uri="{BB962C8B-B14F-4D97-AF65-F5344CB8AC3E}">
        <p14:creationId xmlns:p14="http://schemas.microsoft.com/office/powerpoint/2010/main" val="117921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1D810F-F371-315A-6711-DFAAAAF1DC08}"/>
              </a:ext>
            </a:extLst>
          </p:cNvPr>
          <p:cNvPicPr>
            <a:picLocks noGrp="1" noChangeAspect="1"/>
          </p:cNvPicPr>
          <p:nvPr>
            <p:ph idx="1"/>
          </p:nvPr>
        </p:nvPicPr>
        <p:blipFill>
          <a:blip r:embed="rId2"/>
          <a:stretch>
            <a:fillRect/>
          </a:stretch>
        </p:blipFill>
        <p:spPr>
          <a:xfrm>
            <a:off x="1619941" y="648492"/>
            <a:ext cx="8169517" cy="6209508"/>
          </a:xfrm>
        </p:spPr>
      </p:pic>
    </p:spTree>
    <p:extLst>
      <p:ext uri="{BB962C8B-B14F-4D97-AF65-F5344CB8AC3E}">
        <p14:creationId xmlns:p14="http://schemas.microsoft.com/office/powerpoint/2010/main" val="374806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4B13D3-F2B9-FB71-57C7-E47D1448C6D1}"/>
              </a:ext>
            </a:extLst>
          </p:cNvPr>
          <p:cNvPicPr>
            <a:picLocks noGrp="1" noChangeAspect="1"/>
          </p:cNvPicPr>
          <p:nvPr>
            <p:ph idx="1"/>
          </p:nvPr>
        </p:nvPicPr>
        <p:blipFill>
          <a:blip r:embed="rId2"/>
          <a:stretch>
            <a:fillRect/>
          </a:stretch>
        </p:blipFill>
        <p:spPr>
          <a:xfrm>
            <a:off x="2120738" y="315537"/>
            <a:ext cx="7950524" cy="6226926"/>
          </a:xfrm>
        </p:spPr>
      </p:pic>
    </p:spTree>
    <p:extLst>
      <p:ext uri="{BB962C8B-B14F-4D97-AF65-F5344CB8AC3E}">
        <p14:creationId xmlns:p14="http://schemas.microsoft.com/office/powerpoint/2010/main" val="2497155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F04753-B126-5A88-293D-B4930C8BEC8F}"/>
              </a:ext>
            </a:extLst>
          </p:cNvPr>
          <p:cNvPicPr>
            <a:picLocks noGrp="1" noChangeAspect="1"/>
          </p:cNvPicPr>
          <p:nvPr>
            <p:ph idx="1"/>
          </p:nvPr>
        </p:nvPicPr>
        <p:blipFill>
          <a:blip r:embed="rId2"/>
          <a:stretch>
            <a:fillRect/>
          </a:stretch>
        </p:blipFill>
        <p:spPr>
          <a:xfrm>
            <a:off x="1352340" y="469059"/>
            <a:ext cx="9487319" cy="5919881"/>
          </a:xfrm>
        </p:spPr>
      </p:pic>
    </p:spTree>
    <p:extLst>
      <p:ext uri="{BB962C8B-B14F-4D97-AF65-F5344CB8AC3E}">
        <p14:creationId xmlns:p14="http://schemas.microsoft.com/office/powerpoint/2010/main" val="345179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E9515F-0AC7-92DA-4721-0ADC536C3F4C}"/>
              </a:ext>
            </a:extLst>
          </p:cNvPr>
          <p:cNvPicPr>
            <a:picLocks noGrp="1" noChangeAspect="1"/>
          </p:cNvPicPr>
          <p:nvPr>
            <p:ph idx="1"/>
          </p:nvPr>
        </p:nvPicPr>
        <p:blipFill>
          <a:blip r:embed="rId2"/>
          <a:stretch>
            <a:fillRect/>
          </a:stretch>
        </p:blipFill>
        <p:spPr>
          <a:xfrm>
            <a:off x="1122316" y="135875"/>
            <a:ext cx="9520283" cy="6586250"/>
          </a:xfrm>
        </p:spPr>
      </p:pic>
    </p:spTree>
    <p:extLst>
      <p:ext uri="{BB962C8B-B14F-4D97-AF65-F5344CB8AC3E}">
        <p14:creationId xmlns:p14="http://schemas.microsoft.com/office/powerpoint/2010/main" val="2052442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D30403-39B3-0969-4346-775AD5D8F97A}"/>
              </a:ext>
            </a:extLst>
          </p:cNvPr>
          <p:cNvPicPr>
            <a:picLocks noGrp="1" noChangeAspect="1"/>
          </p:cNvPicPr>
          <p:nvPr>
            <p:ph idx="1"/>
          </p:nvPr>
        </p:nvPicPr>
        <p:blipFill rotWithShape="1">
          <a:blip r:embed="rId2"/>
          <a:srcRect r="14194"/>
          <a:stretch/>
        </p:blipFill>
        <p:spPr>
          <a:xfrm>
            <a:off x="0" y="1705353"/>
            <a:ext cx="5708498" cy="3635055"/>
          </a:xfrm>
        </p:spPr>
      </p:pic>
      <p:pic>
        <p:nvPicPr>
          <p:cNvPr id="7" name="Picture 6">
            <a:extLst>
              <a:ext uri="{FF2B5EF4-FFF2-40B4-BE49-F238E27FC236}">
                <a16:creationId xmlns:a16="http://schemas.microsoft.com/office/drawing/2014/main" id="{97002F11-770B-7270-76B4-65D4685E02C9}"/>
              </a:ext>
            </a:extLst>
          </p:cNvPr>
          <p:cNvPicPr>
            <a:picLocks noChangeAspect="1"/>
          </p:cNvPicPr>
          <p:nvPr/>
        </p:nvPicPr>
        <p:blipFill rotWithShape="1">
          <a:blip r:embed="rId3"/>
          <a:srcRect l="3809" r="9288"/>
          <a:stretch/>
        </p:blipFill>
        <p:spPr>
          <a:xfrm>
            <a:off x="5708498" y="1423388"/>
            <a:ext cx="6231835" cy="4198984"/>
          </a:xfrm>
          <a:prstGeom prst="rect">
            <a:avLst/>
          </a:prstGeom>
        </p:spPr>
      </p:pic>
    </p:spTree>
    <p:extLst>
      <p:ext uri="{BB962C8B-B14F-4D97-AF65-F5344CB8AC3E}">
        <p14:creationId xmlns:p14="http://schemas.microsoft.com/office/powerpoint/2010/main" val="1720185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274638"/>
            <a:ext cx="10911840" cy="1401762"/>
          </a:xfrm>
        </p:spPr>
        <p:txBody>
          <a:bodyPr>
            <a:normAutofit/>
          </a:bodyPr>
          <a:lstStyle/>
          <a:p>
            <a:r>
              <a:rPr lang="en-US" dirty="0"/>
              <a:t>Which is a ‘greying’ population pyramid and what does that say about population growth?</a:t>
            </a:r>
          </a:p>
        </p:txBody>
      </p:sp>
      <p:pic>
        <p:nvPicPr>
          <p:cNvPr id="2050" name="Picture 2" descr="http://2012books.lardbucket.org/books/regional-geography-of-the-world-globalization-people-and-places/section_04/5728ef29c1b500f3aa4c6b6a4df045f2.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35356"/>
          <a:stretch/>
        </p:blipFill>
        <p:spPr bwMode="auto">
          <a:xfrm>
            <a:off x="670560" y="1676400"/>
            <a:ext cx="10464720" cy="467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790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hs-geography.ism-online.org/files/2010/09/demographic_transition_detailed.jpg">
            <a:extLst>
              <a:ext uri="{FF2B5EF4-FFF2-40B4-BE49-F238E27FC236}">
                <a16:creationId xmlns:a16="http://schemas.microsoft.com/office/drawing/2014/main" id="{A025805A-EBB2-7FDC-E03F-C0E3044E34F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2900" y="335661"/>
            <a:ext cx="8966200" cy="618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B122-03B7-2899-7F28-717DED62E1A5}"/>
              </a:ext>
            </a:extLst>
          </p:cNvPr>
          <p:cNvSpPr>
            <a:spLocks noGrp="1"/>
          </p:cNvSpPr>
          <p:nvPr>
            <p:ph type="title"/>
          </p:nvPr>
        </p:nvSpPr>
        <p:spPr>
          <a:xfrm>
            <a:off x="838200" y="365125"/>
            <a:ext cx="4450080" cy="1325563"/>
          </a:xfrm>
        </p:spPr>
        <p:txBody>
          <a:bodyPr/>
          <a:lstStyle/>
          <a:p>
            <a:r>
              <a:rPr lang="en-US" dirty="0">
                <a:latin typeface="Calibri Light (headings)"/>
              </a:rPr>
              <a:t>The demographic </a:t>
            </a:r>
            <a:br>
              <a:rPr lang="en-US" dirty="0">
                <a:latin typeface="Calibri Light (headings)"/>
              </a:rPr>
            </a:br>
            <a:r>
              <a:rPr lang="en-US" dirty="0">
                <a:latin typeface="Calibri Light (headings)"/>
              </a:rPr>
              <a:t>transition</a:t>
            </a:r>
          </a:p>
        </p:txBody>
      </p:sp>
      <p:sp>
        <p:nvSpPr>
          <p:cNvPr id="3" name="Content Placeholder 2">
            <a:extLst>
              <a:ext uri="{FF2B5EF4-FFF2-40B4-BE49-F238E27FC236}">
                <a16:creationId xmlns:a16="http://schemas.microsoft.com/office/drawing/2014/main" id="{49B7BBB0-0E17-F9E7-8656-93F239194490}"/>
              </a:ext>
            </a:extLst>
          </p:cNvPr>
          <p:cNvSpPr>
            <a:spLocks noGrp="1"/>
          </p:cNvSpPr>
          <p:nvPr>
            <p:ph idx="1"/>
          </p:nvPr>
        </p:nvSpPr>
        <p:spPr>
          <a:xfrm>
            <a:off x="838200" y="1825625"/>
            <a:ext cx="3108960" cy="4351338"/>
          </a:xfrm>
        </p:spPr>
        <p:txBody>
          <a:bodyPr>
            <a:normAutofit/>
          </a:bodyPr>
          <a:lstStyle/>
          <a:p>
            <a:r>
              <a:rPr lang="en-US" dirty="0">
                <a:latin typeface="Calibri Light (headings)"/>
              </a:rPr>
              <a:t>Refers to the transition of a country from high birth and death rates to low birth and death rates as a country develops from a pre-industrial to an industrialized economic system.</a:t>
            </a:r>
          </a:p>
          <a:p>
            <a:pPr marL="0" indent="0">
              <a:buNone/>
            </a:pPr>
            <a:endParaRPr lang="en-US" dirty="0">
              <a:latin typeface="Calibri Light (headings)"/>
            </a:endParaRPr>
          </a:p>
        </p:txBody>
      </p:sp>
      <p:pic>
        <p:nvPicPr>
          <p:cNvPr id="7" name="Picture 6" descr="A diagram of birth rate and birth rate&#10;&#10;Description automatically generated">
            <a:extLst>
              <a:ext uri="{FF2B5EF4-FFF2-40B4-BE49-F238E27FC236}">
                <a16:creationId xmlns:a16="http://schemas.microsoft.com/office/drawing/2014/main" id="{9ED86288-DF6A-ED2B-D4A8-16C8C1B5F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076" y="1127760"/>
            <a:ext cx="7376160" cy="5532120"/>
          </a:xfrm>
          <a:prstGeom prst="rect">
            <a:avLst/>
          </a:prstGeom>
        </p:spPr>
      </p:pic>
    </p:spTree>
    <p:extLst>
      <p:ext uri="{BB962C8B-B14F-4D97-AF65-F5344CB8AC3E}">
        <p14:creationId xmlns:p14="http://schemas.microsoft.com/office/powerpoint/2010/main" val="429331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www.uwmc.uwc.edu/geography/demotrans/stagesII.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492" y="261257"/>
            <a:ext cx="9735015" cy="633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42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872163"/>
          </a:xfrm>
        </p:spPr>
        <p:txBody>
          <a:bodyPr>
            <a:normAutofit fontScale="92500" lnSpcReduction="10000"/>
          </a:bodyPr>
          <a:lstStyle/>
          <a:p>
            <a:r>
              <a:rPr lang="en-US" sz="3200" b="1" dirty="0">
                <a:latin typeface="+mj-lt"/>
              </a:rPr>
              <a:t>Stage 1 – high birth and death rates:</a:t>
            </a:r>
            <a:r>
              <a:rPr lang="en-US" sz="3200" dirty="0">
                <a:latin typeface="+mj-lt"/>
              </a:rPr>
              <a:t> This results in slow population growth. Limited access to healthcare, education, and technology. Large number of children, high childhood mortality</a:t>
            </a:r>
          </a:p>
          <a:p>
            <a:r>
              <a:rPr lang="en-US" sz="3200" b="1" dirty="0">
                <a:latin typeface="+mj-lt"/>
              </a:rPr>
              <a:t>Stage 2 – high birth rates and falling death rates:</a:t>
            </a:r>
            <a:r>
              <a:rPr lang="en-US" sz="3200" dirty="0">
                <a:latin typeface="+mj-lt"/>
              </a:rPr>
              <a:t> Decreased death rates due to improvements in healthcare, sanitation, and overall living conditions. Birth rates remain high, family sizes large, leading to a rapid increase in population.</a:t>
            </a:r>
          </a:p>
          <a:p>
            <a:r>
              <a:rPr lang="en-US" sz="3200" b="1" dirty="0">
                <a:latin typeface="+mj-lt"/>
              </a:rPr>
              <a:t>Stage 3 - falling birth rates and low death rates:</a:t>
            </a:r>
            <a:r>
              <a:rPr lang="en-US" sz="3200" dirty="0">
                <a:latin typeface="+mj-lt"/>
              </a:rPr>
              <a:t> Increasing rates of education, urbanization, and improvement in  economic conditions. Steady population growth.</a:t>
            </a:r>
          </a:p>
          <a:p>
            <a:r>
              <a:rPr lang="en-US" sz="3200" b="1" dirty="0">
                <a:latin typeface="+mj-lt"/>
              </a:rPr>
              <a:t>Stage 4 - Low birth and death rates:</a:t>
            </a:r>
            <a:r>
              <a:rPr lang="en-US" sz="3200" dirty="0">
                <a:latin typeface="+mj-lt"/>
              </a:rPr>
              <a:t>  Population growth stabilizes with advanced economic development, higher levels of education, and increased access to family planning resources. Smaller family size.</a:t>
            </a:r>
          </a:p>
          <a:p>
            <a:pPr lvl="1"/>
            <a:endParaRPr lang="en-US" dirty="0"/>
          </a:p>
        </p:txBody>
      </p:sp>
    </p:spTree>
    <p:extLst>
      <p:ext uri="{BB962C8B-B14F-4D97-AF65-F5344CB8AC3E}">
        <p14:creationId xmlns:p14="http://schemas.microsoft.com/office/powerpoint/2010/main" val="13876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A733-6775-98C8-2869-A9E38BE89E30}"/>
              </a:ext>
            </a:extLst>
          </p:cNvPr>
          <p:cNvSpPr>
            <a:spLocks noGrp="1"/>
          </p:cNvSpPr>
          <p:nvPr>
            <p:ph type="title"/>
          </p:nvPr>
        </p:nvSpPr>
        <p:spPr>
          <a:xfrm>
            <a:off x="586410" y="179387"/>
            <a:ext cx="6217162" cy="1325563"/>
          </a:xfrm>
        </p:spPr>
        <p:txBody>
          <a:bodyPr/>
          <a:lstStyle/>
          <a:p>
            <a:pPr algn="ctr"/>
            <a:r>
              <a:rPr lang="en-US" dirty="0"/>
              <a:t>Criticisms of the </a:t>
            </a:r>
            <a:br>
              <a:rPr lang="en-US" dirty="0"/>
            </a:br>
            <a:r>
              <a:rPr lang="en-US" dirty="0"/>
              <a:t>demographic transition</a:t>
            </a:r>
          </a:p>
        </p:txBody>
      </p:sp>
      <p:sp>
        <p:nvSpPr>
          <p:cNvPr id="3" name="Content Placeholder 2">
            <a:extLst>
              <a:ext uri="{FF2B5EF4-FFF2-40B4-BE49-F238E27FC236}">
                <a16:creationId xmlns:a16="http://schemas.microsoft.com/office/drawing/2014/main" id="{9CA93DC5-40C9-F597-1E1A-4111F5B50A01}"/>
              </a:ext>
            </a:extLst>
          </p:cNvPr>
          <p:cNvSpPr>
            <a:spLocks noGrp="1"/>
          </p:cNvSpPr>
          <p:nvPr>
            <p:ph idx="1"/>
          </p:nvPr>
        </p:nvSpPr>
        <p:spPr>
          <a:xfrm>
            <a:off x="321365" y="1614777"/>
            <a:ext cx="6347791" cy="5136515"/>
          </a:xfrm>
        </p:spPr>
        <p:txBody>
          <a:bodyPr>
            <a:no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Calibri Light (headings)"/>
              </a:rPr>
              <a:t>Global applicability: DT may not accurately represent experiences of non-Western societies or those with different historical, cultural, and economic contexts.</a:t>
            </a:r>
          </a:p>
          <a:p>
            <a:pPr eaLnBrk="0" fontAlgn="base" hangingPunct="0">
              <a:lnSpc>
                <a:spcPct val="100000"/>
              </a:lnSpc>
              <a:spcBef>
                <a:spcPct val="0"/>
              </a:spcBef>
              <a:spcAft>
                <a:spcPct val="0"/>
              </a:spcAft>
            </a:pPr>
            <a:endParaRPr lang="en-US" altLang="en-US" sz="2400" dirty="0">
              <a:latin typeface="Calibri Light (headings)"/>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Calibri Light (headings)"/>
              </a:rPr>
              <a:t>Incomplete explanation: DT puts too much emphasis on economic development over a complex suite of factors, including ecological ones, and the migration and mobility of people</a:t>
            </a:r>
          </a:p>
          <a:p>
            <a:pPr eaLnBrk="0" fontAlgn="base" hangingPunct="0">
              <a:lnSpc>
                <a:spcPct val="100000"/>
              </a:lnSpc>
              <a:spcBef>
                <a:spcPct val="0"/>
              </a:spcBef>
              <a:spcAft>
                <a:spcPct val="0"/>
              </a:spcAft>
            </a:pPr>
            <a:endParaRPr kumimoji="0" lang="en-US" altLang="en-US" sz="2400" b="0" i="0" u="none" strike="noStrike" cap="none" normalizeH="0" baseline="0" dirty="0">
              <a:ln>
                <a:noFill/>
              </a:ln>
              <a:solidFill>
                <a:schemeClr val="tx1"/>
              </a:solidFill>
              <a:effectLst/>
              <a:latin typeface="Calibri Light (headings)"/>
            </a:endParaRPr>
          </a:p>
          <a:p>
            <a:pPr eaLnBrk="0" fontAlgn="base" hangingPunct="0">
              <a:lnSpc>
                <a:spcPct val="100000"/>
              </a:lnSpc>
              <a:spcBef>
                <a:spcPct val="0"/>
              </a:spcBef>
              <a:spcAft>
                <a:spcPct val="0"/>
              </a:spcAft>
            </a:pPr>
            <a:r>
              <a:rPr lang="en-US" altLang="en-US" sz="2400" dirty="0">
                <a:latin typeface="Calibri Light (headings)"/>
              </a:rPr>
              <a:t>Power accounting: DT may have been fostered by exploitation of laborer and extraction of resources from other countries</a:t>
            </a:r>
            <a:endParaRPr kumimoji="0" lang="en-US" altLang="en-US" sz="2400" b="0" i="0" u="none" strike="noStrike" cap="none" normalizeH="0" baseline="0" dirty="0">
              <a:ln>
                <a:noFill/>
              </a:ln>
              <a:solidFill>
                <a:schemeClr val="tx1"/>
              </a:solidFill>
              <a:effectLst/>
              <a:latin typeface="Calibri Light (headings)"/>
            </a:endParaRPr>
          </a:p>
          <a:p>
            <a:pPr mar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p:txBody>
      </p:sp>
      <p:pic>
        <p:nvPicPr>
          <p:cNvPr id="5" name="Picture 4" descr="A group of women protesting&#10;&#10;Description automatically generated">
            <a:extLst>
              <a:ext uri="{FF2B5EF4-FFF2-40B4-BE49-F238E27FC236}">
                <a16:creationId xmlns:a16="http://schemas.microsoft.com/office/drawing/2014/main" id="{C88D7D7E-B2CB-7061-821E-D337A86E4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239" y="3077955"/>
            <a:ext cx="4997039" cy="3494433"/>
          </a:xfrm>
          <a:prstGeom prst="rect">
            <a:avLst/>
          </a:prstGeom>
        </p:spPr>
      </p:pic>
      <p:pic>
        <p:nvPicPr>
          <p:cNvPr id="7" name="Picture 6" descr="A large crowd of people on a ship&#10;&#10;Description automatically generated">
            <a:extLst>
              <a:ext uri="{FF2B5EF4-FFF2-40B4-BE49-F238E27FC236}">
                <a16:creationId xmlns:a16="http://schemas.microsoft.com/office/drawing/2014/main" id="{C40620B2-4C7D-0118-FBB9-6024B3C2F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202" y="407504"/>
            <a:ext cx="5049895" cy="2643009"/>
          </a:xfrm>
          <a:prstGeom prst="rect">
            <a:avLst/>
          </a:prstGeom>
        </p:spPr>
      </p:pic>
    </p:spTree>
    <p:extLst>
      <p:ext uri="{BB962C8B-B14F-4D97-AF65-F5344CB8AC3E}">
        <p14:creationId xmlns:p14="http://schemas.microsoft.com/office/powerpoint/2010/main" val="212547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A93DC5-40C9-F597-1E1A-4111F5B50A01}"/>
              </a:ext>
            </a:extLst>
          </p:cNvPr>
          <p:cNvSpPr>
            <a:spLocks noGrp="1"/>
          </p:cNvSpPr>
          <p:nvPr>
            <p:ph idx="1"/>
          </p:nvPr>
        </p:nvSpPr>
        <p:spPr>
          <a:xfrm>
            <a:off x="126024" y="811272"/>
            <a:ext cx="3973286" cy="6204117"/>
          </a:xfrm>
        </p:spPr>
        <p:txBody>
          <a:bodyPr>
            <a:no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mj-lt"/>
              </a:rPr>
              <a:t>Reverse transitions: some countries have experienced reverse transitions instead of progressive development </a:t>
            </a:r>
          </a:p>
          <a:p>
            <a:pPr eaLnBrk="0" fontAlgn="base" hangingPunct="0">
              <a:lnSpc>
                <a:spcPct val="100000"/>
              </a:lnSpc>
              <a:spcBef>
                <a:spcPct val="0"/>
              </a:spcBef>
              <a:spcAft>
                <a:spcPct val="0"/>
              </a:spcAft>
            </a:pPr>
            <a:endParaRPr lang="en-US" altLang="en-US" sz="2400" dirty="0">
              <a:latin typeface="+mj-lt"/>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mj-lt"/>
              </a:rPr>
              <a:t>Transition speed variability: Speed and timing of DT can vary widely</a:t>
            </a:r>
          </a:p>
          <a:p>
            <a:pPr marL="0" indent="0" eaLnBrk="0" fontAlgn="base" hangingPunct="0">
              <a:lnSpc>
                <a:spcPct val="100000"/>
              </a:lnSpc>
              <a:spcBef>
                <a:spcPct val="0"/>
              </a:spcBef>
              <a:spcAft>
                <a:spcPct val="0"/>
              </a:spcAft>
              <a:buNone/>
            </a:pPr>
            <a:endParaRPr kumimoji="0" lang="en-US" altLang="en-US" sz="2400"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mj-lt"/>
              </a:rPr>
              <a:t>Population policies: DT does not adequately consider the impact of population policies on fertility rates</a:t>
            </a:r>
            <a:endParaRPr lang="en-US" sz="2400" dirty="0">
              <a:latin typeface="+mj-lt"/>
            </a:endParaRPr>
          </a:p>
        </p:txBody>
      </p:sp>
      <p:pic>
        <p:nvPicPr>
          <p:cNvPr id="11" name="Picture 10">
            <a:extLst>
              <a:ext uri="{FF2B5EF4-FFF2-40B4-BE49-F238E27FC236}">
                <a16:creationId xmlns:a16="http://schemas.microsoft.com/office/drawing/2014/main" id="{FA2FD134-F018-3140-0726-7D7938AA7E1C}"/>
              </a:ext>
            </a:extLst>
          </p:cNvPr>
          <p:cNvPicPr>
            <a:picLocks noChangeAspect="1"/>
          </p:cNvPicPr>
          <p:nvPr/>
        </p:nvPicPr>
        <p:blipFill rotWithShape="1">
          <a:blip r:embed="rId3"/>
          <a:srcRect t="4619"/>
          <a:stretch/>
        </p:blipFill>
        <p:spPr>
          <a:xfrm>
            <a:off x="4099310" y="1238729"/>
            <a:ext cx="8092690" cy="3465618"/>
          </a:xfrm>
          <a:prstGeom prst="rect">
            <a:avLst/>
          </a:prstGeom>
        </p:spPr>
      </p:pic>
    </p:spTree>
    <p:extLst>
      <p:ext uri="{BB962C8B-B14F-4D97-AF65-F5344CB8AC3E}">
        <p14:creationId xmlns:p14="http://schemas.microsoft.com/office/powerpoint/2010/main" val="11101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83480" y="502920"/>
            <a:ext cx="7208520" cy="1143000"/>
          </a:xfrm>
        </p:spPr>
        <p:txBody>
          <a:bodyPr>
            <a:normAutofit fontScale="90000"/>
          </a:bodyPr>
          <a:lstStyle/>
          <a:p>
            <a:pPr algn="ctr"/>
            <a:r>
              <a:rPr lang="en-US" dirty="0"/>
              <a:t>Discourses on global overpopulation in the 1960s and 1970s</a:t>
            </a:r>
          </a:p>
        </p:txBody>
      </p:sp>
      <p:sp>
        <p:nvSpPr>
          <p:cNvPr id="5" name="Content Placeholder 2"/>
          <p:cNvSpPr>
            <a:spLocks noGrp="1"/>
          </p:cNvSpPr>
          <p:nvPr>
            <p:ph idx="1"/>
          </p:nvPr>
        </p:nvSpPr>
        <p:spPr>
          <a:xfrm>
            <a:off x="304801" y="274638"/>
            <a:ext cx="4678679" cy="6354762"/>
          </a:xfrm>
        </p:spPr>
        <p:txBody>
          <a:bodyPr>
            <a:normAutofit/>
          </a:bodyPr>
          <a:lstStyle/>
          <a:p>
            <a:r>
              <a:rPr lang="en-US" dirty="0">
                <a:latin typeface="+mj-lt"/>
              </a:rPr>
              <a:t>By 1960’s and early 1970’s, countries had gone through Stage 4 or were going through Stage 3 of demographic transition</a:t>
            </a:r>
          </a:p>
          <a:p>
            <a:r>
              <a:rPr lang="en-US" dirty="0">
                <a:latin typeface="+mj-lt"/>
              </a:rPr>
              <a:t>Thus rose the first prominent environmental debates about global population and the human carrying capacity of Earth</a:t>
            </a:r>
          </a:p>
          <a:p>
            <a:r>
              <a:rPr lang="en-US" dirty="0">
                <a:latin typeface="+mj-lt"/>
              </a:rPr>
              <a:t>Malthusian ideas about overpopulation and famine became a prominent public discourse</a:t>
            </a:r>
          </a:p>
        </p:txBody>
      </p:sp>
      <p:pic>
        <p:nvPicPr>
          <p:cNvPr id="2" name="Content Placeholder 3">
            <a:hlinkClick r:id="rId3"/>
            <a:extLst>
              <a:ext uri="{FF2B5EF4-FFF2-40B4-BE49-F238E27FC236}">
                <a16:creationId xmlns:a16="http://schemas.microsoft.com/office/drawing/2014/main" id="{2EA73B44-686E-6C65-BDFA-B26BAB45EE9C}"/>
              </a:ext>
            </a:extLst>
          </p:cNvPr>
          <p:cNvPicPr>
            <a:picLocks noChangeAspect="1"/>
          </p:cNvPicPr>
          <p:nvPr/>
        </p:nvPicPr>
        <p:blipFill>
          <a:blip r:embed="rId4" cstate="print"/>
          <a:stretch>
            <a:fillRect/>
          </a:stretch>
        </p:blipFill>
        <p:spPr>
          <a:xfrm>
            <a:off x="5220589" y="2080260"/>
            <a:ext cx="6734301" cy="4114800"/>
          </a:xfrm>
          <a:prstGeom prst="rect">
            <a:avLst/>
          </a:prstGeom>
          <a:ln w="57150">
            <a:solidFill>
              <a:schemeClr val="accent1"/>
            </a:solidFill>
          </a:ln>
        </p:spPr>
      </p:pic>
    </p:spTree>
    <p:extLst>
      <p:ext uri="{BB962C8B-B14F-4D97-AF65-F5344CB8AC3E}">
        <p14:creationId xmlns:p14="http://schemas.microsoft.com/office/powerpoint/2010/main" val="11975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Ethiopia's famine: Remembering 30 years on - BBC News">
            <a:hlinkClick r:id="" action="ppaction://media"/>
            <a:extLst>
              <a:ext uri="{FF2B5EF4-FFF2-40B4-BE49-F238E27FC236}">
                <a16:creationId xmlns:a16="http://schemas.microsoft.com/office/drawing/2014/main" id="{B7EB434B-8D8B-B2C8-F15A-4738B93CD00D}"/>
              </a:ext>
            </a:extLst>
          </p:cNvPr>
          <p:cNvPicPr>
            <a:picLocks noGrp="1" noRot="1" noChangeAspect="1"/>
          </p:cNvPicPr>
          <p:nvPr>
            <p:ph idx="1"/>
            <a:videoFile r:link="rId1"/>
          </p:nvPr>
        </p:nvPicPr>
        <p:blipFill>
          <a:blip r:embed="rId3"/>
          <a:stretch>
            <a:fillRect/>
          </a:stretch>
        </p:blipFill>
        <p:spPr>
          <a:xfrm>
            <a:off x="0" y="0"/>
            <a:ext cx="12085320" cy="6823041"/>
          </a:xfrm>
          <a:prstGeom prst="rect">
            <a:avLst/>
          </a:prstGeom>
        </p:spPr>
      </p:pic>
    </p:spTree>
    <p:extLst>
      <p:ext uri="{BB962C8B-B14F-4D97-AF65-F5344CB8AC3E}">
        <p14:creationId xmlns:p14="http://schemas.microsoft.com/office/powerpoint/2010/main" val="15274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alibri Light (headings)"/>
              </a:rPr>
              <a:t>Criticisms of Malthusian overpopulation</a:t>
            </a:r>
          </a:p>
        </p:txBody>
      </p:sp>
      <p:sp>
        <p:nvSpPr>
          <p:cNvPr id="4" name="Content Placeholder 3"/>
          <p:cNvSpPr>
            <a:spLocks noGrp="1"/>
          </p:cNvSpPr>
          <p:nvPr>
            <p:ph idx="1"/>
          </p:nvPr>
        </p:nvSpPr>
        <p:spPr>
          <a:xfrm>
            <a:off x="1001486" y="1889761"/>
            <a:ext cx="10189028" cy="4556119"/>
          </a:xfrm>
          <a:prstGeom prst="rect">
            <a:avLst/>
          </a:prstGeom>
        </p:spPr>
        <p:txBody>
          <a:bodyPr wrap="square">
            <a:spAutoFit/>
          </a:bodyPr>
          <a:lstStyle/>
          <a:p>
            <a:pPr>
              <a:defRPr/>
            </a:pPr>
            <a:r>
              <a:rPr lang="en-US" dirty="0">
                <a:latin typeface="Calibri Light (headings)"/>
              </a:rPr>
              <a:t>Societal context often drives population growth not innate biological propensities of a particular cultural group</a:t>
            </a:r>
          </a:p>
          <a:p>
            <a:pPr>
              <a:defRPr/>
            </a:pPr>
            <a:r>
              <a:rPr lang="en-US" dirty="0">
                <a:latin typeface="Calibri Light (headings)"/>
              </a:rPr>
              <a:t>Cultural and political factors can impact birth rate and determine women’s reproductive rights</a:t>
            </a:r>
          </a:p>
          <a:p>
            <a:pPr>
              <a:defRPr/>
            </a:pPr>
            <a:r>
              <a:rPr lang="en-US" dirty="0">
                <a:latin typeface="Calibri Light (headings)"/>
              </a:rPr>
              <a:t>Many factors determine the potential for collapse and famine: it’s simplistic to consider only number of people </a:t>
            </a:r>
          </a:p>
          <a:p>
            <a:pPr>
              <a:defRPr/>
            </a:pPr>
            <a:r>
              <a:rPr lang="en-US" dirty="0">
                <a:latin typeface="Calibri Light (headings)"/>
              </a:rPr>
              <a:t>Famine is often caused by unequal distribution of food and economic systems that favor some groups over others</a:t>
            </a:r>
          </a:p>
          <a:p>
            <a:pPr>
              <a:defRPr/>
            </a:pPr>
            <a:endParaRPr lang="en-US" sz="2600" dirty="0">
              <a:latin typeface="Calibri Light (headings)"/>
            </a:endParaRPr>
          </a:p>
          <a:p>
            <a:pPr marL="0" indent="0">
              <a:buNone/>
              <a:defRPr/>
            </a:pPr>
            <a:endParaRPr lang="en-US" sz="2600" dirty="0">
              <a:latin typeface="Calibri Light (headings)"/>
            </a:endParaRPr>
          </a:p>
        </p:txBody>
      </p:sp>
    </p:spTree>
    <p:extLst>
      <p:ext uri="{BB962C8B-B14F-4D97-AF65-F5344CB8AC3E}">
        <p14:creationId xmlns:p14="http://schemas.microsoft.com/office/powerpoint/2010/main" val="399755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8">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853</Words>
  <Application>Microsoft Office PowerPoint</Application>
  <PresentationFormat>Widescreen</PresentationFormat>
  <Paragraphs>55</Paragraphs>
  <Slides>19</Slides>
  <Notes>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Calibri Light (headings)</vt:lpstr>
      <vt:lpstr>Office Theme</vt:lpstr>
      <vt:lpstr>PowerPoint Presentation</vt:lpstr>
      <vt:lpstr>The demographic  transition</vt:lpstr>
      <vt:lpstr>PowerPoint Presentation</vt:lpstr>
      <vt:lpstr>PowerPoint Presentation</vt:lpstr>
      <vt:lpstr>Criticisms of the  demographic transition</vt:lpstr>
      <vt:lpstr>PowerPoint Presentation</vt:lpstr>
      <vt:lpstr>Discourses on global overpopulation in the 1960s and 1970s</vt:lpstr>
      <vt:lpstr>PowerPoint Presentation</vt:lpstr>
      <vt:lpstr>Criticisms of Malthusian overpopulation</vt:lpstr>
      <vt:lpstr>Famine in Eritrea and Ethiopia (1980’s)</vt:lpstr>
      <vt:lpstr>The Great Leap Forward famine in China</vt:lpstr>
      <vt:lpstr>PowerPoint Presentation</vt:lpstr>
      <vt:lpstr>PowerPoint Presentation</vt:lpstr>
      <vt:lpstr>PowerPoint Presentation</vt:lpstr>
      <vt:lpstr>PowerPoint Presentation</vt:lpstr>
      <vt:lpstr>PowerPoint Presentation</vt:lpstr>
      <vt:lpstr>PowerPoint Presentation</vt:lpstr>
      <vt:lpstr>Which is a ‘greying’ population pyramid and what does that say about population growth?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Stallins, Jon A.</dc:creator>
  <cp:lastModifiedBy>Stallins, Jon A.</cp:lastModifiedBy>
  <cp:revision>15</cp:revision>
  <dcterms:created xsi:type="dcterms:W3CDTF">2023-12-24T17:47:02Z</dcterms:created>
  <dcterms:modified xsi:type="dcterms:W3CDTF">2024-02-01T15:04:41Z</dcterms:modified>
</cp:coreProperties>
</file>