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7" r:id="rId2"/>
    <p:sldId id="425" r:id="rId3"/>
    <p:sldId id="402" r:id="rId4"/>
    <p:sldId id="257" r:id="rId5"/>
    <p:sldId id="265" r:id="rId6"/>
    <p:sldId id="428" r:id="rId7"/>
    <p:sldId id="264" r:id="rId8"/>
    <p:sldId id="259" r:id="rId9"/>
    <p:sldId id="416" r:id="rId10"/>
    <p:sldId id="261" r:id="rId11"/>
    <p:sldId id="422" r:id="rId12"/>
    <p:sldId id="418" r:id="rId13"/>
    <p:sldId id="417" r:id="rId14"/>
    <p:sldId id="420" r:id="rId15"/>
    <p:sldId id="423" r:id="rId16"/>
    <p:sldId id="424" r:id="rId17"/>
    <p:sldId id="43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4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954" autoAdjust="0"/>
  </p:normalViewPr>
  <p:slideViewPr>
    <p:cSldViewPr snapToGrid="0">
      <p:cViewPr varScale="1">
        <p:scale>
          <a:sx n="48" d="100"/>
          <a:sy n="48" d="100"/>
        </p:scale>
        <p:origin x="2030" y="82"/>
      </p:cViewPr>
      <p:guideLst/>
    </p:cSldViewPr>
  </p:slideViewPr>
  <p:notesTextViewPr>
    <p:cViewPr>
      <p:scale>
        <a:sx n="1" d="1"/>
        <a:sy n="1" d="1"/>
      </p:scale>
      <p:origin x="0" y="0"/>
    </p:cViewPr>
  </p:notesTextViewPr>
  <p:sorterViewPr>
    <p:cViewPr>
      <p:scale>
        <a:sx n="100" d="100"/>
        <a:sy n="100" d="100"/>
      </p:scale>
      <p:origin x="0" y="-341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6E710-4170-466E-BB51-FCCF2A84908B}" type="datetimeFigureOut">
              <a:rPr lang="en-US" smtClean="0"/>
              <a:t>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D5C15-14EA-44C8-B70B-8283B3ADAB46}" type="slidenum">
              <a:rPr lang="en-US" smtClean="0"/>
              <a:t>‹#›</a:t>
            </a:fld>
            <a:endParaRPr lang="en-US" dirty="0"/>
          </a:p>
        </p:txBody>
      </p:sp>
    </p:spTree>
    <p:extLst>
      <p:ext uri="{BB962C8B-B14F-4D97-AF65-F5344CB8AC3E}">
        <p14:creationId xmlns:p14="http://schemas.microsoft.com/office/powerpoint/2010/main" val="115564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https://www.nytimes.com/interactive/2023/09/18/opinion/human-population-global-growth.html</a:t>
            </a:r>
          </a:p>
        </p:txBody>
      </p:sp>
      <p:sp>
        <p:nvSpPr>
          <p:cNvPr id="4" name="Slide Number Placeholder 3"/>
          <p:cNvSpPr>
            <a:spLocks noGrp="1"/>
          </p:cNvSpPr>
          <p:nvPr>
            <p:ph type="sldNum" sz="quarter" idx="5"/>
          </p:nvPr>
        </p:nvSpPr>
        <p:spPr/>
        <p:txBody>
          <a:bodyPr/>
          <a:lstStyle/>
          <a:p>
            <a:fld id="{00DD5C15-14EA-44C8-B70B-8283B3ADAB46}" type="slidenum">
              <a:rPr lang="en-US" smtClean="0"/>
              <a:t>2</a:t>
            </a:fld>
            <a:endParaRPr lang="en-US" dirty="0"/>
          </a:p>
        </p:txBody>
      </p:sp>
    </p:spTree>
    <p:extLst>
      <p:ext uri="{BB962C8B-B14F-4D97-AF65-F5344CB8AC3E}">
        <p14:creationId xmlns:p14="http://schemas.microsoft.com/office/powerpoint/2010/main" val="295030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Experts say these demographic predictions are reliable, and that an epochal shift is underway. The forecasts for 2050 are sound because most of the women who will have children in the next few decades have already been born. Barring an unforeseeable upset, the momentum is unstoppable.</a:t>
            </a:r>
          </a:p>
        </p:txBody>
      </p:sp>
      <p:sp>
        <p:nvSpPr>
          <p:cNvPr id="4" name="Slide Number Placeholder 3"/>
          <p:cNvSpPr>
            <a:spLocks noGrp="1"/>
          </p:cNvSpPr>
          <p:nvPr>
            <p:ph type="sldNum" sz="quarter" idx="5"/>
          </p:nvPr>
        </p:nvSpPr>
        <p:spPr/>
        <p:txBody>
          <a:bodyPr/>
          <a:lstStyle/>
          <a:p>
            <a:fld id="{00DD5C15-14EA-44C8-B70B-8283B3ADAB46}" type="slidenum">
              <a:rPr lang="en-US" smtClean="0"/>
              <a:t>14</a:t>
            </a:fld>
            <a:endParaRPr lang="en-US" dirty="0"/>
          </a:p>
        </p:txBody>
      </p:sp>
    </p:spTree>
    <p:extLst>
      <p:ext uri="{BB962C8B-B14F-4D97-AF65-F5344CB8AC3E}">
        <p14:creationId xmlns:p14="http://schemas.microsoft.com/office/powerpoint/2010/main" val="1570529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https://www.nytimes.com/interactive/2023/10/28/world/africa/africa-youth-population.html</a:t>
            </a:r>
          </a:p>
        </p:txBody>
      </p:sp>
      <p:sp>
        <p:nvSpPr>
          <p:cNvPr id="4" name="Slide Number Placeholder 3"/>
          <p:cNvSpPr>
            <a:spLocks noGrp="1"/>
          </p:cNvSpPr>
          <p:nvPr>
            <p:ph type="sldNum" sz="quarter" idx="5"/>
          </p:nvPr>
        </p:nvSpPr>
        <p:spPr/>
        <p:txBody>
          <a:bodyPr/>
          <a:lstStyle/>
          <a:p>
            <a:fld id="{00DD5C15-14EA-44C8-B70B-8283B3ADAB46}" type="slidenum">
              <a:rPr lang="en-US" smtClean="0"/>
              <a:t>15</a:t>
            </a:fld>
            <a:endParaRPr lang="en-US" dirty="0"/>
          </a:p>
        </p:txBody>
      </p:sp>
    </p:spTree>
    <p:extLst>
      <p:ext uri="{BB962C8B-B14F-4D97-AF65-F5344CB8AC3E}">
        <p14:creationId xmlns:p14="http://schemas.microsoft.com/office/powerpoint/2010/main" val="121578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https://www.nytimes.com/interactive/2023/09/18/opinion/human-population-global-growth.html</a:t>
            </a:r>
          </a:p>
        </p:txBody>
      </p:sp>
      <p:sp>
        <p:nvSpPr>
          <p:cNvPr id="4" name="Slide Number Placeholder 3"/>
          <p:cNvSpPr>
            <a:spLocks noGrp="1"/>
          </p:cNvSpPr>
          <p:nvPr>
            <p:ph type="sldNum" sz="quarter" idx="5"/>
          </p:nvPr>
        </p:nvSpPr>
        <p:spPr/>
        <p:txBody>
          <a:bodyPr/>
          <a:lstStyle/>
          <a:p>
            <a:fld id="{00DD5C15-14EA-44C8-B70B-8283B3ADAB46}" type="slidenum">
              <a:rPr lang="en-US" smtClean="0"/>
              <a:t>16</a:t>
            </a:fld>
            <a:endParaRPr lang="en-US" dirty="0"/>
          </a:p>
        </p:txBody>
      </p:sp>
    </p:spTree>
    <p:extLst>
      <p:ext uri="{BB962C8B-B14F-4D97-AF65-F5344CB8AC3E}">
        <p14:creationId xmlns:p14="http://schemas.microsoft.com/office/powerpoint/2010/main" val="73919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ways we will have a good Anthropocene</a:t>
            </a:r>
          </a:p>
        </p:txBody>
      </p:sp>
      <p:sp>
        <p:nvSpPr>
          <p:cNvPr id="4" name="Slide Number Placeholder 3"/>
          <p:cNvSpPr>
            <a:spLocks noGrp="1"/>
          </p:cNvSpPr>
          <p:nvPr>
            <p:ph type="sldNum" sz="quarter" idx="5"/>
          </p:nvPr>
        </p:nvSpPr>
        <p:spPr/>
        <p:txBody>
          <a:bodyPr/>
          <a:lstStyle/>
          <a:p>
            <a:fld id="{106A2693-68D1-4897-881E-72577F3A15AE}" type="slidenum">
              <a:rPr lang="en-US" smtClean="0"/>
              <a:t>17</a:t>
            </a:fld>
            <a:endParaRPr lang="en-US" dirty="0"/>
          </a:p>
        </p:txBody>
      </p:sp>
    </p:spTree>
    <p:extLst>
      <p:ext uri="{BB962C8B-B14F-4D97-AF65-F5344CB8AC3E}">
        <p14:creationId xmlns:p14="http://schemas.microsoft.com/office/powerpoint/2010/main" val="320926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demographic transitions started in the 1960s in the US and developed nations with a series of multifaceted revolutions. First, there was the contraceptive revolution, with the introduction of hormonal contraception and far more efficient IUDs; second, there was the sexual revolution, with declining ages at first sexual intercourse; and third, there was the sex revolution, questioning the sole breadwinner household model and the gendered division of labor that accompanied it.  These three “revolutions” fit within the framework of an overall rejection of authority, the assertion of individual freedom of choice (autonomy), and an overhaul of the normative structure. The overall outcome of these shifts with respect to fertility was the postponement of childbearing: mean ages at first parenthood rise again, opportunities for childbearing are lost due to higher divorce rates, the share of childless ever-partnered women increases, and higher parity births (four or more) become rare. The net result is structural and long term below replacement fertility.  Consequently, some countries are greying. In some countries, there is a concern that there will not be enough young people to make their economies stable, barring immigration. </a:t>
            </a:r>
          </a:p>
          <a:p>
            <a:endParaRPr lang="en-US" sz="1200" b="0" i="0" u="none" strike="noStrike" kern="1200" baseline="0" dirty="0">
              <a:solidFill>
                <a:schemeClr val="tx1"/>
              </a:solidFill>
              <a:latin typeface="+mn-lt"/>
              <a:ea typeface="+mn-ea"/>
              <a:cs typeface="+mn-cs"/>
            </a:endParaRPr>
          </a:p>
          <a:p>
            <a:r>
              <a:rPr lang="en-US" dirty="0"/>
              <a:t>http://www.pnas.org/content/111/51/18112.abstract?sid=d3a61a1a-1a38-4d60-8c3b-4e3348814b9a</a:t>
            </a:r>
          </a:p>
        </p:txBody>
      </p:sp>
      <p:sp>
        <p:nvSpPr>
          <p:cNvPr id="4" name="Slide Number Placeholder 3"/>
          <p:cNvSpPr>
            <a:spLocks noGrp="1"/>
          </p:cNvSpPr>
          <p:nvPr>
            <p:ph type="sldNum" sz="quarter" idx="10"/>
          </p:nvPr>
        </p:nvSpPr>
        <p:spPr/>
        <p:txBody>
          <a:bodyPr/>
          <a:lstStyle/>
          <a:p>
            <a:fld id="{E904C121-0479-421F-8B0D-70ED69441885}" type="slidenum">
              <a:rPr lang="en-US" smtClean="0"/>
              <a:pPr/>
              <a:t>3</a:t>
            </a:fld>
            <a:endParaRPr lang="en-US" dirty="0"/>
          </a:p>
        </p:txBody>
      </p:sp>
    </p:spTree>
    <p:extLst>
      <p:ext uri="{BB962C8B-B14F-4D97-AF65-F5344CB8AC3E}">
        <p14:creationId xmlns:p14="http://schemas.microsoft.com/office/powerpoint/2010/main" val="33318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a:t>
            </a:r>
            <a:r>
              <a:rPr lang="en-US" sz="1200" i="0" dirty="0">
                <a:latin typeface="Calibri"/>
                <a:ea typeface="Calibri"/>
                <a:cs typeface="Calibri"/>
                <a:sym typeface="Calibri"/>
              </a:rPr>
              <a:t>n Japan adult diapers now outsell ones for babies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https://qz.com/103000/sales-of-adult-diapers-surpass-baby-diapers-in-aging-Japan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https://www.washingtonpost.com/video/world/japans-dementia-cafes-where-forgotten-orders-are-the-norm/2023/11/18/e4211463-d9ee-471a-92b4-f6f2a343aacf_video.html</a:t>
            </a:r>
            <a:br>
              <a:rPr lang="en-US" dirty="0"/>
            </a:br>
            <a:endParaRPr dirty="0"/>
          </a:p>
        </p:txBody>
      </p:sp>
      <p:sp>
        <p:nvSpPr>
          <p:cNvPr id="153" name="Google Shape;1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https://youtu.be/gmehUgOy5ok?si=VT00iwG0kJNQ8Fd6</a:t>
            </a:r>
          </a:p>
        </p:txBody>
      </p:sp>
      <p:sp>
        <p:nvSpPr>
          <p:cNvPr id="4" name="Slide Number Placeholder 3"/>
          <p:cNvSpPr>
            <a:spLocks noGrp="1"/>
          </p:cNvSpPr>
          <p:nvPr>
            <p:ph type="sldNum" sz="quarter" idx="5"/>
          </p:nvPr>
        </p:nvSpPr>
        <p:spPr/>
        <p:txBody>
          <a:bodyPr/>
          <a:lstStyle/>
          <a:p>
            <a:fld id="{00DD5C15-14EA-44C8-B70B-8283B3ADAB46}" type="slidenum">
              <a:rPr lang="en-US" smtClean="0"/>
              <a:t>6</a:t>
            </a:fld>
            <a:endParaRPr lang="en-US" dirty="0"/>
          </a:p>
        </p:txBody>
      </p:sp>
    </p:spTree>
    <p:extLst>
      <p:ext uri="{BB962C8B-B14F-4D97-AF65-F5344CB8AC3E}">
        <p14:creationId xmlns:p14="http://schemas.microsoft.com/office/powerpoint/2010/main" val="293361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a couple has a small number of children, it locks in the number of potential children that their children may have</a:t>
            </a:r>
            <a:br>
              <a:rPr lang="en-US" sz="1200" dirty="0">
                <a:latin typeface="Calibri"/>
                <a:ea typeface="Calibri"/>
                <a:cs typeface="Calibri"/>
                <a:sym typeface="Calibri"/>
              </a:rPr>
            </a:br>
            <a:br>
              <a:rPr lang="en-US" sz="1200" dirty="0">
                <a:latin typeface="Calibri"/>
                <a:ea typeface="Calibri"/>
                <a:cs typeface="Calibri"/>
                <a:sym typeface="Calibri"/>
              </a:rPr>
            </a:br>
            <a:r>
              <a:rPr lang="en-US" dirty="0"/>
              <a:t>A village school in Gangjin County, South Korea, has enrolled illiterate older people so that it can stay open as the number of children in the area has dwindled.</a:t>
            </a:r>
            <a:endParaRPr dirty="0"/>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Sees it as mostly ineffective given that once depopulation starts it is hard to reverse</a:t>
            </a:r>
            <a:endParaRPr dirty="0"/>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br>
              <a:rPr lang="en-US" sz="1200" dirty="0"/>
            </a:br>
            <a:br>
              <a:rPr lang="en-US" dirty="0"/>
            </a:br>
            <a:br>
              <a:rPr lang="en-US" dirty="0"/>
            </a:br>
            <a:br>
              <a:rPr lang="en-US" dirty="0"/>
            </a:br>
            <a:br>
              <a:rPr lang="en-US" dirty="0"/>
            </a:br>
            <a:endParaRPr dirty="0"/>
          </a:p>
          <a:p>
            <a:pPr marL="0" lvl="0" indent="0" algn="l" rtl="0">
              <a:spcBef>
                <a:spcPts val="0"/>
              </a:spcBef>
              <a:spcAft>
                <a:spcPts val="0"/>
              </a:spcAft>
              <a:buNone/>
            </a:pPr>
            <a:endParaRPr dirty="0"/>
          </a:p>
        </p:txBody>
      </p:sp>
      <p:sp>
        <p:nvSpPr>
          <p:cNvPr id="122" name="Google Shape;1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https://www.nytimes.com/interactive/2023/10/28/world/africa/africa-youth-population.html</a:t>
            </a:r>
          </a:p>
        </p:txBody>
      </p:sp>
      <p:sp>
        <p:nvSpPr>
          <p:cNvPr id="4" name="Slide Number Placeholder 3"/>
          <p:cNvSpPr>
            <a:spLocks noGrp="1"/>
          </p:cNvSpPr>
          <p:nvPr>
            <p:ph type="sldNum" sz="quarter" idx="5"/>
          </p:nvPr>
        </p:nvSpPr>
        <p:spPr/>
        <p:txBody>
          <a:bodyPr/>
          <a:lstStyle/>
          <a:p>
            <a:fld id="{00DD5C15-14EA-44C8-B70B-8283B3ADAB46}" type="slidenum">
              <a:rPr lang="en-US" smtClean="0"/>
              <a:t>11</a:t>
            </a:fld>
            <a:endParaRPr lang="en-US" dirty="0"/>
          </a:p>
        </p:txBody>
      </p:sp>
    </p:spTree>
    <p:extLst>
      <p:ext uri="{BB962C8B-B14F-4D97-AF65-F5344CB8AC3E}">
        <p14:creationId xmlns:p14="http://schemas.microsoft.com/office/powerpoint/2010/main" val="88838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35ED-0A18-AAB3-DAFA-53F518477E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B8DB97-E8EF-D2C2-7BC4-BBEA0926C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08CF7-3334-4B33-5656-545A5AC74AA3}"/>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201001A7-7A13-6E2D-5381-0AD3BD202A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172BD-357E-58B2-D96E-0254DCD121EC}"/>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169988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EC47-47EA-F8C7-2C28-85D32BBA46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C89A08-DCCE-9353-7643-DEE6D511B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27141-A3CF-41C7-6455-4BEE94E902C0}"/>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E56D556B-009A-0FDD-D725-18499551D9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0DFDDC-4954-4057-D377-FC1253983418}"/>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414411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6ACD69-BDCE-1559-3E66-304301A932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491D6-C800-904A-BB2D-DA96C5FA8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5FD41-101F-9A9D-073B-4A5F7CF97286}"/>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218F8403-08E3-4704-C9A9-7A2C30720E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F89C12-2F82-66A7-1B23-22D7BB770845}"/>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49801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90D5-D6D3-9F9C-2E06-A6DF5CFD5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22316-27E2-BC49-E4D7-A417207E22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14CE8-39FC-29E9-623F-0B47766E6CCC}"/>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2D058CE9-F4E7-EFEF-3A49-5F385EC4DA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E310EA-D289-0A5E-3178-62EF53CD2024}"/>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252081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CB0C-F87D-08C9-FDAD-D238D40866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E4BAE-7172-8402-09E7-9A7568468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54EC4-7494-96D9-837A-50E0454517ED}"/>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E376F9DC-2168-88E9-CB09-AB4D14A0D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3AA52-DA1A-6799-2E36-CB7E7F6D553D}"/>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89159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849C-C576-CDE0-60C8-E674E6012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582C3-2A09-C92B-185C-B4219513AB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CA23CB-857B-D27F-1F14-3D26BC163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B38C1-8BF7-31F2-75F1-52A9A3E22D06}"/>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6" name="Footer Placeholder 5">
            <a:extLst>
              <a:ext uri="{FF2B5EF4-FFF2-40B4-BE49-F238E27FC236}">
                <a16:creationId xmlns:a16="http://schemas.microsoft.com/office/drawing/2014/main" id="{0D89BBEE-49A2-25C1-3868-598B53FABF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A3697D-A972-5680-4F14-5AED042C3598}"/>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290480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581D-4EF9-8DE8-CB1F-D0CD5BE978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1E3D70-7A93-0B75-3859-79FAE03E7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77338-58E5-7D4F-CB82-056E521312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B0F05-BD24-C948-E2D2-6C783F8EA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B7A61-F6C5-F2DD-CD19-C0238C90C6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72569-0584-3172-0066-7B4F46927640}"/>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8" name="Footer Placeholder 7">
            <a:extLst>
              <a:ext uri="{FF2B5EF4-FFF2-40B4-BE49-F238E27FC236}">
                <a16:creationId xmlns:a16="http://schemas.microsoft.com/office/drawing/2014/main" id="{19246F5A-061E-1BDC-FACA-91C5CDD844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0CD178-F855-ED5C-AA3D-5C9C69C4B5DD}"/>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428625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ED50F-A0F7-0DC5-119B-6B94219754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BDE0C-B721-3681-646F-CCEF37D22834}"/>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4" name="Footer Placeholder 3">
            <a:extLst>
              <a:ext uri="{FF2B5EF4-FFF2-40B4-BE49-F238E27FC236}">
                <a16:creationId xmlns:a16="http://schemas.microsoft.com/office/drawing/2014/main" id="{D29C5CD6-047C-3F09-D446-AD2A586738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1AD37E-F8E1-108E-31AD-0BFE3E76B147}"/>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300116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2EF7E4-D78B-6AB5-4240-64703B2A737B}"/>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3" name="Footer Placeholder 2">
            <a:extLst>
              <a:ext uri="{FF2B5EF4-FFF2-40B4-BE49-F238E27FC236}">
                <a16:creationId xmlns:a16="http://schemas.microsoft.com/office/drawing/2014/main" id="{6207B568-C7C1-24DF-8912-D4690C33292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708DB7-E52C-6928-CB45-8F6452B6D280}"/>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2871665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3826-A79F-40D9-4FE6-5BA94BC29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4556CA-BD08-13BE-DBEE-8D1AF376B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466E9-515F-1C9B-9141-3B98A9467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90DAC-1081-6395-6B93-054AE1938602}"/>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6" name="Footer Placeholder 5">
            <a:extLst>
              <a:ext uri="{FF2B5EF4-FFF2-40B4-BE49-F238E27FC236}">
                <a16:creationId xmlns:a16="http://schemas.microsoft.com/office/drawing/2014/main" id="{FCC94D92-AD33-DB87-D01C-77CB60DE64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7D162D-74E4-78A4-72A6-78D901A9F417}"/>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205544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8D78-0426-E2F1-A587-EE9E3D7F7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3B379E-AE9E-BB11-E696-13EA2ABDE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7B83CD8-E717-4B4A-6F74-818C93564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76BC2-5916-6E4B-4165-5685AAD10C8C}"/>
              </a:ext>
            </a:extLst>
          </p:cNvPr>
          <p:cNvSpPr>
            <a:spLocks noGrp="1"/>
          </p:cNvSpPr>
          <p:nvPr>
            <p:ph type="dt" sz="half" idx="10"/>
          </p:nvPr>
        </p:nvSpPr>
        <p:spPr/>
        <p:txBody>
          <a:bodyPr/>
          <a:lstStyle/>
          <a:p>
            <a:fld id="{628C2E49-D9FD-4646-874A-AA23E6C3894B}" type="datetimeFigureOut">
              <a:rPr lang="en-US" smtClean="0"/>
              <a:t>2/6/2024</a:t>
            </a:fld>
            <a:endParaRPr lang="en-US" dirty="0"/>
          </a:p>
        </p:txBody>
      </p:sp>
      <p:sp>
        <p:nvSpPr>
          <p:cNvPr id="6" name="Footer Placeholder 5">
            <a:extLst>
              <a:ext uri="{FF2B5EF4-FFF2-40B4-BE49-F238E27FC236}">
                <a16:creationId xmlns:a16="http://schemas.microsoft.com/office/drawing/2014/main" id="{1890373C-EB41-21B0-C96D-0FC7D5495A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89E49F-3812-D5C9-69E5-8910CE70D1BB}"/>
              </a:ext>
            </a:extLst>
          </p:cNvPr>
          <p:cNvSpPr>
            <a:spLocks noGrp="1"/>
          </p:cNvSpPr>
          <p:nvPr>
            <p:ph type="sldNum" sz="quarter" idx="12"/>
          </p:nvPr>
        </p:nvSpPr>
        <p:spPr/>
        <p:txBody>
          <a:bodyPr/>
          <a:lstStyle/>
          <a:p>
            <a:fld id="{F0FCC864-CD33-4385-94D5-D18AE9B897EF}" type="slidenum">
              <a:rPr lang="en-US" smtClean="0"/>
              <a:t>‹#›</a:t>
            </a:fld>
            <a:endParaRPr lang="en-US" dirty="0"/>
          </a:p>
        </p:txBody>
      </p:sp>
    </p:spTree>
    <p:extLst>
      <p:ext uri="{BB962C8B-B14F-4D97-AF65-F5344CB8AC3E}">
        <p14:creationId xmlns:p14="http://schemas.microsoft.com/office/powerpoint/2010/main" val="159499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16E31-28AD-31D2-C61B-FA00B7A6F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B79B6-A996-6503-7C83-379857AA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BD154-9DA0-FD78-0A3A-43D8E4FF3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C2E49-D9FD-4646-874A-AA23E6C3894B}" type="datetimeFigureOut">
              <a:rPr lang="en-US" smtClean="0"/>
              <a:t>2/6/2024</a:t>
            </a:fld>
            <a:endParaRPr lang="en-US" dirty="0"/>
          </a:p>
        </p:txBody>
      </p:sp>
      <p:sp>
        <p:nvSpPr>
          <p:cNvPr id="5" name="Footer Placeholder 4">
            <a:extLst>
              <a:ext uri="{FF2B5EF4-FFF2-40B4-BE49-F238E27FC236}">
                <a16:creationId xmlns:a16="http://schemas.microsoft.com/office/drawing/2014/main" id="{01B15CEA-71F9-BB71-531E-DEF476C85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5F5D11-FCEC-0DDE-577D-262B9C303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CC864-CD33-4385-94D5-D18AE9B897EF}" type="slidenum">
              <a:rPr lang="en-US" smtClean="0"/>
              <a:t>‹#›</a:t>
            </a:fld>
            <a:endParaRPr lang="en-US" dirty="0"/>
          </a:p>
        </p:txBody>
      </p:sp>
    </p:spTree>
    <p:extLst>
      <p:ext uri="{BB962C8B-B14F-4D97-AF65-F5344CB8AC3E}">
        <p14:creationId xmlns:p14="http://schemas.microsoft.com/office/powerpoint/2010/main" val="1656395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interactive/2023/10/28/world/africa/africa-youth-population.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youtu.be/su34Gx-STQk?si=hr-Az8AWz2MPQ_jk"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gmehUgOy5ok?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B00grl3K01g?si=fSNKIn6b2-H3ui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CxC161GvMPc&amp;feature=emb_log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4F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C5E519-CEDA-8F45-AFFE-5B5CD7894D00}"/>
              </a:ext>
            </a:extLst>
          </p:cNvPr>
          <p:cNvPicPr>
            <a:picLocks noGrp="1" noChangeAspect="1"/>
          </p:cNvPicPr>
          <p:nvPr>
            <p:ph idx="1"/>
          </p:nvPr>
        </p:nvPicPr>
        <p:blipFill>
          <a:blip r:embed="rId2"/>
          <a:stretch>
            <a:fillRect/>
          </a:stretch>
        </p:blipFill>
        <p:spPr>
          <a:xfrm>
            <a:off x="2896218" y="-34504"/>
            <a:ext cx="6399564" cy="6892504"/>
          </a:xfrm>
          <a:solidFill>
            <a:srgbClr val="F5F4F2"/>
          </a:solidFill>
        </p:spPr>
      </p:pic>
    </p:spTree>
    <p:extLst>
      <p:ext uri="{BB962C8B-B14F-4D97-AF65-F5344CB8AC3E}">
        <p14:creationId xmlns:p14="http://schemas.microsoft.com/office/powerpoint/2010/main" val="134061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descr="A person standing in front of a sign&#10;&#10;Description automatically generated">
            <a:extLst>
              <a:ext uri="{FF2B5EF4-FFF2-40B4-BE49-F238E27FC236}">
                <a16:creationId xmlns:a16="http://schemas.microsoft.com/office/drawing/2014/main" id="{4DA806AE-83FE-46F5-5EFD-B684B817D31F}"/>
              </a:ext>
            </a:extLst>
          </p:cNvPr>
          <p:cNvPicPr>
            <a:picLocks noChangeAspect="1"/>
          </p:cNvPicPr>
          <p:nvPr/>
        </p:nvPicPr>
        <p:blipFill rotWithShape="1">
          <a:blip r:embed="rId3"/>
          <a:srcRect l="24550" r="27471"/>
          <a:stretch/>
        </p:blipFill>
        <p:spPr>
          <a:xfrm>
            <a:off x="6096000" y="-501499"/>
            <a:ext cx="5069305" cy="8091451"/>
          </a:xfrm>
          <a:prstGeom prst="rect">
            <a:avLst/>
          </a:prstGeom>
        </p:spPr>
      </p:pic>
      <p:sp>
        <p:nvSpPr>
          <p:cNvPr id="5" name="Content Placeholder 2">
            <a:extLst>
              <a:ext uri="{FF2B5EF4-FFF2-40B4-BE49-F238E27FC236}">
                <a16:creationId xmlns:a16="http://schemas.microsoft.com/office/drawing/2014/main" id="{7F4E99EC-0B7C-757E-DFEC-13FDEAFDB731}"/>
              </a:ext>
            </a:extLst>
          </p:cNvPr>
          <p:cNvSpPr>
            <a:spLocks noGrp="1"/>
          </p:cNvSpPr>
          <p:nvPr>
            <p:ph idx="1"/>
          </p:nvPr>
        </p:nvSpPr>
        <p:spPr>
          <a:xfrm>
            <a:off x="565484" y="638509"/>
            <a:ext cx="5530516" cy="4351338"/>
          </a:xfrm>
        </p:spPr>
        <p:txBody>
          <a:bodyPr>
            <a:normAutofit/>
          </a:bodyPr>
          <a:lstStyle/>
          <a:p>
            <a:r>
              <a:rPr lang="en-US" sz="3200" dirty="0">
                <a:latin typeface="+mj-lt"/>
                <a:ea typeface="Calibri"/>
                <a:cs typeface="Calibri"/>
                <a:sym typeface="Calibri"/>
              </a:rPr>
              <a:t>‘Depopulation’ is a tragedy of the commons because decisions to not have children can be logical and desired for an individual but have undesired consequences for society</a:t>
            </a:r>
            <a:endParaRPr lang="en-US" sz="3200" dirty="0">
              <a:latin typeface="+mj-lt"/>
            </a:endParaRPr>
          </a:p>
          <a:p>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DDA9A3AA-A128-1225-1CCC-4F65A7CC5BD5}"/>
              </a:ext>
            </a:extLst>
          </p:cNvPr>
          <p:cNvPicPr>
            <a:picLocks noGrp="1" noChangeAspect="1"/>
          </p:cNvPicPr>
          <p:nvPr>
            <p:ph idx="1"/>
          </p:nvPr>
        </p:nvPicPr>
        <p:blipFill>
          <a:blip r:embed="rId4"/>
          <a:stretch>
            <a:fillRect/>
          </a:stretch>
        </p:blipFill>
        <p:spPr>
          <a:xfrm>
            <a:off x="644285" y="126749"/>
            <a:ext cx="10903430" cy="6604502"/>
          </a:xfrm>
          <a:ln w="31750">
            <a:solidFill>
              <a:schemeClr val="accent1"/>
            </a:solidFill>
          </a:ln>
        </p:spPr>
      </p:pic>
    </p:spTree>
    <p:extLst>
      <p:ext uri="{BB962C8B-B14F-4D97-AF65-F5344CB8AC3E}">
        <p14:creationId xmlns:p14="http://schemas.microsoft.com/office/powerpoint/2010/main" val="272145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A458-FA5C-F9ED-F010-82F181BE4230}"/>
              </a:ext>
            </a:extLst>
          </p:cNvPr>
          <p:cNvSpPr>
            <a:spLocks noGrp="1"/>
          </p:cNvSpPr>
          <p:nvPr>
            <p:ph type="title"/>
          </p:nvPr>
        </p:nvSpPr>
        <p:spPr>
          <a:xfrm>
            <a:off x="272716" y="18255"/>
            <a:ext cx="11919284" cy="1325563"/>
          </a:xfrm>
        </p:spPr>
        <p:txBody>
          <a:bodyPr/>
          <a:lstStyle/>
          <a:p>
            <a:pPr algn="ctr"/>
            <a:r>
              <a:rPr lang="en-US" dirty="0"/>
              <a:t>The African youthquake</a:t>
            </a:r>
          </a:p>
        </p:txBody>
      </p:sp>
      <p:pic>
        <p:nvPicPr>
          <p:cNvPr id="5" name="Content Placeholder 4">
            <a:extLst>
              <a:ext uri="{FF2B5EF4-FFF2-40B4-BE49-F238E27FC236}">
                <a16:creationId xmlns:a16="http://schemas.microsoft.com/office/drawing/2014/main" id="{9B637D84-F14C-91B1-B5E4-6B80E3386987}"/>
              </a:ext>
            </a:extLst>
          </p:cNvPr>
          <p:cNvPicPr>
            <a:picLocks noGrp="1" noChangeAspect="1"/>
          </p:cNvPicPr>
          <p:nvPr>
            <p:ph idx="1"/>
          </p:nvPr>
        </p:nvPicPr>
        <p:blipFill>
          <a:blip r:embed="rId2"/>
          <a:stretch>
            <a:fillRect/>
          </a:stretch>
        </p:blipFill>
        <p:spPr>
          <a:xfrm>
            <a:off x="1710489" y="1235733"/>
            <a:ext cx="9091863" cy="5622267"/>
          </a:xfrm>
        </p:spPr>
      </p:pic>
    </p:spTree>
    <p:extLst>
      <p:ext uri="{BB962C8B-B14F-4D97-AF65-F5344CB8AC3E}">
        <p14:creationId xmlns:p14="http://schemas.microsoft.com/office/powerpoint/2010/main" val="315651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995A5E-1EB1-EF8B-D35F-6581D3C634ED}"/>
              </a:ext>
            </a:extLst>
          </p:cNvPr>
          <p:cNvPicPr>
            <a:picLocks noGrp="1" noChangeAspect="1"/>
          </p:cNvPicPr>
          <p:nvPr>
            <p:ph idx="1"/>
          </p:nvPr>
        </p:nvPicPr>
        <p:blipFill>
          <a:blip r:embed="rId2"/>
          <a:stretch>
            <a:fillRect/>
          </a:stretch>
        </p:blipFill>
        <p:spPr>
          <a:xfrm>
            <a:off x="-304801" y="-23735"/>
            <a:ext cx="9715407" cy="7146430"/>
          </a:xfrm>
        </p:spPr>
      </p:pic>
      <p:sp>
        <p:nvSpPr>
          <p:cNvPr id="6" name="Content Placeholder 2">
            <a:extLst>
              <a:ext uri="{FF2B5EF4-FFF2-40B4-BE49-F238E27FC236}">
                <a16:creationId xmlns:a16="http://schemas.microsoft.com/office/drawing/2014/main" id="{63A3A986-A5A7-D7E2-02B1-5BC5CE430F2E}"/>
              </a:ext>
            </a:extLst>
          </p:cNvPr>
          <p:cNvSpPr txBox="1">
            <a:spLocks/>
          </p:cNvSpPr>
          <p:nvPr/>
        </p:nvSpPr>
        <p:spPr>
          <a:xfrm>
            <a:off x="6549190" y="689811"/>
            <a:ext cx="5418221" cy="6168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Africa’s soaring population is partly a result of the demographic transition. Africans eat better and live longer than ever, on average. Infant mortality has been halved since 2000; calorie intake has soared.</a:t>
            </a:r>
          </a:p>
          <a:p>
            <a:r>
              <a:rPr lang="en-US" sz="3200" dirty="0">
                <a:latin typeface="+mj-lt"/>
              </a:rPr>
              <a:t>African countries have a vital resource that aging societies are losing: a youthful population</a:t>
            </a:r>
          </a:p>
          <a:p>
            <a:endParaRPr lang="en-US" dirty="0"/>
          </a:p>
        </p:txBody>
      </p:sp>
    </p:spTree>
    <p:extLst>
      <p:ext uri="{BB962C8B-B14F-4D97-AF65-F5344CB8AC3E}">
        <p14:creationId xmlns:p14="http://schemas.microsoft.com/office/powerpoint/2010/main" val="126249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F6A27B-2BA5-B631-4EAD-0FEEEE7B4288}"/>
              </a:ext>
            </a:extLst>
          </p:cNvPr>
          <p:cNvPicPr>
            <a:picLocks noGrp="1" noChangeAspect="1"/>
          </p:cNvPicPr>
          <p:nvPr>
            <p:ph idx="1"/>
          </p:nvPr>
        </p:nvPicPr>
        <p:blipFill>
          <a:blip r:embed="rId3"/>
          <a:stretch>
            <a:fillRect/>
          </a:stretch>
        </p:blipFill>
        <p:spPr>
          <a:xfrm>
            <a:off x="220454" y="212737"/>
            <a:ext cx="6693693" cy="6432523"/>
          </a:xfrm>
        </p:spPr>
      </p:pic>
      <p:sp>
        <p:nvSpPr>
          <p:cNvPr id="8" name="Content Placeholder 2">
            <a:extLst>
              <a:ext uri="{FF2B5EF4-FFF2-40B4-BE49-F238E27FC236}">
                <a16:creationId xmlns:a16="http://schemas.microsoft.com/office/drawing/2014/main" id="{0B881038-D725-3FD1-9B70-25BE1A2E006F}"/>
              </a:ext>
            </a:extLst>
          </p:cNvPr>
          <p:cNvSpPr txBox="1">
            <a:spLocks/>
          </p:cNvSpPr>
          <p:nvPr/>
        </p:nvSpPr>
        <p:spPr>
          <a:xfrm>
            <a:off x="6789821" y="589170"/>
            <a:ext cx="5037346" cy="60560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Nigeria adds another five million people every year, and by 2050 is expected to overtake the United States as the world’s third most populous country.</a:t>
            </a:r>
          </a:p>
          <a:p>
            <a:r>
              <a:rPr lang="en-US" sz="3200" dirty="0">
                <a:latin typeface="+mj-lt"/>
              </a:rPr>
              <a:t>Yet some African countries risk being swamped by this youthquake</a:t>
            </a:r>
          </a:p>
          <a:p>
            <a:r>
              <a:rPr lang="en-US" sz="3200" dirty="0">
                <a:latin typeface="+mj-lt"/>
              </a:rPr>
              <a:t>A large question is will there be enough development and jobs to provide livelihoods for these young people</a:t>
            </a:r>
          </a:p>
          <a:p>
            <a:endParaRPr lang="en-US" sz="3200" dirty="0">
              <a:latin typeface="+mj-lt"/>
            </a:endParaRPr>
          </a:p>
          <a:p>
            <a:endParaRPr lang="en-US" dirty="0"/>
          </a:p>
        </p:txBody>
      </p:sp>
    </p:spTree>
    <p:extLst>
      <p:ext uri="{BB962C8B-B14F-4D97-AF65-F5344CB8AC3E}">
        <p14:creationId xmlns:p14="http://schemas.microsoft.com/office/powerpoint/2010/main" val="268017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0C656-AF05-DAA7-97E3-DF9E845618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EFA6C6-3AC4-AD1E-C486-ADF5840CF1EF}"/>
              </a:ext>
            </a:extLst>
          </p:cNvPr>
          <p:cNvSpPr>
            <a:spLocks noGrp="1"/>
          </p:cNvSpPr>
          <p:nvPr>
            <p:ph idx="1"/>
          </p:nvPr>
        </p:nvSpPr>
        <p:spPr>
          <a:xfrm>
            <a:off x="192506" y="609601"/>
            <a:ext cx="3978443" cy="6513094"/>
          </a:xfrm>
        </p:spPr>
        <p:txBody>
          <a:bodyPr>
            <a:normAutofit/>
          </a:bodyPr>
          <a:lstStyle/>
          <a:p>
            <a:r>
              <a:rPr lang="en-US" sz="3200" dirty="0">
                <a:latin typeface="+mj-lt"/>
              </a:rPr>
              <a:t>Even in Nigeria, Africa’s most populous nation today, two-thirds of its 213 million people live on less than $2 per day; extremist violence is increasing; and life expectancy is just 53, nine years below African average.</a:t>
            </a:r>
          </a:p>
          <a:p>
            <a:pPr marL="0" indent="0">
              <a:buNone/>
            </a:pPr>
            <a:endParaRPr lang="en-US" dirty="0"/>
          </a:p>
        </p:txBody>
      </p:sp>
      <p:pic>
        <p:nvPicPr>
          <p:cNvPr id="4" name="Picture 3">
            <a:extLst>
              <a:ext uri="{FF2B5EF4-FFF2-40B4-BE49-F238E27FC236}">
                <a16:creationId xmlns:a16="http://schemas.microsoft.com/office/drawing/2014/main" id="{0DBEDAF2-E7A9-51C9-35AB-8BF00B363E1A}"/>
              </a:ext>
            </a:extLst>
          </p:cNvPr>
          <p:cNvPicPr>
            <a:picLocks noChangeAspect="1"/>
          </p:cNvPicPr>
          <p:nvPr/>
        </p:nvPicPr>
        <p:blipFill rotWithShape="1">
          <a:blip r:embed="rId3"/>
          <a:srcRect r="23379"/>
          <a:stretch/>
        </p:blipFill>
        <p:spPr>
          <a:xfrm>
            <a:off x="4170949" y="609601"/>
            <a:ext cx="7956882" cy="5320646"/>
          </a:xfrm>
          <a:prstGeom prst="rect">
            <a:avLst/>
          </a:prstGeom>
        </p:spPr>
      </p:pic>
    </p:spTree>
    <p:extLst>
      <p:ext uri="{BB962C8B-B14F-4D97-AF65-F5344CB8AC3E}">
        <p14:creationId xmlns:p14="http://schemas.microsoft.com/office/powerpoint/2010/main" val="410952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4F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274B12-04FD-2B08-B76B-39A85AE1820D}"/>
              </a:ext>
            </a:extLst>
          </p:cNvPr>
          <p:cNvSpPr>
            <a:spLocks noGrp="1"/>
          </p:cNvSpPr>
          <p:nvPr>
            <p:ph idx="1"/>
          </p:nvPr>
        </p:nvSpPr>
        <p:spPr>
          <a:xfrm>
            <a:off x="501316" y="494129"/>
            <a:ext cx="4776538" cy="5762291"/>
          </a:xfrm>
        </p:spPr>
        <p:txBody>
          <a:bodyPr>
            <a:normAutofit lnSpcReduction="10000"/>
          </a:bodyPr>
          <a:lstStyle/>
          <a:p>
            <a:r>
              <a:rPr lang="en-US" sz="3200" dirty="0">
                <a:latin typeface="+mj-lt"/>
              </a:rPr>
              <a:t>Africa’s working age population (15-65) will reach 1 billion in the next decade, but the question is will there be enough jobs and economic opportunities</a:t>
            </a:r>
          </a:p>
          <a:p>
            <a:r>
              <a:rPr lang="en-US" sz="3200" dirty="0">
                <a:latin typeface="+mj-lt"/>
              </a:rPr>
              <a:t>However, even Africa youthquake will likely age out and eventually overall population on Earth is expected to begin a decline </a:t>
            </a:r>
          </a:p>
        </p:txBody>
      </p:sp>
      <p:pic>
        <p:nvPicPr>
          <p:cNvPr id="7" name="Picture 6">
            <a:extLst>
              <a:ext uri="{FF2B5EF4-FFF2-40B4-BE49-F238E27FC236}">
                <a16:creationId xmlns:a16="http://schemas.microsoft.com/office/drawing/2014/main" id="{2FA69BD0-5035-456C-5161-FB3BC5C3BC35}"/>
              </a:ext>
            </a:extLst>
          </p:cNvPr>
          <p:cNvPicPr>
            <a:picLocks noChangeAspect="1"/>
          </p:cNvPicPr>
          <p:nvPr/>
        </p:nvPicPr>
        <p:blipFill rotWithShape="1">
          <a:blip r:embed="rId3"/>
          <a:srcRect b="5647"/>
          <a:stretch/>
        </p:blipFill>
        <p:spPr>
          <a:xfrm>
            <a:off x="5444301" y="333708"/>
            <a:ext cx="5512457" cy="6385299"/>
          </a:xfrm>
          <a:prstGeom prst="rect">
            <a:avLst/>
          </a:prstGeom>
        </p:spPr>
      </p:pic>
    </p:spTree>
    <p:extLst>
      <p:ext uri="{BB962C8B-B14F-4D97-AF65-F5344CB8AC3E}">
        <p14:creationId xmlns:p14="http://schemas.microsoft.com/office/powerpoint/2010/main" val="2343474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A13B-44DE-493F-9A74-74C85B2A63C7}"/>
              </a:ext>
            </a:extLst>
          </p:cNvPr>
          <p:cNvSpPr>
            <a:spLocks noGrp="1"/>
          </p:cNvSpPr>
          <p:nvPr>
            <p:ph type="title"/>
          </p:nvPr>
        </p:nvSpPr>
        <p:spPr/>
        <p:txBody>
          <a:bodyPr>
            <a:normAutofit/>
          </a:bodyPr>
          <a:lstStyle/>
          <a:p>
            <a:pPr algn="ctr"/>
            <a:r>
              <a:rPr lang="en-US" dirty="0"/>
              <a:t>A bottleneck and breakthrough policy for </a:t>
            </a:r>
            <a:r>
              <a:rPr lang="en-US"/>
              <a:t>the future?</a:t>
            </a:r>
            <a:endParaRPr lang="en-US" dirty="0"/>
          </a:p>
        </p:txBody>
      </p:sp>
      <p:sp>
        <p:nvSpPr>
          <p:cNvPr id="3" name="Content Placeholder 2">
            <a:extLst>
              <a:ext uri="{FF2B5EF4-FFF2-40B4-BE49-F238E27FC236}">
                <a16:creationId xmlns:a16="http://schemas.microsoft.com/office/drawing/2014/main" id="{C668F398-7144-45DF-ABF9-792341F07FF1}"/>
              </a:ext>
            </a:extLst>
          </p:cNvPr>
          <p:cNvSpPr>
            <a:spLocks noGrp="1"/>
          </p:cNvSpPr>
          <p:nvPr>
            <p:ph idx="1"/>
          </p:nvPr>
        </p:nvSpPr>
        <p:spPr>
          <a:xfrm>
            <a:off x="597569" y="2141537"/>
            <a:ext cx="10515600" cy="4351338"/>
          </a:xfrm>
        </p:spPr>
        <p:txBody>
          <a:bodyPr>
            <a:normAutofit/>
          </a:bodyPr>
          <a:lstStyle/>
          <a:p>
            <a:pPr algn="just"/>
            <a:r>
              <a:rPr lang="en-US" sz="3200" dirty="0">
                <a:latin typeface="+mj-lt"/>
              </a:rPr>
              <a:t>A compromise between environmentalism emphasizing conservation and degrowth versus ecomodernist perspectives emphasizing resource use, economic growth and innovation: </a:t>
            </a:r>
          </a:p>
          <a:p>
            <a:pPr algn="just"/>
            <a:r>
              <a:rPr lang="en-US" sz="3200" dirty="0">
                <a:solidFill>
                  <a:srgbClr val="221E1F"/>
                </a:solidFill>
                <a:latin typeface="+mj-lt"/>
              </a:rPr>
              <a:t>If society were to focus only on limiting economic growth to protect nature, then population growth and poverty could overwhelm what remains in the absence of innovation</a:t>
            </a:r>
          </a:p>
          <a:p>
            <a:pPr algn="just"/>
            <a:r>
              <a:rPr lang="en-US" sz="3200" dirty="0">
                <a:solidFill>
                  <a:srgbClr val="221E1F"/>
                </a:solidFill>
                <a:latin typeface="+mj-lt"/>
              </a:rPr>
              <a:t>I</a:t>
            </a:r>
            <a:r>
              <a:rPr lang="en-US" sz="3200" b="0" i="0" u="none" strike="noStrike" baseline="0" dirty="0">
                <a:solidFill>
                  <a:srgbClr val="221E1F"/>
                </a:solidFill>
                <a:latin typeface="+mj-lt"/>
              </a:rPr>
              <a:t>f society focuses </a:t>
            </a:r>
            <a:r>
              <a:rPr lang="en-US" sz="3200" dirty="0">
                <a:solidFill>
                  <a:srgbClr val="221E1F"/>
                </a:solidFill>
                <a:latin typeface="+mj-lt"/>
              </a:rPr>
              <a:t>too much on letting growth and innovation run unchecked then w</a:t>
            </a:r>
            <a:r>
              <a:rPr lang="en-US" sz="3200" b="0" i="0" u="none" strike="noStrike" baseline="0" dirty="0">
                <a:solidFill>
                  <a:srgbClr val="221E1F"/>
                </a:solidFill>
                <a:latin typeface="+mj-lt"/>
              </a:rPr>
              <a:t>hat remains of nature could well be sacrificed. </a:t>
            </a:r>
          </a:p>
          <a:p>
            <a:pPr marL="0" indent="0">
              <a:buNone/>
            </a:pPr>
            <a:endParaRPr lang="en-US" dirty="0"/>
          </a:p>
        </p:txBody>
      </p:sp>
    </p:spTree>
    <p:extLst>
      <p:ext uri="{BB962C8B-B14F-4D97-AF65-F5344CB8AC3E}">
        <p14:creationId xmlns:p14="http://schemas.microsoft.com/office/powerpoint/2010/main" val="107360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9EEA8D-1295-EDD3-9FDC-7079A5FB1107}"/>
              </a:ext>
            </a:extLst>
          </p:cNvPr>
          <p:cNvPicPr>
            <a:picLocks noGrp="1" noChangeAspect="1"/>
          </p:cNvPicPr>
          <p:nvPr>
            <p:ph idx="1"/>
          </p:nvPr>
        </p:nvPicPr>
        <p:blipFill>
          <a:blip r:embed="rId3"/>
          <a:stretch>
            <a:fillRect/>
          </a:stretch>
        </p:blipFill>
        <p:spPr>
          <a:xfrm>
            <a:off x="2307840" y="-78201"/>
            <a:ext cx="7576319" cy="6936201"/>
          </a:xfrm>
        </p:spPr>
      </p:pic>
    </p:spTree>
    <p:extLst>
      <p:ext uri="{BB962C8B-B14F-4D97-AF65-F5344CB8AC3E}">
        <p14:creationId xmlns:p14="http://schemas.microsoft.com/office/powerpoint/2010/main" val="400935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474" y="1925053"/>
            <a:ext cx="10940715" cy="4612453"/>
          </a:xfrm>
        </p:spPr>
        <p:txBody>
          <a:bodyPr>
            <a:noAutofit/>
          </a:bodyPr>
          <a:lstStyle/>
          <a:p>
            <a:r>
              <a:rPr lang="en-US" dirty="0">
                <a:latin typeface="+mj-lt"/>
              </a:rPr>
              <a:t>Global population numbers increasing but at a slowing rate</a:t>
            </a:r>
          </a:p>
          <a:p>
            <a:r>
              <a:rPr lang="en-US" dirty="0">
                <a:latin typeface="+mj-lt"/>
              </a:rPr>
              <a:t>Subreplacement fertility occurring in some countries – not enough children born to replace parents. </a:t>
            </a:r>
          </a:p>
          <a:p>
            <a:r>
              <a:rPr lang="en-US" dirty="0">
                <a:latin typeface="+mj-lt"/>
              </a:rPr>
              <a:t>Reasons:</a:t>
            </a:r>
          </a:p>
          <a:p>
            <a:pPr lvl="1"/>
            <a:r>
              <a:rPr lang="en-US" sz="2800" dirty="0">
                <a:latin typeface="+mj-lt"/>
              </a:rPr>
              <a:t>Postponement of marriage and parenthood</a:t>
            </a:r>
          </a:p>
          <a:p>
            <a:pPr lvl="1"/>
            <a:r>
              <a:rPr lang="en-US" sz="2800" dirty="0">
                <a:latin typeface="+mj-lt"/>
              </a:rPr>
              <a:t>Increased autonomy of women</a:t>
            </a:r>
          </a:p>
          <a:p>
            <a:pPr lvl="1"/>
            <a:r>
              <a:rPr lang="en-US" sz="2800" dirty="0">
                <a:latin typeface="+mj-lt"/>
              </a:rPr>
              <a:t>Two household incomes now needed, thereby curtailing child-rearing</a:t>
            </a:r>
          </a:p>
          <a:p>
            <a:pPr lvl="1"/>
            <a:r>
              <a:rPr lang="en-US" sz="2800" dirty="0">
                <a:latin typeface="+mj-lt"/>
              </a:rPr>
              <a:t>Single head of household families less able to support multiple children</a:t>
            </a:r>
          </a:p>
        </p:txBody>
      </p:sp>
      <p:sp>
        <p:nvSpPr>
          <p:cNvPr id="6" name="Title 1">
            <a:extLst>
              <a:ext uri="{FF2B5EF4-FFF2-40B4-BE49-F238E27FC236}">
                <a16:creationId xmlns:a16="http://schemas.microsoft.com/office/drawing/2014/main" id="{F1FD4944-2807-2E84-06FD-5D410FB593D0}"/>
              </a:ext>
            </a:extLst>
          </p:cNvPr>
          <p:cNvSpPr>
            <a:spLocks noGrp="1"/>
          </p:cNvSpPr>
          <p:nvPr>
            <p:ph type="title"/>
          </p:nvPr>
        </p:nvSpPr>
        <p:spPr>
          <a:xfrm>
            <a:off x="838200" y="365125"/>
            <a:ext cx="10423358" cy="1325563"/>
          </a:xfrm>
        </p:spPr>
        <p:txBody>
          <a:bodyPr>
            <a:normAutofit/>
          </a:bodyPr>
          <a:lstStyle/>
          <a:p>
            <a:pPr algn="ctr"/>
            <a:r>
              <a:rPr lang="en-US" dirty="0"/>
              <a:t>The second demographic transition</a:t>
            </a:r>
          </a:p>
        </p:txBody>
      </p:sp>
    </p:spTree>
    <p:extLst>
      <p:ext uri="{BB962C8B-B14F-4D97-AF65-F5344CB8AC3E}">
        <p14:creationId xmlns:p14="http://schemas.microsoft.com/office/powerpoint/2010/main" val="21732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A graph of growth in the world&#10;&#10;Description automatically generated with medium confidence"/>
          <p:cNvPicPr preferRelativeResize="0"/>
          <p:nvPr/>
        </p:nvPicPr>
        <p:blipFill rotWithShape="1">
          <a:blip r:embed="rId3">
            <a:alphaModFix/>
          </a:blip>
          <a:srcRect/>
          <a:stretch/>
        </p:blipFill>
        <p:spPr>
          <a:xfrm>
            <a:off x="1476365" y="276833"/>
            <a:ext cx="8967046" cy="63043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0" descr="A group of people wearing diapers and dancing&#10;&#10;Description automatically generated"/>
          <p:cNvPicPr preferRelativeResize="0"/>
          <p:nvPr/>
        </p:nvPicPr>
        <p:blipFill rotWithShape="1">
          <a:blip r:embed="rId3">
            <a:alphaModFix/>
          </a:blip>
          <a:srcRect l="6411" r="8935"/>
          <a:stretch/>
        </p:blipFill>
        <p:spPr>
          <a:xfrm>
            <a:off x="0" y="453351"/>
            <a:ext cx="8357937" cy="5855368"/>
          </a:xfrm>
          <a:prstGeom prst="rect">
            <a:avLst/>
          </a:prstGeom>
          <a:noFill/>
          <a:ln>
            <a:noFill/>
          </a:ln>
        </p:spPr>
      </p:pic>
      <p:pic>
        <p:nvPicPr>
          <p:cNvPr id="6" name="Picture 5">
            <a:hlinkClick r:id="rId4"/>
            <a:extLst>
              <a:ext uri="{FF2B5EF4-FFF2-40B4-BE49-F238E27FC236}">
                <a16:creationId xmlns:a16="http://schemas.microsoft.com/office/drawing/2014/main" id="{4B413BB8-7A21-10A2-C669-AC7A5808EACF}"/>
              </a:ext>
            </a:extLst>
          </p:cNvPr>
          <p:cNvPicPr>
            <a:picLocks noChangeAspect="1"/>
          </p:cNvPicPr>
          <p:nvPr/>
        </p:nvPicPr>
        <p:blipFill rotWithShape="1">
          <a:blip r:embed="rId5"/>
          <a:srcRect t="2166" r="3933"/>
          <a:stretch/>
        </p:blipFill>
        <p:spPr>
          <a:xfrm>
            <a:off x="8501501" y="274640"/>
            <a:ext cx="3541209" cy="6308719"/>
          </a:xfrm>
          <a:prstGeom prst="rect">
            <a:avLst/>
          </a:prstGeom>
          <a:ln w="25400">
            <a:solidFill>
              <a:schemeClr val="accent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Why China's population is shrinking">
            <a:hlinkClick r:id="" action="ppaction://media"/>
            <a:extLst>
              <a:ext uri="{FF2B5EF4-FFF2-40B4-BE49-F238E27FC236}">
                <a16:creationId xmlns:a16="http://schemas.microsoft.com/office/drawing/2014/main" id="{11720D7B-F9E1-EE02-F065-B9736BA77152}"/>
              </a:ext>
            </a:extLst>
          </p:cNvPr>
          <p:cNvPicPr>
            <a:picLocks noGrp="1" noRot="1" noChangeAspect="1"/>
          </p:cNvPicPr>
          <p:nvPr>
            <p:ph idx="1"/>
            <a:videoFile r:link="rId1"/>
          </p:nvPr>
        </p:nvPicPr>
        <p:blipFill>
          <a:blip r:embed="rId4"/>
          <a:stretch>
            <a:fillRect/>
          </a:stretch>
        </p:blipFill>
        <p:spPr>
          <a:xfrm>
            <a:off x="625523" y="340518"/>
            <a:ext cx="10940954" cy="6176963"/>
          </a:xfrm>
          <a:prstGeom prst="rect">
            <a:avLst/>
          </a:prstGeom>
        </p:spPr>
      </p:pic>
    </p:spTree>
    <p:extLst>
      <p:ext uri="{BB962C8B-B14F-4D97-AF65-F5344CB8AC3E}">
        <p14:creationId xmlns:p14="http://schemas.microsoft.com/office/powerpoint/2010/main" val="13597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body" idx="1"/>
          </p:nvPr>
        </p:nvSpPr>
        <p:spPr>
          <a:xfrm>
            <a:off x="205429" y="783857"/>
            <a:ext cx="3420286" cy="5816016"/>
          </a:xfrm>
          <a:prstGeom prst="rect">
            <a:avLst/>
          </a:prstGeom>
          <a:noFill/>
          <a:ln>
            <a:noFill/>
          </a:ln>
        </p:spPr>
        <p:txBody>
          <a:bodyPr spcFirstLastPara="1" wrap="square" lIns="91425" tIns="45700" rIns="91425" bIns="45700" anchor="t" anchorCtr="0">
            <a:normAutofit/>
          </a:bodyPr>
          <a:lstStyle/>
          <a:p>
            <a:pPr>
              <a:lnSpc>
                <a:spcPct val="100000"/>
              </a:lnSpc>
              <a:spcBef>
                <a:spcPts val="0"/>
              </a:spcBef>
              <a:buClr>
                <a:schemeClr val="dk1"/>
              </a:buClr>
              <a:buSzPct val="100000"/>
            </a:pPr>
            <a:r>
              <a:rPr lang="en-US" sz="3200" dirty="0">
                <a:latin typeface="+mj-lt"/>
                <a:ea typeface="Calibri"/>
                <a:cs typeface="Calibri"/>
                <a:sym typeface="Calibri"/>
              </a:rPr>
              <a:t>The shift to an older population has demographic momentum and once under way it is difficult to reverse</a:t>
            </a:r>
            <a:endParaRPr sz="3200" dirty="0">
              <a:latin typeface="+mj-lt"/>
              <a:ea typeface="Calibri"/>
              <a:cs typeface="Calibri"/>
              <a:sym typeface="Calibri"/>
            </a:endParaRPr>
          </a:p>
          <a:p>
            <a:pPr marL="0" marR="0" lvl="0" indent="0" algn="l" rtl="0">
              <a:lnSpc>
                <a:spcPct val="115000"/>
              </a:lnSpc>
              <a:spcBef>
                <a:spcPts val="1000"/>
              </a:spcBef>
              <a:spcAft>
                <a:spcPts val="0"/>
              </a:spcAft>
              <a:buClr>
                <a:schemeClr val="dk1"/>
              </a:buClr>
              <a:buSzPct val="100000"/>
              <a:buNone/>
            </a:pPr>
            <a:br>
              <a:rPr lang="en-US" sz="3200" dirty="0">
                <a:latin typeface="Calibri"/>
                <a:ea typeface="Calibri"/>
                <a:cs typeface="Calibri"/>
                <a:sym typeface="Calibri"/>
              </a:rPr>
            </a:br>
            <a:br>
              <a:rPr lang="en-US" sz="1800" dirty="0">
                <a:latin typeface="Calibri"/>
                <a:ea typeface="Calibri"/>
                <a:cs typeface="Calibri"/>
                <a:sym typeface="Calibri"/>
              </a:rPr>
            </a:br>
            <a:br>
              <a:rPr lang="en-US" sz="1800" dirty="0">
                <a:latin typeface="Calibri"/>
                <a:ea typeface="Calibri"/>
                <a:cs typeface="Calibri"/>
                <a:sym typeface="Calibri"/>
              </a:rPr>
            </a:br>
            <a:br>
              <a:rPr lang="en-US" sz="1800" dirty="0">
                <a:latin typeface="Calibri"/>
                <a:ea typeface="Calibri"/>
                <a:cs typeface="Calibri"/>
                <a:sym typeface="Calibri"/>
              </a:rPr>
            </a:br>
            <a:endParaRPr dirty="0"/>
          </a:p>
        </p:txBody>
      </p:sp>
      <p:pic>
        <p:nvPicPr>
          <p:cNvPr id="148" name="Google Shape;148;p9" descr="A group of people sitting in a bus&#10;&#10;Description automatically generated"/>
          <p:cNvPicPr preferRelativeResize="0"/>
          <p:nvPr/>
        </p:nvPicPr>
        <p:blipFill rotWithShape="1">
          <a:blip r:embed="rId3">
            <a:alphaModFix/>
          </a:blip>
          <a:srcRect l="7403" r="6332"/>
          <a:stretch/>
        </p:blipFill>
        <p:spPr>
          <a:xfrm>
            <a:off x="3625715" y="381532"/>
            <a:ext cx="8052937" cy="60949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xEl>
                                              <p:pRg st="1" end="1"/>
                                            </p:txEl>
                                          </p:spTgt>
                                        </p:tgtEl>
                                        <p:attrNameLst>
                                          <p:attrName>style.visibility</p:attrName>
                                        </p:attrNameLst>
                                      </p:cBhvr>
                                      <p:to>
                                        <p:strVal val="visible"/>
                                      </p:to>
                                    </p:set>
                                    <p:animEffect transition="in" filter="fade">
                                      <p:cBhvr>
                                        <p:cTn id="12" dur="500"/>
                                        <p:tgtEl>
                                          <p:spTgt spid="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body" idx="1"/>
          </p:nvPr>
        </p:nvSpPr>
        <p:spPr>
          <a:xfrm>
            <a:off x="288759" y="606425"/>
            <a:ext cx="2759241" cy="5645150"/>
          </a:xfrm>
          <a:prstGeom prst="rect">
            <a:avLst/>
          </a:prstGeom>
          <a:noFill/>
          <a:ln>
            <a:noFill/>
          </a:ln>
        </p:spPr>
        <p:txBody>
          <a:bodyPr spcFirstLastPara="1" wrap="square" lIns="91425" tIns="45700" rIns="91425" bIns="45700" anchor="t" anchorCtr="0">
            <a:normAutofit/>
          </a:bodyPr>
          <a:lstStyle/>
          <a:p>
            <a:pPr>
              <a:spcBef>
                <a:spcPts val="0"/>
              </a:spcBef>
              <a:buClr>
                <a:schemeClr val="dk1"/>
              </a:buClr>
              <a:buSzPts val="3200"/>
            </a:pPr>
            <a:r>
              <a:rPr lang="en-US" sz="3200" dirty="0">
                <a:latin typeface="+mj-lt"/>
                <a:ea typeface="Calibri"/>
                <a:cs typeface="Calibri"/>
                <a:sym typeface="Calibri"/>
              </a:rPr>
              <a:t>National initiatives to produce more children have minimal long-lasting impacts</a:t>
            </a:r>
            <a:br>
              <a:rPr lang="en-US" sz="3200" dirty="0"/>
            </a:br>
            <a:br>
              <a:rPr lang="en-US" sz="3200" dirty="0"/>
            </a:br>
            <a:endParaRPr sz="3200" dirty="0"/>
          </a:p>
          <a:p>
            <a:pPr marL="0" lvl="0" indent="0" algn="l" rtl="0">
              <a:lnSpc>
                <a:spcPct val="90000"/>
              </a:lnSpc>
              <a:spcBef>
                <a:spcPts val="1000"/>
              </a:spcBef>
              <a:spcAft>
                <a:spcPts val="0"/>
              </a:spcAft>
              <a:buClr>
                <a:schemeClr val="dk1"/>
              </a:buClr>
              <a:buSzPts val="3200"/>
              <a:buNone/>
            </a:pPr>
            <a:br>
              <a:rPr lang="en-US" sz="3200" dirty="0"/>
            </a:br>
            <a:endParaRPr sz="3200" dirty="0"/>
          </a:p>
        </p:txBody>
      </p:sp>
      <p:pic>
        <p:nvPicPr>
          <p:cNvPr id="3" name="Picture 2">
            <a:hlinkClick r:id="rId3"/>
            <a:extLst>
              <a:ext uri="{FF2B5EF4-FFF2-40B4-BE49-F238E27FC236}">
                <a16:creationId xmlns:a16="http://schemas.microsoft.com/office/drawing/2014/main" id="{16EEC725-F693-6E0E-5305-506DBD80DEC9}"/>
              </a:ext>
            </a:extLst>
          </p:cNvPr>
          <p:cNvPicPr>
            <a:picLocks noChangeAspect="1"/>
          </p:cNvPicPr>
          <p:nvPr/>
        </p:nvPicPr>
        <p:blipFill>
          <a:blip r:embed="rId4"/>
          <a:stretch>
            <a:fillRect/>
          </a:stretch>
        </p:blipFill>
        <p:spPr>
          <a:xfrm>
            <a:off x="3399650" y="413920"/>
            <a:ext cx="8326672" cy="5088522"/>
          </a:xfrm>
          <a:prstGeom prst="rect">
            <a:avLst/>
          </a:prstGeom>
          <a:ln w="28575">
            <a:solidFill>
              <a:schemeClr val="accent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C93768BD-2CD2-7819-9815-13B13F52A31B}"/>
              </a:ext>
            </a:extLst>
          </p:cNvPr>
          <p:cNvPicPr>
            <a:picLocks noGrp="1" noChangeAspect="1"/>
          </p:cNvPicPr>
          <p:nvPr>
            <p:ph idx="1"/>
          </p:nvPr>
        </p:nvPicPr>
        <p:blipFill>
          <a:blip r:embed="rId3"/>
          <a:stretch>
            <a:fillRect/>
          </a:stretch>
        </p:blipFill>
        <p:spPr>
          <a:xfrm>
            <a:off x="602159" y="299202"/>
            <a:ext cx="10987682" cy="6259596"/>
          </a:xfrm>
          <a:prstGeom prst="rect">
            <a:avLst/>
          </a:prstGeom>
          <a:ln w="41275">
            <a:solidFill>
              <a:schemeClr val="accent1">
                <a:lumMod val="60000"/>
                <a:lumOff val="40000"/>
              </a:schemeClr>
            </a:solidFill>
          </a:ln>
        </p:spPr>
      </p:pic>
    </p:spTree>
    <p:extLst>
      <p:ext uri="{BB962C8B-B14F-4D97-AF65-F5344CB8AC3E}">
        <p14:creationId xmlns:p14="http://schemas.microsoft.com/office/powerpoint/2010/main" val="2488441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0">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907</Words>
  <Application>Microsoft Office PowerPoint</Application>
  <PresentationFormat>Widescreen</PresentationFormat>
  <Paragraphs>57</Paragraphs>
  <Slides>17</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The second demographic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African youthquake</vt:lpstr>
      <vt:lpstr>PowerPoint Presentation</vt:lpstr>
      <vt:lpstr>PowerPoint Presentation</vt:lpstr>
      <vt:lpstr>PowerPoint Presentation</vt:lpstr>
      <vt:lpstr>PowerPoint Presentation</vt:lpstr>
      <vt:lpstr>A bottleneck and breakthrough policy for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12</cp:revision>
  <dcterms:created xsi:type="dcterms:W3CDTF">2023-12-24T17:55:19Z</dcterms:created>
  <dcterms:modified xsi:type="dcterms:W3CDTF">2024-02-06T14:35:03Z</dcterms:modified>
</cp:coreProperties>
</file>