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48" r:id="rId2"/>
  </p:sldMasterIdLst>
  <p:notesMasterIdLst>
    <p:notesMasterId r:id="rId38"/>
  </p:notesMasterIdLst>
  <p:sldIdLst>
    <p:sldId id="272" r:id="rId3"/>
    <p:sldId id="298" r:id="rId4"/>
    <p:sldId id="297" r:id="rId5"/>
    <p:sldId id="278" r:id="rId6"/>
    <p:sldId id="299" r:id="rId7"/>
    <p:sldId id="300" r:id="rId8"/>
    <p:sldId id="284" r:id="rId9"/>
    <p:sldId id="279" r:id="rId10"/>
    <p:sldId id="324" r:id="rId11"/>
    <p:sldId id="280" r:id="rId12"/>
    <p:sldId id="306" r:id="rId13"/>
    <p:sldId id="281" r:id="rId14"/>
    <p:sldId id="305" r:id="rId15"/>
    <p:sldId id="325" r:id="rId16"/>
    <p:sldId id="260" r:id="rId17"/>
    <p:sldId id="271" r:id="rId18"/>
    <p:sldId id="331" r:id="rId19"/>
    <p:sldId id="283" r:id="rId20"/>
    <p:sldId id="289" r:id="rId21"/>
    <p:sldId id="327" r:id="rId22"/>
    <p:sldId id="258" r:id="rId23"/>
    <p:sldId id="313" r:id="rId24"/>
    <p:sldId id="265" r:id="rId25"/>
    <p:sldId id="290" r:id="rId26"/>
    <p:sldId id="332" r:id="rId27"/>
    <p:sldId id="257" r:id="rId28"/>
    <p:sldId id="286" r:id="rId29"/>
    <p:sldId id="261" r:id="rId30"/>
    <p:sldId id="333" r:id="rId31"/>
    <p:sldId id="296" r:id="rId32"/>
    <p:sldId id="269" r:id="rId33"/>
    <p:sldId id="292" r:id="rId34"/>
    <p:sldId id="315" r:id="rId35"/>
    <p:sldId id="328" r:id="rId36"/>
    <p:sldId id="288"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What is a GMO?" id="{54D3F159-DCCD-4F6C-93EE-1B925F961BA5}">
          <p14:sldIdLst>
            <p14:sldId id="272"/>
          </p14:sldIdLst>
        </p14:section>
        <p14:section name="A short history of chemical inputs in crop foods" id="{368BDBB6-FEBF-458D-8C54-4D7ACA739AB1}">
          <p14:sldIdLst>
            <p14:sldId id="298"/>
          </p14:sldIdLst>
        </p14:section>
        <p14:section name="Bt" id="{66D55D05-9AEE-4B56-A0D9-DD0009781AB4}">
          <p14:sldIdLst>
            <p14:sldId id="297"/>
            <p14:sldId id="278"/>
            <p14:sldId id="299"/>
            <p14:sldId id="300"/>
          </p14:sldIdLst>
        </p14:section>
        <p14:section name="Discourses over GMOs:  Small farmers in India reflect this suspicion of GMO" id="{B1B6F375-839A-4EDA-9853-5B7A298B0ED9}">
          <p14:sldIdLst>
            <p14:sldId id="284"/>
          </p14:sldIdLst>
        </p14:section>
        <p14:section name="Roundup Ready seeds" id="{A568A7D8-145E-408D-B34D-201EC3E711A3}">
          <p14:sldIdLst>
            <p14:sldId id="279"/>
            <p14:sldId id="324"/>
            <p14:sldId id="280"/>
            <p14:sldId id="306"/>
            <p14:sldId id="281"/>
          </p14:sldIdLst>
        </p14:section>
        <p14:section name="Dicamba" id="{A90743E0-95F5-4000-B00B-15BEB42E8742}">
          <p14:sldIdLst>
            <p14:sldId id="305"/>
          </p14:sldIdLst>
        </p14:section>
        <p14:section name="Discourses over GMOs: origin of GMOs in corporations tainted public view of GMOs" id="{6C880C0C-0BE7-4D6D-8020-8FB640A32D56}">
          <p14:sldIdLst>
            <p14:sldId id="325"/>
            <p14:sldId id="260"/>
            <p14:sldId id="271"/>
            <p14:sldId id="331"/>
          </p14:sldIdLst>
        </p14:section>
        <p14:section name="Discourses over GMO: GURT is not in use" id="{286850D3-B9D1-4273-8D0B-5E24778CFA8C}">
          <p14:sldIdLst>
            <p14:sldId id="283"/>
          </p14:sldIdLst>
        </p14:section>
        <p14:section name="Discourses over GMOs: Are they safe to eat?" id="{55578C79-4D31-4F43-A979-D73EE5A2A870}">
          <p14:sldIdLst>
            <p14:sldId id="289"/>
            <p14:sldId id="327"/>
            <p14:sldId id="258"/>
            <p14:sldId id="313"/>
          </p14:sldIdLst>
        </p14:section>
        <p14:section name="Global perspectives on their adoption" id="{A2FEE887-2470-4B6B-B75E-B3144CEBD22E}">
          <p14:sldIdLst>
            <p14:sldId id="265"/>
            <p14:sldId id="290"/>
            <p14:sldId id="332"/>
            <p14:sldId id="257"/>
          </p14:sldIdLst>
        </p14:section>
        <p14:section name="Golden rice and how this discourse of danger hurt more than helped" id="{741409F0-226D-4467-AF1F-4CD487C11DAF}">
          <p14:sldIdLst>
            <p14:sldId id="286"/>
            <p14:sldId id="261"/>
            <p14:sldId id="333"/>
          </p14:sldIdLst>
        </p14:section>
        <p14:section name="The new deployment of GMOs: smaller, leaner, faster, healthier" id="{C82B3E54-896C-488F-B8A1-8A233F18323C}">
          <p14:sldIdLst>
            <p14:sldId id="296"/>
            <p14:sldId id="269"/>
            <p14:sldId id="292"/>
            <p14:sldId id="315"/>
            <p14:sldId id="328"/>
          </p14:sldIdLst>
        </p14:section>
        <p14:section name="Coda" id="{F69B1BD9-CEC2-4F25-8D71-0F641AF38297}">
          <p14:sldIdLst>
            <p14:sldId id="288"/>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62484" autoAdjust="0"/>
  </p:normalViewPr>
  <p:slideViewPr>
    <p:cSldViewPr snapToGrid="0">
      <p:cViewPr varScale="1">
        <p:scale>
          <a:sx n="51" d="100"/>
          <a:sy n="51" d="100"/>
        </p:scale>
        <p:origin x="1858" y="48"/>
      </p:cViewPr>
      <p:guideLst/>
    </p:cSldViewPr>
  </p:slideViewPr>
  <p:notesTextViewPr>
    <p:cViewPr>
      <p:scale>
        <a:sx n="1" d="1"/>
        <a:sy n="1" d="1"/>
      </p:scale>
      <p:origin x="0" y="0"/>
    </p:cViewPr>
  </p:notesTextViewPr>
  <p:sorterViewPr>
    <p:cViewPr>
      <p:scale>
        <a:sx n="66" d="100"/>
        <a:sy n="66" d="100"/>
      </p:scale>
      <p:origin x="0" y="-10747"/>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presProps" Target="presProps.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1532F76-F272-46FF-9C3C-8ADFD56E15FA}" type="datetimeFigureOut">
              <a:rPr lang="en-US" smtClean="0"/>
              <a:t>3/29/2024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01E04D9-8E3F-4921-A760-87904D088AA9}" type="slidenum">
              <a:rPr lang="en-US" smtClean="0"/>
              <a:t>‹#›</a:t>
            </a:fld>
            <a:endParaRPr lang="en-US" dirty="0"/>
          </a:p>
        </p:txBody>
      </p:sp>
    </p:spTree>
    <p:extLst>
      <p:ext uri="{BB962C8B-B14F-4D97-AF65-F5344CB8AC3E}">
        <p14:creationId xmlns:p14="http://schemas.microsoft.com/office/powerpoint/2010/main" val="2751684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The Cornu</a:t>
            </a:r>
            <a:r>
              <a:rPr lang="en-US" baseline="0" dirty="0"/>
              <a:t>copian’s ace card</a:t>
            </a:r>
            <a:endParaRPr lang="en-US" dirty="0"/>
          </a:p>
        </p:txBody>
      </p:sp>
      <p:sp>
        <p:nvSpPr>
          <p:cNvPr id="4" name="Slide Number Placeholder 3"/>
          <p:cNvSpPr>
            <a:spLocks noGrp="1"/>
          </p:cNvSpPr>
          <p:nvPr>
            <p:ph type="sldNum" sz="quarter" idx="10"/>
          </p:nvPr>
        </p:nvSpPr>
        <p:spPr/>
        <p:txBody>
          <a:bodyPr/>
          <a:lstStyle/>
          <a:p>
            <a:fld id="{E904C121-0479-421F-8B0D-70ED69441885}" type="slidenum">
              <a:rPr lang="en-US" smtClean="0"/>
              <a:pPr/>
              <a:t>1</a:t>
            </a:fld>
            <a:endParaRPr lang="en-US" dirty="0"/>
          </a:p>
        </p:txBody>
      </p:sp>
    </p:spTree>
    <p:extLst>
      <p:ext uri="{BB962C8B-B14F-4D97-AF65-F5344CB8AC3E}">
        <p14:creationId xmlns:p14="http://schemas.microsoft.com/office/powerpoint/2010/main" val="27580017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https://www.theguardian.com/environment/2019/mar/09/spray-pray-is-roundup-carcinogenic-monsanto-farmers-suing</a:t>
            </a:r>
          </a:p>
        </p:txBody>
      </p:sp>
      <p:sp>
        <p:nvSpPr>
          <p:cNvPr id="4" name="Slide Number Placeholder 3"/>
          <p:cNvSpPr>
            <a:spLocks noGrp="1"/>
          </p:cNvSpPr>
          <p:nvPr>
            <p:ph type="sldNum" sz="quarter" idx="10"/>
          </p:nvPr>
        </p:nvSpPr>
        <p:spPr/>
        <p:txBody>
          <a:bodyPr/>
          <a:lstStyle/>
          <a:p>
            <a:fld id="{3FF316E3-B745-4615-A032-B85BC631EF65}" type="slidenum">
              <a:rPr lang="en-US" smtClean="0"/>
              <a:t>11</a:t>
            </a:fld>
            <a:endParaRPr lang="en-US" dirty="0"/>
          </a:p>
        </p:txBody>
      </p:sp>
    </p:spTree>
    <p:extLst>
      <p:ext uri="{BB962C8B-B14F-4D97-AF65-F5344CB8AC3E}">
        <p14:creationId xmlns:p14="http://schemas.microsoft.com/office/powerpoint/2010/main" val="37756799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In fact, since 1996, most cultivated GMOs have been herbicide-tolerant</a:t>
            </a:r>
            <a:r>
              <a:rPr lang="en-US" baseline="0" dirty="0"/>
              <a:t> (HT)</a:t>
            </a:r>
            <a:r>
              <a:rPr lang="en-US" dirty="0"/>
              <a:t> crops, which involve the use of an associated herbicide, generally glyphosate. In their very first years of adoption, HT crops often led to some decrease in herbicide use. However, the repetition of glyphosate-tolerant crops and of glyphosate only applications in the same fields without sufficient alternation and herbicide diversity has contributed to the appearance of glyphosate-resistant weeds. These weeds have resulted in a rise in the use of glyphosate and other herbicides.</a:t>
            </a:r>
          </a:p>
        </p:txBody>
      </p:sp>
      <p:sp>
        <p:nvSpPr>
          <p:cNvPr id="4" name="Slide Number Placeholder 3"/>
          <p:cNvSpPr>
            <a:spLocks noGrp="1"/>
          </p:cNvSpPr>
          <p:nvPr>
            <p:ph type="sldNum" sz="quarter" idx="10"/>
          </p:nvPr>
        </p:nvSpPr>
        <p:spPr/>
        <p:txBody>
          <a:bodyPr/>
          <a:lstStyle/>
          <a:p>
            <a:fld id="{D684C9C7-64DC-4640-90A0-CB3F9E96D319}" type="slidenum">
              <a:rPr lang="en-US" smtClean="0"/>
              <a:t>12</a:t>
            </a:fld>
            <a:endParaRPr lang="en-US" dirty="0"/>
          </a:p>
        </p:txBody>
      </p:sp>
    </p:spTree>
    <p:extLst>
      <p:ext uri="{BB962C8B-B14F-4D97-AF65-F5344CB8AC3E}">
        <p14:creationId xmlns:p14="http://schemas.microsoft.com/office/powerpoint/2010/main" val="3303087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There have been issues with Dicamba drifting over to adjacent fields and at present has not been as successfully introduced as Roundup Ready seeds</a:t>
            </a:r>
          </a:p>
        </p:txBody>
      </p:sp>
      <p:sp>
        <p:nvSpPr>
          <p:cNvPr id="4" name="Slide Number Placeholder 3"/>
          <p:cNvSpPr>
            <a:spLocks noGrp="1"/>
          </p:cNvSpPr>
          <p:nvPr>
            <p:ph type="sldNum" sz="quarter" idx="10"/>
          </p:nvPr>
        </p:nvSpPr>
        <p:spPr/>
        <p:txBody>
          <a:bodyPr/>
          <a:lstStyle/>
          <a:p>
            <a:fld id="{E904C121-0479-421F-8B0D-70ED69441885}" type="slidenum">
              <a:rPr lang="en-US" smtClean="0"/>
              <a:pPr/>
              <a:t>13</a:t>
            </a:fld>
            <a:endParaRPr lang="en-US" dirty="0"/>
          </a:p>
        </p:txBody>
      </p:sp>
    </p:spTree>
    <p:extLst>
      <p:ext uri="{BB962C8B-B14F-4D97-AF65-F5344CB8AC3E}">
        <p14:creationId xmlns:p14="http://schemas.microsoft.com/office/powerpoint/2010/main" val="22581444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Calibri" panose="020F0502020204030204" pitchFamily="34" charset="0"/>
              </a:rPr>
              <a:t>At one point, Monsanto had a 75-person team dedicated solely to investigating farmers suspected of saving seed — a traditional practice in which seeds from one year’s crop are saved for planting the following year — and prosecuting them on charges of intellectual-property infringement.</a:t>
            </a:r>
            <a:br>
              <a:rPr lang="en-US" sz="1200" dirty="0">
                <a:latin typeface="Calibri" panose="020F0502020204030204" pitchFamily="34" charset="0"/>
              </a:rPr>
            </a:br>
            <a:br>
              <a:rPr lang="en-US" sz="1200" dirty="0">
                <a:latin typeface="Calibri" panose="020F0502020204030204" pitchFamily="34" charset="0"/>
              </a:rPr>
            </a:br>
            <a:r>
              <a:rPr lang="en-US" sz="1200" dirty="0">
                <a:latin typeface="Calibri" panose="020F0502020204030204" pitchFamily="34" charset="0"/>
              </a:rPr>
              <a:t>This policing and the fact that seeds had long not been a patented, trademarked property, gave GMOs a bad reputation. There were seen as corporate, profit-oriented, disruptive entities.</a:t>
            </a:r>
            <a:br>
              <a:rPr lang="en-US" sz="1200" dirty="0">
                <a:latin typeface="Calibri" panose="020F0502020204030204" pitchFamily="34" charset="0"/>
              </a:rPr>
            </a:br>
            <a:br>
              <a:rPr lang="en-US" sz="1200" dirty="0">
                <a:latin typeface="Calibri" panose="020F0502020204030204" pitchFamily="34" charset="0"/>
              </a:rPr>
            </a:br>
            <a:r>
              <a:rPr lang="en-US" sz="1200" dirty="0">
                <a:latin typeface="Calibri" panose="020F0502020204030204" pitchFamily="34" charset="0"/>
              </a:rPr>
              <a:t>https://www.theguardian.com/environment/2013/feb/12/monsanto-sues-farmers-seed-patents</a:t>
            </a:r>
            <a:br>
              <a:rPr lang="en-US" sz="1200" dirty="0">
                <a:latin typeface="Calibri" panose="020F0502020204030204" pitchFamily="34" charset="0"/>
              </a:rPr>
            </a:br>
            <a:endParaRPr lang="en-US" dirty="0"/>
          </a:p>
        </p:txBody>
      </p:sp>
      <p:sp>
        <p:nvSpPr>
          <p:cNvPr id="4" name="Slide Number Placeholder 3"/>
          <p:cNvSpPr>
            <a:spLocks noGrp="1"/>
          </p:cNvSpPr>
          <p:nvPr>
            <p:ph type="sldNum" sz="quarter" idx="5"/>
          </p:nvPr>
        </p:nvSpPr>
        <p:spPr/>
        <p:txBody>
          <a:bodyPr/>
          <a:lstStyle/>
          <a:p>
            <a:fld id="{C01E04D9-8E3F-4921-A760-87904D088AA9}" type="slidenum">
              <a:rPr lang="en-US" smtClean="0"/>
              <a:t>14</a:t>
            </a:fld>
            <a:endParaRPr lang="en-US" dirty="0"/>
          </a:p>
        </p:txBody>
      </p:sp>
    </p:spTree>
    <p:extLst>
      <p:ext uri="{BB962C8B-B14F-4D97-AF65-F5344CB8AC3E}">
        <p14:creationId xmlns:p14="http://schemas.microsoft.com/office/powerpoint/2010/main" val="34053441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PCBs were initially used as coolants and lubricants in electrical equipment such as transformers and capacitors due to their excellent insulating properties and resistance to heat. They were also used as plasticizers in paints, plastics, and other industrial products. However, their production and use were eventually banned or severely restricted in many countries due to their toxicity and environmental persistence. PCBs are now recognized as persistent organic pollutants and pose significant risks to human health and the environment.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GM crops are developed and implemented as though they were silver bullet solutions because investors look for rapid returns on their investment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C01E04D9-8E3F-4921-A760-87904D088AA9}" type="slidenum">
              <a:rPr lang="en-US" smtClean="0"/>
              <a:t>15</a:t>
            </a:fld>
            <a:endParaRPr lang="en-US" dirty="0"/>
          </a:p>
        </p:txBody>
      </p:sp>
    </p:spTree>
    <p:extLst>
      <p:ext uri="{BB962C8B-B14F-4D97-AF65-F5344CB8AC3E}">
        <p14:creationId xmlns:p14="http://schemas.microsoft.com/office/powerpoint/2010/main" val="21586425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As of January 2022, terminator seeds, also known as genetic use restriction technologies (GURT), have been a controversial topic in agriculture. Terminator technology refers to genetically modified seeds that are designed to produce sterile plants, preventing farmers from saving and replanting seeds from their harvests. The use of terminator seeds has been largely opposed by many environmental and social advocacy groups due to concerns about farmers' rights, food security, and biodiversity. However, the commercialization of terminator seeds has been limited, and there are regulatory barriers and public opposition in many regions that have prevented widespread adoption.</a:t>
            </a:r>
          </a:p>
        </p:txBody>
      </p:sp>
      <p:sp>
        <p:nvSpPr>
          <p:cNvPr id="4" name="Slide Number Placeholder 3"/>
          <p:cNvSpPr>
            <a:spLocks noGrp="1"/>
          </p:cNvSpPr>
          <p:nvPr>
            <p:ph type="sldNum" sz="quarter" idx="10"/>
          </p:nvPr>
        </p:nvSpPr>
        <p:spPr/>
        <p:txBody>
          <a:bodyPr/>
          <a:lstStyle/>
          <a:p>
            <a:fld id="{E904C121-0479-421F-8B0D-70ED69441885}" type="slidenum">
              <a:rPr lang="en-US" smtClean="0"/>
              <a:pPr/>
              <a:t>18</a:t>
            </a:fld>
            <a:endParaRPr lang="en-US" dirty="0"/>
          </a:p>
        </p:txBody>
      </p:sp>
    </p:spTree>
    <p:extLst>
      <p:ext uri="{BB962C8B-B14F-4D97-AF65-F5344CB8AC3E}">
        <p14:creationId xmlns:p14="http://schemas.microsoft.com/office/powerpoint/2010/main" val="15058513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Frankenfood?</a:t>
            </a:r>
            <a:br>
              <a:rPr lang="en-US" dirty="0"/>
            </a:br>
            <a:br>
              <a:rPr lang="en-US" dirty="0"/>
            </a:br>
            <a:r>
              <a:rPr lang="en-US" dirty="0"/>
              <a:t>https://youtu.be/ynyB2fNn8kQ?si=_7Lww8YK7WToi0n5</a:t>
            </a:r>
          </a:p>
        </p:txBody>
      </p:sp>
      <p:sp>
        <p:nvSpPr>
          <p:cNvPr id="4" name="Slide Number Placeholder 3"/>
          <p:cNvSpPr>
            <a:spLocks noGrp="1"/>
          </p:cNvSpPr>
          <p:nvPr>
            <p:ph type="sldNum" sz="quarter" idx="10"/>
          </p:nvPr>
        </p:nvSpPr>
        <p:spPr/>
        <p:txBody>
          <a:bodyPr/>
          <a:lstStyle/>
          <a:p>
            <a:fld id="{E904C121-0479-421F-8B0D-70ED69441885}" type="slidenum">
              <a:rPr lang="en-US" smtClean="0"/>
              <a:pPr/>
              <a:t>19</a:t>
            </a:fld>
            <a:endParaRPr lang="en-US" dirty="0"/>
          </a:p>
        </p:txBody>
      </p:sp>
    </p:spTree>
    <p:extLst>
      <p:ext uri="{BB962C8B-B14F-4D97-AF65-F5344CB8AC3E}">
        <p14:creationId xmlns:p14="http://schemas.microsoft.com/office/powerpoint/2010/main" val="41686773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br>
              <a:rPr lang="en-US" dirty="0"/>
            </a:br>
            <a:r>
              <a:rPr lang="en-US" dirty="0"/>
              <a:t>Flavr Savr tomato</a:t>
            </a:r>
          </a:p>
        </p:txBody>
      </p:sp>
      <p:sp>
        <p:nvSpPr>
          <p:cNvPr id="4" name="Slide Number Placeholder 3"/>
          <p:cNvSpPr>
            <a:spLocks noGrp="1"/>
          </p:cNvSpPr>
          <p:nvPr>
            <p:ph type="sldNum" sz="quarter" idx="5"/>
          </p:nvPr>
        </p:nvSpPr>
        <p:spPr/>
        <p:txBody>
          <a:bodyPr/>
          <a:lstStyle/>
          <a:p>
            <a:fld id="{C01E04D9-8E3F-4921-A760-87904D088AA9}" type="slidenum">
              <a:rPr lang="en-US" smtClean="0"/>
              <a:t>20</a:t>
            </a:fld>
            <a:endParaRPr lang="en-US" dirty="0"/>
          </a:p>
        </p:txBody>
      </p:sp>
    </p:spTree>
    <p:extLst>
      <p:ext uri="{BB962C8B-B14F-4D97-AF65-F5344CB8AC3E}">
        <p14:creationId xmlns:p14="http://schemas.microsoft.com/office/powerpoint/2010/main" val="6500378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AAAS</a:t>
            </a:r>
            <a:r>
              <a:rPr lang="en-US" baseline="0" dirty="0"/>
              <a:t>, the American Association for the Advancement of Science</a:t>
            </a:r>
            <a:br>
              <a:rPr lang="en-US" baseline="0" dirty="0"/>
            </a:br>
            <a:br>
              <a:rPr lang="en-US" baseline="0" dirty="0"/>
            </a:br>
            <a:r>
              <a:rPr lang="en-US" baseline="0" dirty="0"/>
              <a:t>https://www.aaas.org/sites/default/files/AAAS_GM_statement.pdf</a:t>
            </a:r>
            <a:endParaRPr lang="en-US" dirty="0"/>
          </a:p>
        </p:txBody>
      </p:sp>
      <p:sp>
        <p:nvSpPr>
          <p:cNvPr id="4" name="Slide Number Placeholder 3"/>
          <p:cNvSpPr>
            <a:spLocks noGrp="1"/>
          </p:cNvSpPr>
          <p:nvPr>
            <p:ph type="sldNum" sz="quarter" idx="10"/>
          </p:nvPr>
        </p:nvSpPr>
        <p:spPr/>
        <p:txBody>
          <a:bodyPr/>
          <a:lstStyle/>
          <a:p>
            <a:fld id="{E904C121-0479-421F-8B0D-70ED69441885}" type="slidenum">
              <a:rPr lang="en-US" smtClean="0"/>
              <a:pPr/>
              <a:t>22</a:t>
            </a:fld>
            <a:endParaRPr lang="en-US" dirty="0"/>
          </a:p>
        </p:txBody>
      </p:sp>
    </p:spTree>
    <p:extLst>
      <p:ext uri="{BB962C8B-B14F-4D97-AF65-F5344CB8AC3E}">
        <p14:creationId xmlns:p14="http://schemas.microsoft.com/office/powerpoint/2010/main" val="227264550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power associated with GMOs rather than their health effects have been suspect in Africa.</a:t>
            </a:r>
          </a:p>
        </p:txBody>
      </p:sp>
      <p:sp>
        <p:nvSpPr>
          <p:cNvPr id="4" name="Slide Number Placeholder 3"/>
          <p:cNvSpPr>
            <a:spLocks noGrp="1"/>
          </p:cNvSpPr>
          <p:nvPr>
            <p:ph type="sldNum" sz="quarter" idx="5"/>
          </p:nvPr>
        </p:nvSpPr>
        <p:spPr/>
        <p:txBody>
          <a:bodyPr/>
          <a:lstStyle/>
          <a:p>
            <a:fld id="{C01E04D9-8E3F-4921-A760-87904D088AA9}" type="slidenum">
              <a:rPr lang="en-US" smtClean="0"/>
              <a:t>23</a:t>
            </a:fld>
            <a:endParaRPr lang="en-US" dirty="0"/>
          </a:p>
        </p:txBody>
      </p:sp>
    </p:spTree>
    <p:extLst>
      <p:ext uri="{BB962C8B-B14F-4D97-AF65-F5344CB8AC3E}">
        <p14:creationId xmlns:p14="http://schemas.microsoft.com/office/powerpoint/2010/main" val="3663139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During World War II, both Allied and Axis powers extensively used chemical weapons such as mustard gas, phosgene, and nerve agents like sarin. After the war, there was considerable expertise in chemical synthesis and manipulation of organic compounds gained from the research and development of these weapons. The surplus of chemical manufacturing capacity and the scientific knowledge gained during wartime efforts led to the exploration of civilian applications for these chemical compounds. One significant area of application was in agriculture. Chemical companies and agricultural scientists began to investigate how these chemical agents could be repurposed as herbicides and pesticides to combat weeds, pests, and diseases in crops.  The first generation of pesticides, such as DDT, had already been developed before World War II. However, the post-war period saw an acceleration in research and development efforts to create more effective and targeted pesticides. This resulted in the development of second-generation pesticides, which were often more potent and targeted specific pests or plant types. One of the key factors driving the growth of the herbicide and pesticide industries was the desire to increase agricultural productivity to meet the growing demands of post-war populations. Additionally, the availability of cheap chemical inputs and the perception of chemical solutions as modern and efficient further fueled the expansion of these industries. </a:t>
            </a:r>
          </a:p>
        </p:txBody>
      </p:sp>
      <p:sp>
        <p:nvSpPr>
          <p:cNvPr id="4" name="Slide Number Placeholder 3"/>
          <p:cNvSpPr>
            <a:spLocks noGrp="1"/>
          </p:cNvSpPr>
          <p:nvPr>
            <p:ph type="sldNum" sz="quarter" idx="5"/>
          </p:nvPr>
        </p:nvSpPr>
        <p:spPr/>
        <p:txBody>
          <a:bodyPr/>
          <a:lstStyle/>
          <a:p>
            <a:fld id="{C01E04D9-8E3F-4921-A760-87904D088AA9}" type="slidenum">
              <a:rPr lang="en-US" smtClean="0"/>
              <a:t>2</a:t>
            </a:fld>
            <a:endParaRPr lang="en-US" dirty="0"/>
          </a:p>
        </p:txBody>
      </p:sp>
    </p:spTree>
    <p:extLst>
      <p:ext uri="{BB962C8B-B14F-4D97-AF65-F5344CB8AC3E}">
        <p14:creationId xmlns:p14="http://schemas.microsoft.com/office/powerpoint/2010/main" val="409104082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904C121-0479-421F-8B0D-70ED69441885}" type="slidenum">
              <a:rPr lang="en-US" smtClean="0"/>
              <a:pPr/>
              <a:t>24</a:t>
            </a:fld>
            <a:endParaRPr lang="en-US" dirty="0"/>
          </a:p>
        </p:txBody>
      </p:sp>
    </p:spTree>
    <p:extLst>
      <p:ext uri="{BB962C8B-B14F-4D97-AF65-F5344CB8AC3E}">
        <p14:creationId xmlns:p14="http://schemas.microsoft.com/office/powerpoint/2010/main" val="108829965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https://www.nytimes.com/2021/07/20/magazine/gmos.html</a:t>
            </a:r>
          </a:p>
        </p:txBody>
      </p:sp>
      <p:sp>
        <p:nvSpPr>
          <p:cNvPr id="4" name="Slide Number Placeholder 3"/>
          <p:cNvSpPr>
            <a:spLocks noGrp="1"/>
          </p:cNvSpPr>
          <p:nvPr>
            <p:ph type="sldNum" sz="quarter" idx="5"/>
          </p:nvPr>
        </p:nvSpPr>
        <p:spPr/>
        <p:txBody>
          <a:bodyPr/>
          <a:lstStyle/>
          <a:p>
            <a:fld id="{C01E04D9-8E3F-4921-A760-87904D088AA9}" type="slidenum">
              <a:rPr lang="en-US" smtClean="0"/>
              <a:t>26</a:t>
            </a:fld>
            <a:endParaRPr lang="en-US" dirty="0"/>
          </a:p>
        </p:txBody>
      </p:sp>
    </p:spTree>
    <p:extLst>
      <p:ext uri="{BB962C8B-B14F-4D97-AF65-F5344CB8AC3E}">
        <p14:creationId xmlns:p14="http://schemas.microsoft.com/office/powerpoint/2010/main" val="212917485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Blindness</a:t>
            </a:r>
            <a:r>
              <a:rPr lang="en-US" baseline="0" dirty="0"/>
              <a:t> can develop from a lack of vitamin A, particularly in regions of the world that are food scarce.</a:t>
            </a:r>
          </a:p>
          <a:p>
            <a:endParaRPr lang="en-US" baseline="0" dirty="0"/>
          </a:p>
          <a:p>
            <a:r>
              <a:rPr lang="en-US" dirty="0"/>
              <a:t>Corneal blindness often affects people at a young age, such as this twelve year old girl from Ethiopia who is blind from vitamin A deficiency. Corneal grafts may restore some sight, but these are operations that are not always available</a:t>
            </a:r>
          </a:p>
          <a:p>
            <a:endParaRPr lang="en-US" dirty="0"/>
          </a:p>
          <a:p>
            <a:r>
              <a:rPr lang="en-US" dirty="0"/>
              <a:t>http://www.cehjournal.org/article/corneal-blindness-prevention-treatment-and-rehabilitation/</a:t>
            </a:r>
          </a:p>
          <a:p>
            <a:pPr marL="0" marR="0" indent="0" algn="l" defTabSz="914400" rtl="0" eaLnBrk="1" fontAlgn="auto" latinLnBrk="0" hangingPunct="1">
              <a:lnSpc>
                <a:spcPct val="100000"/>
              </a:lnSpc>
              <a:spcBef>
                <a:spcPts val="0"/>
              </a:spcBef>
              <a:spcAft>
                <a:spcPts val="0"/>
              </a:spcAft>
              <a:buClrTx/>
              <a:buSzTx/>
              <a:buFontTx/>
              <a:buNone/>
              <a:tabLst/>
              <a:defRPr/>
            </a:pPr>
            <a:br>
              <a:rPr lang="en-US" sz="1200" b="0" i="0" u="none" strike="noStrike" kern="1200" baseline="0" dirty="0">
                <a:solidFill>
                  <a:schemeClr val="tx1"/>
                </a:solidFill>
                <a:latin typeface="+mn-lt"/>
                <a:ea typeface="+mn-ea"/>
                <a:cs typeface="+mn-cs"/>
              </a:rPr>
            </a:br>
            <a:r>
              <a:rPr lang="en-US" sz="1200" b="0" i="0" u="none" strike="noStrike" kern="1200" baseline="0" dirty="0">
                <a:solidFill>
                  <a:schemeClr val="tx1"/>
                </a:solidFill>
                <a:latin typeface="+mn-lt"/>
                <a:ea typeface="+mn-ea"/>
                <a:cs typeface="+mn-cs"/>
              </a:rPr>
              <a:t>Golden rice was developed by a nonprofit group called the International Rice Research Institute with the aim of providing a new source of vitamin A to people where households get most of their calories from rice, and eventually in many other places in a world where rice is eaten every day by half the population..</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baseline="0" dirty="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E904C121-0479-421F-8B0D-70ED69441885}" type="slidenum">
              <a:rPr lang="en-US" smtClean="0"/>
              <a:pPr/>
              <a:t>27</a:t>
            </a:fld>
            <a:endParaRPr lang="en-US" dirty="0"/>
          </a:p>
        </p:txBody>
      </p:sp>
    </p:spTree>
    <p:extLst>
      <p:ext uri="{BB962C8B-B14F-4D97-AF65-F5344CB8AC3E}">
        <p14:creationId xmlns:p14="http://schemas.microsoft.com/office/powerpoint/2010/main" val="225633515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Golden Rice has finally hit markets across the Philippines as the country embraces the genetically modified crop to boost local food production and counter Vitamin A deficiency, an affliction caused by a poor diet that can lead to blindness, especially in children. The Philippines started transplanting Golden Rice in the 2022 wet season, becoming the first country in the world to commercially cultivate the crop, locally branded as Malusog Rice (malusog is the Filipino word for healthy). The rice is being market-tested country-wide, with consumers giving it positive initial results. In contrast, Bangladesh faces regulatory inertia, with approval for Golden Rice pending for six years since November 2017. Despite efforts by scientists to demonstrate Golden Rice’s safety and efficacy, bureaucratic delays have hindered its adoption by farmers, even as malnutrition remains a problem among vulnerable populations in the country</a:t>
            </a:r>
          </a:p>
        </p:txBody>
      </p:sp>
      <p:sp>
        <p:nvSpPr>
          <p:cNvPr id="4" name="Slide Number Placeholder 3"/>
          <p:cNvSpPr>
            <a:spLocks noGrp="1"/>
          </p:cNvSpPr>
          <p:nvPr>
            <p:ph type="sldNum" sz="quarter" idx="5"/>
          </p:nvPr>
        </p:nvSpPr>
        <p:spPr/>
        <p:txBody>
          <a:bodyPr/>
          <a:lstStyle/>
          <a:p>
            <a:fld id="{C01E04D9-8E3F-4921-A760-87904D088AA9}" type="slidenum">
              <a:rPr lang="en-US" smtClean="0"/>
              <a:t>28</a:t>
            </a:fld>
            <a:endParaRPr lang="en-US" dirty="0"/>
          </a:p>
        </p:txBody>
      </p:sp>
    </p:spTree>
    <p:extLst>
      <p:ext uri="{BB962C8B-B14F-4D97-AF65-F5344CB8AC3E}">
        <p14:creationId xmlns:p14="http://schemas.microsoft.com/office/powerpoint/2010/main" val="131638812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https://allianceforscience.org/blog/2024/02/bangladesh-still-stuck-in-the-past-as-locally-grown-golden-rice-hits-markets-in-the-philippines/</a:t>
            </a:r>
            <a:br>
              <a:rPr lang="en-US" dirty="0"/>
            </a:br>
            <a:br>
              <a:rPr lang="en-US" dirty="0"/>
            </a:br>
            <a:r>
              <a:rPr lang="en-US" dirty="0"/>
              <a:t>Golden Rice has finally hit markets across the Philippines as the country embraces the genetically modified crop to boost local food production and counter Vitamin A deficiency, an affliction caused by a poor diet that can lead to blindness, especially in children. The Philippines started transplanting Golden Rice in the 2022 wet season, becoming the first country in the world to commercially cultivate the crop, locally branded as Malusog Rice (malusog is the Filipino word for healthy). The rice is being market-tested country-wide, with consumers giving it positive initial results. In contrast, Bangladesh faces regulatory inertia, with approval for Golden Rice pending for six years since November 2017. Despite efforts by scientists to demonstrate Golden Rice’s safety and efficacy, bureaucratic delays have hindered its adoption by farmers, even as malnutrition remains a problem among vulnerable populations in the country</a:t>
            </a:r>
          </a:p>
          <a:p>
            <a:endParaRPr lang="en-US" dirty="0"/>
          </a:p>
        </p:txBody>
      </p:sp>
      <p:sp>
        <p:nvSpPr>
          <p:cNvPr id="4" name="Slide Number Placeholder 3"/>
          <p:cNvSpPr>
            <a:spLocks noGrp="1"/>
          </p:cNvSpPr>
          <p:nvPr>
            <p:ph type="sldNum" sz="quarter" idx="5"/>
          </p:nvPr>
        </p:nvSpPr>
        <p:spPr/>
        <p:txBody>
          <a:bodyPr/>
          <a:lstStyle/>
          <a:p>
            <a:fld id="{C01E04D9-8E3F-4921-A760-87904D088AA9}" type="slidenum">
              <a:rPr lang="en-US" smtClean="0"/>
              <a:t>29</a:t>
            </a:fld>
            <a:endParaRPr lang="en-US" dirty="0"/>
          </a:p>
        </p:txBody>
      </p:sp>
    </p:spTree>
    <p:extLst>
      <p:ext uri="{BB962C8B-B14F-4D97-AF65-F5344CB8AC3E}">
        <p14:creationId xmlns:p14="http://schemas.microsoft.com/office/powerpoint/2010/main" val="291343462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Clustered regularly interspaced short palindromic repeats (CRISPR)</a:t>
            </a:r>
          </a:p>
          <a:p>
            <a:endParaRPr lang="en-US" dirty="0"/>
          </a:p>
          <a:p>
            <a:r>
              <a:rPr lang="en-US" dirty="0"/>
              <a:t>https://ensia.com/voices/crispr-is-coming-to-agriculture-with-big-implications-for-food-farmers-consumers-and-nature/</a:t>
            </a:r>
            <a:br>
              <a:rPr lang="en-US" dirty="0"/>
            </a:br>
            <a:r>
              <a:rPr lang="en-US" dirty="0"/>
              <a:t>https://www.pairwise.com/what-we-are-creating/</a:t>
            </a:r>
          </a:p>
          <a:p>
            <a:r>
              <a:rPr lang="en-US" dirty="0"/>
              <a:t>https://www.forbes.com/sites/juergeneckhardt/2024/03/26/the-era-of-healthier-produce-thanks-to-science-is-just-getting-started/?sh=79b967bd67e3</a:t>
            </a:r>
          </a:p>
        </p:txBody>
      </p:sp>
      <p:sp>
        <p:nvSpPr>
          <p:cNvPr id="4" name="Slide Number Placeholder 3"/>
          <p:cNvSpPr>
            <a:spLocks noGrp="1"/>
          </p:cNvSpPr>
          <p:nvPr>
            <p:ph type="sldNum" sz="quarter" idx="10"/>
          </p:nvPr>
        </p:nvSpPr>
        <p:spPr/>
        <p:txBody>
          <a:bodyPr/>
          <a:lstStyle/>
          <a:p>
            <a:fld id="{E904C121-0479-421F-8B0D-70ED69441885}" type="slidenum">
              <a:rPr lang="en-US" smtClean="0"/>
              <a:pPr/>
              <a:t>30</a:t>
            </a:fld>
            <a:endParaRPr lang="en-US" dirty="0"/>
          </a:p>
        </p:txBody>
      </p:sp>
    </p:spTree>
    <p:extLst>
      <p:ext uri="{BB962C8B-B14F-4D97-AF65-F5344CB8AC3E}">
        <p14:creationId xmlns:p14="http://schemas.microsoft.com/office/powerpoint/2010/main" val="191029159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famous example is the Brandywine tomato, an heirloom variety known for its exceptional taste. The genes of Brandywine tomatoes have been used by plant breeders to improve the flavor of commercial tomato varieties. By crossbreeding Brandywine tomatoes with other tomatoes, breeders aim to create hybrids that retain the delicious flavor while also possessing traits such as disease resistance and higher yields.</a:t>
            </a:r>
          </a:p>
          <a:p>
            <a:endParaRPr lang="en-US" dirty="0"/>
          </a:p>
          <a:p>
            <a:endParaRPr lang="en-US" dirty="0"/>
          </a:p>
        </p:txBody>
      </p:sp>
      <p:sp>
        <p:nvSpPr>
          <p:cNvPr id="4" name="Slide Number Placeholder 3"/>
          <p:cNvSpPr>
            <a:spLocks noGrp="1"/>
          </p:cNvSpPr>
          <p:nvPr>
            <p:ph type="sldNum" sz="quarter" idx="5"/>
          </p:nvPr>
        </p:nvSpPr>
        <p:spPr/>
        <p:txBody>
          <a:bodyPr/>
          <a:lstStyle/>
          <a:p>
            <a:fld id="{C01E04D9-8E3F-4921-A760-87904D088AA9}" type="slidenum">
              <a:rPr lang="en-US" smtClean="0"/>
              <a:t>31</a:t>
            </a:fld>
            <a:endParaRPr lang="en-US" dirty="0"/>
          </a:p>
        </p:txBody>
      </p:sp>
    </p:spTree>
    <p:extLst>
      <p:ext uri="{BB962C8B-B14F-4D97-AF65-F5344CB8AC3E}">
        <p14:creationId xmlns:p14="http://schemas.microsoft.com/office/powerpoint/2010/main" val="231188839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Locating a green beans with desired qualities greatly shortened the experimental procedures that would have to take place in the lab to produce a green bean plant with shallow roots and a taproot structure.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Maybe looking and digging up candidate plants may be faster in some cases, in others, it may not. It depends upon the traits desired, the environmental conditions of where a crop grows, the way a gene works. Genetic modification, even with CRISPR is not meant to be a blanket fix, the only tool left for us to use. </a:t>
            </a:r>
            <a:br>
              <a:rPr lang="en-US" baseline="0" dirty="0"/>
            </a:br>
            <a:endParaRPr lang="en-US" baseline="0" dirty="0"/>
          </a:p>
          <a:p>
            <a:r>
              <a:rPr lang="en-US" dirty="0"/>
              <a:t>South African stewed green beans and</a:t>
            </a:r>
            <a:r>
              <a:rPr lang="en-US" baseline="0" dirty="0"/>
              <a:t> potatoes (bottom)</a:t>
            </a:r>
          </a:p>
          <a:p>
            <a:endParaRPr lang="en-US" baseline="0" dirty="0"/>
          </a:p>
        </p:txBody>
      </p:sp>
      <p:sp>
        <p:nvSpPr>
          <p:cNvPr id="4" name="Slide Number Placeholder 3"/>
          <p:cNvSpPr>
            <a:spLocks noGrp="1"/>
          </p:cNvSpPr>
          <p:nvPr>
            <p:ph type="sldNum" sz="quarter" idx="10"/>
          </p:nvPr>
        </p:nvSpPr>
        <p:spPr/>
        <p:txBody>
          <a:bodyPr/>
          <a:lstStyle/>
          <a:p>
            <a:fld id="{E904C121-0479-421F-8B0D-70ED69441885}" type="slidenum">
              <a:rPr lang="en-US" smtClean="0"/>
              <a:pPr/>
              <a:t>33</a:t>
            </a:fld>
            <a:endParaRPr lang="en-US" dirty="0"/>
          </a:p>
        </p:txBody>
      </p:sp>
    </p:spTree>
    <p:extLst>
      <p:ext uri="{BB962C8B-B14F-4D97-AF65-F5344CB8AC3E}">
        <p14:creationId xmlns:p14="http://schemas.microsoft.com/office/powerpoint/2010/main" val="5427128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Scuba rice is not a GMO in the sense that genes were inserted into it, or its own genes turned on or off through genetic manipulation. </a:t>
            </a:r>
          </a:p>
        </p:txBody>
      </p:sp>
      <p:sp>
        <p:nvSpPr>
          <p:cNvPr id="4" name="Slide Number Placeholder 3"/>
          <p:cNvSpPr>
            <a:spLocks noGrp="1"/>
          </p:cNvSpPr>
          <p:nvPr>
            <p:ph type="sldNum" sz="quarter" idx="5"/>
          </p:nvPr>
        </p:nvSpPr>
        <p:spPr/>
        <p:txBody>
          <a:bodyPr/>
          <a:lstStyle/>
          <a:p>
            <a:fld id="{C01E04D9-8E3F-4921-A760-87904D088AA9}" type="slidenum">
              <a:rPr lang="en-US" smtClean="0"/>
              <a:t>34</a:t>
            </a:fld>
            <a:endParaRPr lang="en-US" dirty="0"/>
          </a:p>
        </p:txBody>
      </p:sp>
    </p:spTree>
    <p:extLst>
      <p:ext uri="{BB962C8B-B14F-4D97-AF65-F5344CB8AC3E}">
        <p14:creationId xmlns:p14="http://schemas.microsoft.com/office/powerpoint/2010/main" val="256924152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FF316E3-B745-4615-A032-B85BC631EF65}" type="slidenum">
              <a:rPr lang="en-US" smtClean="0"/>
              <a:t>35</a:t>
            </a:fld>
            <a:endParaRPr lang="en-US" dirty="0"/>
          </a:p>
        </p:txBody>
      </p:sp>
    </p:spTree>
    <p:extLst>
      <p:ext uri="{BB962C8B-B14F-4D97-AF65-F5344CB8AC3E}">
        <p14:creationId xmlns:p14="http://schemas.microsoft.com/office/powerpoint/2010/main" val="14688322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Bt corn, on the market since 1996, produces a protein, derived from a bacterium called </a:t>
            </a:r>
            <a:r>
              <a:rPr lang="en-US" i="1" dirty="0"/>
              <a:t>Bacillus thuringiensis</a:t>
            </a:r>
            <a:r>
              <a:rPr lang="en-US" dirty="0"/>
              <a:t>, which is toxic to moth larvae like the European corn borer. </a:t>
            </a:r>
          </a:p>
        </p:txBody>
      </p:sp>
      <p:sp>
        <p:nvSpPr>
          <p:cNvPr id="4" name="Slide Number Placeholder 3"/>
          <p:cNvSpPr>
            <a:spLocks noGrp="1"/>
          </p:cNvSpPr>
          <p:nvPr>
            <p:ph type="sldNum" sz="quarter" idx="10"/>
          </p:nvPr>
        </p:nvSpPr>
        <p:spPr/>
        <p:txBody>
          <a:bodyPr/>
          <a:lstStyle/>
          <a:p>
            <a:fld id="{E904C121-0479-421F-8B0D-70ED69441885}" type="slidenum">
              <a:rPr lang="en-US" smtClean="0"/>
              <a:pPr/>
              <a:t>3</a:t>
            </a:fld>
            <a:endParaRPr lang="en-US" dirty="0"/>
          </a:p>
        </p:txBody>
      </p:sp>
    </p:spTree>
    <p:extLst>
      <p:ext uri="{BB962C8B-B14F-4D97-AF65-F5344CB8AC3E}">
        <p14:creationId xmlns:p14="http://schemas.microsoft.com/office/powerpoint/2010/main" val="29249809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A</a:t>
            </a:r>
            <a:r>
              <a:rPr lang="en-US" baseline="0" dirty="0"/>
              <a:t> criticism of technological solutions…. </a:t>
            </a:r>
            <a:endParaRPr lang="en-US" dirty="0"/>
          </a:p>
        </p:txBody>
      </p:sp>
      <p:sp>
        <p:nvSpPr>
          <p:cNvPr id="4" name="Slide Number Placeholder 3"/>
          <p:cNvSpPr>
            <a:spLocks noGrp="1"/>
          </p:cNvSpPr>
          <p:nvPr>
            <p:ph type="sldNum" sz="quarter" idx="10"/>
          </p:nvPr>
        </p:nvSpPr>
        <p:spPr/>
        <p:txBody>
          <a:bodyPr/>
          <a:lstStyle/>
          <a:p>
            <a:fld id="{E904C121-0479-421F-8B0D-70ED69441885}" type="slidenum">
              <a:rPr lang="en-US" smtClean="0"/>
              <a:pPr/>
              <a:t>4</a:t>
            </a:fld>
            <a:endParaRPr lang="en-US" dirty="0"/>
          </a:p>
        </p:txBody>
      </p:sp>
    </p:spTree>
    <p:extLst>
      <p:ext uri="{BB962C8B-B14F-4D97-AF65-F5344CB8AC3E}">
        <p14:creationId xmlns:p14="http://schemas.microsoft.com/office/powerpoint/2010/main" val="13831013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904C121-0479-421F-8B0D-70ED69441885}" type="slidenum">
              <a:rPr lang="en-US" smtClean="0"/>
              <a:pPr/>
              <a:t>5</a:t>
            </a:fld>
            <a:endParaRPr lang="en-US" dirty="0"/>
          </a:p>
        </p:txBody>
      </p:sp>
    </p:spTree>
    <p:extLst>
      <p:ext uri="{BB962C8B-B14F-4D97-AF65-F5344CB8AC3E}">
        <p14:creationId xmlns:p14="http://schemas.microsoft.com/office/powerpoint/2010/main" val="23833732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Overall insecticide use rates declined with the introduction of Bt crops</a:t>
            </a:r>
            <a:endParaRPr lang="en-US" dirty="0"/>
          </a:p>
        </p:txBody>
      </p:sp>
      <p:sp>
        <p:nvSpPr>
          <p:cNvPr id="4" name="Slide Number Placeholder 3"/>
          <p:cNvSpPr>
            <a:spLocks noGrp="1"/>
          </p:cNvSpPr>
          <p:nvPr>
            <p:ph type="sldNum" sz="quarter" idx="5"/>
          </p:nvPr>
        </p:nvSpPr>
        <p:spPr/>
        <p:txBody>
          <a:bodyPr/>
          <a:lstStyle/>
          <a:p>
            <a:fld id="{C01E04D9-8E3F-4921-A760-87904D088AA9}" type="slidenum">
              <a:rPr lang="en-US" smtClean="0"/>
              <a:t>6</a:t>
            </a:fld>
            <a:endParaRPr lang="en-US" dirty="0"/>
          </a:p>
        </p:txBody>
      </p:sp>
    </p:spTree>
    <p:extLst>
      <p:ext uri="{BB962C8B-B14F-4D97-AF65-F5344CB8AC3E}">
        <p14:creationId xmlns:p14="http://schemas.microsoft.com/office/powerpoint/2010/main" val="22099433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rtl="0"/>
            <a:r>
              <a:rPr lang="en-US" sz="1200" kern="1200" dirty="0">
                <a:solidFill>
                  <a:schemeClr val="tx1"/>
                </a:solidFill>
                <a:effectLst/>
                <a:latin typeface="+mn-lt"/>
                <a:ea typeface="+mn-ea"/>
                <a:cs typeface="+mn-cs"/>
              </a:rPr>
              <a:t>http://www.nytimes.com/2014/02/23/world/asia/after-farmers-commit-suicide-debts-fall-on-families-in-india.html?_r=0</a:t>
            </a:r>
          </a:p>
          <a:p>
            <a:pPr rtl="0"/>
            <a:endParaRPr lang="en-US" sz="1200" kern="1200" dirty="0">
              <a:solidFill>
                <a:schemeClr val="tx1"/>
              </a:solidFill>
              <a:effectLst/>
              <a:latin typeface="+mn-lt"/>
              <a:ea typeface="+mn-ea"/>
              <a:cs typeface="+mn-cs"/>
            </a:endParaRPr>
          </a:p>
          <a:p>
            <a:pPr rtl="0"/>
            <a:r>
              <a:rPr lang="en-US" sz="1200" kern="1200" dirty="0">
                <a:solidFill>
                  <a:schemeClr val="tx1"/>
                </a:solidFill>
                <a:effectLst/>
                <a:latin typeface="+mn-lt"/>
                <a:ea typeface="+mn-ea"/>
                <a:cs typeface="+mn-cs"/>
              </a:rPr>
              <a:t>https://youtu.be/b2nzgEVUvns?si=YN0bdf_84of4x4Mo</a:t>
            </a:r>
          </a:p>
          <a:p>
            <a:pPr rtl="0"/>
            <a:endParaRPr lang="en-US" sz="1200" kern="1200" dirty="0">
              <a:solidFill>
                <a:schemeClr val="tx1"/>
              </a:solidFill>
              <a:effectLst/>
              <a:latin typeface="+mn-lt"/>
              <a:ea typeface="+mn-ea"/>
              <a:cs typeface="+mn-cs"/>
            </a:endParaRPr>
          </a:p>
          <a:p>
            <a:pPr rtl="0"/>
            <a:r>
              <a:rPr lang="en-US" sz="1200" kern="1200" dirty="0">
                <a:solidFill>
                  <a:schemeClr val="tx1"/>
                </a:solidFill>
                <a:effectLst/>
                <a:latin typeface="+mn-lt"/>
                <a:ea typeface="+mn-ea"/>
                <a:cs typeface="+mn-cs"/>
              </a:rPr>
              <a:t>So, here,</a:t>
            </a:r>
            <a:r>
              <a:rPr lang="en-US" sz="1200" kern="1200" baseline="0" dirty="0">
                <a:solidFill>
                  <a:schemeClr val="tx1"/>
                </a:solidFill>
                <a:effectLst/>
                <a:latin typeface="+mn-lt"/>
                <a:ea typeface="+mn-ea"/>
                <a:cs typeface="+mn-cs"/>
              </a:rPr>
              <a:t> GMO cotton may not be the best solution, it might work for some, but maybe not the poorest, but it is the economic and social context of GMOs not the GMO itself.</a:t>
            </a:r>
            <a:endParaRPr lang="en-US" sz="1200" kern="1200" dirty="0">
              <a:solidFill>
                <a:schemeClr val="tx1"/>
              </a:solidFill>
              <a:effectLst/>
              <a:latin typeface="+mn-lt"/>
              <a:ea typeface="+mn-ea"/>
              <a:cs typeface="+mn-cs"/>
            </a:endParaRPr>
          </a:p>
          <a:p>
            <a:pPr rtl="0"/>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904C121-0479-421F-8B0D-70ED69441885}" type="slidenum">
              <a:rPr lang="en-US" smtClean="0"/>
              <a:pPr/>
              <a:t>7</a:t>
            </a:fld>
            <a:endParaRPr lang="en-US" dirty="0"/>
          </a:p>
        </p:txBody>
      </p:sp>
    </p:spTree>
    <p:extLst>
      <p:ext uri="{BB962C8B-B14F-4D97-AF65-F5344CB8AC3E}">
        <p14:creationId xmlns:p14="http://schemas.microsoft.com/office/powerpoint/2010/main" val="19601489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Round-up ready seeds</a:t>
            </a:r>
            <a:r>
              <a:rPr lang="en-US" baseline="0" dirty="0"/>
              <a:t> are tolerant to the herbicide Round-Up, which contains glyphosate.  This allows farmers to plant crops that have been engineered to resist Round-Up and then spray their fields to control weeds.  The weeds suffer the effects of Round-Up but not the engineered crops.</a:t>
            </a:r>
          </a:p>
          <a:p>
            <a:br>
              <a:rPr lang="en-US" baseline="0" dirty="0"/>
            </a:br>
            <a:r>
              <a:rPr lang="en-US" baseline="0" dirty="0"/>
              <a:t>There are Roundup Ready seeds for corn, sugar beets, soybeans, and cotton</a:t>
            </a:r>
            <a:endParaRPr lang="en-US" dirty="0"/>
          </a:p>
        </p:txBody>
      </p:sp>
      <p:sp>
        <p:nvSpPr>
          <p:cNvPr id="4" name="Slide Number Placeholder 3"/>
          <p:cNvSpPr>
            <a:spLocks noGrp="1"/>
          </p:cNvSpPr>
          <p:nvPr>
            <p:ph type="sldNum" sz="quarter" idx="10"/>
          </p:nvPr>
        </p:nvSpPr>
        <p:spPr/>
        <p:txBody>
          <a:bodyPr/>
          <a:lstStyle/>
          <a:p>
            <a:fld id="{E904C121-0479-421F-8B0D-70ED69441885}" type="slidenum">
              <a:rPr lang="en-US" smtClean="0"/>
              <a:pPr/>
              <a:t>8</a:t>
            </a:fld>
            <a:endParaRPr lang="en-US" dirty="0"/>
          </a:p>
        </p:txBody>
      </p:sp>
    </p:spTree>
    <p:extLst>
      <p:ext uri="{BB962C8B-B14F-4D97-AF65-F5344CB8AC3E}">
        <p14:creationId xmlns:p14="http://schemas.microsoft.com/office/powerpoint/2010/main" val="31226480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Monsanto </a:t>
            </a:r>
            <a:r>
              <a:rPr lang="en-US" dirty="0"/>
              <a:t>developed and patented the glyphosate molecule in the 1970s, and marketed it as Roundup from 1973.</a:t>
            </a:r>
          </a:p>
        </p:txBody>
      </p:sp>
      <p:sp>
        <p:nvSpPr>
          <p:cNvPr id="4" name="Slide Number Placeholder 3"/>
          <p:cNvSpPr>
            <a:spLocks noGrp="1"/>
          </p:cNvSpPr>
          <p:nvPr>
            <p:ph type="sldNum" sz="quarter" idx="5"/>
          </p:nvPr>
        </p:nvSpPr>
        <p:spPr/>
        <p:txBody>
          <a:bodyPr/>
          <a:lstStyle/>
          <a:p>
            <a:fld id="{C01E04D9-8E3F-4921-A760-87904D088AA9}" type="slidenum">
              <a:rPr lang="en-US" smtClean="0"/>
              <a:t>9</a:t>
            </a:fld>
            <a:endParaRPr lang="en-US" dirty="0"/>
          </a:p>
        </p:txBody>
      </p:sp>
    </p:spTree>
    <p:extLst>
      <p:ext uri="{BB962C8B-B14F-4D97-AF65-F5344CB8AC3E}">
        <p14:creationId xmlns:p14="http://schemas.microsoft.com/office/powerpoint/2010/main" val="34542816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A55725-C1E4-033C-E803-6D176A83388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08E5091-5573-08B8-63A8-EC17CF9D5B1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B6B4C70-D23A-8EAC-46E5-67809583C6FE}"/>
              </a:ext>
            </a:extLst>
          </p:cNvPr>
          <p:cNvSpPr>
            <a:spLocks noGrp="1"/>
          </p:cNvSpPr>
          <p:nvPr>
            <p:ph type="dt" sz="half" idx="10"/>
          </p:nvPr>
        </p:nvSpPr>
        <p:spPr/>
        <p:txBody>
          <a:bodyPr/>
          <a:lstStyle/>
          <a:p>
            <a:fld id="{881C6F28-5696-420C-BBC1-BCF452D17DA8}" type="datetimeFigureOut">
              <a:rPr lang="en-US" smtClean="0"/>
              <a:t>3/29/2024</a:t>
            </a:fld>
            <a:endParaRPr lang="en-US" dirty="0"/>
          </a:p>
        </p:txBody>
      </p:sp>
      <p:sp>
        <p:nvSpPr>
          <p:cNvPr id="5" name="Footer Placeholder 4">
            <a:extLst>
              <a:ext uri="{FF2B5EF4-FFF2-40B4-BE49-F238E27FC236}">
                <a16:creationId xmlns:a16="http://schemas.microsoft.com/office/drawing/2014/main" id="{1D0E8D5E-A2A5-EFD3-D104-BD2766D7AF1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3019818-331A-C05F-533A-E698FCADDD5F}"/>
              </a:ext>
            </a:extLst>
          </p:cNvPr>
          <p:cNvSpPr>
            <a:spLocks noGrp="1"/>
          </p:cNvSpPr>
          <p:nvPr>
            <p:ph type="sldNum" sz="quarter" idx="12"/>
          </p:nvPr>
        </p:nvSpPr>
        <p:spPr/>
        <p:txBody>
          <a:bodyPr/>
          <a:lstStyle/>
          <a:p>
            <a:fld id="{BBFC7EAD-C5F4-4C8B-BC4C-A4F561BC04BA}" type="slidenum">
              <a:rPr lang="en-US" smtClean="0"/>
              <a:t>‹#›</a:t>
            </a:fld>
            <a:endParaRPr lang="en-US" dirty="0"/>
          </a:p>
        </p:txBody>
      </p:sp>
    </p:spTree>
    <p:extLst>
      <p:ext uri="{BB962C8B-B14F-4D97-AF65-F5344CB8AC3E}">
        <p14:creationId xmlns:p14="http://schemas.microsoft.com/office/powerpoint/2010/main" val="40968953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8A715C-C026-AA63-BF24-FB59750879C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2CBFEA5-CD97-58D9-024C-57650DBCFA8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5D7DFA0-E936-2EB8-96BE-0A0980197248}"/>
              </a:ext>
            </a:extLst>
          </p:cNvPr>
          <p:cNvSpPr>
            <a:spLocks noGrp="1"/>
          </p:cNvSpPr>
          <p:nvPr>
            <p:ph type="dt" sz="half" idx="10"/>
          </p:nvPr>
        </p:nvSpPr>
        <p:spPr/>
        <p:txBody>
          <a:bodyPr/>
          <a:lstStyle/>
          <a:p>
            <a:fld id="{881C6F28-5696-420C-BBC1-BCF452D17DA8}" type="datetimeFigureOut">
              <a:rPr lang="en-US" smtClean="0"/>
              <a:t>3/29/2024</a:t>
            </a:fld>
            <a:endParaRPr lang="en-US" dirty="0"/>
          </a:p>
        </p:txBody>
      </p:sp>
      <p:sp>
        <p:nvSpPr>
          <p:cNvPr id="5" name="Footer Placeholder 4">
            <a:extLst>
              <a:ext uri="{FF2B5EF4-FFF2-40B4-BE49-F238E27FC236}">
                <a16:creationId xmlns:a16="http://schemas.microsoft.com/office/drawing/2014/main" id="{D9054E67-8A6B-5CC4-A5B8-35000BAAEF2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674DDD6-E5FE-4F14-607E-448DB52C9BA6}"/>
              </a:ext>
            </a:extLst>
          </p:cNvPr>
          <p:cNvSpPr>
            <a:spLocks noGrp="1"/>
          </p:cNvSpPr>
          <p:nvPr>
            <p:ph type="sldNum" sz="quarter" idx="12"/>
          </p:nvPr>
        </p:nvSpPr>
        <p:spPr/>
        <p:txBody>
          <a:bodyPr/>
          <a:lstStyle/>
          <a:p>
            <a:fld id="{BBFC7EAD-C5F4-4C8B-BC4C-A4F561BC04BA}" type="slidenum">
              <a:rPr lang="en-US" smtClean="0"/>
              <a:t>‹#›</a:t>
            </a:fld>
            <a:endParaRPr lang="en-US" dirty="0"/>
          </a:p>
        </p:txBody>
      </p:sp>
    </p:spTree>
    <p:extLst>
      <p:ext uri="{BB962C8B-B14F-4D97-AF65-F5344CB8AC3E}">
        <p14:creationId xmlns:p14="http://schemas.microsoft.com/office/powerpoint/2010/main" val="33770230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D6E40E0-108D-EF2D-685B-0DBC86DC1DE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A422A9D-86D2-12B7-FEE5-415A1E6FAA8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63329DE-6624-0AEF-F146-3F126A3A98EA}"/>
              </a:ext>
            </a:extLst>
          </p:cNvPr>
          <p:cNvSpPr>
            <a:spLocks noGrp="1"/>
          </p:cNvSpPr>
          <p:nvPr>
            <p:ph type="dt" sz="half" idx="10"/>
          </p:nvPr>
        </p:nvSpPr>
        <p:spPr/>
        <p:txBody>
          <a:bodyPr/>
          <a:lstStyle/>
          <a:p>
            <a:fld id="{881C6F28-5696-420C-BBC1-BCF452D17DA8}" type="datetimeFigureOut">
              <a:rPr lang="en-US" smtClean="0"/>
              <a:t>3/29/2024</a:t>
            </a:fld>
            <a:endParaRPr lang="en-US" dirty="0"/>
          </a:p>
        </p:txBody>
      </p:sp>
      <p:sp>
        <p:nvSpPr>
          <p:cNvPr id="5" name="Footer Placeholder 4">
            <a:extLst>
              <a:ext uri="{FF2B5EF4-FFF2-40B4-BE49-F238E27FC236}">
                <a16:creationId xmlns:a16="http://schemas.microsoft.com/office/drawing/2014/main" id="{9F104A6E-3B79-7CA9-27DC-5DF62BD7620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041C775-627E-01EB-58AA-D1C4DCD4D610}"/>
              </a:ext>
            </a:extLst>
          </p:cNvPr>
          <p:cNvSpPr>
            <a:spLocks noGrp="1"/>
          </p:cNvSpPr>
          <p:nvPr>
            <p:ph type="sldNum" sz="quarter" idx="12"/>
          </p:nvPr>
        </p:nvSpPr>
        <p:spPr/>
        <p:txBody>
          <a:bodyPr/>
          <a:lstStyle/>
          <a:p>
            <a:fld id="{BBFC7EAD-C5F4-4C8B-BC4C-A4F561BC04BA}" type="slidenum">
              <a:rPr lang="en-US" smtClean="0"/>
              <a:t>‹#›</a:t>
            </a:fld>
            <a:endParaRPr lang="en-US" dirty="0"/>
          </a:p>
        </p:txBody>
      </p:sp>
    </p:spTree>
    <p:extLst>
      <p:ext uri="{BB962C8B-B14F-4D97-AF65-F5344CB8AC3E}">
        <p14:creationId xmlns:p14="http://schemas.microsoft.com/office/powerpoint/2010/main" val="147465466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364F3A-84F0-F296-C4A5-2FC1A41F275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7D1A075-82B0-89F8-8BC4-ABE47717091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A56FB22-D2C4-2FBE-E06D-B768310B4DF2}"/>
              </a:ext>
            </a:extLst>
          </p:cNvPr>
          <p:cNvSpPr>
            <a:spLocks noGrp="1"/>
          </p:cNvSpPr>
          <p:nvPr>
            <p:ph type="dt" sz="half" idx="10"/>
          </p:nvPr>
        </p:nvSpPr>
        <p:spPr/>
        <p:txBody>
          <a:bodyPr/>
          <a:lstStyle/>
          <a:p>
            <a:fld id="{881C6F28-5696-420C-BBC1-BCF452D17DA8}" type="datetimeFigureOut">
              <a:rPr lang="en-US" smtClean="0"/>
              <a:t>3/29/2024</a:t>
            </a:fld>
            <a:endParaRPr lang="en-US" dirty="0"/>
          </a:p>
        </p:txBody>
      </p:sp>
      <p:sp>
        <p:nvSpPr>
          <p:cNvPr id="5" name="Footer Placeholder 4">
            <a:extLst>
              <a:ext uri="{FF2B5EF4-FFF2-40B4-BE49-F238E27FC236}">
                <a16:creationId xmlns:a16="http://schemas.microsoft.com/office/drawing/2014/main" id="{83D1A80B-7184-E743-69F9-7F58CD7EA3C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7C97E5A-4962-93C7-A2A7-70C5D5FE7BDF}"/>
              </a:ext>
            </a:extLst>
          </p:cNvPr>
          <p:cNvSpPr>
            <a:spLocks noGrp="1"/>
          </p:cNvSpPr>
          <p:nvPr>
            <p:ph type="sldNum" sz="quarter" idx="12"/>
          </p:nvPr>
        </p:nvSpPr>
        <p:spPr/>
        <p:txBody>
          <a:bodyPr/>
          <a:lstStyle/>
          <a:p>
            <a:fld id="{BBFC7EAD-C5F4-4C8B-BC4C-A4F561BC04BA}" type="slidenum">
              <a:rPr lang="en-US" smtClean="0"/>
              <a:t>‹#›</a:t>
            </a:fld>
            <a:endParaRPr lang="en-US" dirty="0"/>
          </a:p>
        </p:txBody>
      </p:sp>
    </p:spTree>
    <p:extLst>
      <p:ext uri="{BB962C8B-B14F-4D97-AF65-F5344CB8AC3E}">
        <p14:creationId xmlns:p14="http://schemas.microsoft.com/office/powerpoint/2010/main" val="23897284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A1701C-950B-A78B-16C6-2D50A3E7682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5E01D9A-9BA4-EF95-9C5F-B8FE61986014}"/>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29E5D77-42F7-47CD-412D-1AEB8289ABCF}"/>
              </a:ext>
            </a:extLst>
          </p:cNvPr>
          <p:cNvSpPr>
            <a:spLocks noGrp="1"/>
          </p:cNvSpPr>
          <p:nvPr>
            <p:ph type="dt" sz="half" idx="10"/>
          </p:nvPr>
        </p:nvSpPr>
        <p:spPr/>
        <p:txBody>
          <a:bodyPr/>
          <a:lstStyle/>
          <a:p>
            <a:fld id="{881C6F28-5696-420C-BBC1-BCF452D17DA8}" type="datetimeFigureOut">
              <a:rPr lang="en-US" smtClean="0"/>
              <a:t>3/29/2024</a:t>
            </a:fld>
            <a:endParaRPr lang="en-US" dirty="0"/>
          </a:p>
        </p:txBody>
      </p:sp>
      <p:sp>
        <p:nvSpPr>
          <p:cNvPr id="5" name="Footer Placeholder 4">
            <a:extLst>
              <a:ext uri="{FF2B5EF4-FFF2-40B4-BE49-F238E27FC236}">
                <a16:creationId xmlns:a16="http://schemas.microsoft.com/office/drawing/2014/main" id="{17A77416-BE48-D5DA-3AB6-6DEA2825C13A}"/>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7AE6B0E-DA27-5855-4FF7-ABFF10D5AD27}"/>
              </a:ext>
            </a:extLst>
          </p:cNvPr>
          <p:cNvSpPr>
            <a:spLocks noGrp="1"/>
          </p:cNvSpPr>
          <p:nvPr>
            <p:ph type="sldNum" sz="quarter" idx="12"/>
          </p:nvPr>
        </p:nvSpPr>
        <p:spPr/>
        <p:txBody>
          <a:bodyPr/>
          <a:lstStyle/>
          <a:p>
            <a:fld id="{BBFC7EAD-C5F4-4C8B-BC4C-A4F561BC04BA}" type="slidenum">
              <a:rPr lang="en-US" smtClean="0"/>
              <a:t>‹#›</a:t>
            </a:fld>
            <a:endParaRPr lang="en-US" dirty="0"/>
          </a:p>
        </p:txBody>
      </p:sp>
    </p:spTree>
    <p:extLst>
      <p:ext uri="{BB962C8B-B14F-4D97-AF65-F5344CB8AC3E}">
        <p14:creationId xmlns:p14="http://schemas.microsoft.com/office/powerpoint/2010/main" val="35748717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0F4B24-B7F5-7CF9-6180-0068C3704DA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41BFAA3-B10E-8F44-F028-195FC5F70DA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4C8488C-D52F-55F6-1096-59D5F829F06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8D39E59-ADB6-7438-4DA9-7A98AAF69193}"/>
              </a:ext>
            </a:extLst>
          </p:cNvPr>
          <p:cNvSpPr>
            <a:spLocks noGrp="1"/>
          </p:cNvSpPr>
          <p:nvPr>
            <p:ph type="dt" sz="half" idx="10"/>
          </p:nvPr>
        </p:nvSpPr>
        <p:spPr/>
        <p:txBody>
          <a:bodyPr/>
          <a:lstStyle/>
          <a:p>
            <a:fld id="{881C6F28-5696-420C-BBC1-BCF452D17DA8}" type="datetimeFigureOut">
              <a:rPr lang="en-US" smtClean="0"/>
              <a:t>3/29/2024</a:t>
            </a:fld>
            <a:endParaRPr lang="en-US" dirty="0"/>
          </a:p>
        </p:txBody>
      </p:sp>
      <p:sp>
        <p:nvSpPr>
          <p:cNvPr id="6" name="Footer Placeholder 5">
            <a:extLst>
              <a:ext uri="{FF2B5EF4-FFF2-40B4-BE49-F238E27FC236}">
                <a16:creationId xmlns:a16="http://schemas.microsoft.com/office/drawing/2014/main" id="{7C2EB699-FFED-1F85-3BCA-BCDD9246577C}"/>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0CDC23E3-3CE3-1811-B8B7-ACB359691129}"/>
              </a:ext>
            </a:extLst>
          </p:cNvPr>
          <p:cNvSpPr>
            <a:spLocks noGrp="1"/>
          </p:cNvSpPr>
          <p:nvPr>
            <p:ph type="sldNum" sz="quarter" idx="12"/>
          </p:nvPr>
        </p:nvSpPr>
        <p:spPr/>
        <p:txBody>
          <a:bodyPr/>
          <a:lstStyle/>
          <a:p>
            <a:fld id="{BBFC7EAD-C5F4-4C8B-BC4C-A4F561BC04BA}" type="slidenum">
              <a:rPr lang="en-US" smtClean="0"/>
              <a:t>‹#›</a:t>
            </a:fld>
            <a:endParaRPr lang="en-US" dirty="0"/>
          </a:p>
        </p:txBody>
      </p:sp>
    </p:spTree>
    <p:extLst>
      <p:ext uri="{BB962C8B-B14F-4D97-AF65-F5344CB8AC3E}">
        <p14:creationId xmlns:p14="http://schemas.microsoft.com/office/powerpoint/2010/main" val="35247320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C43539-166A-1374-A7FC-79C5ECBF28D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B1D7677-7240-E290-6C8E-35BA8E9E023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69E0E29-C4ED-7BFA-16D7-5AD48C025DF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42A2114-2CC6-C76F-0770-7CB8B49A531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76BB788-3CA0-C232-5679-DF1F435379E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23529A3-1798-A5D9-B38F-6C46F10EDC9F}"/>
              </a:ext>
            </a:extLst>
          </p:cNvPr>
          <p:cNvSpPr>
            <a:spLocks noGrp="1"/>
          </p:cNvSpPr>
          <p:nvPr>
            <p:ph type="dt" sz="half" idx="10"/>
          </p:nvPr>
        </p:nvSpPr>
        <p:spPr/>
        <p:txBody>
          <a:bodyPr/>
          <a:lstStyle/>
          <a:p>
            <a:fld id="{881C6F28-5696-420C-BBC1-BCF452D17DA8}" type="datetimeFigureOut">
              <a:rPr lang="en-US" smtClean="0"/>
              <a:t>3/29/2024</a:t>
            </a:fld>
            <a:endParaRPr lang="en-US" dirty="0"/>
          </a:p>
        </p:txBody>
      </p:sp>
      <p:sp>
        <p:nvSpPr>
          <p:cNvPr id="8" name="Footer Placeholder 7">
            <a:extLst>
              <a:ext uri="{FF2B5EF4-FFF2-40B4-BE49-F238E27FC236}">
                <a16:creationId xmlns:a16="http://schemas.microsoft.com/office/drawing/2014/main" id="{3AD554C0-CACC-D597-FA9B-F9F9F4D2018A}"/>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60C0F82C-BA76-544B-3316-B1F0E48A2FD7}"/>
              </a:ext>
            </a:extLst>
          </p:cNvPr>
          <p:cNvSpPr>
            <a:spLocks noGrp="1"/>
          </p:cNvSpPr>
          <p:nvPr>
            <p:ph type="sldNum" sz="quarter" idx="12"/>
          </p:nvPr>
        </p:nvSpPr>
        <p:spPr/>
        <p:txBody>
          <a:bodyPr/>
          <a:lstStyle/>
          <a:p>
            <a:fld id="{BBFC7EAD-C5F4-4C8B-BC4C-A4F561BC04BA}" type="slidenum">
              <a:rPr lang="en-US" smtClean="0"/>
              <a:t>‹#›</a:t>
            </a:fld>
            <a:endParaRPr lang="en-US" dirty="0"/>
          </a:p>
        </p:txBody>
      </p:sp>
    </p:spTree>
    <p:extLst>
      <p:ext uri="{BB962C8B-B14F-4D97-AF65-F5344CB8AC3E}">
        <p14:creationId xmlns:p14="http://schemas.microsoft.com/office/powerpoint/2010/main" val="3533595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898877-366F-CF56-4BDC-497A4ACD1CD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D04F573-3BC6-DB37-295B-DDB09FF312DD}"/>
              </a:ext>
            </a:extLst>
          </p:cNvPr>
          <p:cNvSpPr>
            <a:spLocks noGrp="1"/>
          </p:cNvSpPr>
          <p:nvPr>
            <p:ph type="dt" sz="half" idx="10"/>
          </p:nvPr>
        </p:nvSpPr>
        <p:spPr/>
        <p:txBody>
          <a:bodyPr/>
          <a:lstStyle/>
          <a:p>
            <a:fld id="{881C6F28-5696-420C-BBC1-BCF452D17DA8}" type="datetimeFigureOut">
              <a:rPr lang="en-US" smtClean="0"/>
              <a:t>3/29/2024</a:t>
            </a:fld>
            <a:endParaRPr lang="en-US" dirty="0"/>
          </a:p>
        </p:txBody>
      </p:sp>
      <p:sp>
        <p:nvSpPr>
          <p:cNvPr id="4" name="Footer Placeholder 3">
            <a:extLst>
              <a:ext uri="{FF2B5EF4-FFF2-40B4-BE49-F238E27FC236}">
                <a16:creationId xmlns:a16="http://schemas.microsoft.com/office/drawing/2014/main" id="{C608AD76-3DDA-022E-3834-B6E76E4D7E29}"/>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CA94F5E3-BAA5-DCA8-DF87-7E5E81E8081E}"/>
              </a:ext>
            </a:extLst>
          </p:cNvPr>
          <p:cNvSpPr>
            <a:spLocks noGrp="1"/>
          </p:cNvSpPr>
          <p:nvPr>
            <p:ph type="sldNum" sz="quarter" idx="12"/>
          </p:nvPr>
        </p:nvSpPr>
        <p:spPr/>
        <p:txBody>
          <a:bodyPr/>
          <a:lstStyle/>
          <a:p>
            <a:fld id="{BBFC7EAD-C5F4-4C8B-BC4C-A4F561BC04BA}" type="slidenum">
              <a:rPr lang="en-US" smtClean="0"/>
              <a:t>‹#›</a:t>
            </a:fld>
            <a:endParaRPr lang="en-US" dirty="0"/>
          </a:p>
        </p:txBody>
      </p:sp>
    </p:spTree>
    <p:extLst>
      <p:ext uri="{BB962C8B-B14F-4D97-AF65-F5344CB8AC3E}">
        <p14:creationId xmlns:p14="http://schemas.microsoft.com/office/powerpoint/2010/main" val="19539399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CE9C250-6F19-7C98-5C88-34CAA77C8816}"/>
              </a:ext>
            </a:extLst>
          </p:cNvPr>
          <p:cNvSpPr>
            <a:spLocks noGrp="1"/>
          </p:cNvSpPr>
          <p:nvPr>
            <p:ph type="dt" sz="half" idx="10"/>
          </p:nvPr>
        </p:nvSpPr>
        <p:spPr/>
        <p:txBody>
          <a:bodyPr/>
          <a:lstStyle/>
          <a:p>
            <a:fld id="{881C6F28-5696-420C-BBC1-BCF452D17DA8}" type="datetimeFigureOut">
              <a:rPr lang="en-US" smtClean="0"/>
              <a:t>3/29/2024</a:t>
            </a:fld>
            <a:endParaRPr lang="en-US" dirty="0"/>
          </a:p>
        </p:txBody>
      </p:sp>
      <p:sp>
        <p:nvSpPr>
          <p:cNvPr id="3" name="Footer Placeholder 2">
            <a:extLst>
              <a:ext uri="{FF2B5EF4-FFF2-40B4-BE49-F238E27FC236}">
                <a16:creationId xmlns:a16="http://schemas.microsoft.com/office/drawing/2014/main" id="{83186322-39B5-320F-CC9A-93DF2085FE78}"/>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ED0D785E-929D-8E61-3C10-DC60558986EB}"/>
              </a:ext>
            </a:extLst>
          </p:cNvPr>
          <p:cNvSpPr>
            <a:spLocks noGrp="1"/>
          </p:cNvSpPr>
          <p:nvPr>
            <p:ph type="sldNum" sz="quarter" idx="12"/>
          </p:nvPr>
        </p:nvSpPr>
        <p:spPr/>
        <p:txBody>
          <a:bodyPr/>
          <a:lstStyle/>
          <a:p>
            <a:fld id="{BBFC7EAD-C5F4-4C8B-BC4C-A4F561BC04BA}" type="slidenum">
              <a:rPr lang="en-US" smtClean="0"/>
              <a:t>‹#›</a:t>
            </a:fld>
            <a:endParaRPr lang="en-US" dirty="0"/>
          </a:p>
        </p:txBody>
      </p:sp>
    </p:spTree>
    <p:extLst>
      <p:ext uri="{BB962C8B-B14F-4D97-AF65-F5344CB8AC3E}">
        <p14:creationId xmlns:p14="http://schemas.microsoft.com/office/powerpoint/2010/main" val="28428253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1AF2C5-B11B-488D-EF8F-E3481A7E78D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B49E1A6-A81F-4D1E-FFDC-883A9968937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8F1CB0F-C136-7E5F-0BE9-29D865C9CEC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85096E5-9085-3C5E-C067-C012FB888450}"/>
              </a:ext>
            </a:extLst>
          </p:cNvPr>
          <p:cNvSpPr>
            <a:spLocks noGrp="1"/>
          </p:cNvSpPr>
          <p:nvPr>
            <p:ph type="dt" sz="half" idx="10"/>
          </p:nvPr>
        </p:nvSpPr>
        <p:spPr/>
        <p:txBody>
          <a:bodyPr/>
          <a:lstStyle/>
          <a:p>
            <a:fld id="{881C6F28-5696-420C-BBC1-BCF452D17DA8}" type="datetimeFigureOut">
              <a:rPr lang="en-US" smtClean="0"/>
              <a:t>3/29/2024</a:t>
            </a:fld>
            <a:endParaRPr lang="en-US" dirty="0"/>
          </a:p>
        </p:txBody>
      </p:sp>
      <p:sp>
        <p:nvSpPr>
          <p:cNvPr id="6" name="Footer Placeholder 5">
            <a:extLst>
              <a:ext uri="{FF2B5EF4-FFF2-40B4-BE49-F238E27FC236}">
                <a16:creationId xmlns:a16="http://schemas.microsoft.com/office/drawing/2014/main" id="{E242ABD8-9669-E44A-57E7-A0A3D2FECF32}"/>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CB382E23-529E-5190-98A8-19770FB58753}"/>
              </a:ext>
            </a:extLst>
          </p:cNvPr>
          <p:cNvSpPr>
            <a:spLocks noGrp="1"/>
          </p:cNvSpPr>
          <p:nvPr>
            <p:ph type="sldNum" sz="quarter" idx="12"/>
          </p:nvPr>
        </p:nvSpPr>
        <p:spPr/>
        <p:txBody>
          <a:bodyPr/>
          <a:lstStyle/>
          <a:p>
            <a:fld id="{BBFC7EAD-C5F4-4C8B-BC4C-A4F561BC04BA}" type="slidenum">
              <a:rPr lang="en-US" smtClean="0"/>
              <a:t>‹#›</a:t>
            </a:fld>
            <a:endParaRPr lang="en-US" dirty="0"/>
          </a:p>
        </p:txBody>
      </p:sp>
    </p:spTree>
    <p:extLst>
      <p:ext uri="{BB962C8B-B14F-4D97-AF65-F5344CB8AC3E}">
        <p14:creationId xmlns:p14="http://schemas.microsoft.com/office/powerpoint/2010/main" val="41244054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8A7F26-3F95-5DD5-B25F-E58DFE9A3A5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3CF7580-8EF1-A34B-35A5-82CCB064FC2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2999854C-90EE-DB7A-3E5A-0097640518B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3FBB815-02EC-98FB-8BF6-FF8F6CBFEF9A}"/>
              </a:ext>
            </a:extLst>
          </p:cNvPr>
          <p:cNvSpPr>
            <a:spLocks noGrp="1"/>
          </p:cNvSpPr>
          <p:nvPr>
            <p:ph type="dt" sz="half" idx="10"/>
          </p:nvPr>
        </p:nvSpPr>
        <p:spPr/>
        <p:txBody>
          <a:bodyPr/>
          <a:lstStyle/>
          <a:p>
            <a:fld id="{881C6F28-5696-420C-BBC1-BCF452D17DA8}" type="datetimeFigureOut">
              <a:rPr lang="en-US" smtClean="0"/>
              <a:t>3/29/2024</a:t>
            </a:fld>
            <a:endParaRPr lang="en-US" dirty="0"/>
          </a:p>
        </p:txBody>
      </p:sp>
      <p:sp>
        <p:nvSpPr>
          <p:cNvPr id="6" name="Footer Placeholder 5">
            <a:extLst>
              <a:ext uri="{FF2B5EF4-FFF2-40B4-BE49-F238E27FC236}">
                <a16:creationId xmlns:a16="http://schemas.microsoft.com/office/drawing/2014/main" id="{F1CDD1C6-14CF-59EF-BAFE-39098BDADAC9}"/>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306CC00C-267F-47E7-71ED-CCE268461575}"/>
              </a:ext>
            </a:extLst>
          </p:cNvPr>
          <p:cNvSpPr>
            <a:spLocks noGrp="1"/>
          </p:cNvSpPr>
          <p:nvPr>
            <p:ph type="sldNum" sz="quarter" idx="12"/>
          </p:nvPr>
        </p:nvSpPr>
        <p:spPr/>
        <p:txBody>
          <a:bodyPr/>
          <a:lstStyle/>
          <a:p>
            <a:fld id="{BBFC7EAD-C5F4-4C8B-BC4C-A4F561BC04BA}" type="slidenum">
              <a:rPr lang="en-US" smtClean="0"/>
              <a:t>‹#›</a:t>
            </a:fld>
            <a:endParaRPr lang="en-US" dirty="0"/>
          </a:p>
        </p:txBody>
      </p:sp>
    </p:spTree>
    <p:extLst>
      <p:ext uri="{BB962C8B-B14F-4D97-AF65-F5344CB8AC3E}">
        <p14:creationId xmlns:p14="http://schemas.microsoft.com/office/powerpoint/2010/main" val="11093311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1BF7339-D8B3-9AD1-7A22-8352FB4757E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BD4C384-E71B-F737-9925-C87F8586DC2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88ADEFB-D668-CAE0-7A5D-CA74522FC27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81C6F28-5696-420C-BBC1-BCF452D17DA8}" type="datetimeFigureOut">
              <a:rPr lang="en-US" smtClean="0"/>
              <a:t>3/29/2024</a:t>
            </a:fld>
            <a:endParaRPr lang="en-US" dirty="0"/>
          </a:p>
        </p:txBody>
      </p:sp>
      <p:sp>
        <p:nvSpPr>
          <p:cNvPr id="5" name="Footer Placeholder 4">
            <a:extLst>
              <a:ext uri="{FF2B5EF4-FFF2-40B4-BE49-F238E27FC236}">
                <a16:creationId xmlns:a16="http://schemas.microsoft.com/office/drawing/2014/main" id="{191D4C5C-DEB4-41C8-C672-D8B3F1C96E1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dirty="0"/>
          </a:p>
        </p:txBody>
      </p:sp>
      <p:sp>
        <p:nvSpPr>
          <p:cNvPr id="6" name="Slide Number Placeholder 5">
            <a:extLst>
              <a:ext uri="{FF2B5EF4-FFF2-40B4-BE49-F238E27FC236}">
                <a16:creationId xmlns:a16="http://schemas.microsoft.com/office/drawing/2014/main" id="{171B04EA-BF9C-589E-A53F-B4C6991A239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BBFC7EAD-C5F4-4C8B-BC4C-A4F561BC04BA}" type="slidenum">
              <a:rPr lang="en-US" smtClean="0"/>
              <a:t>‹#›</a:t>
            </a:fld>
            <a:endParaRPr lang="en-US" dirty="0"/>
          </a:p>
        </p:txBody>
      </p:sp>
    </p:spTree>
    <p:extLst>
      <p:ext uri="{BB962C8B-B14F-4D97-AF65-F5344CB8AC3E}">
        <p14:creationId xmlns:p14="http://schemas.microsoft.com/office/powerpoint/2010/main" val="3739894737"/>
      </p:ext>
    </p:extLst>
  </p:cSld>
  <p:clrMap bg1="lt1" tx1="dk1" bg2="lt2" tx2="dk2" accent1="accent1" accent2="accent2" accent3="accent3" accent4="accent4" accent5="accent5" accent6="accent6" hlink="hlink" folHlink="folHlink"/>
  <p:sldLayoutIdLst>
    <p:sldLayoutId id="2147483649" r:id="rId1"/>
    <p:sldLayoutId id="2147483661"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3/29/2024</a:t>
            </a:fld>
            <a:endParaRPr lang="en-US" dirty="0"/>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50"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8.gif"/><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2.xml"/><Relationship Id="rId1" Type="http://schemas.openxmlformats.org/officeDocument/2006/relationships/slideLayout" Target="../slideLayouts/slideLayout12.xml"/><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video" Target="https://www.youtube.com/embed/KjubNsObkEg?feature=oembed" TargetMode="External"/><Relationship Id="rId4" Type="http://schemas.openxmlformats.org/officeDocument/2006/relationships/image" Target="../media/image14.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6.xml"/><Relationship Id="rId1" Type="http://schemas.openxmlformats.org/officeDocument/2006/relationships/slideLayout" Target="../slideLayouts/slideLayout12.xml"/><Relationship Id="rId5" Type="http://schemas.openxmlformats.org/officeDocument/2006/relationships/image" Target="../media/image17.png"/><Relationship Id="rId4" Type="http://schemas.openxmlformats.org/officeDocument/2006/relationships/hyperlink" Target="https://youtu.be/ynyB2fNn8kQ?si=_7Lww8YK7WToi0n5"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2.xml"/><Relationship Id="rId1" Type="http://schemas.openxmlformats.org/officeDocument/2006/relationships/slideLayout" Target="../slideLayouts/slideLayout12.xml"/><Relationship Id="rId4" Type="http://schemas.openxmlformats.org/officeDocument/2006/relationships/image" Target="../media/image28.jpe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xml"/><Relationship Id="rId1" Type="http://schemas.openxmlformats.org/officeDocument/2006/relationships/video" Target="https://www.youtube.com/embed/8DAoh1Xe6mI?feature=oembed" TargetMode="External"/><Relationship Id="rId4" Type="http://schemas.openxmlformats.org/officeDocument/2006/relationships/image" Target="../media/image29.jpeg"/></Relationships>
</file>

<file path=ppt/slides/_rels/slide2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hyperlink" Target="https://www.pairwise.com/what-we-are-creating/" TargetMode="External"/><Relationship Id="rId2" Type="http://schemas.openxmlformats.org/officeDocument/2006/relationships/notesSlide" Target="../notesSlides/notesSlide25.xml"/><Relationship Id="rId1" Type="http://schemas.openxmlformats.org/officeDocument/2006/relationships/slideLayout" Target="../slideLayouts/slideLayout12.xml"/><Relationship Id="rId4" Type="http://schemas.openxmlformats.org/officeDocument/2006/relationships/image" Target="../media/image31.png"/></Relationships>
</file>

<file path=ppt/slides/_rels/slide31.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7.xml"/><Relationship Id="rId1" Type="http://schemas.openxmlformats.org/officeDocument/2006/relationships/slideLayout" Target="../slideLayouts/slideLayout12.xml"/><Relationship Id="rId4" Type="http://schemas.openxmlformats.org/officeDocument/2006/relationships/image" Target="../media/image35.jpe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xml"/><Relationship Id="rId1" Type="http://schemas.openxmlformats.org/officeDocument/2006/relationships/video" Target="https://www.youtube.com/embed/shCHe1eAQoQ?feature=oembed" TargetMode="External"/><Relationship Id="rId5" Type="http://schemas.openxmlformats.org/officeDocument/2006/relationships/image" Target="../media/image36.jpeg"/><Relationship Id="rId4" Type="http://schemas.openxmlformats.org/officeDocument/2006/relationships/hyperlink" Target="http://pgandp.org/page3078173.html" TargetMode="Externa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hyperlink" Target="https://youtu.be/b2nzgEVUvns?si=YN0bdf_84of4x4Mo" TargetMode="External"/><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5.jpe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6859" y="225530"/>
            <a:ext cx="12828494" cy="1143000"/>
          </a:xfrm>
        </p:spPr>
        <p:txBody>
          <a:bodyPr>
            <a:noAutofit/>
          </a:bodyPr>
          <a:lstStyle/>
          <a:p>
            <a:r>
              <a:rPr lang="en-US" dirty="0"/>
              <a:t>GMO crops as part of a second Green Revolution</a:t>
            </a:r>
          </a:p>
        </p:txBody>
      </p:sp>
      <p:sp>
        <p:nvSpPr>
          <p:cNvPr id="3" name="Content Placeholder 2"/>
          <p:cNvSpPr>
            <a:spLocks noGrp="1"/>
          </p:cNvSpPr>
          <p:nvPr>
            <p:ph idx="1"/>
          </p:nvPr>
        </p:nvSpPr>
        <p:spPr>
          <a:xfrm>
            <a:off x="215153" y="1467557"/>
            <a:ext cx="7004690" cy="5175290"/>
          </a:xfrm>
        </p:spPr>
        <p:txBody>
          <a:bodyPr>
            <a:noAutofit/>
          </a:bodyPr>
          <a:lstStyle/>
          <a:p>
            <a:r>
              <a:rPr lang="en-US" sz="3000" dirty="0">
                <a:latin typeface="+mj-lt"/>
              </a:rPr>
              <a:t>Genes from one organism can be inserted into another in order to:</a:t>
            </a:r>
          </a:p>
          <a:p>
            <a:pPr lvl="1"/>
            <a:r>
              <a:rPr lang="en-US" sz="2400" dirty="0">
                <a:latin typeface="+mj-lt"/>
              </a:rPr>
              <a:t>Produce pesticides </a:t>
            </a:r>
            <a:r>
              <a:rPr lang="en-US" sz="2400" u="sng" dirty="0">
                <a:latin typeface="+mj-lt"/>
              </a:rPr>
              <a:t>within</a:t>
            </a:r>
            <a:r>
              <a:rPr lang="en-US" sz="2400" dirty="0">
                <a:latin typeface="+mj-lt"/>
              </a:rPr>
              <a:t> a plant (Bt GMO crops)</a:t>
            </a:r>
          </a:p>
          <a:p>
            <a:pPr lvl="1"/>
            <a:r>
              <a:rPr lang="en-US" sz="2400" dirty="0">
                <a:latin typeface="+mj-lt"/>
              </a:rPr>
              <a:t>Promote tolerance to herbicides </a:t>
            </a:r>
            <a:r>
              <a:rPr lang="en-US" sz="2400" u="sng" dirty="0">
                <a:latin typeface="+mj-lt"/>
              </a:rPr>
              <a:t>within</a:t>
            </a:r>
            <a:r>
              <a:rPr lang="en-US" sz="2400" dirty="0">
                <a:latin typeface="+mj-lt"/>
              </a:rPr>
              <a:t> a plant (Roundup Ready GMO seeds)</a:t>
            </a:r>
          </a:p>
          <a:p>
            <a:pPr lvl="1"/>
            <a:r>
              <a:rPr lang="en-US" sz="2400" dirty="0">
                <a:latin typeface="+mj-lt"/>
              </a:rPr>
              <a:t>Confer disease resistance (Hawaiian papaya, Cavendish banana)</a:t>
            </a:r>
          </a:p>
          <a:p>
            <a:pPr lvl="1"/>
            <a:r>
              <a:rPr lang="en-US" sz="2400" dirty="0">
                <a:latin typeface="+mj-lt"/>
              </a:rPr>
              <a:t>Produce other kinds of chemicals, like vitamins (golden rice)</a:t>
            </a:r>
          </a:p>
          <a:p>
            <a:pPr lvl="1"/>
            <a:r>
              <a:rPr lang="en-US" sz="2400" dirty="0">
                <a:latin typeface="+mj-lt"/>
              </a:rPr>
              <a:t>An organism’s own genes can also be edited to turn on or off particular traits (specific varieties of mushrooms, tomatoes, lettuces, potatoes)</a:t>
            </a:r>
          </a:p>
          <a:p>
            <a:pPr lvl="1"/>
            <a:endParaRPr lang="en-US" sz="2400" dirty="0"/>
          </a:p>
          <a:p>
            <a:endParaRPr lang="en-US" sz="2000" dirty="0"/>
          </a:p>
          <a:p>
            <a:pPr marL="457200" lvl="1" indent="0">
              <a:buNone/>
            </a:pPr>
            <a:endParaRPr lang="en-US" sz="2000" dirty="0"/>
          </a:p>
          <a:p>
            <a:endParaRPr lang="en-US" sz="1900" dirty="0"/>
          </a:p>
          <a:p>
            <a:endParaRPr lang="en-US" sz="1900" dirty="0"/>
          </a:p>
        </p:txBody>
      </p:sp>
      <p:pic>
        <p:nvPicPr>
          <p:cNvPr id="5" name="Content Placeholder 6"/>
          <p:cNvPicPr>
            <a:picLocks noChangeAspect="1"/>
          </p:cNvPicPr>
          <p:nvPr/>
        </p:nvPicPr>
        <p:blipFill>
          <a:blip r:embed="rId3" cstate="print"/>
          <a:srcRect t="-12010" b="-12010"/>
          <a:stretch>
            <a:fillRect/>
          </a:stretch>
        </p:blipFill>
        <p:spPr>
          <a:xfrm>
            <a:off x="7219843" y="1295399"/>
            <a:ext cx="4874706" cy="4765571"/>
          </a:xfrm>
          <a:prstGeom prst="rect">
            <a:avLst/>
          </a:prstGeom>
        </p:spPr>
      </p:pic>
    </p:spTree>
    <p:extLst>
      <p:ext uri="{BB962C8B-B14F-4D97-AF65-F5344CB8AC3E}">
        <p14:creationId xmlns:p14="http://schemas.microsoft.com/office/powerpoint/2010/main" val="9374360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670614" y="661753"/>
            <a:ext cx="7164515" cy="5534493"/>
          </a:xfrm>
          <a:prstGeom prst="rect">
            <a:avLst/>
          </a:prstGeom>
        </p:spPr>
      </p:pic>
      <p:sp>
        <p:nvSpPr>
          <p:cNvPr id="3" name="Content Placeholder 2">
            <a:extLst>
              <a:ext uri="{FF2B5EF4-FFF2-40B4-BE49-F238E27FC236}">
                <a16:creationId xmlns:a16="http://schemas.microsoft.com/office/drawing/2014/main" id="{CCFBABAB-4994-FECB-48CF-610D86F132B2}"/>
              </a:ext>
            </a:extLst>
          </p:cNvPr>
          <p:cNvSpPr txBox="1">
            <a:spLocks/>
          </p:cNvSpPr>
          <p:nvPr/>
        </p:nvSpPr>
        <p:spPr>
          <a:xfrm>
            <a:off x="609600" y="591671"/>
            <a:ext cx="3895165" cy="553449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a:t>Roundup  ready seeds have decreased the use of </a:t>
            </a:r>
            <a:r>
              <a:rPr lang="en-US" b="1" dirty="0"/>
              <a:t>older</a:t>
            </a:r>
            <a:r>
              <a:rPr lang="en-US" dirty="0"/>
              <a:t> </a:t>
            </a:r>
            <a:r>
              <a:rPr lang="en-US" b="1" dirty="0"/>
              <a:t>more toxic </a:t>
            </a:r>
            <a:r>
              <a:rPr lang="en-US" dirty="0"/>
              <a:t>herbicides on farmland</a:t>
            </a:r>
          </a:p>
          <a:p>
            <a:r>
              <a:rPr lang="en-US" dirty="0"/>
              <a:t>But overall use of glyphosate has increased overall use of herbicides</a:t>
            </a:r>
          </a:p>
          <a:p>
            <a:endParaRPr lang="en-US" dirty="0"/>
          </a:p>
        </p:txBody>
      </p:sp>
    </p:spTree>
    <p:extLst>
      <p:ext uri="{BB962C8B-B14F-4D97-AF65-F5344CB8AC3E}">
        <p14:creationId xmlns:p14="http://schemas.microsoft.com/office/powerpoint/2010/main" val="1197374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255494" y="464563"/>
            <a:ext cx="5454932" cy="6057261"/>
          </a:xfrm>
        </p:spPr>
        <p:txBody>
          <a:bodyPr>
            <a:normAutofit fontScale="92500" lnSpcReduction="10000"/>
          </a:bodyPr>
          <a:lstStyle/>
          <a:p>
            <a:r>
              <a:rPr lang="en-US" dirty="0"/>
              <a:t>Glyphosate was originally thought to have negative health effects on humans</a:t>
            </a:r>
          </a:p>
          <a:p>
            <a:r>
              <a:rPr lang="en-US" dirty="0"/>
              <a:t>That position is less clear now, with some regulatory bodies ruling that Roundup may be associated with negative health effects </a:t>
            </a:r>
          </a:p>
          <a:p>
            <a:r>
              <a:rPr lang="en-US" dirty="0"/>
              <a:t>Although used in large volumes with Roundup Ready crop seeds, Roundup is widely used as a home lawn and garden weed killer on its own</a:t>
            </a:r>
          </a:p>
        </p:txBody>
      </p:sp>
      <p:pic>
        <p:nvPicPr>
          <p:cNvPr id="7" name="Picture 6">
            <a:extLst>
              <a:ext uri="{FF2B5EF4-FFF2-40B4-BE49-F238E27FC236}">
                <a16:creationId xmlns:a16="http://schemas.microsoft.com/office/drawing/2014/main" id="{BE5B8D35-783A-D7DE-EA9B-7170DF07D60A}"/>
              </a:ext>
            </a:extLst>
          </p:cNvPr>
          <p:cNvPicPr>
            <a:picLocks noChangeAspect="1"/>
          </p:cNvPicPr>
          <p:nvPr/>
        </p:nvPicPr>
        <p:blipFill>
          <a:blip r:embed="rId3"/>
          <a:stretch>
            <a:fillRect/>
          </a:stretch>
        </p:blipFill>
        <p:spPr>
          <a:xfrm>
            <a:off x="5710426" y="464563"/>
            <a:ext cx="6226080" cy="5928874"/>
          </a:xfrm>
          <a:prstGeom prst="rect">
            <a:avLst/>
          </a:prstGeom>
        </p:spPr>
      </p:pic>
    </p:spTree>
    <p:extLst>
      <p:ext uri="{BB962C8B-B14F-4D97-AF65-F5344CB8AC3E}">
        <p14:creationId xmlns:p14="http://schemas.microsoft.com/office/powerpoint/2010/main" val="25451763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547788" y="228600"/>
            <a:ext cx="9120213" cy="1143000"/>
          </a:xfrm>
        </p:spPr>
        <p:txBody>
          <a:bodyPr>
            <a:noAutofit/>
          </a:bodyPr>
          <a:lstStyle/>
          <a:p>
            <a:r>
              <a:rPr lang="en-US" sz="4000" dirty="0"/>
              <a:t>Emergence of weeds resistant to glyphosate (active ingredient in Roundup)</a:t>
            </a:r>
          </a:p>
        </p:txBody>
      </p:sp>
      <p:pic>
        <p:nvPicPr>
          <p:cNvPr id="9" name="Content Placeholder 8"/>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bwMode="auto">
          <a:xfrm>
            <a:off x="1547788" y="1828801"/>
            <a:ext cx="8683457" cy="46910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65263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normAutofit fontScale="90000"/>
          </a:bodyPr>
          <a:lstStyle/>
          <a:p>
            <a:r>
              <a:rPr lang="en-US" dirty="0"/>
              <a:t>Dicamba, proposed replacement for Roundup Ready GMO crops </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92036" y="1417638"/>
            <a:ext cx="3400226" cy="5440362"/>
          </a:xfrm>
          <a:prstGeom prst="rect">
            <a:avLst/>
          </a:prstGeom>
        </p:spPr>
      </p:pic>
      <p:pic>
        <p:nvPicPr>
          <p:cNvPr id="8" name="Content Placeholder 7">
            <a:extLst>
              <a:ext uri="{FF2B5EF4-FFF2-40B4-BE49-F238E27FC236}">
                <a16:creationId xmlns:a16="http://schemas.microsoft.com/office/drawing/2014/main" id="{111D13B2-412A-35DA-ADEF-0C7AB389BBEF}"/>
              </a:ext>
            </a:extLst>
          </p:cNvPr>
          <p:cNvPicPr>
            <a:picLocks noGrp="1" noChangeAspect="1"/>
          </p:cNvPicPr>
          <p:nvPr>
            <p:ph idx="1"/>
          </p:nvPr>
        </p:nvPicPr>
        <p:blipFill>
          <a:blip r:embed="rId4"/>
          <a:stretch>
            <a:fillRect/>
          </a:stretch>
        </p:blipFill>
        <p:spPr>
          <a:xfrm>
            <a:off x="1490377" y="1632861"/>
            <a:ext cx="5945847" cy="5225139"/>
          </a:xfrm>
        </p:spPr>
      </p:pic>
    </p:spTree>
    <p:extLst>
      <p:ext uri="{BB962C8B-B14F-4D97-AF65-F5344CB8AC3E}">
        <p14:creationId xmlns:p14="http://schemas.microsoft.com/office/powerpoint/2010/main" val="29003043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E83B5C-386D-325B-61F4-A26FD19C7E63}"/>
              </a:ext>
            </a:extLst>
          </p:cNvPr>
          <p:cNvSpPr>
            <a:spLocks noGrp="1"/>
          </p:cNvSpPr>
          <p:nvPr>
            <p:ph type="title"/>
          </p:nvPr>
        </p:nvSpPr>
        <p:spPr/>
        <p:txBody>
          <a:bodyPr/>
          <a:lstStyle/>
          <a:p>
            <a:pPr algn="ctr"/>
            <a:r>
              <a:rPr lang="en-US" dirty="0"/>
              <a:t>Monsanto, Roundup, and the bad reputation that stuck to the first GMO crops</a:t>
            </a:r>
          </a:p>
        </p:txBody>
      </p:sp>
      <p:sp>
        <p:nvSpPr>
          <p:cNvPr id="3" name="Content Placeholder 2">
            <a:extLst>
              <a:ext uri="{FF2B5EF4-FFF2-40B4-BE49-F238E27FC236}">
                <a16:creationId xmlns:a16="http://schemas.microsoft.com/office/drawing/2014/main" id="{52DC58A6-1AD3-C610-6C06-C9A24E883CB9}"/>
              </a:ext>
            </a:extLst>
          </p:cNvPr>
          <p:cNvSpPr>
            <a:spLocks noGrp="1"/>
          </p:cNvSpPr>
          <p:nvPr>
            <p:ph idx="1"/>
          </p:nvPr>
        </p:nvSpPr>
        <p:spPr>
          <a:xfrm>
            <a:off x="259644" y="1825624"/>
            <a:ext cx="5204179" cy="4857563"/>
          </a:xfrm>
        </p:spPr>
        <p:txBody>
          <a:bodyPr>
            <a:normAutofit fontScale="70000" lnSpcReduction="20000"/>
          </a:bodyPr>
          <a:lstStyle/>
          <a:p>
            <a:pPr>
              <a:lnSpc>
                <a:spcPct val="120000"/>
              </a:lnSpc>
            </a:pPr>
            <a:r>
              <a:rPr lang="en-US" sz="3400" dirty="0">
                <a:latin typeface="Calibri Light" panose="020F0302020204030204" pitchFamily="34" charset="0"/>
                <a:ea typeface="Calibri Light" panose="020F0302020204030204" pitchFamily="34" charset="0"/>
                <a:cs typeface="Calibri Light" panose="020F0302020204030204" pitchFamily="34" charset="0"/>
              </a:rPr>
              <a:t>Farmers were required to sign restrictive contracts to use patented seeds – they could not reuse seed from one year to the next</a:t>
            </a:r>
          </a:p>
          <a:p>
            <a:pPr>
              <a:lnSpc>
                <a:spcPct val="120000"/>
              </a:lnSpc>
            </a:pPr>
            <a:r>
              <a:rPr lang="en-US" sz="3400" dirty="0">
                <a:latin typeface="Calibri Light" panose="020F0302020204030204" pitchFamily="34" charset="0"/>
                <a:ea typeface="Calibri Light" panose="020F0302020204030204" pitchFamily="34" charset="0"/>
                <a:cs typeface="Calibri Light" panose="020F0302020204030204" pitchFamily="34" charset="0"/>
              </a:rPr>
              <a:t>Monsanto aggressively prosecuted those who tried to use the seeds outside of their rules</a:t>
            </a:r>
          </a:p>
          <a:p>
            <a:pPr>
              <a:lnSpc>
                <a:spcPct val="120000"/>
              </a:lnSpc>
            </a:pPr>
            <a:r>
              <a:rPr lang="en-US" sz="3400" dirty="0">
                <a:latin typeface="Calibri Light" panose="020F0302020204030204" pitchFamily="34" charset="0"/>
                <a:ea typeface="Calibri Light" panose="020F0302020204030204" pitchFamily="34" charset="0"/>
                <a:cs typeface="Calibri Light" panose="020F0302020204030204" pitchFamily="34" charset="0"/>
              </a:rPr>
              <a:t>Environmental groups grew concerned because of the skyrocketing use of RoundUp and the abrupt decline in agricultural diversity.</a:t>
            </a:r>
            <a:endParaRPr lang="en-US" dirty="0"/>
          </a:p>
        </p:txBody>
      </p:sp>
      <p:pic>
        <p:nvPicPr>
          <p:cNvPr id="5" name="Picture 4">
            <a:extLst>
              <a:ext uri="{FF2B5EF4-FFF2-40B4-BE49-F238E27FC236}">
                <a16:creationId xmlns:a16="http://schemas.microsoft.com/office/drawing/2014/main" id="{50929925-E4CD-A6EE-3EAB-4683C672B2FB}"/>
              </a:ext>
            </a:extLst>
          </p:cNvPr>
          <p:cNvPicPr>
            <a:picLocks noChangeAspect="1"/>
          </p:cNvPicPr>
          <p:nvPr/>
        </p:nvPicPr>
        <p:blipFill>
          <a:blip r:embed="rId3"/>
          <a:stretch>
            <a:fillRect/>
          </a:stretch>
        </p:blipFill>
        <p:spPr>
          <a:xfrm>
            <a:off x="5835381" y="1816476"/>
            <a:ext cx="5374485" cy="4866711"/>
          </a:xfrm>
          <a:prstGeom prst="rect">
            <a:avLst/>
          </a:prstGeom>
        </p:spPr>
      </p:pic>
    </p:spTree>
    <p:extLst>
      <p:ext uri="{BB962C8B-B14F-4D97-AF65-F5344CB8AC3E}">
        <p14:creationId xmlns:p14="http://schemas.microsoft.com/office/powerpoint/2010/main" val="14041996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2DC58A6-1AD3-C610-6C06-C9A24E883CB9}"/>
              </a:ext>
            </a:extLst>
          </p:cNvPr>
          <p:cNvSpPr>
            <a:spLocks noGrp="1"/>
          </p:cNvSpPr>
          <p:nvPr>
            <p:ph idx="1"/>
          </p:nvPr>
        </p:nvSpPr>
        <p:spPr>
          <a:xfrm>
            <a:off x="327378" y="474133"/>
            <a:ext cx="4854222" cy="6141820"/>
          </a:xfrm>
        </p:spPr>
        <p:txBody>
          <a:bodyPr>
            <a:normAutofit fontScale="85000" lnSpcReduction="10000"/>
          </a:bodyPr>
          <a:lstStyle/>
          <a:p>
            <a:pPr>
              <a:lnSpc>
                <a:spcPct val="120000"/>
              </a:lnSpc>
            </a:pPr>
            <a:r>
              <a:rPr lang="en-US" dirty="0">
                <a:latin typeface="Calibri Light (Headings)"/>
                <a:ea typeface="Calibri Light" panose="020F0302020204030204" pitchFamily="34" charset="0"/>
                <a:cs typeface="Calibri Light" panose="020F0302020204030204" pitchFamily="34" charset="0"/>
              </a:rPr>
              <a:t>Monsanto is the same company that made Agent Orange and PCBs, an environmental toxin that the E.P.A. banned in 1979</a:t>
            </a:r>
          </a:p>
          <a:p>
            <a:pPr>
              <a:lnSpc>
                <a:spcPct val="120000"/>
              </a:lnSpc>
            </a:pPr>
            <a:r>
              <a:rPr lang="en-US" dirty="0">
                <a:latin typeface="Calibri Light (Headings)"/>
                <a:ea typeface="Calibri Light" panose="020F0302020204030204" pitchFamily="34" charset="0"/>
                <a:cs typeface="Calibri Light" panose="020F0302020204030204" pitchFamily="34" charset="0"/>
              </a:rPr>
              <a:t>This history is troubling, but the worst outcome over disputes over Roundup Ready seeds is that is made the public very suspicious of GMOs.</a:t>
            </a:r>
          </a:p>
          <a:p>
            <a:pPr>
              <a:lnSpc>
                <a:spcPct val="120000"/>
              </a:lnSpc>
            </a:pPr>
            <a:r>
              <a:rPr lang="en-US" dirty="0">
                <a:latin typeface="Calibri Light (Headings)"/>
                <a:ea typeface="Calibri Light" panose="020F0302020204030204" pitchFamily="34" charset="0"/>
                <a:cs typeface="Calibri Light" panose="020F0302020204030204" pitchFamily="34" charset="0"/>
              </a:rPr>
              <a:t>They were seen as corporate, out for profit, but it was only these large companies at that time that had the knowledge and economic resources to develop them</a:t>
            </a:r>
            <a:endParaRPr lang="en-US" sz="2400" dirty="0"/>
          </a:p>
        </p:txBody>
      </p:sp>
      <p:pic>
        <p:nvPicPr>
          <p:cNvPr id="8" name="Online Media 7" title="PERCY VS GOLIATH | Official Trailer | Paramount Movies">
            <a:hlinkClick r:id="" action="ppaction://media"/>
            <a:extLst>
              <a:ext uri="{FF2B5EF4-FFF2-40B4-BE49-F238E27FC236}">
                <a16:creationId xmlns:a16="http://schemas.microsoft.com/office/drawing/2014/main" id="{BF7D48AB-B180-2EF9-BCD0-837B2DBABC8F}"/>
              </a:ext>
            </a:extLst>
          </p:cNvPr>
          <p:cNvPicPr>
            <a:picLocks noRot="1" noChangeAspect="1"/>
          </p:cNvPicPr>
          <p:nvPr>
            <a:videoFile r:link="rId1"/>
          </p:nvPr>
        </p:nvPicPr>
        <p:blipFill rotWithShape="1">
          <a:blip r:embed="rId4"/>
          <a:srcRect l="2556" t="3576" r="15103" b="-3576"/>
          <a:stretch/>
        </p:blipFill>
        <p:spPr>
          <a:xfrm>
            <a:off x="5418666" y="1072445"/>
            <a:ext cx="6445956" cy="4419600"/>
          </a:xfrm>
          <a:prstGeom prst="rect">
            <a:avLst/>
          </a:prstGeom>
        </p:spPr>
      </p:pic>
    </p:spTree>
    <p:extLst>
      <p:ext uri="{BB962C8B-B14F-4D97-AF65-F5344CB8AC3E}">
        <p14:creationId xmlns:p14="http://schemas.microsoft.com/office/powerpoint/2010/main" val="1139210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43ED2E-4FC9-AF66-C744-938F47BA4967}"/>
              </a:ext>
            </a:extLst>
          </p:cNvPr>
          <p:cNvSpPr>
            <a:spLocks noGrp="1"/>
          </p:cNvSpPr>
          <p:nvPr>
            <p:ph type="title"/>
          </p:nvPr>
        </p:nvSpPr>
        <p:spPr/>
        <p:txBody>
          <a:bodyPr/>
          <a:lstStyle/>
          <a:p>
            <a:pPr algn="ctr"/>
            <a:r>
              <a:rPr lang="en-US" dirty="0"/>
              <a:t>The irony of big agribusiness</a:t>
            </a:r>
          </a:p>
        </p:txBody>
      </p:sp>
      <p:sp>
        <p:nvSpPr>
          <p:cNvPr id="3" name="Content Placeholder 2">
            <a:extLst>
              <a:ext uri="{FF2B5EF4-FFF2-40B4-BE49-F238E27FC236}">
                <a16:creationId xmlns:a16="http://schemas.microsoft.com/office/drawing/2014/main" id="{6CD8EE94-9E56-D07B-8C88-E8FDD207585F}"/>
              </a:ext>
            </a:extLst>
          </p:cNvPr>
          <p:cNvSpPr>
            <a:spLocks noGrp="1"/>
          </p:cNvSpPr>
          <p:nvPr>
            <p:ph idx="1"/>
          </p:nvPr>
        </p:nvSpPr>
        <p:spPr>
          <a:xfrm>
            <a:off x="838199" y="1825625"/>
            <a:ext cx="10515599" cy="4351338"/>
          </a:xfrm>
        </p:spPr>
        <p:txBody>
          <a:bodyPr/>
          <a:lstStyle/>
          <a:p>
            <a:r>
              <a:rPr lang="en-US" dirty="0"/>
              <a:t>Distrust of GMOs and the companies that made brought increased regulation in the US and Europe</a:t>
            </a:r>
          </a:p>
          <a:p>
            <a:r>
              <a:rPr lang="en-US" dirty="0"/>
              <a:t>Now only companies big enough to work through the regulation are doing GMOs – small companies do not have the finances and expertise to introduce new GMOs</a:t>
            </a:r>
          </a:p>
          <a:p>
            <a:r>
              <a:rPr lang="en-US" dirty="0"/>
              <a:t>Industrial agriculture’s sprawling, consolidated, multinational market domination of GMOs has become entrenched</a:t>
            </a:r>
          </a:p>
          <a:p>
            <a:r>
              <a:rPr lang="en-US" dirty="0"/>
              <a:t>Arguments are made that if GMOs were more in the hands of smaller research interests there could be more innovation and diversification of crop foods instead of the current focus on industrial scale crops</a:t>
            </a:r>
          </a:p>
          <a:p>
            <a:pPr marL="0" indent="0">
              <a:buNone/>
            </a:pPr>
            <a:endParaRPr lang="en-US" dirty="0"/>
          </a:p>
        </p:txBody>
      </p:sp>
    </p:spTree>
    <p:extLst>
      <p:ext uri="{BB962C8B-B14F-4D97-AF65-F5344CB8AC3E}">
        <p14:creationId xmlns:p14="http://schemas.microsoft.com/office/powerpoint/2010/main" val="9712161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E1C181-7054-278A-18DB-991401EA7013}"/>
              </a:ext>
            </a:extLst>
          </p:cNvPr>
          <p:cNvSpPr>
            <a:spLocks noGrp="1"/>
          </p:cNvSpPr>
          <p:nvPr>
            <p:ph type="title"/>
          </p:nvPr>
        </p:nvSpPr>
        <p:spPr/>
        <p:txBody>
          <a:bodyPr>
            <a:normAutofit fontScale="90000"/>
          </a:bodyPr>
          <a:lstStyle/>
          <a:p>
            <a:r>
              <a:rPr lang="en-US" dirty="0"/>
              <a:t>How the WWW contributed to the initial negative reception of GMOs</a:t>
            </a:r>
          </a:p>
        </p:txBody>
      </p:sp>
      <p:sp>
        <p:nvSpPr>
          <p:cNvPr id="3" name="Content Placeholder 2">
            <a:extLst>
              <a:ext uri="{FF2B5EF4-FFF2-40B4-BE49-F238E27FC236}">
                <a16:creationId xmlns:a16="http://schemas.microsoft.com/office/drawing/2014/main" id="{03396967-091E-B742-5B23-A3600E0022CA}"/>
              </a:ext>
            </a:extLst>
          </p:cNvPr>
          <p:cNvSpPr>
            <a:spLocks noGrp="1"/>
          </p:cNvSpPr>
          <p:nvPr>
            <p:ph idx="1"/>
          </p:nvPr>
        </p:nvSpPr>
        <p:spPr>
          <a:xfrm>
            <a:off x="609600" y="1783830"/>
            <a:ext cx="10972800" cy="4342334"/>
          </a:xfrm>
        </p:spPr>
        <p:txBody>
          <a:bodyPr/>
          <a:lstStyle/>
          <a:p>
            <a:r>
              <a:rPr lang="en-US" dirty="0"/>
              <a:t>The well, wealthy and worried adopted a stance of epistemic opacity</a:t>
            </a:r>
          </a:p>
          <a:p>
            <a:r>
              <a:rPr lang="en-US" dirty="0"/>
              <a:t>When you imagine you know how something works, or where it comes from, that’s comforting,, but if you don’t know what genetically modified means, it’s alienating</a:t>
            </a:r>
          </a:p>
          <a:p>
            <a:r>
              <a:rPr lang="en-US" dirty="0"/>
              <a:t>This demographic advocated organic food and made it into a multi-million dollar industry</a:t>
            </a:r>
          </a:p>
          <a:p>
            <a:r>
              <a:rPr lang="en-US" dirty="0"/>
              <a:t>Set back the acceptance of GMOs</a:t>
            </a:r>
          </a:p>
        </p:txBody>
      </p:sp>
    </p:spTree>
    <p:extLst>
      <p:ext uri="{BB962C8B-B14F-4D97-AF65-F5344CB8AC3E}">
        <p14:creationId xmlns:p14="http://schemas.microsoft.com/office/powerpoint/2010/main" val="6632601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42646" y="274638"/>
            <a:ext cx="6539753" cy="1143000"/>
          </a:xfrm>
        </p:spPr>
        <p:txBody>
          <a:bodyPr>
            <a:normAutofit/>
          </a:bodyPr>
          <a:lstStyle/>
          <a:p>
            <a:r>
              <a:rPr lang="en-US" dirty="0"/>
              <a:t>Terminator seeds</a:t>
            </a:r>
          </a:p>
        </p:txBody>
      </p:sp>
      <p:sp>
        <p:nvSpPr>
          <p:cNvPr id="3" name="Content Placeholder 2"/>
          <p:cNvSpPr>
            <a:spLocks noGrp="1"/>
          </p:cNvSpPr>
          <p:nvPr>
            <p:ph idx="1"/>
          </p:nvPr>
        </p:nvSpPr>
        <p:spPr>
          <a:xfrm>
            <a:off x="1873250" y="5118099"/>
            <a:ext cx="8229600" cy="4860926"/>
          </a:xfrm>
        </p:spPr>
        <p:txBody>
          <a:bodyPr>
            <a:normAutofit/>
          </a:bodyPr>
          <a:lstStyle/>
          <a:p>
            <a:pPr marL="0" indent="0">
              <a:buNone/>
            </a:pPr>
            <a:endParaRPr lang="en-US" dirty="0"/>
          </a:p>
          <a:p>
            <a:endParaRPr lang="en-US" dirty="0"/>
          </a:p>
        </p:txBody>
      </p:sp>
      <p:sp>
        <p:nvSpPr>
          <p:cNvPr id="5" name="Content Placeholder 2"/>
          <p:cNvSpPr txBox="1">
            <a:spLocks/>
          </p:cNvSpPr>
          <p:nvPr/>
        </p:nvSpPr>
        <p:spPr>
          <a:xfrm>
            <a:off x="4464424" y="1752601"/>
            <a:ext cx="7019364" cy="4525963"/>
          </a:xfrm>
          <a:prstGeom prst="rect">
            <a:avLst/>
          </a:prstGeom>
        </p:spPr>
        <p:txBody>
          <a:bodyPr vert="horz" lIns="91440" tIns="45720" rIns="91440" bIns="45720" rtlCol="0">
            <a:normAutofit fontScale="92500"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3200" dirty="0"/>
              <a:t>Genetic use restriction technology</a:t>
            </a:r>
          </a:p>
          <a:p>
            <a:r>
              <a:rPr lang="en-US" sz="3400" dirty="0"/>
              <a:t>GMO plant is engineered so that its seeds are not viable</a:t>
            </a:r>
          </a:p>
          <a:p>
            <a:r>
              <a:rPr lang="en-US" sz="3400" dirty="0"/>
              <a:t>Farmers cannot save seeds</a:t>
            </a:r>
          </a:p>
          <a:p>
            <a:r>
              <a:rPr lang="en-US" sz="3400" dirty="0"/>
              <a:t>Commercialization of terminator seeds has been limited, and there are regulatory barriers and public opposition in many regions that have prevented widespread adoption.</a:t>
            </a:r>
          </a:p>
          <a:p>
            <a:endParaRPr lang="en-US" sz="3400" dirty="0"/>
          </a:p>
          <a:p>
            <a:pPr marL="457200" lvl="1" indent="0">
              <a:buNone/>
            </a:pPr>
            <a:endParaRPr lang="en-US" sz="2800" dirty="0"/>
          </a:p>
        </p:txBody>
      </p:sp>
      <p:pic>
        <p:nvPicPr>
          <p:cNvPr id="1026" name="Picture 2" descr="Image result for farmer saving seed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644141" y="1255328"/>
            <a:ext cx="6089255" cy="41278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763739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524001" y="55418"/>
            <a:ext cx="9143999" cy="1143000"/>
          </a:xfrm>
        </p:spPr>
        <p:txBody>
          <a:bodyPr>
            <a:normAutofit/>
          </a:bodyPr>
          <a:lstStyle/>
          <a:p>
            <a:r>
              <a:rPr lang="en-US" dirty="0"/>
              <a:t>What about eating GMOs? Is it safe?</a:t>
            </a:r>
          </a:p>
        </p:txBody>
      </p:sp>
      <p:pic>
        <p:nvPicPr>
          <p:cNvPr id="4" name="Picture 3" descr="Monsant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05343" y="1143000"/>
            <a:ext cx="3633410" cy="542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hlinkClick r:id="rId4"/>
          </p:cNvPr>
          <p:cNvPicPr>
            <a:picLocks noChangeAspect="1"/>
          </p:cNvPicPr>
          <p:nvPr/>
        </p:nvPicPr>
        <p:blipFill>
          <a:blip r:embed="rId5" cstate="print"/>
          <a:stretch>
            <a:fillRect/>
          </a:stretch>
        </p:blipFill>
        <p:spPr>
          <a:xfrm>
            <a:off x="2333979" y="1143000"/>
            <a:ext cx="3866943" cy="5410779"/>
          </a:xfrm>
          <a:prstGeom prst="rect">
            <a:avLst/>
          </a:prstGeom>
          <a:ln w="63500">
            <a:solidFill>
              <a:schemeClr val="tx2">
                <a:lumMod val="60000"/>
                <a:lumOff val="40000"/>
              </a:schemeClr>
            </a:solidFill>
          </a:ln>
        </p:spPr>
      </p:pic>
    </p:spTree>
    <p:extLst>
      <p:ext uri="{BB962C8B-B14F-4D97-AF65-F5344CB8AC3E}">
        <p14:creationId xmlns:p14="http://schemas.microsoft.com/office/powerpoint/2010/main" val="33135247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476342"/>
            <a:ext cx="10972800" cy="1143000"/>
          </a:xfrm>
        </p:spPr>
        <p:txBody>
          <a:bodyPr>
            <a:normAutofit fontScale="90000"/>
          </a:bodyPr>
          <a:lstStyle/>
          <a:p>
            <a:r>
              <a:rPr lang="en-US" dirty="0"/>
              <a:t>Where GMO crops fit into the timeline of  pesticide and herbicide use</a:t>
            </a:r>
          </a:p>
        </p:txBody>
      </p:sp>
      <p:sp>
        <p:nvSpPr>
          <p:cNvPr id="3" name="Content Placeholder 2"/>
          <p:cNvSpPr>
            <a:spLocks noGrp="1"/>
          </p:cNvSpPr>
          <p:nvPr>
            <p:ph idx="1"/>
          </p:nvPr>
        </p:nvSpPr>
        <p:spPr>
          <a:xfrm>
            <a:off x="609600" y="1855695"/>
            <a:ext cx="11223812" cy="4525963"/>
          </a:xfrm>
        </p:spPr>
        <p:txBody>
          <a:bodyPr>
            <a:noAutofit/>
          </a:bodyPr>
          <a:lstStyle/>
          <a:p>
            <a:r>
              <a:rPr lang="en-US" sz="2800" dirty="0"/>
              <a:t>First generation crop chemicals</a:t>
            </a:r>
          </a:p>
          <a:p>
            <a:pPr lvl="1"/>
            <a:r>
              <a:rPr lang="en-US" sz="2400" dirty="0"/>
              <a:t>Arsenic, cyanide-based chemicals. Many of these were abandoned because they were ineffective and/or too toxic to humans</a:t>
            </a:r>
          </a:p>
          <a:p>
            <a:r>
              <a:rPr lang="en-US" sz="2800" dirty="0"/>
              <a:t>Second generation crop chemicals</a:t>
            </a:r>
          </a:p>
          <a:p>
            <a:pPr lvl="1"/>
            <a:r>
              <a:rPr lang="en-US" sz="2400" dirty="0"/>
              <a:t>Developed out of WWII chemical warfare infrastructure and used as part of the Green Revolution</a:t>
            </a:r>
          </a:p>
          <a:p>
            <a:pPr lvl="1"/>
            <a:r>
              <a:rPr lang="en-US" sz="2400" dirty="0"/>
              <a:t>Many of the more dangerous of these now banned</a:t>
            </a:r>
          </a:p>
          <a:p>
            <a:r>
              <a:rPr lang="en-US" sz="2800" dirty="0"/>
              <a:t> Third generation chemicals</a:t>
            </a:r>
          </a:p>
          <a:p>
            <a:pPr lvl="1"/>
            <a:r>
              <a:rPr lang="en-US" sz="2400" dirty="0"/>
              <a:t>GMOs integrated into the plants</a:t>
            </a:r>
          </a:p>
          <a:p>
            <a:pPr lvl="1"/>
            <a:r>
              <a:rPr lang="en-US" sz="2400" dirty="0"/>
              <a:t>Two decades of their use</a:t>
            </a:r>
          </a:p>
          <a:p>
            <a:pPr marL="457200" lvl="1" indent="0">
              <a:buNone/>
            </a:pPr>
            <a:endParaRPr lang="en-US" sz="2400" b="1" dirty="0"/>
          </a:p>
          <a:p>
            <a:endParaRPr lang="en-US" sz="2400" dirty="0"/>
          </a:p>
        </p:txBody>
      </p:sp>
    </p:spTree>
    <p:extLst>
      <p:ext uri="{BB962C8B-B14F-4D97-AF65-F5344CB8AC3E}">
        <p14:creationId xmlns:p14="http://schemas.microsoft.com/office/powerpoint/2010/main" val="104900176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CDDDCFA-412E-CC0C-FF00-4F36D4569DD3}"/>
              </a:ext>
            </a:extLst>
          </p:cNvPr>
          <p:cNvPicPr>
            <a:picLocks noChangeAspect="1"/>
          </p:cNvPicPr>
          <p:nvPr/>
        </p:nvPicPr>
        <p:blipFill rotWithShape="1">
          <a:blip r:embed="rId3">
            <a:extLst>
              <a:ext uri="{28A0092B-C50C-407E-A947-70E740481C1C}">
                <a14:useLocalDpi xmlns:a14="http://schemas.microsoft.com/office/drawing/2010/main" val="0"/>
              </a:ext>
            </a:extLst>
          </a:blip>
          <a:srcRect b="25307"/>
          <a:stretch/>
        </p:blipFill>
        <p:spPr>
          <a:xfrm>
            <a:off x="260811" y="434731"/>
            <a:ext cx="11837404" cy="6587021"/>
          </a:xfrm>
          <a:prstGeom prst="rect">
            <a:avLst/>
          </a:prstGeom>
        </p:spPr>
      </p:pic>
    </p:spTree>
    <p:extLst>
      <p:ext uri="{BB962C8B-B14F-4D97-AF65-F5344CB8AC3E}">
        <p14:creationId xmlns:p14="http://schemas.microsoft.com/office/powerpoint/2010/main" val="138175347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11853E1A-6D0C-AA14-827A-5A0F80E00FBA}"/>
              </a:ext>
            </a:extLst>
          </p:cNvPr>
          <p:cNvPicPr>
            <a:picLocks noGrp="1" noChangeAspect="1"/>
          </p:cNvPicPr>
          <p:nvPr>
            <p:ph idx="1"/>
          </p:nvPr>
        </p:nvPicPr>
        <p:blipFill rotWithShape="1">
          <a:blip r:embed="rId2"/>
          <a:srcRect t="2082" b="5503"/>
          <a:stretch/>
        </p:blipFill>
        <p:spPr>
          <a:xfrm>
            <a:off x="3776176" y="1082891"/>
            <a:ext cx="4809125" cy="4438678"/>
          </a:xfrm>
        </p:spPr>
      </p:pic>
      <p:pic>
        <p:nvPicPr>
          <p:cNvPr id="7" name="Picture 6" descr="A potato with a peel&#10;&#10;Description automatically generated">
            <a:extLst>
              <a:ext uri="{FF2B5EF4-FFF2-40B4-BE49-F238E27FC236}">
                <a16:creationId xmlns:a16="http://schemas.microsoft.com/office/drawing/2014/main" id="{B03FE777-B84B-AF32-7402-B5E8D757D17F}"/>
              </a:ext>
            </a:extLst>
          </p:cNvPr>
          <p:cNvPicPr>
            <a:picLocks noChangeAspect="1"/>
          </p:cNvPicPr>
          <p:nvPr/>
        </p:nvPicPr>
        <p:blipFill rotWithShape="1">
          <a:blip r:embed="rId3">
            <a:extLst>
              <a:ext uri="{28A0092B-C50C-407E-A947-70E740481C1C}">
                <a14:useLocalDpi xmlns:a14="http://schemas.microsoft.com/office/drawing/2010/main" val="0"/>
              </a:ext>
            </a:extLst>
          </a:blip>
          <a:srcRect l="7099" t="11789" r="7553" b="7466"/>
          <a:stretch/>
        </p:blipFill>
        <p:spPr>
          <a:xfrm>
            <a:off x="0" y="1082891"/>
            <a:ext cx="3781395" cy="4530981"/>
          </a:xfrm>
          <a:prstGeom prst="rect">
            <a:avLst/>
          </a:prstGeom>
        </p:spPr>
      </p:pic>
      <p:pic>
        <p:nvPicPr>
          <p:cNvPr id="9" name="Picture 8" descr="A close up of sliced green apples&#10;&#10;Description automatically generated">
            <a:extLst>
              <a:ext uri="{FF2B5EF4-FFF2-40B4-BE49-F238E27FC236}">
                <a16:creationId xmlns:a16="http://schemas.microsoft.com/office/drawing/2014/main" id="{177DF3F4-867C-20CF-432D-A1CD3487156B}"/>
              </a:ext>
            </a:extLst>
          </p:cNvPr>
          <p:cNvPicPr>
            <a:picLocks noChangeAspect="1"/>
          </p:cNvPicPr>
          <p:nvPr/>
        </p:nvPicPr>
        <p:blipFill rotWithShape="1">
          <a:blip r:embed="rId4">
            <a:extLst>
              <a:ext uri="{28A0092B-C50C-407E-A947-70E740481C1C}">
                <a14:useLocalDpi xmlns:a14="http://schemas.microsoft.com/office/drawing/2010/main" val="0"/>
              </a:ext>
            </a:extLst>
          </a:blip>
          <a:srcRect l="5056" t="10563" r="5780" b="5919"/>
          <a:stretch/>
        </p:blipFill>
        <p:spPr>
          <a:xfrm>
            <a:off x="8585301" y="1082891"/>
            <a:ext cx="3699331" cy="4413238"/>
          </a:xfrm>
          <a:prstGeom prst="rect">
            <a:avLst/>
          </a:prstGeom>
        </p:spPr>
      </p:pic>
    </p:spTree>
    <p:extLst>
      <p:ext uri="{BB962C8B-B14F-4D97-AF65-F5344CB8AC3E}">
        <p14:creationId xmlns:p14="http://schemas.microsoft.com/office/powerpoint/2010/main" val="124937756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Scientific assessments deem GMOs safe</a:t>
            </a:r>
          </a:p>
        </p:txBody>
      </p:sp>
      <p:pic>
        <p:nvPicPr>
          <p:cNvPr id="4" name="Content Placeholder 3"/>
          <p:cNvPicPr>
            <a:picLocks noGrp="1" noChangeAspect="1"/>
          </p:cNvPicPr>
          <p:nvPr>
            <p:ph idx="1"/>
          </p:nvPr>
        </p:nvPicPr>
        <p:blipFill rotWithShape="1">
          <a:blip r:embed="rId3"/>
          <a:srcRect t="33164"/>
          <a:stretch/>
        </p:blipFill>
        <p:spPr>
          <a:xfrm>
            <a:off x="1127128" y="1786467"/>
            <a:ext cx="9540872" cy="4038600"/>
          </a:xfrm>
          <a:prstGeom prst="rect">
            <a:avLst/>
          </a:prstGeom>
          <a:ln>
            <a:solidFill>
              <a:schemeClr val="tx1"/>
            </a:solidFill>
          </a:ln>
        </p:spPr>
      </p:pic>
    </p:spTree>
    <p:extLst>
      <p:ext uri="{BB962C8B-B14F-4D97-AF65-F5344CB8AC3E}">
        <p14:creationId xmlns:p14="http://schemas.microsoft.com/office/powerpoint/2010/main" val="184137809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2C912DA-C7EA-26F4-DA00-320431BA4A0D}"/>
              </a:ext>
            </a:extLst>
          </p:cNvPr>
          <p:cNvSpPr>
            <a:spLocks noGrp="1"/>
          </p:cNvSpPr>
          <p:nvPr>
            <p:ph idx="1"/>
          </p:nvPr>
        </p:nvSpPr>
        <p:spPr>
          <a:xfrm>
            <a:off x="462844" y="383822"/>
            <a:ext cx="4391379" cy="6062134"/>
          </a:xfrm>
        </p:spPr>
        <p:txBody>
          <a:bodyPr>
            <a:normAutofit/>
          </a:bodyPr>
          <a:lstStyle/>
          <a:p>
            <a:r>
              <a:rPr lang="en-US" dirty="0"/>
              <a:t>In recent years, many environmental groups have also quietly walked back their opposition as evidence has mounted that existing GMOS are both safe to eat and not inherently bad for the environment. </a:t>
            </a:r>
          </a:p>
          <a:p>
            <a:r>
              <a:rPr lang="en-US" dirty="0"/>
              <a:t>Historically, GMO crops have been viewed skeptically in parts of Africa, areas that were historically colonized</a:t>
            </a:r>
          </a:p>
        </p:txBody>
      </p:sp>
      <p:pic>
        <p:nvPicPr>
          <p:cNvPr id="5" name="Picture 4">
            <a:extLst>
              <a:ext uri="{FF2B5EF4-FFF2-40B4-BE49-F238E27FC236}">
                <a16:creationId xmlns:a16="http://schemas.microsoft.com/office/drawing/2014/main" id="{4CFA1877-028B-C0D6-E318-3EB4159BFBDB}"/>
              </a:ext>
            </a:extLst>
          </p:cNvPr>
          <p:cNvPicPr>
            <a:picLocks noChangeAspect="1"/>
          </p:cNvPicPr>
          <p:nvPr/>
        </p:nvPicPr>
        <p:blipFill>
          <a:blip r:embed="rId3"/>
          <a:stretch>
            <a:fillRect/>
          </a:stretch>
        </p:blipFill>
        <p:spPr>
          <a:xfrm>
            <a:off x="4854223" y="735096"/>
            <a:ext cx="7018628" cy="5387807"/>
          </a:xfrm>
          <a:prstGeom prst="rect">
            <a:avLst/>
          </a:prstGeom>
        </p:spPr>
      </p:pic>
    </p:spTree>
    <p:extLst>
      <p:ext uri="{BB962C8B-B14F-4D97-AF65-F5344CB8AC3E}">
        <p14:creationId xmlns:p14="http://schemas.microsoft.com/office/powerpoint/2010/main" val="292994900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map of the world with orange and white text&#10;&#10;Description automatically generated">
            <a:extLst>
              <a:ext uri="{FF2B5EF4-FFF2-40B4-BE49-F238E27FC236}">
                <a16:creationId xmlns:a16="http://schemas.microsoft.com/office/drawing/2014/main" id="{14D78433-680A-DFD4-76DC-F997C10359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9625" y="457200"/>
            <a:ext cx="10572750" cy="5943600"/>
          </a:xfrm>
          <a:prstGeom prst="rect">
            <a:avLst/>
          </a:prstGeom>
        </p:spPr>
      </p:pic>
    </p:spTree>
    <p:extLst>
      <p:ext uri="{BB962C8B-B14F-4D97-AF65-F5344CB8AC3E}">
        <p14:creationId xmlns:p14="http://schemas.microsoft.com/office/powerpoint/2010/main" val="193311620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D6F6A6F-4900-61B9-7878-D85575E813DD}"/>
              </a:ext>
            </a:extLst>
          </p:cNvPr>
          <p:cNvSpPr>
            <a:spLocks noGrp="1"/>
          </p:cNvSpPr>
          <p:nvPr>
            <p:ph idx="1"/>
          </p:nvPr>
        </p:nvSpPr>
        <p:spPr>
          <a:xfrm>
            <a:off x="704538" y="475938"/>
            <a:ext cx="5233152" cy="5906124"/>
          </a:xfrm>
        </p:spPr>
        <p:txBody>
          <a:bodyPr>
            <a:normAutofit/>
          </a:bodyPr>
          <a:lstStyle/>
          <a:p>
            <a:r>
              <a:rPr lang="en-US" sz="3200" dirty="0"/>
              <a:t>GMOs have been used in some African countries for two decades</a:t>
            </a:r>
          </a:p>
          <a:p>
            <a:r>
              <a:rPr lang="en-US" sz="3200" dirty="0"/>
              <a:t>Several African countries are not lowering their barriers and opposition to GMOs</a:t>
            </a:r>
          </a:p>
          <a:p>
            <a:r>
              <a:rPr lang="en-US" sz="3200" dirty="0"/>
              <a:t>The question is whether the corporate, industrial aspect of GMOs can be altered to improve food security there rather than destabilize it</a:t>
            </a:r>
          </a:p>
          <a:p>
            <a:pPr marL="0" indent="0">
              <a:buNone/>
            </a:pPr>
            <a:endParaRPr lang="en-US" dirty="0"/>
          </a:p>
          <a:p>
            <a:endParaRPr lang="en-US" dirty="0"/>
          </a:p>
          <a:p>
            <a:endParaRPr lang="en-US" dirty="0"/>
          </a:p>
        </p:txBody>
      </p:sp>
      <p:pic>
        <p:nvPicPr>
          <p:cNvPr id="5" name="Picture 4" descr="A book cover with a dna strand&#10;&#10;Description automatically generated">
            <a:extLst>
              <a:ext uri="{FF2B5EF4-FFF2-40B4-BE49-F238E27FC236}">
                <a16:creationId xmlns:a16="http://schemas.microsoft.com/office/drawing/2014/main" id="{F9165A04-C730-94D8-5604-F470A5CD3E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54311" y="0"/>
            <a:ext cx="4570171" cy="6858000"/>
          </a:xfrm>
          <a:prstGeom prst="rect">
            <a:avLst/>
          </a:prstGeom>
        </p:spPr>
      </p:pic>
    </p:spTree>
    <p:extLst>
      <p:ext uri="{BB962C8B-B14F-4D97-AF65-F5344CB8AC3E}">
        <p14:creationId xmlns:p14="http://schemas.microsoft.com/office/powerpoint/2010/main" val="108401318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68BD8266-73F8-B202-FECD-94A0524F6F8A}"/>
              </a:ext>
            </a:extLst>
          </p:cNvPr>
          <p:cNvPicPr>
            <a:picLocks noGrp="1" noChangeAspect="1"/>
          </p:cNvPicPr>
          <p:nvPr>
            <p:ph idx="1"/>
          </p:nvPr>
        </p:nvPicPr>
        <p:blipFill>
          <a:blip r:embed="rId3"/>
          <a:stretch>
            <a:fillRect/>
          </a:stretch>
        </p:blipFill>
        <p:spPr>
          <a:xfrm>
            <a:off x="162827" y="671381"/>
            <a:ext cx="12140656" cy="5669457"/>
          </a:xfrm>
        </p:spPr>
      </p:pic>
    </p:spTree>
    <p:extLst>
      <p:ext uri="{BB962C8B-B14F-4D97-AF65-F5344CB8AC3E}">
        <p14:creationId xmlns:p14="http://schemas.microsoft.com/office/powerpoint/2010/main" val="202463385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33724" r="18685"/>
          <a:stretch/>
        </p:blipFill>
        <p:spPr>
          <a:xfrm>
            <a:off x="8159624" y="818320"/>
            <a:ext cx="3761443" cy="5228502"/>
          </a:xfrm>
          <a:prstGeom prst="rect">
            <a:avLst/>
          </a:prstGeom>
        </p:spPr>
      </p:pic>
      <p:pic>
        <p:nvPicPr>
          <p:cNvPr id="9" name="Picture 2" descr="http://s160131.gridserver.com/wp-content/uploads/2013/04/5492473278_c771ae3f53_o.jpg">
            <a:extLst>
              <a:ext uri="{FF2B5EF4-FFF2-40B4-BE49-F238E27FC236}">
                <a16:creationId xmlns:a16="http://schemas.microsoft.com/office/drawing/2014/main" id="{BAF38EE7-698A-624E-08F4-208D427EF7B4}"/>
              </a:ext>
            </a:extLst>
          </p:cNvPr>
          <p:cNvPicPr>
            <a:picLocks noGrp="1" noChangeAspect="1" noChangeArrowheads="1"/>
          </p:cNvPicPr>
          <p:nvPr>
            <p:ph idx="1"/>
          </p:nvPr>
        </p:nvPicPr>
        <p:blipFill>
          <a:blip r:embed="rId4" cstate="print">
            <a:extLst>
              <a:ext uri="{28A0092B-C50C-407E-A947-70E740481C1C}">
                <a14:useLocalDpi xmlns:a14="http://schemas.microsoft.com/office/drawing/2010/main" val="0"/>
              </a:ext>
            </a:extLst>
          </a:blip>
          <a:srcRect/>
          <a:stretch>
            <a:fillRect/>
          </a:stretch>
        </p:blipFill>
        <p:spPr bwMode="auto">
          <a:xfrm>
            <a:off x="304800" y="811177"/>
            <a:ext cx="7854824" cy="52356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446681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F09A06-A3DA-F7A8-2D95-A3605DEF53D4}"/>
              </a:ext>
            </a:extLst>
          </p:cNvPr>
          <p:cNvSpPr>
            <a:spLocks noGrp="1"/>
          </p:cNvSpPr>
          <p:nvPr>
            <p:ph type="title"/>
          </p:nvPr>
        </p:nvSpPr>
        <p:spPr>
          <a:xfrm>
            <a:off x="7213600" y="218369"/>
            <a:ext cx="2968978" cy="1325563"/>
          </a:xfrm>
        </p:spPr>
        <p:txBody>
          <a:bodyPr/>
          <a:lstStyle/>
          <a:p>
            <a:r>
              <a:rPr lang="en-US" dirty="0"/>
              <a:t>Golden rice</a:t>
            </a:r>
          </a:p>
        </p:txBody>
      </p:sp>
      <p:sp>
        <p:nvSpPr>
          <p:cNvPr id="3" name="Content Placeholder 2">
            <a:extLst>
              <a:ext uri="{FF2B5EF4-FFF2-40B4-BE49-F238E27FC236}">
                <a16:creationId xmlns:a16="http://schemas.microsoft.com/office/drawing/2014/main" id="{8C72B349-DAB8-D80E-9B71-EF8E31D3957B}"/>
              </a:ext>
            </a:extLst>
          </p:cNvPr>
          <p:cNvSpPr>
            <a:spLocks noGrp="1"/>
          </p:cNvSpPr>
          <p:nvPr>
            <p:ph idx="1"/>
          </p:nvPr>
        </p:nvSpPr>
        <p:spPr>
          <a:xfrm>
            <a:off x="200848" y="365125"/>
            <a:ext cx="5217819" cy="5811838"/>
          </a:xfrm>
        </p:spPr>
        <p:txBody>
          <a:bodyPr>
            <a:normAutofit/>
          </a:bodyPr>
          <a:lstStyle/>
          <a:p>
            <a:r>
              <a:rPr lang="en-US" dirty="0"/>
              <a:t>Engineered to combat vitamin A deficiency, a simple but devastating ailment that causes blindness in millions of people in Africa and Asia annually, and that can also be fatal. </a:t>
            </a:r>
          </a:p>
          <a:p>
            <a:r>
              <a:rPr lang="en-US" dirty="0"/>
              <a:t>Protests by anti-G.M.O. activists alarmed governments and populations in developing countries.</a:t>
            </a:r>
          </a:p>
          <a:p>
            <a:r>
              <a:rPr lang="en-US" dirty="0"/>
              <a:t>Its commercial deployment has been limited until recently – the first commercial plantings have taken place in the Philippines</a:t>
            </a:r>
          </a:p>
        </p:txBody>
      </p:sp>
      <p:pic>
        <p:nvPicPr>
          <p:cNvPr id="5" name="Online Media 4" title="Ilang grupong tutol sa komersalisasyon ng golden rice, nilusob ang compound ng DA sa CamSur">
            <a:hlinkClick r:id="" action="ppaction://media"/>
            <a:extLst>
              <a:ext uri="{FF2B5EF4-FFF2-40B4-BE49-F238E27FC236}">
                <a16:creationId xmlns:a16="http://schemas.microsoft.com/office/drawing/2014/main" id="{8DB7CB94-D41C-C662-C70E-E7112B9B9CE6}"/>
              </a:ext>
            </a:extLst>
          </p:cNvPr>
          <p:cNvPicPr>
            <a:picLocks noRot="1" noChangeAspect="1"/>
          </p:cNvPicPr>
          <p:nvPr>
            <a:videoFile r:link="rId1"/>
          </p:nvPr>
        </p:nvPicPr>
        <p:blipFill>
          <a:blip r:embed="rId4"/>
          <a:stretch>
            <a:fillRect/>
          </a:stretch>
        </p:blipFill>
        <p:spPr>
          <a:xfrm>
            <a:off x="5661848" y="1690688"/>
            <a:ext cx="6329304" cy="4746978"/>
          </a:xfrm>
          <a:prstGeom prst="rect">
            <a:avLst/>
          </a:prstGeom>
        </p:spPr>
      </p:pic>
    </p:spTree>
    <p:extLst>
      <p:ext uri="{BB962C8B-B14F-4D97-AF65-F5344CB8AC3E}">
        <p14:creationId xmlns:p14="http://schemas.microsoft.com/office/powerpoint/2010/main" val="3658280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2B452277-2675-8CC9-1123-CD287CCFDEEB}"/>
              </a:ext>
            </a:extLst>
          </p:cNvPr>
          <p:cNvPicPr>
            <a:picLocks noGrp="1" noChangeAspect="1"/>
          </p:cNvPicPr>
          <p:nvPr>
            <p:ph idx="1"/>
          </p:nvPr>
        </p:nvPicPr>
        <p:blipFill>
          <a:blip r:embed="rId3"/>
          <a:stretch>
            <a:fillRect/>
          </a:stretch>
        </p:blipFill>
        <p:spPr>
          <a:xfrm>
            <a:off x="0" y="891573"/>
            <a:ext cx="12182338" cy="4669778"/>
          </a:xfrm>
        </p:spPr>
      </p:pic>
    </p:spTree>
    <p:extLst>
      <p:ext uri="{BB962C8B-B14F-4D97-AF65-F5344CB8AC3E}">
        <p14:creationId xmlns:p14="http://schemas.microsoft.com/office/powerpoint/2010/main" val="469309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000" dirty="0"/>
              <a:t>Putting pesticides into plants: GMO Bt crops</a:t>
            </a:r>
          </a:p>
        </p:txBody>
      </p:sp>
      <p:sp>
        <p:nvSpPr>
          <p:cNvPr id="3" name="Content Placeholder 2"/>
          <p:cNvSpPr>
            <a:spLocks noGrp="1"/>
          </p:cNvSpPr>
          <p:nvPr>
            <p:ph idx="1"/>
          </p:nvPr>
        </p:nvSpPr>
        <p:spPr>
          <a:xfrm>
            <a:off x="609600" y="1455256"/>
            <a:ext cx="4572000" cy="5250344"/>
          </a:xfrm>
        </p:spPr>
        <p:txBody>
          <a:bodyPr>
            <a:normAutofit fontScale="85000" lnSpcReduction="10000"/>
          </a:bodyPr>
          <a:lstStyle/>
          <a:p>
            <a:r>
              <a:rPr lang="en-US" i="1" dirty="0"/>
              <a:t>Bacillus thuringiensis</a:t>
            </a:r>
            <a:r>
              <a:rPr lang="en-US" dirty="0"/>
              <a:t>, is a soil bacteria</a:t>
            </a:r>
          </a:p>
          <a:p>
            <a:r>
              <a:rPr lang="en-US" dirty="0"/>
              <a:t>It produces a protein that repels insects</a:t>
            </a:r>
          </a:p>
          <a:p>
            <a:r>
              <a:rPr lang="en-US" dirty="0"/>
              <a:t>Bacterial gene that produces this protein has been spliced into corn DNA to make it repel insects</a:t>
            </a:r>
          </a:p>
          <a:p>
            <a:r>
              <a:rPr lang="en-US" dirty="0"/>
              <a:t>Also added to cotton, potatoes, cacoa (chocolate)</a:t>
            </a:r>
          </a:p>
          <a:p>
            <a:r>
              <a:rPr lang="en-US" dirty="0"/>
              <a:t>Convenience for farmers who can afford them </a:t>
            </a:r>
          </a:p>
          <a:p>
            <a:endParaRPr lang="en-US" dirty="0"/>
          </a:p>
        </p:txBody>
      </p:sp>
      <p:sp>
        <p:nvSpPr>
          <p:cNvPr id="4" name="Rectangle 3"/>
          <p:cNvSpPr/>
          <p:nvPr/>
        </p:nvSpPr>
        <p:spPr>
          <a:xfrm>
            <a:off x="3810000" y="2967335"/>
            <a:ext cx="4572000" cy="369332"/>
          </a:xfrm>
          <a:prstGeom prst="rect">
            <a:avLst/>
          </a:prstGeom>
        </p:spPr>
        <p:txBody>
          <a:bodyPr wrap="square">
            <a:spAutoFit/>
          </a:bodyPr>
          <a:lstStyle/>
          <a:p>
            <a:endParaRPr lang="en-US" sz="1800" dirty="0"/>
          </a:p>
        </p:txBody>
      </p:sp>
      <p:pic>
        <p:nvPicPr>
          <p:cNvPr id="2050" name="Picture 2" descr="http://biscgroup13.weebly.com/uploads/1/4/6/4/14646214/565644496.gif?53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86400" y="1417638"/>
            <a:ext cx="6517220" cy="46777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392698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03412" y="304800"/>
            <a:ext cx="5692588" cy="1143000"/>
          </a:xfrm>
        </p:spPr>
        <p:txBody>
          <a:bodyPr>
            <a:noAutofit/>
          </a:bodyPr>
          <a:lstStyle/>
          <a:p>
            <a:r>
              <a:rPr lang="en-US" dirty="0"/>
              <a:t>CRISPR Cas-9</a:t>
            </a:r>
          </a:p>
        </p:txBody>
      </p:sp>
      <p:sp>
        <p:nvSpPr>
          <p:cNvPr id="3" name="Content Placeholder 2"/>
          <p:cNvSpPr>
            <a:spLocks noGrp="1"/>
          </p:cNvSpPr>
          <p:nvPr>
            <p:ph idx="1"/>
          </p:nvPr>
        </p:nvSpPr>
        <p:spPr>
          <a:xfrm>
            <a:off x="403412" y="1459832"/>
            <a:ext cx="5006788" cy="5105400"/>
          </a:xfrm>
        </p:spPr>
        <p:txBody>
          <a:bodyPr>
            <a:normAutofit fontScale="92500" lnSpcReduction="10000"/>
          </a:bodyPr>
          <a:lstStyle/>
          <a:p>
            <a:r>
              <a:rPr lang="en-US" sz="2800" dirty="0"/>
              <a:t>First generation of genetic modification techniques were imprecise</a:t>
            </a:r>
          </a:p>
          <a:p>
            <a:r>
              <a:rPr lang="en-US" sz="2800" dirty="0"/>
              <a:t>CRISPR:  a revolutionary technique for targeted gene editing</a:t>
            </a:r>
          </a:p>
          <a:p>
            <a:r>
              <a:rPr lang="en-US" sz="2800" dirty="0"/>
              <a:t>Very precise and predictable technique</a:t>
            </a:r>
          </a:p>
          <a:p>
            <a:r>
              <a:rPr lang="en-US" sz="2800" dirty="0"/>
              <a:t>Patented in 2014</a:t>
            </a:r>
          </a:p>
          <a:p>
            <a:r>
              <a:rPr lang="en-US" sz="2800" dirty="0">
                <a:hlinkClick r:id="rId3"/>
              </a:rPr>
              <a:t>Genetic engineering has entered a new era – your food (and health) will not be the same</a:t>
            </a:r>
            <a:endParaRPr lang="en-US" sz="2800" dirty="0"/>
          </a:p>
          <a:p>
            <a:endParaRPr lang="en-US" sz="2800" dirty="0"/>
          </a:p>
        </p:txBody>
      </p:sp>
      <p:pic>
        <p:nvPicPr>
          <p:cNvPr id="5" name="Picture 4"/>
          <p:cNvPicPr>
            <a:picLocks noChangeAspect="1"/>
          </p:cNvPicPr>
          <p:nvPr/>
        </p:nvPicPr>
        <p:blipFill>
          <a:blip r:embed="rId4"/>
          <a:stretch>
            <a:fillRect/>
          </a:stretch>
        </p:blipFill>
        <p:spPr>
          <a:xfrm>
            <a:off x="5410200" y="564231"/>
            <a:ext cx="6649932" cy="5988969"/>
          </a:xfrm>
          <a:prstGeom prst="rect">
            <a:avLst/>
          </a:prstGeom>
        </p:spPr>
      </p:pic>
    </p:spTree>
    <p:extLst>
      <p:ext uri="{BB962C8B-B14F-4D97-AF65-F5344CB8AC3E}">
        <p14:creationId xmlns:p14="http://schemas.microsoft.com/office/powerpoint/2010/main" val="400790394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A48FD4-2166-C8FE-7C49-5CFD9BEB95A7}"/>
              </a:ext>
            </a:extLst>
          </p:cNvPr>
          <p:cNvSpPr>
            <a:spLocks noGrp="1"/>
          </p:cNvSpPr>
          <p:nvPr>
            <p:ph type="title"/>
          </p:nvPr>
        </p:nvSpPr>
        <p:spPr/>
        <p:txBody>
          <a:bodyPr>
            <a:normAutofit fontScale="90000"/>
          </a:bodyPr>
          <a:lstStyle/>
          <a:p>
            <a:r>
              <a:rPr lang="en-US" dirty="0"/>
              <a:t>GMOs can reintroduce the variety of landraces and heirlooms lost from industrial agriculture</a:t>
            </a:r>
          </a:p>
        </p:txBody>
      </p:sp>
      <p:sp>
        <p:nvSpPr>
          <p:cNvPr id="3" name="Content Placeholder 2">
            <a:extLst>
              <a:ext uri="{FF2B5EF4-FFF2-40B4-BE49-F238E27FC236}">
                <a16:creationId xmlns:a16="http://schemas.microsoft.com/office/drawing/2014/main" id="{84081831-6527-BA8D-B8E4-E9FC2CC61D74}"/>
              </a:ext>
            </a:extLst>
          </p:cNvPr>
          <p:cNvSpPr>
            <a:spLocks noGrp="1"/>
          </p:cNvSpPr>
          <p:nvPr>
            <p:ph idx="1"/>
          </p:nvPr>
        </p:nvSpPr>
        <p:spPr>
          <a:xfrm>
            <a:off x="838200" y="1825625"/>
            <a:ext cx="6671872" cy="4351338"/>
          </a:xfrm>
        </p:spPr>
        <p:txBody>
          <a:bodyPr>
            <a:noAutofit/>
          </a:bodyPr>
          <a:lstStyle/>
          <a:p>
            <a:r>
              <a:rPr lang="en-US" sz="2400" dirty="0">
                <a:latin typeface="+mj-lt"/>
              </a:rPr>
              <a:t>Even before GMOs were introduced, US had lost 93% of the genetic diversity in our fruits and vegetables. </a:t>
            </a:r>
          </a:p>
          <a:p>
            <a:r>
              <a:rPr lang="en-US" sz="2400" dirty="0">
                <a:latin typeface="+mj-lt"/>
              </a:rPr>
              <a:t>Industrial fruit and vegetable varieties are durable and bred for standardization and transport</a:t>
            </a:r>
          </a:p>
          <a:p>
            <a:r>
              <a:rPr lang="en-US" sz="2400" dirty="0">
                <a:latin typeface="+mj-lt"/>
              </a:rPr>
              <a:t>They often lack taste and flavor of landraces and heirloom varieties, which are often not as well suited for widespread marketization</a:t>
            </a:r>
          </a:p>
          <a:p>
            <a:r>
              <a:rPr lang="en-US" sz="2400" dirty="0">
                <a:latin typeface="+mj-lt"/>
              </a:rPr>
              <a:t>Small growers and academics can incorporate modifications that would improve these lost varieties for the malison market while also retaining their texture and flavor. </a:t>
            </a:r>
          </a:p>
        </p:txBody>
      </p:sp>
      <p:pic>
        <p:nvPicPr>
          <p:cNvPr id="5" name="Picture 4" descr="Two tomatoes on a table&#10;&#10;Description automatically generated">
            <a:extLst>
              <a:ext uri="{FF2B5EF4-FFF2-40B4-BE49-F238E27FC236}">
                <a16:creationId xmlns:a16="http://schemas.microsoft.com/office/drawing/2014/main" id="{0B4B50BC-6B1F-6FE4-F3FE-1790962FDC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03203" y="1690688"/>
            <a:ext cx="4267200" cy="5167312"/>
          </a:xfrm>
          <a:prstGeom prst="rect">
            <a:avLst/>
          </a:prstGeom>
        </p:spPr>
      </p:pic>
    </p:spTree>
    <p:extLst>
      <p:ext uri="{BB962C8B-B14F-4D97-AF65-F5344CB8AC3E}">
        <p14:creationId xmlns:p14="http://schemas.microsoft.com/office/powerpoint/2010/main" val="278494852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Traditional breeding of plants still retains some advantages over GMOs</a:t>
            </a:r>
          </a:p>
        </p:txBody>
      </p:sp>
      <p:pic>
        <p:nvPicPr>
          <p:cNvPr id="4" name="Content Placeholder 3"/>
          <p:cNvPicPr>
            <a:picLocks noGrp="1" noChangeAspect="1"/>
          </p:cNvPicPr>
          <p:nvPr>
            <p:ph idx="1"/>
          </p:nvPr>
        </p:nvPicPr>
        <p:blipFill>
          <a:blip r:embed="rId2"/>
          <a:stretch>
            <a:fillRect/>
          </a:stretch>
        </p:blipFill>
        <p:spPr>
          <a:xfrm>
            <a:off x="609600" y="1629784"/>
            <a:ext cx="4375538" cy="4351338"/>
          </a:xfrm>
          <a:prstGeom prst="rect">
            <a:avLst/>
          </a:prstGeom>
        </p:spPr>
      </p:pic>
      <p:sp>
        <p:nvSpPr>
          <p:cNvPr id="5" name="Content Placeholder 2"/>
          <p:cNvSpPr txBox="1">
            <a:spLocks/>
          </p:cNvSpPr>
          <p:nvPr/>
        </p:nvSpPr>
        <p:spPr>
          <a:xfrm>
            <a:off x="5441430" y="1629784"/>
            <a:ext cx="6140970" cy="52578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800" dirty="0"/>
              <a:t>Environmental variations alter how genes are expressed.</a:t>
            </a:r>
          </a:p>
          <a:p>
            <a:r>
              <a:rPr lang="en-US" sz="2800" dirty="0"/>
              <a:t>This complicates engineering of a GMO crop even with CRISPR if these environmental variations are not taken into account</a:t>
            </a:r>
          </a:p>
          <a:p>
            <a:r>
              <a:rPr lang="en-US" sz="2800" dirty="0"/>
              <a:t>Traditional breeding can utilize the field setting to find individuals with desired traits that are expressed on their own</a:t>
            </a:r>
          </a:p>
          <a:p>
            <a:endParaRPr lang="en-US" sz="2800" dirty="0"/>
          </a:p>
          <a:p>
            <a:pPr marL="0" indent="0">
              <a:buFont typeface="Arial" pitchFamily="34" charset="0"/>
              <a:buNone/>
            </a:pPr>
            <a:endParaRPr lang="en-US" sz="2800" dirty="0"/>
          </a:p>
        </p:txBody>
      </p:sp>
    </p:spTree>
    <p:extLst>
      <p:ext uri="{BB962C8B-B14F-4D97-AF65-F5344CB8AC3E}">
        <p14:creationId xmlns:p14="http://schemas.microsoft.com/office/powerpoint/2010/main" val="232169048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2151" y="152400"/>
            <a:ext cx="6430780" cy="1143000"/>
          </a:xfrm>
        </p:spPr>
        <p:txBody>
          <a:bodyPr>
            <a:noAutofit/>
          </a:bodyPr>
          <a:lstStyle/>
          <a:p>
            <a:r>
              <a:rPr lang="en-US" sz="3300" dirty="0"/>
              <a:t>Making a better string bean thru traditional breeding</a:t>
            </a:r>
          </a:p>
        </p:txBody>
      </p:sp>
      <p:sp>
        <p:nvSpPr>
          <p:cNvPr id="3" name="Content Placeholder 2"/>
          <p:cNvSpPr>
            <a:spLocks noGrp="1"/>
          </p:cNvSpPr>
          <p:nvPr>
            <p:ph idx="1"/>
          </p:nvPr>
        </p:nvSpPr>
        <p:spPr>
          <a:xfrm>
            <a:off x="344774" y="1600200"/>
            <a:ext cx="6730583" cy="5105400"/>
          </a:xfrm>
        </p:spPr>
        <p:txBody>
          <a:bodyPr>
            <a:noAutofit/>
          </a:bodyPr>
          <a:lstStyle/>
          <a:p>
            <a:r>
              <a:rPr lang="en-US" sz="2700" dirty="0">
                <a:latin typeface="+mj-lt"/>
              </a:rPr>
              <a:t>A protein source for the poor is needed that grows well in dry, low phosphorous (P) soils, a key plant nutrient</a:t>
            </a:r>
          </a:p>
          <a:p>
            <a:r>
              <a:rPr lang="en-US" sz="2700" dirty="0">
                <a:latin typeface="+mj-lt"/>
              </a:rPr>
              <a:t>Ideal to have string bean with shallow roots (P is near surface) yet also have taproot that goes deep to access water during drought</a:t>
            </a:r>
          </a:p>
          <a:p>
            <a:r>
              <a:rPr lang="en-US" sz="2700" dirty="0">
                <a:latin typeface="+mj-lt"/>
              </a:rPr>
              <a:t>Through a traditional breeding program, it thousands of plants were dug up until  some were found with a few shallow roots and single taproot with long root hairs. These were subsequently used in breeding</a:t>
            </a:r>
          </a:p>
          <a:p>
            <a:pPr marL="0" indent="0">
              <a:buNone/>
            </a:pPr>
            <a:endParaRPr lang="en-US" sz="2200" dirty="0"/>
          </a:p>
        </p:txBody>
      </p:sp>
      <p:pic>
        <p:nvPicPr>
          <p:cNvPr id="3074" name="Picture 2" descr="Women harvesting Green beans (Phaseolus vulgaris) on commercial farm The women wear traditional clothing (kangas and kitenge) Tanzania, East Africa December 2010 - Cheryl-Samantha Owen/ npl"/>
          <p:cNvPicPr>
            <a:picLocks noChangeAspect="1" noChangeArrowheads="1"/>
          </p:cNvPicPr>
          <p:nvPr/>
        </p:nvPicPr>
        <p:blipFill rotWithShape="1">
          <a:blip r:embed="rId3">
            <a:extLst>
              <a:ext uri="{28A0092B-C50C-407E-A947-70E740481C1C}">
                <a14:useLocalDpi xmlns:a14="http://schemas.microsoft.com/office/drawing/2010/main" val="0"/>
              </a:ext>
            </a:extLst>
          </a:blip>
          <a:srcRect l="26238" t="13585" r="5825" b="7276"/>
          <a:stretch/>
        </p:blipFill>
        <p:spPr bwMode="auto">
          <a:xfrm>
            <a:off x="7279339" y="-76201"/>
            <a:ext cx="4912662" cy="3801546"/>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Image result for south african stewed green bean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79338" y="3552669"/>
            <a:ext cx="4912661" cy="33053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566704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D62549-C8E9-1B56-DFBA-F711B8659BF6}"/>
              </a:ext>
            </a:extLst>
          </p:cNvPr>
          <p:cNvSpPr>
            <a:spLocks noGrp="1"/>
          </p:cNvSpPr>
          <p:nvPr>
            <p:ph type="title"/>
          </p:nvPr>
        </p:nvSpPr>
        <p:spPr>
          <a:xfrm>
            <a:off x="5892094" y="365125"/>
            <a:ext cx="5802313" cy="1325563"/>
          </a:xfrm>
        </p:spPr>
        <p:txBody>
          <a:bodyPr/>
          <a:lstStyle/>
          <a:p>
            <a:pPr algn="ctr"/>
            <a:r>
              <a:rPr lang="en-US" dirty="0">
                <a:hlinkClick r:id="rId4"/>
              </a:rPr>
              <a:t>Scuba rice</a:t>
            </a:r>
            <a:endParaRPr lang="en-US" dirty="0"/>
          </a:p>
        </p:txBody>
      </p:sp>
      <p:pic>
        <p:nvPicPr>
          <p:cNvPr id="4" name="Online Media 3" title="Time-lapse video shows flood tolerance in rice (revised)">
            <a:hlinkClick r:id="" action="ppaction://media"/>
            <a:extLst>
              <a:ext uri="{FF2B5EF4-FFF2-40B4-BE49-F238E27FC236}">
                <a16:creationId xmlns:a16="http://schemas.microsoft.com/office/drawing/2014/main" id="{0B2570B7-1865-4C1A-0B8F-AFDBF48032E4}"/>
              </a:ext>
            </a:extLst>
          </p:cNvPr>
          <p:cNvPicPr>
            <a:picLocks noGrp="1" noRot="1" noChangeAspect="1"/>
          </p:cNvPicPr>
          <p:nvPr>
            <p:ph idx="1"/>
            <a:videoFile r:link="rId1"/>
          </p:nvPr>
        </p:nvPicPr>
        <p:blipFill>
          <a:blip r:embed="rId5"/>
          <a:stretch>
            <a:fillRect/>
          </a:stretch>
        </p:blipFill>
        <p:spPr>
          <a:xfrm>
            <a:off x="5892094" y="1825625"/>
            <a:ext cx="5802313" cy="4351338"/>
          </a:xfrm>
          <a:prstGeom prst="rect">
            <a:avLst/>
          </a:prstGeom>
        </p:spPr>
      </p:pic>
      <p:sp>
        <p:nvSpPr>
          <p:cNvPr id="5" name="Content Placeholder 2">
            <a:extLst>
              <a:ext uri="{FF2B5EF4-FFF2-40B4-BE49-F238E27FC236}">
                <a16:creationId xmlns:a16="http://schemas.microsoft.com/office/drawing/2014/main" id="{A4BF4496-7985-E409-2704-084D7EEAC0BB}"/>
              </a:ext>
            </a:extLst>
          </p:cNvPr>
          <p:cNvSpPr txBox="1">
            <a:spLocks/>
          </p:cNvSpPr>
          <p:nvPr/>
        </p:nvSpPr>
        <p:spPr>
          <a:xfrm>
            <a:off x="314793" y="365125"/>
            <a:ext cx="5577301" cy="6227586"/>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Genetic techniques can be used  to speed up traditional breeding</a:t>
            </a:r>
          </a:p>
          <a:p>
            <a:r>
              <a:rPr lang="en-US" dirty="0"/>
              <a:t>No gene modification, genetic technique used only to select desired traits </a:t>
            </a:r>
          </a:p>
          <a:p>
            <a:r>
              <a:rPr lang="en-US" dirty="0"/>
              <a:t>In Bangladesh farmers have embraced flood-tolerant “scuba rice,” a variety bred to survive being submerged for up to 14 days rather than just three.</a:t>
            </a:r>
          </a:p>
          <a:p>
            <a:r>
              <a:rPr lang="en-US" dirty="0"/>
              <a:t> Each year, Bangladesh and India lose roughly four million tons of rice to flooding — enough to feed 30 million people — and waste a corresponding volume of pesticides and herbicides, which then enter the groundwater.</a:t>
            </a:r>
          </a:p>
        </p:txBody>
      </p:sp>
    </p:spTree>
    <p:extLst>
      <p:ext uri="{BB962C8B-B14F-4D97-AF65-F5344CB8AC3E}">
        <p14:creationId xmlns:p14="http://schemas.microsoft.com/office/powerpoint/2010/main" val="714482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Context matters with GMOs</a:t>
            </a:r>
          </a:p>
        </p:txBody>
      </p:sp>
      <p:sp>
        <p:nvSpPr>
          <p:cNvPr id="3" name="Content Placeholder 2"/>
          <p:cNvSpPr>
            <a:spLocks noGrp="1"/>
          </p:cNvSpPr>
          <p:nvPr>
            <p:ph idx="1"/>
          </p:nvPr>
        </p:nvSpPr>
        <p:spPr>
          <a:xfrm>
            <a:off x="609599" y="1417639"/>
            <a:ext cx="10857875" cy="4525963"/>
          </a:xfrm>
        </p:spPr>
        <p:txBody>
          <a:bodyPr>
            <a:normAutofit lnSpcReduction="10000"/>
          </a:bodyPr>
          <a:lstStyle/>
          <a:p>
            <a:r>
              <a:rPr lang="en-US" dirty="0"/>
              <a:t>Social, economic, and environmental </a:t>
            </a:r>
            <a:r>
              <a:rPr lang="en-US" b="1" dirty="0"/>
              <a:t>context </a:t>
            </a:r>
            <a:r>
              <a:rPr lang="en-US" dirty="0"/>
              <a:t>determine the suitability of GMO crops</a:t>
            </a:r>
          </a:p>
          <a:p>
            <a:r>
              <a:rPr lang="en-US" dirty="0"/>
              <a:t>GMOs are not a silver bullet, and issues over them should not be portrayed in strict black and white terms</a:t>
            </a:r>
          </a:p>
          <a:p>
            <a:r>
              <a:rPr lang="en-US" dirty="0"/>
              <a:t>Ongoing experimentation and innovation in the human relation to plants and food is likely necessary, although the equivalent priority should be making what food is already available accessible to those who are food insecure because of social, economic, and environmental inequities</a:t>
            </a:r>
          </a:p>
          <a:p>
            <a:endParaRPr lang="en-US" dirty="0"/>
          </a:p>
          <a:p>
            <a:pPr marL="0" indent="0">
              <a:buNone/>
            </a:pPr>
            <a:endParaRPr lang="en-US" dirty="0"/>
          </a:p>
        </p:txBody>
      </p:sp>
    </p:spTree>
    <p:extLst>
      <p:ext uri="{BB962C8B-B14F-4D97-AF65-F5344CB8AC3E}">
        <p14:creationId xmlns:p14="http://schemas.microsoft.com/office/powerpoint/2010/main" val="28443083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Resistance to Bt is emerging</a:t>
            </a:r>
          </a:p>
        </p:txBody>
      </p:sp>
      <p:sp>
        <p:nvSpPr>
          <p:cNvPr id="3" name="Content Placeholder 2"/>
          <p:cNvSpPr>
            <a:spLocks noGrp="1"/>
          </p:cNvSpPr>
          <p:nvPr>
            <p:ph idx="1"/>
          </p:nvPr>
        </p:nvSpPr>
        <p:spPr>
          <a:xfrm>
            <a:off x="806824" y="1600200"/>
            <a:ext cx="10421470" cy="5029200"/>
          </a:xfrm>
        </p:spPr>
        <p:txBody>
          <a:bodyPr>
            <a:normAutofit/>
          </a:bodyPr>
          <a:lstStyle/>
          <a:p>
            <a:r>
              <a:rPr lang="en-US" dirty="0"/>
              <a:t>In areas where Bt crops have been used extensively, some insects are developing resistance</a:t>
            </a:r>
          </a:p>
          <a:p>
            <a:r>
              <a:rPr lang="en-US" dirty="0"/>
              <a:t>Corn earworm and the fall armyworm have evolved resistance from feeding on Bt corn</a:t>
            </a:r>
          </a:p>
          <a:p>
            <a:r>
              <a:rPr lang="en-US" dirty="0"/>
              <a:t>Without Bt or a replacement gene, older and more toxic insecticides may get used. </a:t>
            </a:r>
          </a:p>
          <a:p>
            <a:r>
              <a:rPr lang="en-US" dirty="0"/>
              <a:t>Pests may already be resistant to these older more toxic chemicals. </a:t>
            </a:r>
          </a:p>
        </p:txBody>
      </p:sp>
    </p:spTree>
    <p:extLst>
      <p:ext uri="{BB962C8B-B14F-4D97-AF65-F5344CB8AC3E}">
        <p14:creationId xmlns:p14="http://schemas.microsoft.com/office/powerpoint/2010/main" val="3660713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3"/>
          <a:srcRect l="2778"/>
          <a:stretch/>
        </p:blipFill>
        <p:spPr>
          <a:xfrm>
            <a:off x="165847" y="349622"/>
            <a:ext cx="11860306" cy="5930153"/>
          </a:xfrm>
          <a:prstGeom prst="rect">
            <a:avLst/>
          </a:prstGeom>
        </p:spPr>
      </p:pic>
    </p:spTree>
    <p:extLst>
      <p:ext uri="{BB962C8B-B14F-4D97-AF65-F5344CB8AC3E}">
        <p14:creationId xmlns:p14="http://schemas.microsoft.com/office/powerpoint/2010/main" val="17693123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http://www.washingtonpost.com/blogs/wonkblog/files/2013/08/bt-corn.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5470" y="-13143"/>
            <a:ext cx="11161059" cy="68711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82292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582356" y="0"/>
            <a:ext cx="6558844" cy="1143000"/>
          </a:xfrm>
        </p:spPr>
        <p:txBody>
          <a:bodyPr>
            <a:noAutofit/>
          </a:bodyPr>
          <a:lstStyle/>
          <a:p>
            <a:pPr algn="ctr"/>
            <a:r>
              <a:rPr lang="en-GB" sz="4000" dirty="0">
                <a:cs typeface="Arial" panose="020B0604020202020204" pitchFamily="34" charset="0"/>
              </a:rPr>
              <a:t>Small farmers in India</a:t>
            </a:r>
          </a:p>
        </p:txBody>
      </p:sp>
      <p:sp>
        <p:nvSpPr>
          <p:cNvPr id="3" name="Content Placeholder 2"/>
          <p:cNvSpPr>
            <a:spLocks noGrp="1"/>
          </p:cNvSpPr>
          <p:nvPr>
            <p:ph idx="1"/>
          </p:nvPr>
        </p:nvSpPr>
        <p:spPr>
          <a:xfrm>
            <a:off x="443754" y="470647"/>
            <a:ext cx="5652248" cy="6133353"/>
          </a:xfrm>
        </p:spPr>
        <p:txBody>
          <a:bodyPr>
            <a:normAutofit fontScale="92500" lnSpcReduction="20000"/>
          </a:bodyPr>
          <a:lstStyle/>
          <a:p>
            <a:r>
              <a:rPr lang="en-GB" sz="2600" dirty="0">
                <a:cs typeface="Arial" panose="020B0604020202020204" pitchFamily="34" charset="0"/>
              </a:rPr>
              <a:t>A criticism of Bt crops was that they required farmers to forego traditional seed saving in the place of buying Bt seeds each year</a:t>
            </a:r>
          </a:p>
          <a:p>
            <a:r>
              <a:rPr lang="en-GB" sz="2600" dirty="0">
                <a:cs typeface="Arial" panose="020B0604020202020204" pitchFamily="34" charset="0"/>
              </a:rPr>
              <a:t>Bt crops were targeted as the cause of high suicide rates of small farmers in India</a:t>
            </a:r>
          </a:p>
          <a:p>
            <a:r>
              <a:rPr lang="en-GB" sz="2600" dirty="0">
                <a:cs typeface="Arial" panose="020B0604020202020204" pitchFamily="34" charset="0"/>
              </a:rPr>
              <a:t>However, there were several other factors</a:t>
            </a:r>
          </a:p>
          <a:p>
            <a:r>
              <a:rPr lang="en-GB" sz="2600" dirty="0">
                <a:cs typeface="Arial" panose="020B0604020202020204" pitchFamily="34" charset="0"/>
              </a:rPr>
              <a:t>GMOs were not the sole cause</a:t>
            </a:r>
          </a:p>
          <a:p>
            <a:pPr lvl="1"/>
            <a:r>
              <a:rPr lang="en-GB" sz="2200" dirty="0">
                <a:cs typeface="Arial" panose="020B0604020202020204" pitchFamily="34" charset="0"/>
              </a:rPr>
              <a:t>Banking and credit systems have long been risky and underdeveloped</a:t>
            </a:r>
          </a:p>
          <a:p>
            <a:pPr lvl="1"/>
            <a:r>
              <a:rPr lang="en-GB" sz="2200" dirty="0">
                <a:cs typeface="Arial" panose="020B0604020202020204" pitchFamily="34" charset="0"/>
              </a:rPr>
              <a:t>Semi-marginal land and drought complicate farming</a:t>
            </a:r>
          </a:p>
          <a:p>
            <a:pPr lvl="1"/>
            <a:r>
              <a:rPr lang="en-GB" sz="2200" dirty="0">
                <a:cs typeface="Arial" panose="020B0604020202020204" pitchFamily="34" charset="0"/>
              </a:rPr>
              <a:t>Absence of alternative income sources</a:t>
            </a:r>
          </a:p>
          <a:p>
            <a:pPr lvl="1"/>
            <a:r>
              <a:rPr lang="en-GB" sz="2200" dirty="0">
                <a:cs typeface="Arial" panose="020B0604020202020204" pitchFamily="34" charset="0"/>
              </a:rPr>
              <a:t>Competition from farmers and lack of access to markets</a:t>
            </a:r>
          </a:p>
          <a:p>
            <a:r>
              <a:rPr lang="en-GB" sz="2600" dirty="0">
                <a:cs typeface="Arial" panose="020B0604020202020204" pitchFamily="34" charset="0"/>
                <a:hlinkClick r:id="rId3"/>
              </a:rPr>
              <a:t>Widespread protests in recent years have sought to bring resolution to their predicament</a:t>
            </a:r>
            <a:endParaRPr lang="en-GB" sz="2600" dirty="0">
              <a:cs typeface="Arial" panose="020B0604020202020204" pitchFamily="34" charset="0"/>
            </a:endParaRPr>
          </a:p>
          <a:p>
            <a:pPr marL="457200" lvl="1" indent="0">
              <a:buNone/>
            </a:pPr>
            <a:endParaRPr lang="en-GB" dirty="0">
              <a:cs typeface="Arial" panose="020B0604020202020204" pitchFamily="34" charset="0"/>
            </a:endParaRPr>
          </a:p>
          <a:p>
            <a:pPr lvl="1"/>
            <a:endParaRPr lang="en-GB" sz="2000" dirty="0">
              <a:cs typeface="Arial" panose="020B0604020202020204" pitchFamily="34" charset="0"/>
            </a:endParaRPr>
          </a:p>
          <a:p>
            <a:pPr lvl="1"/>
            <a:endParaRPr lang="en-GB" sz="1600" dirty="0">
              <a:cs typeface="Arial" panose="020B0604020202020204" pitchFamily="34" charset="0"/>
            </a:endParaRPr>
          </a:p>
          <a:p>
            <a:endParaRPr lang="en-US" sz="2400" dirty="0"/>
          </a:p>
        </p:txBody>
      </p:sp>
      <p:pic>
        <p:nvPicPr>
          <p:cNvPr id="2052" name="Picture 4" descr="http://images.huffingtonpost.com/2014-07-22-Drought_4C621x414.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51286" t="11212" r="6106" b="15509"/>
          <a:stretch/>
        </p:blipFill>
        <p:spPr bwMode="auto">
          <a:xfrm>
            <a:off x="6604000" y="1045874"/>
            <a:ext cx="4741333" cy="5436316"/>
          </a:xfrm>
          <a:prstGeom prst="rect">
            <a:avLst/>
          </a:prstGeom>
          <a:noFill/>
          <a:ln w="57150">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92688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5493" y="301646"/>
            <a:ext cx="11672047" cy="1143000"/>
          </a:xfrm>
        </p:spPr>
        <p:txBody>
          <a:bodyPr>
            <a:noAutofit/>
          </a:bodyPr>
          <a:lstStyle/>
          <a:p>
            <a:r>
              <a:rPr lang="en-US" sz="4000" dirty="0"/>
              <a:t>Herbicide-tolerant GMO crops: Roundup-ready seeds</a:t>
            </a:r>
          </a:p>
        </p:txBody>
      </p:sp>
      <p:pic>
        <p:nvPicPr>
          <p:cNvPr id="5" name="Picture 4"/>
          <p:cNvPicPr>
            <a:picLocks noChangeAspect="1"/>
          </p:cNvPicPr>
          <p:nvPr/>
        </p:nvPicPr>
        <p:blipFill>
          <a:blip r:embed="rId3" cstate="print"/>
          <a:stretch>
            <a:fillRect/>
          </a:stretch>
        </p:blipFill>
        <p:spPr>
          <a:xfrm>
            <a:off x="1836563" y="1541442"/>
            <a:ext cx="8807955" cy="5014912"/>
          </a:xfrm>
          <a:prstGeom prst="rect">
            <a:avLst/>
          </a:prstGeom>
        </p:spPr>
      </p:pic>
    </p:spTree>
    <p:extLst>
      <p:ext uri="{BB962C8B-B14F-4D97-AF65-F5344CB8AC3E}">
        <p14:creationId xmlns:p14="http://schemas.microsoft.com/office/powerpoint/2010/main" val="25993719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F16099C1-DFFC-E38F-4898-0C9788719DC5}"/>
              </a:ext>
            </a:extLst>
          </p:cNvPr>
          <p:cNvSpPr>
            <a:spLocks noGrp="1"/>
          </p:cNvSpPr>
          <p:nvPr>
            <p:ph idx="1"/>
          </p:nvPr>
        </p:nvSpPr>
        <p:spPr>
          <a:xfrm>
            <a:off x="228600" y="470648"/>
            <a:ext cx="5760459" cy="6078070"/>
          </a:xfrm>
        </p:spPr>
        <p:txBody>
          <a:bodyPr>
            <a:normAutofit fontScale="92500"/>
          </a:bodyPr>
          <a:lstStyle/>
          <a:p>
            <a:r>
              <a:rPr lang="en-US" sz="3000" dirty="0"/>
              <a:t>The Roundup Ready herbicide is glycophosphate</a:t>
            </a:r>
          </a:p>
          <a:p>
            <a:r>
              <a:rPr lang="en-US" sz="3000" dirty="0"/>
              <a:t>It kills undesired weeds in the field </a:t>
            </a:r>
          </a:p>
          <a:p>
            <a:r>
              <a:rPr lang="en-US" sz="3000" dirty="0"/>
              <a:t>If farmer uses Roundup Ready seeds, the crop plant is resistant to herbicide but surrounding weeds are not</a:t>
            </a:r>
          </a:p>
          <a:p>
            <a:r>
              <a:rPr lang="en-US" sz="3000" dirty="0"/>
              <a:t>Roundup Ready seeds are an example of plant-incorporated protectants (PIPs)  </a:t>
            </a:r>
          </a:p>
          <a:p>
            <a:r>
              <a:rPr lang="en-US" sz="3000" dirty="0"/>
              <a:t>The same company, Monsanto, sells the seed and Roundup (Monsanto was bought in 2023 by Bayer)</a:t>
            </a:r>
          </a:p>
          <a:p>
            <a:endParaRPr lang="en-US" dirty="0"/>
          </a:p>
        </p:txBody>
      </p:sp>
      <p:pic>
        <p:nvPicPr>
          <p:cNvPr id="8" name="Picture 7" descr="A sign in a field of green plants&#10;&#10;Description automatically generated">
            <a:extLst>
              <a:ext uri="{FF2B5EF4-FFF2-40B4-BE49-F238E27FC236}">
                <a16:creationId xmlns:a16="http://schemas.microsoft.com/office/drawing/2014/main" id="{B9116208-1505-F595-475D-C265F5DDA3A6}"/>
              </a:ext>
            </a:extLst>
          </p:cNvPr>
          <p:cNvPicPr>
            <a:picLocks noChangeAspect="1"/>
          </p:cNvPicPr>
          <p:nvPr/>
        </p:nvPicPr>
        <p:blipFill rotWithShape="1">
          <a:blip r:embed="rId3">
            <a:extLst>
              <a:ext uri="{28A0092B-C50C-407E-A947-70E740481C1C}">
                <a14:useLocalDpi xmlns:a14="http://schemas.microsoft.com/office/drawing/2010/main" val="0"/>
              </a:ext>
            </a:extLst>
          </a:blip>
          <a:srcRect r="16476"/>
          <a:stretch/>
        </p:blipFill>
        <p:spPr>
          <a:xfrm>
            <a:off x="6202943" y="470648"/>
            <a:ext cx="5536341" cy="4990815"/>
          </a:xfrm>
          <a:prstGeom prst="rect">
            <a:avLst/>
          </a:prstGeom>
        </p:spPr>
      </p:pic>
    </p:spTree>
    <p:extLst>
      <p:ext uri="{BB962C8B-B14F-4D97-AF65-F5344CB8AC3E}">
        <p14:creationId xmlns:p14="http://schemas.microsoft.com/office/powerpoint/2010/main" val="291546070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Custom 5">
      <a:majorFont>
        <a:latin typeface="Calibri Light"/>
        <a:ea typeface=""/>
        <a:cs typeface=""/>
      </a:majorFont>
      <a:minorFont>
        <a:latin typeface="Calibri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5">
      <a:majorFont>
        <a:latin typeface="Calibri Light"/>
        <a:ea typeface=""/>
        <a:cs typeface=""/>
      </a:majorFont>
      <a:minorFont>
        <a:latin typeface="Calibri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319</TotalTime>
  <Words>3305</Words>
  <Application>Microsoft Office PowerPoint</Application>
  <PresentationFormat>Widescreen</PresentationFormat>
  <Paragraphs>190</Paragraphs>
  <Slides>35</Slides>
  <Notes>29</Notes>
  <HiddenSlides>0</HiddenSlides>
  <MMClips>3</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35</vt:i4>
      </vt:variant>
    </vt:vector>
  </HeadingPairs>
  <TitlesOfParts>
    <vt:vector size="42" baseType="lpstr">
      <vt:lpstr>Aptos</vt:lpstr>
      <vt:lpstr>Arial</vt:lpstr>
      <vt:lpstr>Calibri</vt:lpstr>
      <vt:lpstr>Calibri Light</vt:lpstr>
      <vt:lpstr>Calibri Light (Headings)</vt:lpstr>
      <vt:lpstr>Office Theme</vt:lpstr>
      <vt:lpstr>Office Theme</vt:lpstr>
      <vt:lpstr>GMO crops as part of a second Green Revolution</vt:lpstr>
      <vt:lpstr>Where GMO crops fit into the timeline of  pesticide and herbicide use</vt:lpstr>
      <vt:lpstr>Putting pesticides into plants: GMO Bt crops</vt:lpstr>
      <vt:lpstr>Resistance to Bt is emerging</vt:lpstr>
      <vt:lpstr>PowerPoint Presentation</vt:lpstr>
      <vt:lpstr>PowerPoint Presentation</vt:lpstr>
      <vt:lpstr>Small farmers in India</vt:lpstr>
      <vt:lpstr>Herbicide-tolerant GMO crops: Roundup-ready seeds</vt:lpstr>
      <vt:lpstr>PowerPoint Presentation</vt:lpstr>
      <vt:lpstr>PowerPoint Presentation</vt:lpstr>
      <vt:lpstr>PowerPoint Presentation</vt:lpstr>
      <vt:lpstr>Emergence of weeds resistant to glyphosate (active ingredient in Roundup)</vt:lpstr>
      <vt:lpstr>Dicamba, proposed replacement for Roundup Ready GMO crops </vt:lpstr>
      <vt:lpstr>Monsanto, Roundup, and the bad reputation that stuck to the first GMO crops</vt:lpstr>
      <vt:lpstr>PowerPoint Presentation</vt:lpstr>
      <vt:lpstr>The irony of big agribusiness</vt:lpstr>
      <vt:lpstr>How the WWW contributed to the initial negative reception of GMOs</vt:lpstr>
      <vt:lpstr>Terminator seeds</vt:lpstr>
      <vt:lpstr>What about eating GMOs? Is it safe?</vt:lpstr>
      <vt:lpstr>PowerPoint Presentation</vt:lpstr>
      <vt:lpstr>PowerPoint Presentation</vt:lpstr>
      <vt:lpstr>Scientific assessments deem GMOs safe</vt:lpstr>
      <vt:lpstr>PowerPoint Presentation</vt:lpstr>
      <vt:lpstr>PowerPoint Presentation</vt:lpstr>
      <vt:lpstr>PowerPoint Presentation</vt:lpstr>
      <vt:lpstr>PowerPoint Presentation</vt:lpstr>
      <vt:lpstr>PowerPoint Presentation</vt:lpstr>
      <vt:lpstr>Golden rice</vt:lpstr>
      <vt:lpstr>PowerPoint Presentation</vt:lpstr>
      <vt:lpstr>CRISPR Cas-9</vt:lpstr>
      <vt:lpstr>GMOs can reintroduce the variety of landraces and heirlooms lost from industrial agriculture</vt:lpstr>
      <vt:lpstr>Traditional breeding of plants still retains some advantages over GMOs</vt:lpstr>
      <vt:lpstr>Making a better string bean thru traditional breeding</vt:lpstr>
      <vt:lpstr>Scuba rice</vt:lpstr>
      <vt:lpstr>Context matters with GMOs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Stallins, Jon A.</dc:creator>
  <cp:lastModifiedBy>Stallins, Jon A.</cp:lastModifiedBy>
  <cp:revision>17</cp:revision>
  <dcterms:created xsi:type="dcterms:W3CDTF">2024-03-10T15:38:56Z</dcterms:created>
  <dcterms:modified xsi:type="dcterms:W3CDTF">2024-03-29T13:18:18Z</dcterms:modified>
</cp:coreProperties>
</file>