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48" r:id="rId2"/>
    <p:sldId id="594" r:id="rId3"/>
    <p:sldId id="347" r:id="rId4"/>
    <p:sldId id="609" r:id="rId5"/>
    <p:sldId id="602" r:id="rId6"/>
    <p:sldId id="607" r:id="rId7"/>
    <p:sldId id="498" r:id="rId8"/>
    <p:sldId id="606" r:id="rId9"/>
    <p:sldId id="410" r:id="rId10"/>
    <p:sldId id="604" r:id="rId11"/>
    <p:sldId id="603" r:id="rId12"/>
    <p:sldId id="400" r:id="rId13"/>
    <p:sldId id="608" r:id="rId14"/>
    <p:sldId id="402" r:id="rId15"/>
    <p:sldId id="404" r:id="rId16"/>
    <p:sldId id="349" r:id="rId17"/>
    <p:sldId id="597" r:id="rId18"/>
    <p:sldId id="434" r:id="rId19"/>
    <p:sldId id="439" r:id="rId20"/>
    <p:sldId id="598" r:id="rId21"/>
    <p:sldId id="599" r:id="rId22"/>
    <p:sldId id="457" r:id="rId23"/>
    <p:sldId id="543" r:id="rId24"/>
    <p:sldId id="542" r:id="rId25"/>
    <p:sldId id="552" r:id="rId26"/>
    <p:sldId id="474" r:id="rId27"/>
    <p:sldId id="466" r:id="rId28"/>
    <p:sldId id="505" r:id="rId29"/>
    <p:sldId id="611" r:id="rId30"/>
    <p:sldId id="499" r:id="rId31"/>
    <p:sldId id="600" r:id="rId32"/>
    <p:sldId id="395" r:id="rId33"/>
    <p:sldId id="500" r:id="rId34"/>
    <p:sldId id="593" r:id="rId35"/>
    <p:sldId id="601" r:id="rId36"/>
    <p:sldId id="572" r:id="rId37"/>
    <p:sldId id="391" r:id="rId38"/>
    <p:sldId id="392" r:id="rId39"/>
    <p:sldId id="438" r:id="rId40"/>
    <p:sldId id="479" r:id="rId41"/>
    <p:sldId id="440" r:id="rId42"/>
    <p:sldId id="554" r:id="rId43"/>
    <p:sldId id="58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46B918C3-506C-4AE9-A21E-BDF15354E9D2}">
          <p14:sldIdLst>
            <p14:sldId id="348"/>
            <p14:sldId id="594"/>
            <p14:sldId id="347"/>
          </p14:sldIdLst>
        </p14:section>
        <p14:section name="Overexploitation types" id="{8106F295-D4B1-4C2F-BD5B-3829BCBB2DC4}">
          <p14:sldIdLst>
            <p14:sldId id="609"/>
            <p14:sldId id="602"/>
            <p14:sldId id="607"/>
            <p14:sldId id="498"/>
            <p14:sldId id="606"/>
            <p14:sldId id="410"/>
            <p14:sldId id="604"/>
          </p14:sldIdLst>
        </p14:section>
        <p14:section name="Bushmeat" id="{F8DF2A76-0207-4379-A045-AE0202B358F5}">
          <p14:sldIdLst>
            <p14:sldId id="603"/>
            <p14:sldId id="400"/>
            <p14:sldId id="608"/>
            <p14:sldId id="402"/>
            <p14:sldId id="404"/>
            <p14:sldId id="349"/>
            <p14:sldId id="597"/>
            <p14:sldId id="434"/>
            <p14:sldId id="439"/>
            <p14:sldId id="598"/>
            <p14:sldId id="599"/>
          </p14:sldIdLst>
        </p14:section>
        <p14:section name="Tigers in China and tiger farming" id="{A2D82CC7-57E4-48B9-98B5-697F597C883E}">
          <p14:sldIdLst>
            <p14:sldId id="457"/>
            <p14:sldId id="543"/>
            <p14:sldId id="542"/>
            <p14:sldId id="552"/>
            <p14:sldId id="474"/>
            <p14:sldId id="466"/>
            <p14:sldId id="505"/>
            <p14:sldId id="611"/>
            <p14:sldId id="499"/>
            <p14:sldId id="600"/>
            <p14:sldId id="395"/>
            <p14:sldId id="500"/>
            <p14:sldId id="593"/>
            <p14:sldId id="601"/>
            <p14:sldId id="572"/>
            <p14:sldId id="391"/>
            <p14:sldId id="392"/>
            <p14:sldId id="438"/>
            <p14:sldId id="479"/>
            <p14:sldId id="440"/>
            <p14:sldId id="554"/>
            <p14:sldId id="5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42" autoAdjust="0"/>
    <p:restoredTop sz="84179" autoAdjust="0"/>
  </p:normalViewPr>
  <p:slideViewPr>
    <p:cSldViewPr snapToGrid="0">
      <p:cViewPr varScale="1">
        <p:scale>
          <a:sx n="95" d="100"/>
          <a:sy n="95" d="100"/>
        </p:scale>
        <p:origin x="660" y="66"/>
      </p:cViewPr>
      <p:guideLst/>
    </p:cSldViewPr>
  </p:slideViewPr>
  <p:notesTextViewPr>
    <p:cViewPr>
      <p:scale>
        <a:sx n="1" d="1"/>
        <a:sy n="1" d="1"/>
      </p:scale>
      <p:origin x="0" y="0"/>
    </p:cViewPr>
  </p:notesTextViewPr>
  <p:sorterViewPr>
    <p:cViewPr varScale="1">
      <p:scale>
        <a:sx n="100" d="100"/>
        <a:sy n="100" d="100"/>
      </p:scale>
      <p:origin x="0" y="-55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8EAC6-C809-4CE7-832F-F829F032CEB5}" type="datetimeFigureOut">
              <a:rPr lang="en-US" smtClean="0"/>
              <a:t>3/5/2024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F3CDA-AC44-43AA-9705-9DF63B1A9D50}" type="slidenum">
              <a:rPr lang="en-US" smtClean="0"/>
              <a:t>‹#›</a:t>
            </a:fld>
            <a:endParaRPr lang="en-US"/>
          </a:p>
        </p:txBody>
      </p:sp>
    </p:spTree>
    <p:extLst>
      <p:ext uri="{BB962C8B-B14F-4D97-AF65-F5344CB8AC3E}">
        <p14:creationId xmlns:p14="http://schemas.microsoft.com/office/powerpoint/2010/main" val="3568164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youtube.com/watch?v=uHmcsJ0DaOk"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www.youtube.com/watch?v=EmHNY3DPoyQ"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A95B4DB6-4FAA-3C96-183D-2347695FD8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8E482F2D-D118-83B8-607E-C00DF8E1A7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Our hunting is fundamentally different. We have little reason to be concerned over own safety.  Prefer large big often healthy animals with disproportionate influence on reproduction in a population. Predation by non-humans tends to favor the diseased, the weak, the very young or the very old. </a:t>
            </a:r>
            <a:br>
              <a:rPr lang="en-US" altLang="en-US" dirty="0"/>
            </a:br>
            <a:br>
              <a:rPr lang="en-US" altLang="en-US" dirty="0"/>
            </a:br>
            <a:r>
              <a:rPr lang="en-US" altLang="en-US" dirty="0"/>
              <a:t>In our last lecture we looked at home attitudes toward megafauna can lead to their protection or their harm when encounters occur. These encounters are often about livelihoods. From an elephant trampling the crops of a subsistence farmer to a Bangladeshi mauled by an Indian tiger in a poor fishing village, it is difficult to divorce economics from wildlife. Our attitudes toward charismatic wildlife like lions and tigers lead us to donate money to conservation organizations. These discourses that motivate us to save megafauna elsewhere are often incomplete, as we saw with the example of the Indian tiger and the complexities surrounding what will happen with future populations of these tigers in one of the most populous countries in the world. </a:t>
            </a:r>
            <a:br>
              <a:rPr lang="en-US" altLang="en-US" dirty="0"/>
            </a:br>
            <a:br>
              <a:rPr lang="en-US" altLang="en-US" dirty="0"/>
            </a:br>
            <a:r>
              <a:rPr lang="en-US" altLang="en-US" dirty="0"/>
              <a:t>Today we want to continue to look at overexploitation, but from a slightly different perspective:  we look at the consumptive use of animals, their use as food, folk medicines (that rarely have any true medical value), their collection and </a:t>
            </a:r>
            <a:r>
              <a:rPr lang="en-US" altLang="en-US" dirty="0" err="1"/>
              <a:t>captivitiy</a:t>
            </a:r>
            <a:r>
              <a:rPr lang="en-US" altLang="en-US" dirty="0"/>
              <a:t> as pets, and as animals for hunting in canned trophy hunts</a:t>
            </a:r>
          </a:p>
          <a:p>
            <a:pPr eaLnBrk="1" hangingPunct="1">
              <a:spcBef>
                <a:spcPct val="0"/>
              </a:spcBef>
            </a:pPr>
            <a:br>
              <a:rPr lang="en-US" altLang="en-US" dirty="0"/>
            </a:br>
            <a:r>
              <a:rPr lang="en-US" altLang="en-US" dirty="0"/>
              <a:t>Since the late 1990s, approximately 6 million people have died in a civil war raging sporadically in the Democratic Republic of the Congo, although the exact number is hard to determine.  </a:t>
            </a:r>
          </a:p>
          <a:p>
            <a:pPr eaLnBrk="1" hangingPunct="1">
              <a:spcBef>
                <a:spcPct val="0"/>
              </a:spcBef>
            </a:pPr>
            <a:r>
              <a:rPr lang="en-US" altLang="en-US" dirty="0"/>
              <a:t>The country is also home to the largest remaining population of mountain gorillas</a:t>
            </a:r>
          </a:p>
        </p:txBody>
      </p:sp>
      <p:sp>
        <p:nvSpPr>
          <p:cNvPr id="50180" name="Slide Number Placeholder 3">
            <a:extLst>
              <a:ext uri="{FF2B5EF4-FFF2-40B4-BE49-F238E27FC236}">
                <a16:creationId xmlns:a16="http://schemas.microsoft.com/office/drawing/2014/main" id="{3ADD49E7-E2E3-773A-2EB3-1D317437B4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CF10ECB-7A1B-432C-AF5C-735923C0D120}" type="slidenum">
              <a:rPr lang="en-US" altLang="en-US">
                <a:latin typeface="Calibri" panose="020F0502020204030204" pitchFamily="34" charset="0"/>
              </a:rPr>
              <a:p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628E64EF-E8EA-9D11-8167-06CDEBC0FE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2E7E7C58-CEED-4005-DA61-F5EF75C6F4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a:latin typeface="Arial" panose="020B0604020202020204" pitchFamily="34" charset="0"/>
              </a:rPr>
              <a:t>Bushmeat – illegal, unsustainable trade in wildlife for income or meat</a:t>
            </a:r>
            <a:br>
              <a:rPr lang="en-US" altLang="en-US" dirty="0"/>
            </a:br>
            <a:br>
              <a:rPr lang="en-US" altLang="en-US" dirty="0"/>
            </a:br>
            <a:r>
              <a:rPr lang="en-US" altLang="en-US" dirty="0"/>
              <a:t>Ghana</a:t>
            </a:r>
          </a:p>
          <a:p>
            <a:pPr eaLnBrk="1" hangingPunct="1">
              <a:spcBef>
                <a:spcPct val="0"/>
              </a:spcBef>
            </a:pPr>
            <a:endParaRPr lang="en-US" altLang="en-US" dirty="0"/>
          </a:p>
        </p:txBody>
      </p:sp>
      <p:sp>
        <p:nvSpPr>
          <p:cNvPr id="63492" name="Slide Number Placeholder 3">
            <a:extLst>
              <a:ext uri="{FF2B5EF4-FFF2-40B4-BE49-F238E27FC236}">
                <a16:creationId xmlns:a16="http://schemas.microsoft.com/office/drawing/2014/main" id="{9D11540A-5E79-7CC5-C171-8E29D6F761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DB421D-FF43-4BC2-BA0E-F224C5AB2694}" type="slidenum">
              <a:rPr lang="en-US" altLang="en-US">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08C8E-F076-8943-8985-AB514A152D5B}"/>
            </a:ext>
          </a:extLst>
        </p:cNvPr>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13A17961-E15A-0717-4F73-B76AEB18DC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2CB64576-9191-DB76-1406-4EB528E3D3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a:p>
        </p:txBody>
      </p:sp>
      <p:sp>
        <p:nvSpPr>
          <p:cNvPr id="67588" name="Slide Number Placeholder 3">
            <a:extLst>
              <a:ext uri="{FF2B5EF4-FFF2-40B4-BE49-F238E27FC236}">
                <a16:creationId xmlns:a16="http://schemas.microsoft.com/office/drawing/2014/main" id="{41DFB1AC-D225-8628-C2AA-01D09732D1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A3A6F0-366F-4ED4-85C2-E947973DBDC9}" type="slidenum">
              <a:rPr lang="en-US" altLang="en-US">
                <a:latin typeface="Calibri" panose="020F0502020204030204" pitchFamily="34" charset="0"/>
              </a:rPr>
              <a:pPr/>
              <a:t>13</a:t>
            </a:fld>
            <a:endParaRPr lang="en-US" altLang="en-US">
              <a:latin typeface="Calibri" panose="020F0502020204030204" pitchFamily="34" charset="0"/>
            </a:endParaRPr>
          </a:p>
        </p:txBody>
      </p:sp>
    </p:spTree>
    <p:extLst>
      <p:ext uri="{BB962C8B-B14F-4D97-AF65-F5344CB8AC3E}">
        <p14:creationId xmlns:p14="http://schemas.microsoft.com/office/powerpoint/2010/main" val="794266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B0887C41-6E65-9EFE-9138-C6A4BAE53D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5B599328-F79B-8974-9B5A-CA1518DB1A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Bushmeat trade endemic in many parts of Africa and Asia</a:t>
            </a:r>
            <a:br>
              <a:rPr lang="en-US" altLang="en-US" dirty="0"/>
            </a:br>
            <a:endParaRPr lang="en-US" altLang="en-US" dirty="0"/>
          </a:p>
          <a:p>
            <a:pPr eaLnBrk="1" hangingPunct="1"/>
            <a:r>
              <a:rPr lang="en-US" altLang="en-US" dirty="0"/>
              <a:t>Bushmeat is illegal as defined by: 1) where hunting took place; 2) method of hunting; 3) status of the species taken.</a:t>
            </a:r>
            <a:br>
              <a:rPr lang="en-US" altLang="en-US" dirty="0"/>
            </a:br>
            <a:endParaRPr lang="en-US" altLang="en-US" dirty="0"/>
          </a:p>
          <a:p>
            <a:pPr eaLnBrk="1" hangingPunct="1"/>
            <a:r>
              <a:rPr lang="en-US" altLang="en-US" dirty="0"/>
              <a:t>Some game meat can be legally hunted, farmed, and sold in a market. Not all meat sold is illegal. </a:t>
            </a:r>
          </a:p>
        </p:txBody>
      </p:sp>
      <p:sp>
        <p:nvSpPr>
          <p:cNvPr id="67588" name="Slide Number Placeholder 3">
            <a:extLst>
              <a:ext uri="{FF2B5EF4-FFF2-40B4-BE49-F238E27FC236}">
                <a16:creationId xmlns:a16="http://schemas.microsoft.com/office/drawing/2014/main" id="{A8465009-C5E9-1C20-CA35-A67D21B9EF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A3A6F0-366F-4ED4-85C2-E947973DBDC9}" type="slidenum">
              <a:rPr lang="en-US" altLang="en-US">
                <a:latin typeface="Calibri" panose="020F0502020204030204" pitchFamily="34" charset="0"/>
              </a:rPr>
              <a:pPr/>
              <a:t>14</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20441E81-2663-8B25-DEEB-12BFAE806B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92847751-6FCF-4244-E484-8B4FCDE792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Bushmeat provides food, but also a livelihood and a role in society</a:t>
            </a:r>
          </a:p>
          <a:p>
            <a:pPr eaLnBrk="1" hangingPunct="1">
              <a:spcBef>
                <a:spcPct val="0"/>
              </a:spcBef>
            </a:pPr>
            <a:endParaRPr lang="en-US" altLang="en-US" dirty="0"/>
          </a:p>
        </p:txBody>
      </p:sp>
      <p:sp>
        <p:nvSpPr>
          <p:cNvPr id="71684" name="Slide Number Placeholder 3">
            <a:extLst>
              <a:ext uri="{FF2B5EF4-FFF2-40B4-BE49-F238E27FC236}">
                <a16:creationId xmlns:a16="http://schemas.microsoft.com/office/drawing/2014/main" id="{20CF9EF0-82A9-A57D-97AF-FD186A9BFE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A11750-FE6E-4827-9C20-97EF289F7F45}" type="slidenum">
              <a:rPr lang="en-US" altLang="en-US">
                <a:latin typeface="Calibri" panose="020F0502020204030204" pitchFamily="34" charset="0"/>
              </a:rPr>
              <a:pPr/>
              <a:t>15</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630BD600-523B-902D-19B0-5E753EA231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A270D56B-E7F8-42D5-3791-BFF9269D53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5780" name="Slide Number Placeholder 3">
            <a:extLst>
              <a:ext uri="{FF2B5EF4-FFF2-40B4-BE49-F238E27FC236}">
                <a16:creationId xmlns:a16="http://schemas.microsoft.com/office/drawing/2014/main" id="{AE2CD767-A918-3F18-E2CF-9E6A876717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EDC9B36-8C1B-4FF3-A51D-BD9999F49008}" type="slidenum">
              <a:rPr lang="en-US" altLang="en-US">
                <a:latin typeface="Calibri" panose="020F0502020204030204" pitchFamily="34" charset="0"/>
              </a:rPr>
              <a:pPr/>
              <a:t>16</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5F74060C-6507-3DB7-4FB4-C65348DFD2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9441DAA6-9534-F588-BDBD-0FC8CFABA9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 child carries a basket containing a Gambian rat and a monkey in Lomela, Democratic Republic of the Congo. </a:t>
            </a:r>
          </a:p>
        </p:txBody>
      </p:sp>
      <p:sp>
        <p:nvSpPr>
          <p:cNvPr id="79876" name="Slide Number Placeholder 3">
            <a:extLst>
              <a:ext uri="{FF2B5EF4-FFF2-40B4-BE49-F238E27FC236}">
                <a16:creationId xmlns:a16="http://schemas.microsoft.com/office/drawing/2014/main" id="{637D962B-F1AB-0159-A17F-9D0D5A1BC7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A62E333-6250-49DB-A585-A83333F38E12}" type="slidenum">
              <a:rPr lang="en-US" altLang="en-US">
                <a:latin typeface="Calibri" panose="020F0502020204030204" pitchFamily="34" charset="0"/>
              </a:rPr>
              <a:pPr/>
              <a:t>17</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E099A0A5-4333-1D42-662F-32FFB1EC96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C5BAA916-770B-5F4B-639F-9501CC3547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Bushmeat, as a larger practice of unregulated or illegal consumption of wildlife, is common across economic circumstances</a:t>
            </a:r>
          </a:p>
          <a:p>
            <a:br>
              <a:rPr lang="en-US" altLang="en-US" dirty="0"/>
            </a:br>
            <a:r>
              <a:rPr lang="en-US" altLang="en-US" dirty="0"/>
              <a:t>Bluefin tuna is considered wildlife and it is being taken illegally such that it is in danger of being fished out of existence.</a:t>
            </a:r>
          </a:p>
        </p:txBody>
      </p:sp>
      <p:sp>
        <p:nvSpPr>
          <p:cNvPr id="81924" name="Slide Number Placeholder 3">
            <a:extLst>
              <a:ext uri="{FF2B5EF4-FFF2-40B4-BE49-F238E27FC236}">
                <a16:creationId xmlns:a16="http://schemas.microsoft.com/office/drawing/2014/main" id="{A0F8DCA7-C48D-453B-A4AC-CDB37DECA4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235810-E068-448B-99E0-F5957A7B6ECA}" type="slidenum">
              <a:rPr lang="en-US" altLang="en-US">
                <a:latin typeface="Calibri" panose="020F0502020204030204" pitchFamily="34" charset="0"/>
              </a:rPr>
              <a:pPr/>
              <a:t>18</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634C5A60-A517-3BA1-13FF-69760FE342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E5B2411A-9840-DD04-62CB-76B2FA872F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Although Southeast Asia has long been regarded as a hotspot of turtle diversity, the fauna of Laos, Cambodia, and Vietnam (formerly known as French Indochina) remains poorly known. Biological investigation was limited prior to World War II, and since then decades of civil unrest, political instability, and military conflict have largely prevented fieldwork. Exploitation of turtles for food and medicinal markets is widespread in Laos, Cambodia and Vietnam. Hunters in rural villages capture turtles and tortoises for local consumption or to sell to traders who periodically visit villages to purchase wildlife. Although turtles and tortoises are locally consumed and domestically traded in Laos, Cambodia, and Vietnam, most are exported to markets </a:t>
            </a:r>
            <a:r>
              <a:rPr lang="nl-NL" altLang="en-US" dirty="0"/>
              <a:t>in southern China. </a:t>
            </a:r>
            <a:r>
              <a:rPr lang="en-US" altLang="en-US" dirty="0"/>
              <a:t>Turtles from Laos and Cambodia are usually transported to Vietnam, where they join with Vietnamese turtles on northward routes to China</a:t>
            </a:r>
          </a:p>
          <a:p>
            <a:endParaRPr lang="en-US" altLang="en-US" dirty="0"/>
          </a:p>
          <a:p>
            <a:endParaRPr lang="en-US" altLang="en-US" dirty="0"/>
          </a:p>
        </p:txBody>
      </p:sp>
      <p:sp>
        <p:nvSpPr>
          <p:cNvPr id="92164" name="Slide Number Placeholder 3">
            <a:extLst>
              <a:ext uri="{FF2B5EF4-FFF2-40B4-BE49-F238E27FC236}">
                <a16:creationId xmlns:a16="http://schemas.microsoft.com/office/drawing/2014/main" id="{D44DBDD0-EB8B-2939-1FF9-7C514A38C7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80041F7-FDC5-4A24-AD90-948849A38114}" type="slidenum">
              <a:rPr lang="en-US" altLang="en-US">
                <a:latin typeface="Calibri" panose="020F0502020204030204" pitchFamily="34" charset="0"/>
              </a:rPr>
              <a:pPr/>
              <a:t>19</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4EFEB74C-F5BA-FEC0-0D1E-8626378A7B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D2F7D6A7-DAAE-2205-3090-DBF21FA57E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Markets are places to see rare turtles bound for consumption.  Some of these turtles have been bought in markets and taken into captivity by herpetologists to become, in some cases, some of the only known specimens.</a:t>
            </a:r>
          </a:p>
        </p:txBody>
      </p:sp>
      <p:sp>
        <p:nvSpPr>
          <p:cNvPr id="90116" name="Slide Number Placeholder 3">
            <a:extLst>
              <a:ext uri="{FF2B5EF4-FFF2-40B4-BE49-F238E27FC236}">
                <a16:creationId xmlns:a16="http://schemas.microsoft.com/office/drawing/2014/main" id="{7C20109E-8450-1BD4-5075-0C75F93BE6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265ADD2-4C1F-4EBF-9C48-25FA095792D1}" type="slidenum">
              <a:rPr lang="en-US" altLang="en-US">
                <a:latin typeface="Calibri" panose="020F0502020204030204" pitchFamily="34" charset="0"/>
              </a:rPr>
              <a:pPr/>
              <a:t>20</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Tx/>
              <a:buNone/>
            </a:pPr>
            <a:r>
              <a:rPr lang="en-US" altLang="en-US" sz="1200" dirty="0">
                <a:latin typeface="Arial" panose="020B0604020202020204" pitchFamily="34" charset="0"/>
              </a:rPr>
              <a:t>Demand for turtle meat in Asia has increased illegal and legal hunting pressure on  turtles in the US. Turtles are caught here but sold and exported mainly to China where household incomes have risen over the last several decades.  Many states are now strengthening legislation to more tightly control turtle hunting. Turtle hunting has been legal in many states, but the hunting  regulations (length of season, number of turtles taken) need to be reassessed in light of increasing pressure</a:t>
            </a:r>
          </a:p>
          <a:p>
            <a:endParaRPr lang="en-US" dirty="0"/>
          </a:p>
        </p:txBody>
      </p:sp>
      <p:sp>
        <p:nvSpPr>
          <p:cNvPr id="4" name="Slide Number Placeholder 3"/>
          <p:cNvSpPr>
            <a:spLocks noGrp="1"/>
          </p:cNvSpPr>
          <p:nvPr>
            <p:ph type="sldNum" sz="quarter" idx="5"/>
          </p:nvPr>
        </p:nvSpPr>
        <p:spPr/>
        <p:txBody>
          <a:bodyPr/>
          <a:lstStyle/>
          <a:p>
            <a:fld id="{C62F3CDA-AC44-43AA-9705-9DF63B1A9D50}" type="slidenum">
              <a:rPr lang="en-US" smtClean="0"/>
              <a:t>21</a:t>
            </a:fld>
            <a:endParaRPr lang="en-US"/>
          </a:p>
        </p:txBody>
      </p:sp>
    </p:spTree>
    <p:extLst>
      <p:ext uri="{BB962C8B-B14F-4D97-AF65-F5344CB8AC3E}">
        <p14:creationId xmlns:p14="http://schemas.microsoft.com/office/powerpoint/2010/main" val="129212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7FB9828D-5D17-1EA4-4770-2175BDF6A9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1016A4D0-C200-2389-8CBD-9EF8071B63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gorilla victims were part of Congo’s resource wars, reportedly killed by a corrupt park official who was trying to spite a warden for cracking down on the illegal charcoal trade.  Local people go into the forest to collect wood to make charcoal, an efficient fuel source (raw wood is smokier and burns unevenly. Partially burned wood, as charcoal, is easier to work with.  </a:t>
            </a:r>
          </a:p>
          <a:p>
            <a:endParaRPr lang="en-US" altLang="en-US"/>
          </a:p>
        </p:txBody>
      </p:sp>
      <p:sp>
        <p:nvSpPr>
          <p:cNvPr id="54276" name="Slide Number Placeholder 3">
            <a:extLst>
              <a:ext uri="{FF2B5EF4-FFF2-40B4-BE49-F238E27FC236}">
                <a16:creationId xmlns:a16="http://schemas.microsoft.com/office/drawing/2014/main" id="{2B985CA4-A178-08E6-4B30-B70B55E9FD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0C3412-782F-4466-86E7-E7FAD84F45F3}" type="slidenum">
              <a:rPr lang="en-US" altLang="en-US">
                <a:latin typeface="Calibri" panose="020F0502020204030204" pitchFamily="34" charset="0"/>
              </a:rPr>
              <a:pPr/>
              <a:t>2</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http://library.sandiegozoo.org/studbooks/carnivores/indochinesetiger2002.pdf</a:t>
            </a:r>
            <a:br>
              <a:rPr lang="en-US" dirty="0"/>
            </a:br>
            <a:br>
              <a:rPr lang="en-US" dirty="0"/>
            </a:br>
            <a:r>
              <a:rPr lang="en-US" dirty="0"/>
              <a:t>This is a tiger studbook maintained for Indonesian tigers at the San Diego Zoo.</a:t>
            </a:r>
          </a:p>
          <a:p>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22</a:t>
            </a:fld>
            <a:endParaRPr lang="en-US" dirty="0"/>
          </a:p>
        </p:txBody>
      </p:sp>
    </p:spTree>
    <p:extLst>
      <p:ext uri="{BB962C8B-B14F-4D97-AF65-F5344CB8AC3E}">
        <p14:creationId xmlns:p14="http://schemas.microsoft.com/office/powerpoint/2010/main" val="3068368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largest tiger subspecies, up to 660 pounds and 10 feet in length.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Amur tigers were once found throughout the Russian Far East, northern China, and the Korean peninsula. By the 1940s, hunting had driven the Amur tiger to the brink of extinction—with no more than 40 individuals remaining in the wild. By the 1980s, the Amur tiger population had increased to around 500. Although poaching increased after the collapse of the Soviet Union, continued conservation and antipoaching efforts by many partners—including World Wildlife Fund—have helped keep the population stable at several hundred individuals. The Amur tiger’s </a:t>
            </a:r>
            <a:r>
              <a:rPr lang="en-US" b="0" dirty="0"/>
              <a:t>habitat is now restricted to the Russian Far East, and to small pockets in the border areas of China and possibly North Korea.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Amur</a:t>
            </a:r>
            <a:r>
              <a:rPr lang="en-US" baseline="0" dirty="0"/>
              <a:t> tigers </a:t>
            </a:r>
            <a:r>
              <a:rPr lang="en-US" dirty="0"/>
              <a:t>represent the largest unfragmented tiger population in the world, but there are fewer of them than Indian tigers.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23</a:t>
            </a:fld>
            <a:endParaRPr lang="en-US" dirty="0"/>
          </a:p>
        </p:txBody>
      </p:sp>
    </p:spTree>
    <p:extLst>
      <p:ext uri="{BB962C8B-B14F-4D97-AF65-F5344CB8AC3E}">
        <p14:creationId xmlns:p14="http://schemas.microsoft.com/office/powerpoint/2010/main" val="792099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Rare Amur tigers in Russia are succumbing to infection with canine distemper virus (CDV), a pathogen most commonly found in domestic dogs. Pressure from poaching, decimation of their prey base, and habitat fragmentation have diminished the population of Amur tigers (also called Siberian tigers) to fewer than 500. In the study, a team of scientists from the US and Russia show that CDV infected and caused fatal neurological disease in members of this critically endangered species. They estimate that the virus has killed at least 1% of Amur tigers since 2009. Normally a reclusive species, tigers have been seen entering villages and wandering onto roads in the Russian Far East, stumbling, emaciated, and unafraid of humans. </a:t>
            </a:r>
          </a:p>
          <a:p>
            <a:endParaRPr lang="en-US" dirty="0"/>
          </a:p>
          <a:p>
            <a:r>
              <a:rPr lang="en-US" dirty="0"/>
              <a:t>http://blogs.scientificamerican.com/extinction-countdown/2014/11/06/canine-distemper-siberian-tigers/</a:t>
            </a:r>
          </a:p>
          <a:p>
            <a:r>
              <a:rPr lang="en-US" dirty="0"/>
              <a:t>http://journals.plos.org/plosone/article?id=10.1371/journal.pone.0110811</a:t>
            </a:r>
          </a:p>
        </p:txBody>
      </p:sp>
      <p:sp>
        <p:nvSpPr>
          <p:cNvPr id="4" name="Slide Number Placeholder 3"/>
          <p:cNvSpPr>
            <a:spLocks noGrp="1"/>
          </p:cNvSpPr>
          <p:nvPr>
            <p:ph type="sldNum" sz="quarter" idx="10"/>
          </p:nvPr>
        </p:nvSpPr>
        <p:spPr/>
        <p:txBody>
          <a:bodyPr/>
          <a:lstStyle/>
          <a:p>
            <a:fld id="{DEF5B339-DCF9-4028-8DD7-E992FA765483}" type="slidenum">
              <a:rPr lang="en-US" smtClean="0"/>
              <a:pPr/>
              <a:t>24</a:t>
            </a:fld>
            <a:endParaRPr lang="en-US" dirty="0"/>
          </a:p>
        </p:txBody>
      </p:sp>
    </p:spTree>
    <p:extLst>
      <p:ext uri="{BB962C8B-B14F-4D97-AF65-F5344CB8AC3E}">
        <p14:creationId xmlns:p14="http://schemas.microsoft.com/office/powerpoint/2010/main" val="2653415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tiger has a rich cultural history through art, literature, and folklore in China</a:t>
            </a:r>
          </a:p>
          <a:p>
            <a:br>
              <a:rPr lang="en-US" dirty="0"/>
            </a:br>
            <a:r>
              <a:rPr lang="en-US" dirty="0"/>
              <a:t>Outlaws of the Marsh,</a:t>
            </a:r>
            <a:r>
              <a:rPr lang="en-US" baseline="0" dirty="0"/>
              <a:t> a</a:t>
            </a:r>
            <a:r>
              <a:rPr lang="en-US" dirty="0"/>
              <a:t> classic Chinese novel. Wu Song kills a tiger but soon learns that the human world is more dangerous.</a:t>
            </a:r>
          </a:p>
        </p:txBody>
      </p:sp>
      <p:sp>
        <p:nvSpPr>
          <p:cNvPr id="4" name="Slide Number Placeholder 3"/>
          <p:cNvSpPr>
            <a:spLocks noGrp="1"/>
          </p:cNvSpPr>
          <p:nvPr>
            <p:ph type="sldNum" sz="quarter" idx="10"/>
          </p:nvPr>
        </p:nvSpPr>
        <p:spPr/>
        <p:txBody>
          <a:bodyPr/>
          <a:lstStyle/>
          <a:p>
            <a:fld id="{A9209DE2-324B-41DF-A329-31420A4FC5F7}" type="slidenum">
              <a:rPr lang="en-US" smtClean="0"/>
              <a:pPr/>
              <a:t>25</a:t>
            </a:fld>
            <a:endParaRPr lang="en-US" dirty="0"/>
          </a:p>
        </p:txBody>
      </p:sp>
    </p:spTree>
    <p:extLst>
      <p:ext uri="{BB962C8B-B14F-4D97-AF65-F5344CB8AC3E}">
        <p14:creationId xmlns:p14="http://schemas.microsoft.com/office/powerpoint/2010/main" val="1508371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Mao Zedong is the founder of the Chinese Communist Party (1921) and the Peoples Republic of China (1949). Tigers declared </a:t>
            </a:r>
            <a:r>
              <a:rPr lang="en-US" b="0" dirty="0"/>
              <a:t>pest</a:t>
            </a:r>
            <a:r>
              <a:rPr lang="en-US" dirty="0"/>
              <a:t> by Chairman Mao which subjected to uncontrolled hunting during Great Leap Forward program of Communist China in 1950’s</a:t>
            </a:r>
            <a:br>
              <a:rPr lang="en-US" dirty="0"/>
            </a:br>
            <a:br>
              <a:rPr lang="en-US" dirty="0"/>
            </a:br>
            <a:r>
              <a:rPr lang="en-US" b="0" i="0" dirty="0">
                <a:solidFill>
                  <a:srgbClr val="202122"/>
                </a:solidFill>
                <a:effectLst/>
                <a:latin typeface="Arial" panose="020B0604020202020204" pitchFamily="34" charset="0"/>
              </a:rPr>
              <a:t>"Eradicate pests and diseases and build happiness for ten thousand generations" (1960). A poster (right) used during the Four Pests Campaign. The main focus was on mosquitoes, sparrows, rats, and flies</a:t>
            </a:r>
            <a:endParaRPr lang="en-US" dirty="0"/>
          </a:p>
          <a:p>
            <a:endParaRPr lang="en-US" dirty="0"/>
          </a:p>
          <a:p>
            <a:r>
              <a:rPr lang="en-US" baseline="0" dirty="0"/>
              <a:t>  </a:t>
            </a:r>
          </a:p>
          <a:p>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26</a:t>
            </a:fld>
            <a:endParaRPr lang="en-US" dirty="0"/>
          </a:p>
        </p:txBody>
      </p:sp>
    </p:spTree>
    <p:extLst>
      <p:ext uri="{BB962C8B-B14F-4D97-AF65-F5344CB8AC3E}">
        <p14:creationId xmlns:p14="http://schemas.microsoft.com/office/powerpoint/2010/main" val="1118354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of traditional</a:t>
            </a:r>
            <a:r>
              <a:rPr lang="en-US" baseline="0" dirty="0"/>
              <a:t> Chinese medicine store. </a:t>
            </a:r>
            <a:r>
              <a:rPr lang="en-US" dirty="0"/>
              <a:t>These are common in China and in Chinese communities and neighborhoods throughout the world.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TCM does use tiger bone, but in limited amounts and infrequently. </a:t>
            </a:r>
            <a:br>
              <a:rPr lang="en-US" dirty="0"/>
            </a:br>
            <a:br>
              <a:rPr lang="en-US" dirty="0"/>
            </a:br>
            <a:r>
              <a:rPr lang="en-US" dirty="0"/>
              <a:t>No proven medical value to tiger parts</a:t>
            </a:r>
          </a:p>
          <a:p>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27</a:t>
            </a:fld>
            <a:endParaRPr lang="en-US" dirty="0"/>
          </a:p>
        </p:txBody>
      </p:sp>
    </p:spTree>
    <p:extLst>
      <p:ext uri="{BB962C8B-B14F-4D97-AF65-F5344CB8AC3E}">
        <p14:creationId xmlns:p14="http://schemas.microsoft.com/office/powerpoint/2010/main" val="2573949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Fragmentation</a:t>
            </a:r>
            <a:r>
              <a:rPr lang="en-US" baseline="0" dirty="0"/>
              <a:t> in Asia, emergence of China</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accounts for growing demand for tiger parts? Affluence and the rise in economic power and personal wealth in China over the past three decades. Note how the economic center of the world was toward in Europe in the past century. Now it has switched back to Asia</a:t>
            </a:r>
            <a:endParaRPr lang="en-US" sz="1800" dirty="0"/>
          </a:p>
          <a:p>
            <a:endParaRPr lang="en-US" dirty="0"/>
          </a:p>
        </p:txBody>
      </p:sp>
      <p:sp>
        <p:nvSpPr>
          <p:cNvPr id="4" name="Slide Number Placeholder 3"/>
          <p:cNvSpPr>
            <a:spLocks noGrp="1"/>
          </p:cNvSpPr>
          <p:nvPr>
            <p:ph type="sldNum" sz="quarter" idx="10"/>
          </p:nvPr>
        </p:nvSpPr>
        <p:spPr/>
        <p:txBody>
          <a:bodyPr/>
          <a:lstStyle/>
          <a:p>
            <a:fld id="{D51988ED-DF05-44ED-AD2A-2D7E69BDF4AF}" type="slidenum">
              <a:rPr lang="en-US" smtClean="0"/>
              <a:pPr/>
              <a:t>28</a:t>
            </a:fld>
            <a:endParaRPr lang="en-US" dirty="0"/>
          </a:p>
        </p:txBody>
      </p:sp>
    </p:spTree>
    <p:extLst>
      <p:ext uri="{BB962C8B-B14F-4D97-AF65-F5344CB8AC3E}">
        <p14:creationId xmlns:p14="http://schemas.microsoft.com/office/powerpoint/2010/main" val="2380597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1979 book is a listing of tiger bones and their properties. The book describes the bones as a “precious crude medicine,” whose medicinal use in China traced back more than 1,400 years. But as China’s economy grew, the animal’s mythical qualities — none of which are substantiated by modern medicine — ignited a market for tiger products that, the book said, “sold well domestically and abroad.” So well, in fact, that within years of the book’s 1979 publication, a country as vast as China estimated it had only a few dozen tigers left, and something needed to be done. The Chinese government passed a law that banned killing endangered species in the wild while encouraging their “domestication” and breeding. The idea was that the farms would expand the tiger population, sating demand for tiger products while protecting those in the wild. But that wasn’t what happened. Instead, demand exploded </a:t>
            </a:r>
            <a:r>
              <a:rPr lang="en-US" dirty="0" err="1"/>
              <a:t>further,inciting</a:t>
            </a:r>
            <a:r>
              <a:rPr lang="en-US" dirty="0"/>
              <a:t> rampant poaching of wild tigers all over Asia and ushering in an era of “catastrophic consumption.” </a:t>
            </a:r>
          </a:p>
          <a:p>
            <a:endParaRPr lang="en-US" dirty="0"/>
          </a:p>
        </p:txBody>
      </p:sp>
      <p:sp>
        <p:nvSpPr>
          <p:cNvPr id="4" name="Slide Number Placeholder 3"/>
          <p:cNvSpPr>
            <a:spLocks noGrp="1"/>
          </p:cNvSpPr>
          <p:nvPr>
            <p:ph type="sldNum" sz="quarter" idx="5"/>
          </p:nvPr>
        </p:nvSpPr>
        <p:spPr/>
        <p:txBody>
          <a:bodyPr/>
          <a:lstStyle/>
          <a:p>
            <a:fld id="{C62F3CDA-AC44-43AA-9705-9DF63B1A9D50}" type="slidenum">
              <a:rPr lang="en-US" smtClean="0"/>
              <a:t>29</a:t>
            </a:fld>
            <a:endParaRPr lang="en-US"/>
          </a:p>
        </p:txBody>
      </p:sp>
    </p:spTree>
    <p:extLst>
      <p:ext uri="{BB962C8B-B14F-4D97-AF65-F5344CB8AC3E}">
        <p14:creationId xmlns:p14="http://schemas.microsoft.com/office/powerpoint/2010/main" val="2055428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Poaching for</a:t>
            </a:r>
            <a:r>
              <a:rPr lang="en-US" baseline="0" dirty="0"/>
              <a:t> traditional medicines</a:t>
            </a:r>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30</a:t>
            </a:fld>
            <a:endParaRPr lang="en-US" dirty="0"/>
          </a:p>
        </p:txBody>
      </p:sp>
    </p:spTree>
    <p:extLst>
      <p:ext uri="{BB962C8B-B14F-4D97-AF65-F5344CB8AC3E}">
        <p14:creationId xmlns:p14="http://schemas.microsoft.com/office/powerpoint/2010/main" val="4551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dirty="0"/>
              <a:t>Tiger bone wine, made by steeping tiger bones in huge vats of potent 38 per cent-proof rice wine</a:t>
            </a:r>
          </a:p>
        </p:txBody>
      </p:sp>
      <p:sp>
        <p:nvSpPr>
          <p:cNvPr id="4" name="Slide Number Placeholder 3"/>
          <p:cNvSpPr>
            <a:spLocks noGrp="1"/>
          </p:cNvSpPr>
          <p:nvPr>
            <p:ph type="sldNum" sz="quarter" idx="10"/>
          </p:nvPr>
        </p:nvSpPr>
        <p:spPr/>
        <p:txBody>
          <a:bodyPr/>
          <a:lstStyle/>
          <a:p>
            <a:fld id="{177FAFFF-F7FF-48ED-A2A1-B191191AC451}" type="slidenum">
              <a:rPr lang="en-US" smtClean="0"/>
              <a:pPr/>
              <a:t>32</a:t>
            </a:fld>
            <a:endParaRPr lang="en-US" dirty="0"/>
          </a:p>
        </p:txBody>
      </p:sp>
    </p:spTree>
    <p:extLst>
      <p:ext uri="{BB962C8B-B14F-4D97-AF65-F5344CB8AC3E}">
        <p14:creationId xmlns:p14="http://schemas.microsoft.com/office/powerpoint/2010/main" val="2660185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BC5845A6-2631-7861-48EB-D7BC5BEAED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716D5FB6-58C9-EECB-753D-7E2A658392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Our hunting is also motivated by reasons to kills that are uniquely human. </a:t>
            </a:r>
          </a:p>
          <a:p>
            <a:pPr eaLnBrk="1" hangingPunct="1">
              <a:spcBef>
                <a:spcPct val="0"/>
              </a:spcBef>
            </a:pPr>
            <a:endParaRPr lang="en-US" altLang="en-US"/>
          </a:p>
          <a:p>
            <a:pPr eaLnBrk="1" hangingPunct="1">
              <a:spcBef>
                <a:spcPct val="0"/>
              </a:spcBef>
            </a:pPr>
            <a:r>
              <a:rPr lang="en-US" altLang="en-US"/>
              <a:t>http://www.usnews.com/news/world/articles/2008/02/06/the-story-behind-the-killings-of-congos-rare-mountain-gorillas</a:t>
            </a:r>
          </a:p>
          <a:p>
            <a:pPr eaLnBrk="1" hangingPunct="1">
              <a:spcBef>
                <a:spcPct val="0"/>
              </a:spcBef>
            </a:pPr>
            <a:endParaRPr lang="en-US" altLang="en-US"/>
          </a:p>
          <a:p>
            <a:pPr eaLnBrk="1" hangingPunct="1">
              <a:spcBef>
                <a:spcPct val="0"/>
              </a:spcBef>
            </a:pPr>
            <a:r>
              <a:rPr lang="en-US" altLang="en-US"/>
              <a:t>Civil war in the Democratic Republic of Congo</a:t>
            </a:r>
            <a:br>
              <a:rPr lang="en-US" altLang="en-US"/>
            </a:br>
            <a:br>
              <a:rPr lang="en-US" altLang="en-US"/>
            </a:br>
            <a:endParaRPr lang="en-US" altLang="en-US"/>
          </a:p>
        </p:txBody>
      </p:sp>
      <p:sp>
        <p:nvSpPr>
          <p:cNvPr id="52228" name="Slide Number Placeholder 3">
            <a:extLst>
              <a:ext uri="{FF2B5EF4-FFF2-40B4-BE49-F238E27FC236}">
                <a16:creationId xmlns:a16="http://schemas.microsoft.com/office/drawing/2014/main" id="{3FBC9887-7DFD-E127-DD4E-2B0CF3B013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F19EE56-C35E-44CB-BB9E-D1FFEDB13250}" type="slidenum">
              <a:rPr lang="en-US" altLang="en-US">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Tiger wine (left)</a:t>
            </a:r>
            <a:br>
              <a:rPr lang="en-US" dirty="0"/>
            </a:br>
            <a:br>
              <a:rPr lang="en-US" dirty="0"/>
            </a:br>
            <a:r>
              <a:rPr lang="en-US" dirty="0"/>
              <a:t>Older generation was not responsible for increased demand for tiger parts, </a:t>
            </a:r>
            <a:r>
              <a:rPr lang="en-US" b="0" dirty="0"/>
              <a:t>but the young who are newly wealthy due to China’s recent economic ascendance. </a:t>
            </a:r>
            <a:br>
              <a:rPr lang="en-US" b="0" dirty="0"/>
            </a:br>
            <a:endParaRPr lang="en-US" b="0" dirty="0"/>
          </a:p>
          <a:p>
            <a:r>
              <a:rPr lang="en-US" dirty="0"/>
              <a:t>New </a:t>
            </a:r>
            <a:r>
              <a:rPr lang="en-US" dirty="0" err="1"/>
              <a:t>pruportmedicinal</a:t>
            </a:r>
            <a:r>
              <a:rPr lang="en-US" dirty="0"/>
              <a:t> uses of tiger parts (tiger wine, shampoo, and soup) socially constructed as traditional Chinese medicine</a:t>
            </a:r>
          </a:p>
          <a:p>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33</a:t>
            </a:fld>
            <a:endParaRPr lang="en-US" dirty="0"/>
          </a:p>
        </p:txBody>
      </p:sp>
    </p:spTree>
    <p:extLst>
      <p:ext uri="{BB962C8B-B14F-4D97-AF65-F5344CB8AC3E}">
        <p14:creationId xmlns:p14="http://schemas.microsoft.com/office/powerpoint/2010/main" val="2052060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FC563-CB08-837C-58D4-094BB50D1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437F98-AE91-2D4C-63FF-FA1B8DDE23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04C396-5277-DFB9-EE54-E44467BA0437}"/>
              </a:ext>
            </a:extLst>
          </p:cNvPr>
          <p:cNvSpPr>
            <a:spLocks noGrp="1"/>
          </p:cNvSpPr>
          <p:nvPr>
            <p:ph type="body" idx="1"/>
          </p:nvPr>
        </p:nvSpPr>
        <p:spPr/>
        <p:txBody>
          <a:bodyPr/>
          <a:lstStyle/>
          <a:p>
            <a:r>
              <a:rPr lang="en-US" dirty="0"/>
              <a:t>Tiger wine (left)</a:t>
            </a:r>
          </a:p>
        </p:txBody>
      </p:sp>
      <p:sp>
        <p:nvSpPr>
          <p:cNvPr id="4" name="Slide Number Placeholder 3">
            <a:extLst>
              <a:ext uri="{FF2B5EF4-FFF2-40B4-BE49-F238E27FC236}">
                <a16:creationId xmlns:a16="http://schemas.microsoft.com/office/drawing/2014/main" id="{33B883CB-9915-755F-9D60-315288FC59B9}"/>
              </a:ext>
            </a:extLst>
          </p:cNvPr>
          <p:cNvSpPr>
            <a:spLocks noGrp="1"/>
          </p:cNvSpPr>
          <p:nvPr>
            <p:ph type="sldNum" sz="quarter" idx="10"/>
          </p:nvPr>
        </p:nvSpPr>
        <p:spPr/>
        <p:txBody>
          <a:bodyPr/>
          <a:lstStyle/>
          <a:p>
            <a:fld id="{DEF5B339-DCF9-4028-8DD7-E992FA765483}" type="slidenum">
              <a:rPr lang="en-US" smtClean="0"/>
              <a:pPr/>
              <a:t>35</a:t>
            </a:fld>
            <a:endParaRPr lang="en-US" dirty="0"/>
          </a:p>
        </p:txBody>
      </p:sp>
    </p:spTree>
    <p:extLst>
      <p:ext uri="{BB962C8B-B14F-4D97-AF65-F5344CB8AC3E}">
        <p14:creationId xmlns:p14="http://schemas.microsoft.com/office/powerpoint/2010/main" val="3742428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 25 pounds of food per day, dollar a pound, $25</a:t>
            </a:r>
            <a:r>
              <a:rPr lang="en-US" baseline="0" dirty="0"/>
              <a:t>/day, $250 a day for the 10 tigers in this scene</a:t>
            </a:r>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36</a:t>
            </a:fld>
            <a:endParaRPr lang="en-US" dirty="0"/>
          </a:p>
        </p:txBody>
      </p:sp>
    </p:spTree>
    <p:extLst>
      <p:ext uri="{BB962C8B-B14F-4D97-AF65-F5344CB8AC3E}">
        <p14:creationId xmlns:p14="http://schemas.microsoft.com/office/powerpoint/2010/main" val="2159861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endParaRPr lang="en-US" dirty="0"/>
          </a:p>
        </p:txBody>
      </p:sp>
      <p:sp>
        <p:nvSpPr>
          <p:cNvPr id="115716" name="Slide Number Placeholder 3"/>
          <p:cNvSpPr>
            <a:spLocks noGrp="1"/>
          </p:cNvSpPr>
          <p:nvPr>
            <p:ph type="sldNum" sz="quarter" idx="5"/>
          </p:nvPr>
        </p:nvSpPr>
        <p:spPr>
          <a:noFill/>
        </p:spPr>
        <p:txBody>
          <a:bodyPr/>
          <a:lstStyle/>
          <a:p>
            <a:pPr defTabSz="954679"/>
            <a:fld id="{0FC1CD97-AC0A-4C64-8362-004D8C2EA400}" type="slidenum">
              <a:rPr lang="en-US" smtClean="0"/>
              <a:pPr defTabSz="954679"/>
              <a:t>37</a:t>
            </a:fld>
            <a:endParaRPr lang="en-US" dirty="0"/>
          </a:p>
        </p:txBody>
      </p:sp>
    </p:spTree>
    <p:extLst>
      <p:ext uri="{BB962C8B-B14F-4D97-AF65-F5344CB8AC3E}">
        <p14:creationId xmlns:p14="http://schemas.microsoft.com/office/powerpoint/2010/main" val="792043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http://www.youtube.com/watch?v=uHmcsJ0DaOk</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Zoos are used more as a profit-making</a:t>
            </a:r>
            <a:r>
              <a:rPr lang="en-US" baseline="0" dirty="0"/>
              <a:t> enterprise, and the revenues are not widely used to enhance conservation.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Chinese state media reported that dozens of endangered tigers and other animals died from malnutrition at the Northern Forest Zoo in the city of Harbin. Disenfranchised workers leaked the story to the media, revealing a mass gravesite for tigers, lions and leopards. Workers had buried them in a 10-foot deep pit order to avoid getting caught by authorities. In March another report had surfaced of 11 rare Siberian tigers starving to death at the Shenyang Forest Wild Animal Zoo in northeast China.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hlinkClick r:id="rId4"/>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dirty="0"/>
              <a:t>  </a:t>
            </a:r>
          </a:p>
        </p:txBody>
      </p:sp>
      <p:sp>
        <p:nvSpPr>
          <p:cNvPr id="4" name="Slide Number Placeholder 3"/>
          <p:cNvSpPr>
            <a:spLocks noGrp="1"/>
          </p:cNvSpPr>
          <p:nvPr>
            <p:ph type="sldNum" sz="quarter" idx="10"/>
          </p:nvPr>
        </p:nvSpPr>
        <p:spPr/>
        <p:txBody>
          <a:bodyPr/>
          <a:lstStyle/>
          <a:p>
            <a:fld id="{DEF5B339-DCF9-4028-8DD7-E992FA765483}" type="slidenum">
              <a:rPr lang="en-US" smtClean="0"/>
              <a:pPr/>
              <a:t>38</a:t>
            </a:fld>
            <a:endParaRPr lang="en-US" dirty="0"/>
          </a:p>
        </p:txBody>
      </p:sp>
    </p:spTree>
    <p:extLst>
      <p:ext uri="{BB962C8B-B14F-4D97-AF65-F5344CB8AC3E}">
        <p14:creationId xmlns:p14="http://schemas.microsoft.com/office/powerpoint/2010/main" val="3945299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rtl="0"/>
            <a:r>
              <a:rPr lang="en-US" sz="1200" kern="1200" dirty="0">
                <a:solidFill>
                  <a:schemeClr val="tx1"/>
                </a:solidFill>
                <a:latin typeface="+mn-lt"/>
                <a:ea typeface="+mn-ea"/>
                <a:cs typeface="+mn-cs"/>
              </a:rPr>
              <a:t>A simple cost analysis of wild versus farmed tiger parts indicates that it would cost at least US$4000 to raise a tiger to adulthood in captivity and as little as $15–$20 to poach a wild tiger.</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Even allowing for the costs of transporting wild tiger products to end markets and occasional losses to enforcement action along the way, the cost of producing farmed tiger parts would clearly be far higher, perhaps even by a factor of 10. This gross discrepancy would offer substantial economic incentives for poachers and smugglers to undercut farmers in any legal market, despite the risks associated with being caught and penalized. Furthermore, consumers of traditional Chinese medicine (TCM) prefer products made from wild individuals, believing they are more potent than farm-raised ones. These, therefore, can command a significantly higher price—as demonstrated in the bear-bile market</a:t>
            </a:r>
          </a:p>
          <a:p>
            <a:pPr rtl="0"/>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You could argue that these breeding farms will take the pressure off wild animals. This is the argument for crocodile farms, which produce meat and skin. But the reality is that farms maintain demand for the animal parts, yet cannot cope with any surge in demand. If this happens, the temptation will be to satisfy it by hunting — putting pressure on wild populations. There are millions of crocodiles in the world, but only a few thousand tigers. So farming tigers not only encourages the capture of wild animals for breeding but also stimulates demand for the products. With so few tigers left in the wild, it would only take a small increase in demand to push them over the edge into extinction.</a:t>
            </a:r>
            <a:endParaRPr lang="en-US" sz="1200" kern="120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39</a:t>
            </a:fld>
            <a:endParaRPr lang="en-US" dirty="0"/>
          </a:p>
        </p:txBody>
      </p:sp>
    </p:spTree>
    <p:extLst>
      <p:ext uri="{BB962C8B-B14F-4D97-AF65-F5344CB8AC3E}">
        <p14:creationId xmlns:p14="http://schemas.microsoft.com/office/powerpoint/2010/main" val="25045119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a:t>
            </a:r>
            <a:r>
              <a:rPr lang="en-US" baseline="0" dirty="0"/>
              <a:t> is a need to manage the genetics of these populations</a:t>
            </a:r>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40</a:t>
            </a:fld>
            <a:endParaRPr lang="en-US" dirty="0"/>
          </a:p>
        </p:txBody>
      </p:sp>
    </p:spTree>
    <p:extLst>
      <p:ext uri="{BB962C8B-B14F-4D97-AF65-F5344CB8AC3E}">
        <p14:creationId xmlns:p14="http://schemas.microsoft.com/office/powerpoint/2010/main" val="36851160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41</a:t>
            </a:fld>
            <a:endParaRPr lang="en-US" dirty="0"/>
          </a:p>
        </p:txBody>
      </p:sp>
    </p:spTree>
    <p:extLst>
      <p:ext uri="{BB962C8B-B14F-4D97-AF65-F5344CB8AC3E}">
        <p14:creationId xmlns:p14="http://schemas.microsoft.com/office/powerpoint/2010/main" val="13196054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a:solidFill>
                  <a:schemeClr val="tx1"/>
                </a:solidFill>
                <a:effectLst/>
                <a:latin typeface="+mn-lt"/>
                <a:ea typeface="+mn-ea"/>
                <a:cs typeface="+mn-cs"/>
              </a:rPr>
              <a:t>Wildlife consumption and conservation awareness in China: a long way to go</a:t>
            </a:r>
          </a:p>
          <a:p>
            <a:r>
              <a:rPr lang="en-US" sz="1200" kern="1200" dirty="0">
                <a:solidFill>
                  <a:schemeClr val="tx1"/>
                </a:solidFill>
                <a:effectLst/>
                <a:latin typeface="+mn-lt"/>
                <a:ea typeface="+mn-ea"/>
                <a:cs typeface="+mn-cs"/>
              </a:rPr>
              <a:t>Biological Conservation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Li Zhang and Feng Yin</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 attitudinal survey on wildlife consumption and conservation awareness was conducted in Beijing, Shanghai, Guangzhou, Kunming and Nanning of China recently. Comparison with the results from a similar survey we did in 2004, after 8 years, the proportion of respondents who had consumed wildlife was dropped slightly from 31.3 % down to 29.6 %. It showed that the rates of wildlife consumed as food and as ingredients for traditional medicines in Guangzhou and Nanning ranked in the top. The consumptions in these two cities were mostly driven by utilitarian motivation, and mainly for food. Meanwhile, the rate of consumers taking wildlife as food was declining significantly in Beijing after 8 years. The results also showed that 52.7 % agreed that wildlife should not be consumed, which was significantly increased comparison with the survey result of 42.7 % in 2004. In addition, respondents agreed that wildlife could be used significantly decline from 42.8 to 34.8 %. It’s indicated that wildlife conservation awareness was raised in China in the past years. We also found that consumers with higher income and higher educational background were having higher wildlife consumption rate. It suggested that to strengthen the law enforcement and to promote the public awareness were keys to reduce wildlife consumption in China</a:t>
            </a:r>
          </a:p>
        </p:txBody>
      </p:sp>
      <p:sp>
        <p:nvSpPr>
          <p:cNvPr id="4" name="Slide Number Placeholder 3"/>
          <p:cNvSpPr>
            <a:spLocks noGrp="1"/>
          </p:cNvSpPr>
          <p:nvPr>
            <p:ph type="sldNum" sz="quarter" idx="10"/>
          </p:nvPr>
        </p:nvSpPr>
        <p:spPr/>
        <p:txBody>
          <a:bodyPr/>
          <a:lstStyle/>
          <a:p>
            <a:fld id="{A9209DE2-324B-41DF-A329-31420A4FC5F7}" type="slidenum">
              <a:rPr lang="en-US" smtClean="0"/>
              <a:pPr/>
              <a:t>42</a:t>
            </a:fld>
            <a:endParaRPr lang="en-US" dirty="0"/>
          </a:p>
        </p:txBody>
      </p:sp>
    </p:spTree>
    <p:extLst>
      <p:ext uri="{BB962C8B-B14F-4D97-AF65-F5344CB8AC3E}">
        <p14:creationId xmlns:p14="http://schemas.microsoft.com/office/powerpoint/2010/main" val="18793811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https://e360.yale.edu/features/china-carves-out-a-park-for-the-imperiled-siberian-tiger</a:t>
            </a:r>
          </a:p>
        </p:txBody>
      </p:sp>
      <p:sp>
        <p:nvSpPr>
          <p:cNvPr id="4" name="Slide Number Placeholder 3"/>
          <p:cNvSpPr>
            <a:spLocks noGrp="1"/>
          </p:cNvSpPr>
          <p:nvPr>
            <p:ph type="sldNum" sz="quarter" idx="5"/>
          </p:nvPr>
        </p:nvSpPr>
        <p:spPr/>
        <p:txBody>
          <a:bodyPr/>
          <a:lstStyle/>
          <a:p>
            <a:fld id="{C62F3CDA-AC44-43AA-9705-9DF63B1A9D50}" type="slidenum">
              <a:rPr lang="en-US" smtClean="0"/>
              <a:t>43</a:t>
            </a:fld>
            <a:endParaRPr lang="en-US"/>
          </a:p>
        </p:txBody>
      </p:sp>
    </p:spTree>
    <p:extLst>
      <p:ext uri="{BB962C8B-B14F-4D97-AF65-F5344CB8AC3E}">
        <p14:creationId xmlns:p14="http://schemas.microsoft.com/office/powerpoint/2010/main" val="1690446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https://youtu.be/GPPlH_yKgr4?si=2mBoxqT60OYbl9-f</a:t>
            </a:r>
          </a:p>
          <a:p>
            <a:endParaRPr lang="en-US" dirty="0"/>
          </a:p>
          <a:p>
            <a:r>
              <a:rPr lang="en-US" dirty="0"/>
              <a:t>Hunting is a form of exploitation</a:t>
            </a:r>
          </a:p>
        </p:txBody>
      </p:sp>
      <p:sp>
        <p:nvSpPr>
          <p:cNvPr id="4" name="Slide Number Placeholder 3"/>
          <p:cNvSpPr>
            <a:spLocks noGrp="1"/>
          </p:cNvSpPr>
          <p:nvPr>
            <p:ph type="sldNum" sz="quarter" idx="5"/>
          </p:nvPr>
        </p:nvSpPr>
        <p:spPr/>
        <p:txBody>
          <a:bodyPr/>
          <a:lstStyle/>
          <a:p>
            <a:fld id="{C62F3CDA-AC44-43AA-9705-9DF63B1A9D50}" type="slidenum">
              <a:rPr lang="en-US" smtClean="0"/>
              <a:t>4</a:t>
            </a:fld>
            <a:endParaRPr lang="en-US"/>
          </a:p>
        </p:txBody>
      </p:sp>
    </p:spTree>
    <p:extLst>
      <p:ext uri="{BB962C8B-B14F-4D97-AF65-F5344CB8AC3E}">
        <p14:creationId xmlns:p14="http://schemas.microsoft.com/office/powerpoint/2010/main" val="3829396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66F82-F4ED-56A4-F719-3CC2C3408A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B41CF4-AA71-C463-EA46-CA523706AF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45E10-C699-B037-3915-95E44B2ED1E4}"/>
              </a:ext>
            </a:extLst>
          </p:cNvPr>
          <p:cNvSpPr>
            <a:spLocks noGrp="1"/>
          </p:cNvSpPr>
          <p:nvPr>
            <p:ph type="body" idx="1"/>
          </p:nvPr>
        </p:nvSpPr>
        <p:spPr/>
        <p:txBody>
          <a:bodyPr/>
          <a:lstStyle/>
          <a:p>
            <a:r>
              <a:rPr lang="en-US" dirty="0"/>
              <a:t>Poaching to acquire animal parts to be consumed as food or as shown above, as traditional medicines and curatives. Rhino horn is believed to have properties that improve health and vigor by humans, particularly in parts of Asia.</a:t>
            </a:r>
          </a:p>
        </p:txBody>
      </p:sp>
      <p:sp>
        <p:nvSpPr>
          <p:cNvPr id="4" name="Slide Number Placeholder 3">
            <a:extLst>
              <a:ext uri="{FF2B5EF4-FFF2-40B4-BE49-F238E27FC236}">
                <a16:creationId xmlns:a16="http://schemas.microsoft.com/office/drawing/2014/main" id="{8BD65462-5442-89A5-F2E8-58793DFC6972}"/>
              </a:ext>
            </a:extLst>
          </p:cNvPr>
          <p:cNvSpPr>
            <a:spLocks noGrp="1"/>
          </p:cNvSpPr>
          <p:nvPr>
            <p:ph type="sldNum" sz="quarter" idx="5"/>
          </p:nvPr>
        </p:nvSpPr>
        <p:spPr/>
        <p:txBody>
          <a:bodyPr/>
          <a:lstStyle/>
          <a:p>
            <a:fld id="{C62F3CDA-AC44-43AA-9705-9DF63B1A9D50}" type="slidenum">
              <a:rPr lang="en-US" smtClean="0"/>
              <a:t>5</a:t>
            </a:fld>
            <a:endParaRPr lang="en-US"/>
          </a:p>
        </p:txBody>
      </p:sp>
    </p:spTree>
    <p:extLst>
      <p:ext uri="{BB962C8B-B14F-4D97-AF65-F5344CB8AC3E}">
        <p14:creationId xmlns:p14="http://schemas.microsoft.com/office/powerpoint/2010/main" val="1959353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Tiger farming</a:t>
            </a:r>
          </a:p>
        </p:txBody>
      </p:sp>
      <p:sp>
        <p:nvSpPr>
          <p:cNvPr id="4" name="Slide Number Placeholder 3"/>
          <p:cNvSpPr>
            <a:spLocks noGrp="1"/>
          </p:cNvSpPr>
          <p:nvPr>
            <p:ph type="sldNum" sz="quarter" idx="5"/>
          </p:nvPr>
        </p:nvSpPr>
        <p:spPr/>
        <p:txBody>
          <a:bodyPr/>
          <a:lstStyle/>
          <a:p>
            <a:fld id="{C62F3CDA-AC44-43AA-9705-9DF63B1A9D50}" type="slidenum">
              <a:rPr lang="en-US" smtClean="0"/>
              <a:t>6</a:t>
            </a:fld>
            <a:endParaRPr lang="en-US"/>
          </a:p>
        </p:txBody>
      </p:sp>
    </p:spTree>
    <p:extLst>
      <p:ext uri="{BB962C8B-B14F-4D97-AF65-F5344CB8AC3E}">
        <p14:creationId xmlns:p14="http://schemas.microsoft.com/office/powerpoint/2010/main" val="10250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Wildlife pet trade</a:t>
            </a:r>
          </a:p>
        </p:txBody>
      </p:sp>
      <p:sp>
        <p:nvSpPr>
          <p:cNvPr id="4" name="Slide Number Placeholder 3"/>
          <p:cNvSpPr>
            <a:spLocks noGrp="1"/>
          </p:cNvSpPr>
          <p:nvPr>
            <p:ph type="sldNum" sz="quarter" idx="5"/>
          </p:nvPr>
        </p:nvSpPr>
        <p:spPr/>
        <p:txBody>
          <a:bodyPr/>
          <a:lstStyle/>
          <a:p>
            <a:fld id="{C62F3CDA-AC44-43AA-9705-9DF63B1A9D50}" type="slidenum">
              <a:rPr lang="en-US" smtClean="0"/>
              <a:t>9</a:t>
            </a:fld>
            <a:endParaRPr lang="en-US"/>
          </a:p>
        </p:txBody>
      </p:sp>
    </p:spTree>
    <p:extLst>
      <p:ext uri="{BB962C8B-B14F-4D97-AF65-F5344CB8AC3E}">
        <p14:creationId xmlns:p14="http://schemas.microsoft.com/office/powerpoint/2010/main" val="962431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https://www.nytimes.com/2017/11/04/world/africa/ape-trafficking-bonobos-orangutans.html</a:t>
            </a:r>
            <a:br>
              <a:rPr lang="en-US" dirty="0"/>
            </a:br>
            <a:endParaRPr lang="en-US" dirty="0"/>
          </a:p>
        </p:txBody>
      </p:sp>
      <p:sp>
        <p:nvSpPr>
          <p:cNvPr id="4" name="Slide Number Placeholder 3"/>
          <p:cNvSpPr>
            <a:spLocks noGrp="1"/>
          </p:cNvSpPr>
          <p:nvPr>
            <p:ph type="sldNum" sz="quarter" idx="5"/>
          </p:nvPr>
        </p:nvSpPr>
        <p:spPr/>
        <p:txBody>
          <a:bodyPr/>
          <a:lstStyle/>
          <a:p>
            <a:fld id="{C62F3CDA-AC44-43AA-9705-9DF63B1A9D50}" type="slidenum">
              <a:rPr lang="en-US" smtClean="0"/>
              <a:t>10</a:t>
            </a:fld>
            <a:endParaRPr lang="en-US"/>
          </a:p>
        </p:txBody>
      </p:sp>
    </p:spTree>
    <p:extLst>
      <p:ext uri="{BB962C8B-B14F-4D97-AF65-F5344CB8AC3E}">
        <p14:creationId xmlns:p14="http://schemas.microsoft.com/office/powerpoint/2010/main" val="3620490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A1626-9795-9CD3-34DD-2463785318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D73ADC-FD7F-5883-BA00-E459ADAF4D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F511B-7B58-8311-F754-691BDD874313}"/>
              </a:ext>
            </a:extLst>
          </p:cNvPr>
          <p:cNvSpPr>
            <a:spLocks noGrp="1"/>
          </p:cNvSpPr>
          <p:nvPr>
            <p:ph type="body" idx="1"/>
          </p:nvPr>
        </p:nvSpPr>
        <p:spPr/>
        <p:txBody>
          <a:bodyPr/>
          <a:lstStyle/>
          <a:p>
            <a:r>
              <a:rPr lang="en-US" dirty="0"/>
              <a:t>Bushmeat</a:t>
            </a:r>
          </a:p>
        </p:txBody>
      </p:sp>
      <p:sp>
        <p:nvSpPr>
          <p:cNvPr id="4" name="Slide Number Placeholder 3">
            <a:extLst>
              <a:ext uri="{FF2B5EF4-FFF2-40B4-BE49-F238E27FC236}">
                <a16:creationId xmlns:a16="http://schemas.microsoft.com/office/drawing/2014/main" id="{FAA8A789-B1E6-93A0-6DAC-027746508966}"/>
              </a:ext>
            </a:extLst>
          </p:cNvPr>
          <p:cNvSpPr>
            <a:spLocks noGrp="1"/>
          </p:cNvSpPr>
          <p:nvPr>
            <p:ph type="sldNum" sz="quarter" idx="5"/>
          </p:nvPr>
        </p:nvSpPr>
        <p:spPr/>
        <p:txBody>
          <a:bodyPr/>
          <a:lstStyle/>
          <a:p>
            <a:fld id="{C62F3CDA-AC44-43AA-9705-9DF63B1A9D50}" type="slidenum">
              <a:rPr lang="en-US" smtClean="0"/>
              <a:t>11</a:t>
            </a:fld>
            <a:endParaRPr lang="en-US"/>
          </a:p>
        </p:txBody>
      </p:sp>
    </p:spTree>
    <p:extLst>
      <p:ext uri="{BB962C8B-B14F-4D97-AF65-F5344CB8AC3E}">
        <p14:creationId xmlns:p14="http://schemas.microsoft.com/office/powerpoint/2010/main" val="843136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07328-F3D9-D83D-0FB5-BB411C11D6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D9F58D-65D7-2C77-B414-70586DB268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2C2E94-630C-E980-9E93-7FF20F4958A6}"/>
              </a:ext>
            </a:extLst>
          </p:cNvPr>
          <p:cNvSpPr>
            <a:spLocks noGrp="1"/>
          </p:cNvSpPr>
          <p:nvPr>
            <p:ph type="dt" sz="half" idx="10"/>
          </p:nvPr>
        </p:nvSpPr>
        <p:spPr/>
        <p:txBody>
          <a:bodyPr/>
          <a:lstStyle/>
          <a:p>
            <a:fld id="{AB4BCEE4-1FD6-4076-9EC5-9A13A4D01565}" type="datetimeFigureOut">
              <a:rPr lang="en-US" smtClean="0"/>
              <a:t>3/5/2024</a:t>
            </a:fld>
            <a:endParaRPr lang="en-US"/>
          </a:p>
        </p:txBody>
      </p:sp>
      <p:sp>
        <p:nvSpPr>
          <p:cNvPr id="5" name="Footer Placeholder 4">
            <a:extLst>
              <a:ext uri="{FF2B5EF4-FFF2-40B4-BE49-F238E27FC236}">
                <a16:creationId xmlns:a16="http://schemas.microsoft.com/office/drawing/2014/main" id="{4199452E-8F90-8A8E-5269-BB1C1C4794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FEAF6-5303-D2E0-8DF5-1F027A58267E}"/>
              </a:ext>
            </a:extLst>
          </p:cNvPr>
          <p:cNvSpPr>
            <a:spLocks noGrp="1"/>
          </p:cNvSpPr>
          <p:nvPr>
            <p:ph type="sldNum" sz="quarter" idx="12"/>
          </p:nvPr>
        </p:nvSpPr>
        <p:spPr/>
        <p:txBody>
          <a:bodyPr/>
          <a:lstStyle/>
          <a:p>
            <a:fld id="{09F5E87E-D193-42A8-B707-BE87857AAAC9}" type="slidenum">
              <a:rPr lang="en-US" smtClean="0"/>
              <a:t>‹#›</a:t>
            </a:fld>
            <a:endParaRPr lang="en-US"/>
          </a:p>
        </p:txBody>
      </p:sp>
    </p:spTree>
    <p:extLst>
      <p:ext uri="{BB962C8B-B14F-4D97-AF65-F5344CB8AC3E}">
        <p14:creationId xmlns:p14="http://schemas.microsoft.com/office/powerpoint/2010/main" val="4294645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F28CE-095D-EC34-B0F8-38F259CBC3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1E82CE-A2B8-D41A-E49E-2CE1F758DD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FA0DA-4D2B-9CF7-581C-40C46A051226}"/>
              </a:ext>
            </a:extLst>
          </p:cNvPr>
          <p:cNvSpPr>
            <a:spLocks noGrp="1"/>
          </p:cNvSpPr>
          <p:nvPr>
            <p:ph type="dt" sz="half" idx="10"/>
          </p:nvPr>
        </p:nvSpPr>
        <p:spPr/>
        <p:txBody>
          <a:bodyPr/>
          <a:lstStyle/>
          <a:p>
            <a:fld id="{AB4BCEE4-1FD6-4076-9EC5-9A13A4D01565}" type="datetimeFigureOut">
              <a:rPr lang="en-US" smtClean="0"/>
              <a:t>3/5/2024</a:t>
            </a:fld>
            <a:endParaRPr lang="en-US"/>
          </a:p>
        </p:txBody>
      </p:sp>
      <p:sp>
        <p:nvSpPr>
          <p:cNvPr id="5" name="Footer Placeholder 4">
            <a:extLst>
              <a:ext uri="{FF2B5EF4-FFF2-40B4-BE49-F238E27FC236}">
                <a16:creationId xmlns:a16="http://schemas.microsoft.com/office/drawing/2014/main" id="{356C50B2-03AA-E287-59BF-3EFF51D09D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02F7D0-17C2-3F54-8798-6B007B0A89C7}"/>
              </a:ext>
            </a:extLst>
          </p:cNvPr>
          <p:cNvSpPr>
            <a:spLocks noGrp="1"/>
          </p:cNvSpPr>
          <p:nvPr>
            <p:ph type="sldNum" sz="quarter" idx="12"/>
          </p:nvPr>
        </p:nvSpPr>
        <p:spPr/>
        <p:txBody>
          <a:bodyPr/>
          <a:lstStyle/>
          <a:p>
            <a:fld id="{09F5E87E-D193-42A8-B707-BE87857AAAC9}" type="slidenum">
              <a:rPr lang="en-US" smtClean="0"/>
              <a:t>‹#›</a:t>
            </a:fld>
            <a:endParaRPr lang="en-US"/>
          </a:p>
        </p:txBody>
      </p:sp>
    </p:spTree>
    <p:extLst>
      <p:ext uri="{BB962C8B-B14F-4D97-AF65-F5344CB8AC3E}">
        <p14:creationId xmlns:p14="http://schemas.microsoft.com/office/powerpoint/2010/main" val="4151182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9F034D-8B4C-4032-7603-64DFED1DBE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8088B-5659-8DFB-059C-F2A0577C75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F267C-48EB-9296-224D-A2064EFF26C0}"/>
              </a:ext>
            </a:extLst>
          </p:cNvPr>
          <p:cNvSpPr>
            <a:spLocks noGrp="1"/>
          </p:cNvSpPr>
          <p:nvPr>
            <p:ph type="dt" sz="half" idx="10"/>
          </p:nvPr>
        </p:nvSpPr>
        <p:spPr/>
        <p:txBody>
          <a:bodyPr/>
          <a:lstStyle/>
          <a:p>
            <a:fld id="{AB4BCEE4-1FD6-4076-9EC5-9A13A4D01565}" type="datetimeFigureOut">
              <a:rPr lang="en-US" smtClean="0"/>
              <a:t>3/5/2024</a:t>
            </a:fld>
            <a:endParaRPr lang="en-US"/>
          </a:p>
        </p:txBody>
      </p:sp>
      <p:sp>
        <p:nvSpPr>
          <p:cNvPr id="5" name="Footer Placeholder 4">
            <a:extLst>
              <a:ext uri="{FF2B5EF4-FFF2-40B4-BE49-F238E27FC236}">
                <a16:creationId xmlns:a16="http://schemas.microsoft.com/office/drawing/2014/main" id="{8E119315-3005-E7EA-3EAE-DCCCEF6A74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B621C-37F9-1876-4CBB-AF561C84D886}"/>
              </a:ext>
            </a:extLst>
          </p:cNvPr>
          <p:cNvSpPr>
            <a:spLocks noGrp="1"/>
          </p:cNvSpPr>
          <p:nvPr>
            <p:ph type="sldNum" sz="quarter" idx="12"/>
          </p:nvPr>
        </p:nvSpPr>
        <p:spPr/>
        <p:txBody>
          <a:bodyPr/>
          <a:lstStyle/>
          <a:p>
            <a:fld id="{09F5E87E-D193-42A8-B707-BE87857AAAC9}" type="slidenum">
              <a:rPr lang="en-US" smtClean="0"/>
              <a:t>‹#›</a:t>
            </a:fld>
            <a:endParaRPr lang="en-US"/>
          </a:p>
        </p:txBody>
      </p:sp>
    </p:spTree>
    <p:extLst>
      <p:ext uri="{BB962C8B-B14F-4D97-AF65-F5344CB8AC3E}">
        <p14:creationId xmlns:p14="http://schemas.microsoft.com/office/powerpoint/2010/main" val="2312431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40DB5-17FF-43B0-AEF5-CEA56D5B6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3A7EF3-AFA7-B832-352E-F7B2AE2CB7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39031-CC5F-F8BD-D726-36E48C955163}"/>
              </a:ext>
            </a:extLst>
          </p:cNvPr>
          <p:cNvSpPr>
            <a:spLocks noGrp="1"/>
          </p:cNvSpPr>
          <p:nvPr>
            <p:ph type="dt" sz="half" idx="10"/>
          </p:nvPr>
        </p:nvSpPr>
        <p:spPr/>
        <p:txBody>
          <a:bodyPr/>
          <a:lstStyle/>
          <a:p>
            <a:fld id="{AB4BCEE4-1FD6-4076-9EC5-9A13A4D01565}" type="datetimeFigureOut">
              <a:rPr lang="en-US" smtClean="0"/>
              <a:t>3/5/2024</a:t>
            </a:fld>
            <a:endParaRPr lang="en-US"/>
          </a:p>
        </p:txBody>
      </p:sp>
      <p:sp>
        <p:nvSpPr>
          <p:cNvPr id="5" name="Footer Placeholder 4">
            <a:extLst>
              <a:ext uri="{FF2B5EF4-FFF2-40B4-BE49-F238E27FC236}">
                <a16:creationId xmlns:a16="http://schemas.microsoft.com/office/drawing/2014/main" id="{FF0F5A45-3CB0-CC56-3B1F-9665A0EEFA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86B85E-5F30-A393-854C-3CCA43FF1EF3}"/>
              </a:ext>
            </a:extLst>
          </p:cNvPr>
          <p:cNvSpPr>
            <a:spLocks noGrp="1"/>
          </p:cNvSpPr>
          <p:nvPr>
            <p:ph type="sldNum" sz="quarter" idx="12"/>
          </p:nvPr>
        </p:nvSpPr>
        <p:spPr/>
        <p:txBody>
          <a:bodyPr/>
          <a:lstStyle/>
          <a:p>
            <a:fld id="{09F5E87E-D193-42A8-B707-BE87857AAAC9}" type="slidenum">
              <a:rPr lang="en-US" smtClean="0"/>
              <a:t>‹#›</a:t>
            </a:fld>
            <a:endParaRPr lang="en-US"/>
          </a:p>
        </p:txBody>
      </p:sp>
    </p:spTree>
    <p:extLst>
      <p:ext uri="{BB962C8B-B14F-4D97-AF65-F5344CB8AC3E}">
        <p14:creationId xmlns:p14="http://schemas.microsoft.com/office/powerpoint/2010/main" val="3095469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D9C04-D283-12A0-4874-0B99817688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AA18D8-DA92-C1A2-CB68-1F38214235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35BEAA-F7C1-780E-54BC-3D10026E8F63}"/>
              </a:ext>
            </a:extLst>
          </p:cNvPr>
          <p:cNvSpPr>
            <a:spLocks noGrp="1"/>
          </p:cNvSpPr>
          <p:nvPr>
            <p:ph type="dt" sz="half" idx="10"/>
          </p:nvPr>
        </p:nvSpPr>
        <p:spPr/>
        <p:txBody>
          <a:bodyPr/>
          <a:lstStyle/>
          <a:p>
            <a:fld id="{AB4BCEE4-1FD6-4076-9EC5-9A13A4D01565}" type="datetimeFigureOut">
              <a:rPr lang="en-US" smtClean="0"/>
              <a:t>3/5/2024</a:t>
            </a:fld>
            <a:endParaRPr lang="en-US"/>
          </a:p>
        </p:txBody>
      </p:sp>
      <p:sp>
        <p:nvSpPr>
          <p:cNvPr id="5" name="Footer Placeholder 4">
            <a:extLst>
              <a:ext uri="{FF2B5EF4-FFF2-40B4-BE49-F238E27FC236}">
                <a16:creationId xmlns:a16="http://schemas.microsoft.com/office/drawing/2014/main" id="{FFC7270D-6FB4-A190-4C18-B8E177C082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A6119-8F78-E0CE-4851-139F6154B04E}"/>
              </a:ext>
            </a:extLst>
          </p:cNvPr>
          <p:cNvSpPr>
            <a:spLocks noGrp="1"/>
          </p:cNvSpPr>
          <p:nvPr>
            <p:ph type="sldNum" sz="quarter" idx="12"/>
          </p:nvPr>
        </p:nvSpPr>
        <p:spPr/>
        <p:txBody>
          <a:bodyPr/>
          <a:lstStyle/>
          <a:p>
            <a:fld id="{09F5E87E-D193-42A8-B707-BE87857AAAC9}" type="slidenum">
              <a:rPr lang="en-US" smtClean="0"/>
              <a:t>‹#›</a:t>
            </a:fld>
            <a:endParaRPr lang="en-US"/>
          </a:p>
        </p:txBody>
      </p:sp>
    </p:spTree>
    <p:extLst>
      <p:ext uri="{BB962C8B-B14F-4D97-AF65-F5344CB8AC3E}">
        <p14:creationId xmlns:p14="http://schemas.microsoft.com/office/powerpoint/2010/main" val="26241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847F3-9915-252A-0F6A-92653422A1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8D7E58-6AB6-DC5D-F517-BB9BAD46C0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FF9ABF-54EE-B341-401F-6AD9F1A5AB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7B4F0B-51D5-E67E-F3D6-9352F503DD7F}"/>
              </a:ext>
            </a:extLst>
          </p:cNvPr>
          <p:cNvSpPr>
            <a:spLocks noGrp="1"/>
          </p:cNvSpPr>
          <p:nvPr>
            <p:ph type="dt" sz="half" idx="10"/>
          </p:nvPr>
        </p:nvSpPr>
        <p:spPr/>
        <p:txBody>
          <a:bodyPr/>
          <a:lstStyle/>
          <a:p>
            <a:fld id="{AB4BCEE4-1FD6-4076-9EC5-9A13A4D01565}" type="datetimeFigureOut">
              <a:rPr lang="en-US" smtClean="0"/>
              <a:t>3/5/2024</a:t>
            </a:fld>
            <a:endParaRPr lang="en-US"/>
          </a:p>
        </p:txBody>
      </p:sp>
      <p:sp>
        <p:nvSpPr>
          <p:cNvPr id="6" name="Footer Placeholder 5">
            <a:extLst>
              <a:ext uri="{FF2B5EF4-FFF2-40B4-BE49-F238E27FC236}">
                <a16:creationId xmlns:a16="http://schemas.microsoft.com/office/drawing/2014/main" id="{E139A0CC-BA6C-09CB-5562-4D12BA84F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515741-3A63-6DCD-56E9-E82C469CE37B}"/>
              </a:ext>
            </a:extLst>
          </p:cNvPr>
          <p:cNvSpPr>
            <a:spLocks noGrp="1"/>
          </p:cNvSpPr>
          <p:nvPr>
            <p:ph type="sldNum" sz="quarter" idx="12"/>
          </p:nvPr>
        </p:nvSpPr>
        <p:spPr/>
        <p:txBody>
          <a:bodyPr/>
          <a:lstStyle/>
          <a:p>
            <a:fld id="{09F5E87E-D193-42A8-B707-BE87857AAAC9}" type="slidenum">
              <a:rPr lang="en-US" smtClean="0"/>
              <a:t>‹#›</a:t>
            </a:fld>
            <a:endParaRPr lang="en-US"/>
          </a:p>
        </p:txBody>
      </p:sp>
    </p:spTree>
    <p:extLst>
      <p:ext uri="{BB962C8B-B14F-4D97-AF65-F5344CB8AC3E}">
        <p14:creationId xmlns:p14="http://schemas.microsoft.com/office/powerpoint/2010/main" val="2617128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FCF53-F8FC-AF41-BBD7-8135A396FD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4F42E5-879A-EA23-25D2-9656C46463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871A21-3360-88E1-4B82-D06C24DD91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1E1FD3-CD0E-F372-6A78-349BB18900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763A87-1278-094D-3242-017A61794C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36E7E3-C5DC-EA91-C9E6-2569641DAAB3}"/>
              </a:ext>
            </a:extLst>
          </p:cNvPr>
          <p:cNvSpPr>
            <a:spLocks noGrp="1"/>
          </p:cNvSpPr>
          <p:nvPr>
            <p:ph type="dt" sz="half" idx="10"/>
          </p:nvPr>
        </p:nvSpPr>
        <p:spPr/>
        <p:txBody>
          <a:bodyPr/>
          <a:lstStyle/>
          <a:p>
            <a:fld id="{AB4BCEE4-1FD6-4076-9EC5-9A13A4D01565}" type="datetimeFigureOut">
              <a:rPr lang="en-US" smtClean="0"/>
              <a:t>3/5/2024</a:t>
            </a:fld>
            <a:endParaRPr lang="en-US"/>
          </a:p>
        </p:txBody>
      </p:sp>
      <p:sp>
        <p:nvSpPr>
          <p:cNvPr id="8" name="Footer Placeholder 7">
            <a:extLst>
              <a:ext uri="{FF2B5EF4-FFF2-40B4-BE49-F238E27FC236}">
                <a16:creationId xmlns:a16="http://schemas.microsoft.com/office/drawing/2014/main" id="{5A5BEE57-D11D-1994-9211-EB5ADAB415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6CEE16-0247-48F5-814E-55009D114130}"/>
              </a:ext>
            </a:extLst>
          </p:cNvPr>
          <p:cNvSpPr>
            <a:spLocks noGrp="1"/>
          </p:cNvSpPr>
          <p:nvPr>
            <p:ph type="sldNum" sz="quarter" idx="12"/>
          </p:nvPr>
        </p:nvSpPr>
        <p:spPr/>
        <p:txBody>
          <a:bodyPr/>
          <a:lstStyle/>
          <a:p>
            <a:fld id="{09F5E87E-D193-42A8-B707-BE87857AAAC9}" type="slidenum">
              <a:rPr lang="en-US" smtClean="0"/>
              <a:t>‹#›</a:t>
            </a:fld>
            <a:endParaRPr lang="en-US"/>
          </a:p>
        </p:txBody>
      </p:sp>
    </p:spTree>
    <p:extLst>
      <p:ext uri="{BB962C8B-B14F-4D97-AF65-F5344CB8AC3E}">
        <p14:creationId xmlns:p14="http://schemas.microsoft.com/office/powerpoint/2010/main" val="2326875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3854-BD90-DDC1-8454-A625F5AA78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C03C33-C9BC-4859-1256-89FDE4751637}"/>
              </a:ext>
            </a:extLst>
          </p:cNvPr>
          <p:cNvSpPr>
            <a:spLocks noGrp="1"/>
          </p:cNvSpPr>
          <p:nvPr>
            <p:ph type="dt" sz="half" idx="10"/>
          </p:nvPr>
        </p:nvSpPr>
        <p:spPr/>
        <p:txBody>
          <a:bodyPr/>
          <a:lstStyle/>
          <a:p>
            <a:fld id="{AB4BCEE4-1FD6-4076-9EC5-9A13A4D01565}" type="datetimeFigureOut">
              <a:rPr lang="en-US" smtClean="0"/>
              <a:t>3/5/2024</a:t>
            </a:fld>
            <a:endParaRPr lang="en-US"/>
          </a:p>
        </p:txBody>
      </p:sp>
      <p:sp>
        <p:nvSpPr>
          <p:cNvPr id="4" name="Footer Placeholder 3">
            <a:extLst>
              <a:ext uri="{FF2B5EF4-FFF2-40B4-BE49-F238E27FC236}">
                <a16:creationId xmlns:a16="http://schemas.microsoft.com/office/drawing/2014/main" id="{D638E4D1-BDAB-06F6-9552-FD9CD7272B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113D71-A99B-C3F1-79B9-E63443221A4C}"/>
              </a:ext>
            </a:extLst>
          </p:cNvPr>
          <p:cNvSpPr>
            <a:spLocks noGrp="1"/>
          </p:cNvSpPr>
          <p:nvPr>
            <p:ph type="sldNum" sz="quarter" idx="12"/>
          </p:nvPr>
        </p:nvSpPr>
        <p:spPr/>
        <p:txBody>
          <a:bodyPr/>
          <a:lstStyle/>
          <a:p>
            <a:fld id="{09F5E87E-D193-42A8-B707-BE87857AAAC9}" type="slidenum">
              <a:rPr lang="en-US" smtClean="0"/>
              <a:t>‹#›</a:t>
            </a:fld>
            <a:endParaRPr lang="en-US"/>
          </a:p>
        </p:txBody>
      </p:sp>
    </p:spTree>
    <p:extLst>
      <p:ext uri="{BB962C8B-B14F-4D97-AF65-F5344CB8AC3E}">
        <p14:creationId xmlns:p14="http://schemas.microsoft.com/office/powerpoint/2010/main" val="219246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DC1802-2AF9-9474-FA1B-1B9263E11AEB}"/>
              </a:ext>
            </a:extLst>
          </p:cNvPr>
          <p:cNvSpPr>
            <a:spLocks noGrp="1"/>
          </p:cNvSpPr>
          <p:nvPr>
            <p:ph type="dt" sz="half" idx="10"/>
          </p:nvPr>
        </p:nvSpPr>
        <p:spPr/>
        <p:txBody>
          <a:bodyPr/>
          <a:lstStyle/>
          <a:p>
            <a:fld id="{AB4BCEE4-1FD6-4076-9EC5-9A13A4D01565}" type="datetimeFigureOut">
              <a:rPr lang="en-US" smtClean="0"/>
              <a:t>3/5/2024</a:t>
            </a:fld>
            <a:endParaRPr lang="en-US"/>
          </a:p>
        </p:txBody>
      </p:sp>
      <p:sp>
        <p:nvSpPr>
          <p:cNvPr id="3" name="Footer Placeholder 2">
            <a:extLst>
              <a:ext uri="{FF2B5EF4-FFF2-40B4-BE49-F238E27FC236}">
                <a16:creationId xmlns:a16="http://schemas.microsoft.com/office/drawing/2014/main" id="{94FDC55D-5CCD-1006-C107-E22E4895FD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B8B7B-134C-2979-C438-7BA442659007}"/>
              </a:ext>
            </a:extLst>
          </p:cNvPr>
          <p:cNvSpPr>
            <a:spLocks noGrp="1"/>
          </p:cNvSpPr>
          <p:nvPr>
            <p:ph type="sldNum" sz="quarter" idx="12"/>
          </p:nvPr>
        </p:nvSpPr>
        <p:spPr/>
        <p:txBody>
          <a:bodyPr/>
          <a:lstStyle/>
          <a:p>
            <a:fld id="{09F5E87E-D193-42A8-B707-BE87857AAAC9}" type="slidenum">
              <a:rPr lang="en-US" smtClean="0"/>
              <a:t>‹#›</a:t>
            </a:fld>
            <a:endParaRPr lang="en-US"/>
          </a:p>
        </p:txBody>
      </p:sp>
    </p:spTree>
    <p:extLst>
      <p:ext uri="{BB962C8B-B14F-4D97-AF65-F5344CB8AC3E}">
        <p14:creationId xmlns:p14="http://schemas.microsoft.com/office/powerpoint/2010/main" val="1963890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0A4AA-5925-0403-34CF-E81DB0C659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A977BB-27F1-09E7-2FFE-C7924F9CD0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42C15D-0403-5457-23B2-EF0ECD53B9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5ECA28-D23F-6467-9BC3-E446235A2B4B}"/>
              </a:ext>
            </a:extLst>
          </p:cNvPr>
          <p:cNvSpPr>
            <a:spLocks noGrp="1"/>
          </p:cNvSpPr>
          <p:nvPr>
            <p:ph type="dt" sz="half" idx="10"/>
          </p:nvPr>
        </p:nvSpPr>
        <p:spPr/>
        <p:txBody>
          <a:bodyPr/>
          <a:lstStyle/>
          <a:p>
            <a:fld id="{AB4BCEE4-1FD6-4076-9EC5-9A13A4D01565}" type="datetimeFigureOut">
              <a:rPr lang="en-US" smtClean="0"/>
              <a:t>3/5/2024</a:t>
            </a:fld>
            <a:endParaRPr lang="en-US"/>
          </a:p>
        </p:txBody>
      </p:sp>
      <p:sp>
        <p:nvSpPr>
          <p:cNvPr id="6" name="Footer Placeholder 5">
            <a:extLst>
              <a:ext uri="{FF2B5EF4-FFF2-40B4-BE49-F238E27FC236}">
                <a16:creationId xmlns:a16="http://schemas.microsoft.com/office/drawing/2014/main" id="{75DB8C13-6F0D-C505-F4EF-9687E729BB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54F627-15C1-7ECF-9635-02B27514B6E7}"/>
              </a:ext>
            </a:extLst>
          </p:cNvPr>
          <p:cNvSpPr>
            <a:spLocks noGrp="1"/>
          </p:cNvSpPr>
          <p:nvPr>
            <p:ph type="sldNum" sz="quarter" idx="12"/>
          </p:nvPr>
        </p:nvSpPr>
        <p:spPr/>
        <p:txBody>
          <a:bodyPr/>
          <a:lstStyle/>
          <a:p>
            <a:fld id="{09F5E87E-D193-42A8-B707-BE87857AAAC9}" type="slidenum">
              <a:rPr lang="en-US" smtClean="0"/>
              <a:t>‹#›</a:t>
            </a:fld>
            <a:endParaRPr lang="en-US"/>
          </a:p>
        </p:txBody>
      </p:sp>
    </p:spTree>
    <p:extLst>
      <p:ext uri="{BB962C8B-B14F-4D97-AF65-F5344CB8AC3E}">
        <p14:creationId xmlns:p14="http://schemas.microsoft.com/office/powerpoint/2010/main" val="2411109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AE0F6-4EA8-1F9E-1F04-6C56C62F5C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4B6DF8-7DFB-4E41-9CD4-E4EC1719B5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574272-C9D2-4A16-2250-1724EA0A2A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15CD-77ED-A3A2-1D05-10442F77250E}"/>
              </a:ext>
            </a:extLst>
          </p:cNvPr>
          <p:cNvSpPr>
            <a:spLocks noGrp="1"/>
          </p:cNvSpPr>
          <p:nvPr>
            <p:ph type="dt" sz="half" idx="10"/>
          </p:nvPr>
        </p:nvSpPr>
        <p:spPr/>
        <p:txBody>
          <a:bodyPr/>
          <a:lstStyle/>
          <a:p>
            <a:fld id="{AB4BCEE4-1FD6-4076-9EC5-9A13A4D01565}" type="datetimeFigureOut">
              <a:rPr lang="en-US" smtClean="0"/>
              <a:t>3/5/2024</a:t>
            </a:fld>
            <a:endParaRPr lang="en-US"/>
          </a:p>
        </p:txBody>
      </p:sp>
      <p:sp>
        <p:nvSpPr>
          <p:cNvPr id="6" name="Footer Placeholder 5">
            <a:extLst>
              <a:ext uri="{FF2B5EF4-FFF2-40B4-BE49-F238E27FC236}">
                <a16:creationId xmlns:a16="http://schemas.microsoft.com/office/drawing/2014/main" id="{F3B99253-F78F-1E47-5250-80A09C160E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8E4B7-5DB1-3CEF-E6D3-590E7FC28EE3}"/>
              </a:ext>
            </a:extLst>
          </p:cNvPr>
          <p:cNvSpPr>
            <a:spLocks noGrp="1"/>
          </p:cNvSpPr>
          <p:nvPr>
            <p:ph type="sldNum" sz="quarter" idx="12"/>
          </p:nvPr>
        </p:nvSpPr>
        <p:spPr/>
        <p:txBody>
          <a:bodyPr/>
          <a:lstStyle/>
          <a:p>
            <a:fld id="{09F5E87E-D193-42A8-B707-BE87857AAAC9}" type="slidenum">
              <a:rPr lang="en-US" smtClean="0"/>
              <a:t>‹#›</a:t>
            </a:fld>
            <a:endParaRPr lang="en-US"/>
          </a:p>
        </p:txBody>
      </p:sp>
    </p:spTree>
    <p:extLst>
      <p:ext uri="{BB962C8B-B14F-4D97-AF65-F5344CB8AC3E}">
        <p14:creationId xmlns:p14="http://schemas.microsoft.com/office/powerpoint/2010/main" val="1443920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360628-3035-892D-5C10-F8A769E7B2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120E9F-1D5C-51DC-A9DE-02F0989D87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5959E-E1E2-43B5-CC43-E974ED923F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4BCEE4-1FD6-4076-9EC5-9A13A4D01565}" type="datetimeFigureOut">
              <a:rPr lang="en-US" smtClean="0"/>
              <a:t>3/5/2024</a:t>
            </a:fld>
            <a:endParaRPr lang="en-US"/>
          </a:p>
        </p:txBody>
      </p:sp>
      <p:sp>
        <p:nvSpPr>
          <p:cNvPr id="5" name="Footer Placeholder 4">
            <a:extLst>
              <a:ext uri="{FF2B5EF4-FFF2-40B4-BE49-F238E27FC236}">
                <a16:creationId xmlns:a16="http://schemas.microsoft.com/office/drawing/2014/main" id="{1A51B14A-B2E8-A063-DEAC-8AC2162BAC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7275B69-BFBE-7F65-2B72-58FD34F43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F5E87E-D193-42A8-B707-BE87857AAAC9}" type="slidenum">
              <a:rPr lang="en-US" smtClean="0"/>
              <a:t>‹#›</a:t>
            </a:fld>
            <a:endParaRPr lang="en-US"/>
          </a:p>
        </p:txBody>
      </p:sp>
    </p:spTree>
    <p:extLst>
      <p:ext uri="{BB962C8B-B14F-4D97-AF65-F5344CB8AC3E}">
        <p14:creationId xmlns:p14="http://schemas.microsoft.com/office/powerpoint/2010/main" val="2881096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FTkLzRVBUDE?feature=oembed" TargetMode="Externa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H1d8B5c8Y6c?feature=oembed" TargetMode="Externa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pMFnK3a3llc?feature=oembed" TargetMode="Externa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mTGRtwV1RII?feature=oembed" TargetMode="Externa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https://www.youtube.com/embed/EmHNY3DPoyQ?feature=oembed" TargetMode="Externa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GPPlH_yKgr4?feature=oembed" TargetMode="Externa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Znpnf9D2VIk?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7" descr="C:\Documents and Settings\Jon Anthony Stallins\Desktop\2 Extinctions\Evacuation of dead Mountain Gorillas, Virunga National Park, Eastern Congo.jpg">
            <a:extLst>
              <a:ext uri="{FF2B5EF4-FFF2-40B4-BE49-F238E27FC236}">
                <a16:creationId xmlns:a16="http://schemas.microsoft.com/office/drawing/2014/main" id="{806C0CE0-D8E9-870E-9F6E-D4FB98873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107" y="0"/>
            <a:ext cx="1030578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D4FF800-130B-1693-C10D-1F94DC303098}"/>
              </a:ext>
            </a:extLst>
          </p:cNvPr>
          <p:cNvPicPr>
            <a:picLocks noGrp="1" noChangeAspect="1"/>
          </p:cNvPicPr>
          <p:nvPr>
            <p:ph idx="1"/>
          </p:nvPr>
        </p:nvPicPr>
        <p:blipFill>
          <a:blip r:embed="rId3"/>
          <a:stretch>
            <a:fillRect/>
          </a:stretch>
        </p:blipFill>
        <p:spPr>
          <a:xfrm>
            <a:off x="0" y="522515"/>
            <a:ext cx="11962917" cy="5449078"/>
          </a:xfrm>
        </p:spPr>
      </p:pic>
    </p:spTree>
    <p:extLst>
      <p:ext uri="{BB962C8B-B14F-4D97-AF65-F5344CB8AC3E}">
        <p14:creationId xmlns:p14="http://schemas.microsoft.com/office/powerpoint/2010/main" val="1014321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8EBCB-98E7-9938-7E9D-3D1E35403ABB}"/>
            </a:ext>
          </a:extLst>
        </p:cNvPr>
        <p:cNvGrpSpPr/>
        <p:nvPr/>
      </p:nvGrpSpPr>
      <p:grpSpPr>
        <a:xfrm>
          <a:off x="0" y="0"/>
          <a:ext cx="0" cy="0"/>
          <a:chOff x="0" y="0"/>
          <a:chExt cx="0" cy="0"/>
        </a:xfrm>
      </p:grpSpPr>
      <p:pic>
        <p:nvPicPr>
          <p:cNvPr id="61446" name="Picture 9" descr="http://www.wildlifeextra.com/resources/listimg/world/Africa/bushmeat-traffic@body2.jpg">
            <a:extLst>
              <a:ext uri="{FF2B5EF4-FFF2-40B4-BE49-F238E27FC236}">
                <a16:creationId xmlns:a16="http://schemas.microsoft.com/office/drawing/2014/main" id="{9A2F2A9E-C17B-3C64-D55D-548D12D7E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42" y="-28222"/>
            <a:ext cx="10543592" cy="691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207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www.macleans.ca/wp-content/uploads/2013/04/bushmeat-story.jpg">
            <a:extLst>
              <a:ext uri="{FF2B5EF4-FFF2-40B4-BE49-F238E27FC236}">
                <a16:creationId xmlns:a16="http://schemas.microsoft.com/office/drawing/2014/main" id="{A20200A8-018E-EF0F-8A70-82E019CA4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6530"/>
            <a:ext cx="12228905" cy="537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57BEE-A334-C5B2-E259-AD2C6240DEDC}"/>
            </a:ext>
          </a:extLst>
        </p:cNvPr>
        <p:cNvGrpSpPr/>
        <p:nvPr/>
      </p:nvGrpSpPr>
      <p:grpSpPr>
        <a:xfrm>
          <a:off x="0" y="0"/>
          <a:ext cx="0" cy="0"/>
          <a:chOff x="0" y="0"/>
          <a:chExt cx="0" cy="0"/>
        </a:xfrm>
      </p:grpSpPr>
      <p:pic>
        <p:nvPicPr>
          <p:cNvPr id="66564" name="Picture 1">
            <a:extLst>
              <a:ext uri="{FF2B5EF4-FFF2-40B4-BE49-F238E27FC236}">
                <a16:creationId xmlns:a16="http://schemas.microsoft.com/office/drawing/2014/main" id="{A227A23A-6908-B30F-88F6-74288FDEDD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433" y="0"/>
            <a:ext cx="10282335" cy="68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6802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5" descr="http://news.nationalgeographic.com/news/2004/09/photogalleries/bushmeat_2/images/primary/P128.jpg">
            <a:extLst>
              <a:ext uri="{FF2B5EF4-FFF2-40B4-BE49-F238E27FC236}">
                <a16:creationId xmlns:a16="http://schemas.microsoft.com/office/drawing/2014/main" id="{D6EBBDB5-26BD-4854-D3CF-F24A534CB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527" y="0"/>
            <a:ext cx="8154955" cy="666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C8C62FF5-D0CA-5C71-88C3-C7B612F9A733}"/>
              </a:ext>
            </a:extLst>
          </p:cNvPr>
          <p:cNvSpPr>
            <a:spLocks noGrp="1"/>
          </p:cNvSpPr>
          <p:nvPr>
            <p:ph type="title"/>
          </p:nvPr>
        </p:nvSpPr>
        <p:spPr>
          <a:xfrm>
            <a:off x="423081" y="166688"/>
            <a:ext cx="9616269" cy="1325562"/>
          </a:xfrm>
        </p:spPr>
        <p:txBody>
          <a:bodyPr/>
          <a:lstStyle/>
          <a:p>
            <a:pPr eaLnBrk="1" hangingPunct="1"/>
            <a:r>
              <a:rPr lang="en-US" altLang="en-US" dirty="0"/>
              <a:t>The bushmeat trade</a:t>
            </a:r>
          </a:p>
        </p:txBody>
      </p:sp>
      <p:sp>
        <p:nvSpPr>
          <p:cNvPr id="3" name="Content Placeholder 2">
            <a:extLst>
              <a:ext uri="{FF2B5EF4-FFF2-40B4-BE49-F238E27FC236}">
                <a16:creationId xmlns:a16="http://schemas.microsoft.com/office/drawing/2014/main" id="{EDB16947-CF62-736B-05F8-095B7170CFE3}"/>
              </a:ext>
            </a:extLst>
          </p:cNvPr>
          <p:cNvSpPr>
            <a:spLocks noGrp="1"/>
          </p:cNvSpPr>
          <p:nvPr>
            <p:ph idx="1"/>
          </p:nvPr>
        </p:nvSpPr>
        <p:spPr>
          <a:xfrm>
            <a:off x="642938" y="1600201"/>
            <a:ext cx="4161074" cy="4525963"/>
          </a:xfrm>
        </p:spPr>
        <p:txBody>
          <a:bodyPr rtlCol="0">
            <a:normAutofit fontScale="92500"/>
          </a:bodyPr>
          <a:lstStyle/>
          <a:p>
            <a:pPr>
              <a:defRPr/>
            </a:pPr>
            <a:r>
              <a:rPr lang="en-US" dirty="0"/>
              <a:t>Provides protein where other sources lacking</a:t>
            </a:r>
          </a:p>
          <a:p>
            <a:pPr>
              <a:defRPr/>
            </a:pPr>
            <a:r>
              <a:rPr lang="en-US" dirty="0"/>
              <a:t>Instability in food supply</a:t>
            </a:r>
          </a:p>
          <a:p>
            <a:pPr>
              <a:defRPr/>
            </a:pPr>
            <a:r>
              <a:rPr lang="en-US" dirty="0"/>
              <a:t>Poverty and the need for an income from hunting and selling bushmeat</a:t>
            </a:r>
          </a:p>
          <a:p>
            <a:pPr>
              <a:defRPr/>
            </a:pPr>
            <a:r>
              <a:rPr lang="en-US" dirty="0"/>
              <a:t>Cultural, ceremonial uses of animals</a:t>
            </a:r>
          </a:p>
          <a:p>
            <a:pPr>
              <a:defRPr/>
            </a:pPr>
            <a:r>
              <a:rPr lang="en-US" dirty="0"/>
              <a:t>Bushmeat needs to be understood in its historical, social, political context</a:t>
            </a:r>
          </a:p>
          <a:p>
            <a:pPr>
              <a:defRPr/>
            </a:pPr>
            <a:endParaRPr lang="en-US" dirty="0"/>
          </a:p>
          <a:p>
            <a:pPr marL="0" indent="0">
              <a:buNone/>
              <a:defRPr/>
            </a:pPr>
            <a:endParaRPr lang="en-US" dirty="0"/>
          </a:p>
        </p:txBody>
      </p:sp>
      <p:pic>
        <p:nvPicPr>
          <p:cNvPr id="70660" name="Picture 4" descr="http://cdn.phys.org/newman/gfx/news/hires/2008/15204.jpg">
            <a:extLst>
              <a:ext uri="{FF2B5EF4-FFF2-40B4-BE49-F238E27FC236}">
                <a16:creationId xmlns:a16="http://schemas.microsoft.com/office/drawing/2014/main" id="{4ED4C83D-C3D4-8078-6D9D-75579A15A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956"/>
          <a:stretch>
            <a:fillRect/>
          </a:stretch>
        </p:blipFill>
        <p:spPr bwMode="auto">
          <a:xfrm>
            <a:off x="5231215" y="365918"/>
            <a:ext cx="7025417" cy="6126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5">
            <a:extLst>
              <a:ext uri="{FF2B5EF4-FFF2-40B4-BE49-F238E27FC236}">
                <a16:creationId xmlns:a16="http://schemas.microsoft.com/office/drawing/2014/main" id="{EA921756-09DA-B617-1FE6-807C4897D277}"/>
              </a:ext>
            </a:extLst>
          </p:cNvPr>
          <p:cNvSpPr>
            <a:spLocks noChangeArrowheads="1"/>
          </p:cNvSpPr>
          <p:nvPr/>
        </p:nvSpPr>
        <p:spPr bwMode="auto">
          <a:xfrm>
            <a:off x="1676400" y="5943601"/>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p>
        </p:txBody>
      </p:sp>
      <p:pic>
        <p:nvPicPr>
          <p:cNvPr id="2" name="Online Media 1" title="The bushmeat trade in Cameroon">
            <a:hlinkClick r:id="" action="ppaction://media"/>
            <a:extLst>
              <a:ext uri="{FF2B5EF4-FFF2-40B4-BE49-F238E27FC236}">
                <a16:creationId xmlns:a16="http://schemas.microsoft.com/office/drawing/2014/main" id="{1E9DAAF8-1017-E291-7093-0733A78CB903}"/>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Content Placeholder 2">
            <a:extLst>
              <a:ext uri="{FF2B5EF4-FFF2-40B4-BE49-F238E27FC236}">
                <a16:creationId xmlns:a16="http://schemas.microsoft.com/office/drawing/2014/main" id="{C8B4E98C-7A6B-92FF-4C8F-1CD0AC5AFFD4}"/>
              </a:ext>
            </a:extLst>
          </p:cNvPr>
          <p:cNvSpPr>
            <a:spLocks noGrp="1"/>
          </p:cNvSpPr>
          <p:nvPr>
            <p:ph idx="1"/>
          </p:nvPr>
        </p:nvSpPr>
        <p:spPr>
          <a:xfrm>
            <a:off x="410547" y="682388"/>
            <a:ext cx="4466253" cy="5535851"/>
          </a:xfrm>
        </p:spPr>
        <p:txBody>
          <a:bodyPr/>
          <a:lstStyle/>
          <a:p>
            <a:r>
              <a:rPr lang="en-US" altLang="en-US" sz="2700" dirty="0"/>
              <a:t>Bushmeat unfairly targets one type of overexploitation specific to a group of people (rural) and a location (the developing world)</a:t>
            </a:r>
          </a:p>
          <a:p>
            <a:r>
              <a:rPr lang="en-US" altLang="en-US" sz="2700" dirty="0"/>
              <a:t>However many cultures have or have had practices like bushmeat</a:t>
            </a:r>
          </a:p>
          <a:p>
            <a:endParaRPr lang="en-US" altLang="en-US" sz="2700" dirty="0"/>
          </a:p>
        </p:txBody>
      </p:sp>
      <p:pic>
        <p:nvPicPr>
          <p:cNvPr id="78852" name="Picture 1">
            <a:extLst>
              <a:ext uri="{FF2B5EF4-FFF2-40B4-BE49-F238E27FC236}">
                <a16:creationId xmlns:a16="http://schemas.microsoft.com/office/drawing/2014/main" id="{1CAE3BA3-736E-6F9D-1DF4-E13000641E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0"/>
            <a:ext cx="6560024" cy="697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descr="Image result for black market tuna">
            <a:extLst>
              <a:ext uri="{FF2B5EF4-FFF2-40B4-BE49-F238E27FC236}">
                <a16:creationId xmlns:a16="http://schemas.microsoft.com/office/drawing/2014/main" id="{C9E29EBD-345C-664B-4508-52B012893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46343" cy="685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nline Media 3" title="What is illegal, unreported and unregulated fishing">
            <a:hlinkClick r:id="" action="ppaction://media"/>
            <a:extLst>
              <a:ext uri="{FF2B5EF4-FFF2-40B4-BE49-F238E27FC236}">
                <a16:creationId xmlns:a16="http://schemas.microsoft.com/office/drawing/2014/main" id="{8C9261F8-E61E-C3F1-6527-53632A52686C}"/>
              </a:ext>
            </a:extLst>
          </p:cNvPr>
          <p:cNvPicPr>
            <a:picLocks noRot="1" noChangeAspect="1"/>
          </p:cNvPicPr>
          <p:nvPr>
            <a:videoFile r:link="rId1"/>
          </p:nvPr>
        </p:nvPicPr>
        <p:blipFill>
          <a:blip r:embed="rId5"/>
          <a:stretch>
            <a:fillRect/>
          </a:stretch>
        </p:blipFill>
        <p:spPr>
          <a:xfrm>
            <a:off x="5146343" y="0"/>
            <a:ext cx="7010527" cy="3957851"/>
          </a:xfrm>
          <a:prstGeom prst="rect">
            <a:avLst/>
          </a:prstGeom>
        </p:spPr>
      </p:pic>
      <p:pic>
        <p:nvPicPr>
          <p:cNvPr id="6" name="Picture 5" descr="A piece of sushi with a piece of ginger&#10;&#10;Description automatically generated">
            <a:extLst>
              <a:ext uri="{FF2B5EF4-FFF2-40B4-BE49-F238E27FC236}">
                <a16:creationId xmlns:a16="http://schemas.microsoft.com/office/drawing/2014/main" id="{D6DA1964-C7F1-0F0C-1CAC-8B0582C1A914}"/>
              </a:ext>
            </a:extLst>
          </p:cNvPr>
          <p:cNvPicPr>
            <a:picLocks noChangeAspect="1"/>
          </p:cNvPicPr>
          <p:nvPr/>
        </p:nvPicPr>
        <p:blipFill rotWithShape="1">
          <a:blip r:embed="rId6">
            <a:extLst>
              <a:ext uri="{28A0092B-C50C-407E-A947-70E740481C1C}">
                <a14:useLocalDpi xmlns:a14="http://schemas.microsoft.com/office/drawing/2010/main" val="0"/>
              </a:ext>
            </a:extLst>
          </a:blip>
          <a:srcRect l="6339" t="21286" r="17124" b="15942"/>
          <a:stretch/>
        </p:blipFill>
        <p:spPr>
          <a:xfrm>
            <a:off x="5014417" y="3692414"/>
            <a:ext cx="7179240" cy="30912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fade">
                                      <p:cBhvr>
                                        <p:cTn id="7" dur="500"/>
                                        <p:tgtEl>
                                          <p:spTgt spid="737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Content Placeholder 1">
            <a:extLst>
              <a:ext uri="{FF2B5EF4-FFF2-40B4-BE49-F238E27FC236}">
                <a16:creationId xmlns:a16="http://schemas.microsoft.com/office/drawing/2014/main" id="{100C1D25-5E09-66C4-4C4E-830DA9AC524D}"/>
              </a:ext>
            </a:extLst>
          </p:cNvPr>
          <p:cNvPicPr>
            <a:picLocks noChangeAspect="1"/>
          </p:cNvPicPr>
          <p:nvPr/>
        </p:nvPicPr>
        <p:blipFill rotWithShape="1">
          <a:blip r:embed="rId3">
            <a:extLst>
              <a:ext uri="{28A0092B-C50C-407E-A947-70E740481C1C}">
                <a14:useLocalDpi xmlns:a14="http://schemas.microsoft.com/office/drawing/2010/main" val="0"/>
              </a:ext>
            </a:extLst>
          </a:blip>
          <a:srcRect b="54445"/>
          <a:stretch/>
        </p:blipFill>
        <p:spPr bwMode="auto">
          <a:xfrm>
            <a:off x="1219200" y="33473"/>
            <a:ext cx="10105292" cy="682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s://www.wageningenur.nl/upload_mm/9/b/9/7746fd3d-0eac-489e-b966-3f4de048ce2e_20140127_Foto1_JolienSchure_490x330.jpg">
            <a:extLst>
              <a:ext uri="{FF2B5EF4-FFF2-40B4-BE49-F238E27FC236}">
                <a16:creationId xmlns:a16="http://schemas.microsoft.com/office/drawing/2014/main" id="{5A69AF81-3585-0654-4D2E-F64E7DEAADA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02433" y="0"/>
            <a:ext cx="10180948" cy="6858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urtle Market in China">
            <a:hlinkClick r:id="" action="ppaction://media"/>
            <a:extLst>
              <a:ext uri="{FF2B5EF4-FFF2-40B4-BE49-F238E27FC236}">
                <a16:creationId xmlns:a16="http://schemas.microsoft.com/office/drawing/2014/main" id="{D529407E-CE1E-326F-98AA-6520F62AF15B}"/>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4" descr="http://www.turtlecrazy.com/turtlecrazyimages/truckload%202.jpg">
            <a:extLst>
              <a:ext uri="{FF2B5EF4-FFF2-40B4-BE49-F238E27FC236}">
                <a16:creationId xmlns:a16="http://schemas.microsoft.com/office/drawing/2014/main" id="{C233FCD8-45FB-68B5-C466-06F9EAF2F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058" y="0"/>
            <a:ext cx="7744408" cy="781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768" y="380143"/>
            <a:ext cx="3563815" cy="1835967"/>
          </a:xfrm>
        </p:spPr>
        <p:txBody>
          <a:bodyPr>
            <a:normAutofit fontScale="90000"/>
          </a:bodyPr>
          <a:lstStyle/>
          <a:p>
            <a:r>
              <a:rPr lang="en-US" dirty="0"/>
              <a:t>More tigers in captivity than in their habitat</a:t>
            </a:r>
          </a:p>
        </p:txBody>
      </p:sp>
      <p:sp>
        <p:nvSpPr>
          <p:cNvPr id="3" name="Content Placeholder 2"/>
          <p:cNvSpPr>
            <a:spLocks noGrp="1"/>
          </p:cNvSpPr>
          <p:nvPr>
            <p:ph idx="1"/>
          </p:nvPr>
        </p:nvSpPr>
        <p:spPr>
          <a:xfrm>
            <a:off x="144025" y="2220261"/>
            <a:ext cx="3836558" cy="4525963"/>
          </a:xfrm>
        </p:spPr>
        <p:txBody>
          <a:bodyPr>
            <a:normAutofit/>
          </a:bodyPr>
          <a:lstStyle/>
          <a:p>
            <a:r>
              <a:rPr lang="en-US" dirty="0"/>
              <a:t>3900 tigers remaining in the wild</a:t>
            </a:r>
          </a:p>
          <a:p>
            <a:r>
              <a:rPr lang="en-US" dirty="0"/>
              <a:t>Estimated 10,000  individuals in captivity, </a:t>
            </a:r>
          </a:p>
          <a:p>
            <a:r>
              <a:rPr lang="en-US" dirty="0"/>
              <a:t>Of these in captivity perhaps only 1500 are tracked and their subspecies identities known </a:t>
            </a:r>
          </a:p>
        </p:txBody>
      </p:sp>
      <p:pic>
        <p:nvPicPr>
          <p:cNvPr id="4" name="Picture 3">
            <a:extLst>
              <a:ext uri="{FF2B5EF4-FFF2-40B4-BE49-F238E27FC236}">
                <a16:creationId xmlns:a16="http://schemas.microsoft.com/office/drawing/2014/main" id="{7929243C-956A-9DCB-A8BC-CD487DB3DFAF}"/>
              </a:ext>
            </a:extLst>
          </p:cNvPr>
          <p:cNvPicPr>
            <a:picLocks noChangeAspect="1"/>
          </p:cNvPicPr>
          <p:nvPr/>
        </p:nvPicPr>
        <p:blipFill rotWithShape="1">
          <a:blip r:embed="rId3" cstate="print"/>
          <a:srcRect l="2440" r="4713"/>
          <a:stretch/>
        </p:blipFill>
        <p:spPr>
          <a:xfrm>
            <a:off x="3980583" y="0"/>
            <a:ext cx="8211417" cy="674207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AS\Desktop\Tigers\Amur_Tiger_8.9.2012_Why_They_Matter1_HI_107001.jpg"/>
          <p:cNvPicPr>
            <a:picLocks noChangeAspect="1" noChangeArrowheads="1"/>
          </p:cNvPicPr>
          <p:nvPr/>
        </p:nvPicPr>
        <p:blipFill>
          <a:blip r:embed="rId3" cstate="print"/>
          <a:srcRect/>
          <a:stretch>
            <a:fillRect/>
          </a:stretch>
        </p:blipFill>
        <p:spPr bwMode="auto">
          <a:xfrm>
            <a:off x="419100" y="0"/>
            <a:ext cx="11353800" cy="6812279"/>
          </a:xfrm>
          <a:prstGeom prst="rect">
            <a:avLst/>
          </a:prstGeom>
          <a:noFill/>
        </p:spPr>
      </p:pic>
      <p:sp>
        <p:nvSpPr>
          <p:cNvPr id="2" name="Title 1"/>
          <p:cNvSpPr>
            <a:spLocks noGrp="1"/>
          </p:cNvSpPr>
          <p:nvPr>
            <p:ph type="title"/>
          </p:nvPr>
        </p:nvSpPr>
        <p:spPr>
          <a:xfrm>
            <a:off x="838200" y="-48549"/>
            <a:ext cx="10515600" cy="1325563"/>
          </a:xfrm>
        </p:spPr>
        <p:txBody>
          <a:bodyPr/>
          <a:lstStyle/>
          <a:p>
            <a:r>
              <a:rPr lang="en-US" dirty="0"/>
              <a:t>Amur or Siberian tiger</a:t>
            </a:r>
          </a:p>
        </p:txBody>
      </p:sp>
      <p:sp>
        <p:nvSpPr>
          <p:cNvPr id="3" name="Content Placeholder 2"/>
          <p:cNvSpPr>
            <a:spLocks noGrp="1"/>
          </p:cNvSpPr>
          <p:nvPr>
            <p:ph idx="1"/>
          </p:nvPr>
        </p:nvSpPr>
        <p:spPr/>
        <p:txBody>
          <a:bodyPr>
            <a:normAutofit/>
          </a:bodyPr>
          <a:lstStyle/>
          <a:p>
            <a:pPr marL="457200" lvl="1" indent="0">
              <a:buNone/>
            </a:pPr>
            <a:endParaRPr lang="en-US" dirty="0"/>
          </a:p>
          <a:p>
            <a:pPr lvl="2"/>
            <a:endParaRPr lang="en-US" dirty="0"/>
          </a:p>
          <a:p>
            <a:pPr lvl="2"/>
            <a:endParaRPr lang="en-US" dirty="0"/>
          </a:p>
        </p:txBody>
      </p:sp>
    </p:spTree>
    <p:extLst>
      <p:ext uri="{BB962C8B-B14F-4D97-AF65-F5344CB8AC3E}">
        <p14:creationId xmlns:p14="http://schemas.microsoft.com/office/powerpoint/2010/main" val="211109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iberian Tiger on the road. Амурский тигр на дороге .  To license this video contact info@lpe360.com">
            <a:hlinkClick r:id="" action="ppaction://media"/>
            <a:extLst>
              <a:ext uri="{FF2B5EF4-FFF2-40B4-BE49-F238E27FC236}">
                <a16:creationId xmlns:a16="http://schemas.microsoft.com/office/drawing/2014/main" id="{093BFE07-D0B5-FCD6-84BB-8CEB8B89BA5C}"/>
              </a:ext>
            </a:extLst>
          </p:cNvPr>
          <p:cNvPicPr>
            <a:picLocks noRot="1" noChangeAspect="1"/>
          </p:cNvPicPr>
          <p:nvPr>
            <a:videoFile r:link="rId1"/>
          </p:nvPr>
        </p:nvPicPr>
        <p:blipFill>
          <a:blip r:embed="rId4"/>
          <a:stretch>
            <a:fillRect/>
          </a:stretch>
        </p:blipFill>
        <p:spPr>
          <a:xfrm>
            <a:off x="1524000" y="0"/>
            <a:ext cx="9144000" cy="6858000"/>
          </a:xfrm>
          <a:prstGeom prst="rect">
            <a:avLst/>
          </a:prstGeom>
        </p:spPr>
      </p:pic>
    </p:spTree>
    <p:extLst>
      <p:ext uri="{BB962C8B-B14F-4D97-AF65-F5344CB8AC3E}">
        <p14:creationId xmlns:p14="http://schemas.microsoft.com/office/powerpoint/2010/main" val="394228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descr="http://cf.ltkcdn.net/horoscopes/images/std/53471-300x298-Years_of_the_tiger.jpg"/>
          <p:cNvPicPr>
            <a:picLocks noChangeAspect="1" noChangeArrowheads="1"/>
          </p:cNvPicPr>
          <p:nvPr/>
        </p:nvPicPr>
        <p:blipFill>
          <a:blip r:embed="rId3" cstate="print"/>
          <a:srcRect/>
          <a:stretch>
            <a:fillRect/>
          </a:stretch>
        </p:blipFill>
        <p:spPr bwMode="auto">
          <a:xfrm>
            <a:off x="0" y="618018"/>
            <a:ext cx="5879127" cy="5839933"/>
          </a:xfrm>
          <a:prstGeom prst="rect">
            <a:avLst/>
          </a:prstGeom>
          <a:noFill/>
        </p:spPr>
      </p:pic>
      <p:pic>
        <p:nvPicPr>
          <p:cNvPr id="6146" name="Picture 2" descr="http://upload.wikimedia.org/wikipedia/commons/7/7f/Wu_Song_Water_Margin.jpg"/>
          <p:cNvPicPr>
            <a:picLocks noChangeAspect="1" noChangeArrowheads="1"/>
          </p:cNvPicPr>
          <p:nvPr/>
        </p:nvPicPr>
        <p:blipFill>
          <a:blip r:embed="rId4" cstate="print"/>
          <a:srcRect/>
          <a:stretch>
            <a:fillRect/>
          </a:stretch>
        </p:blipFill>
        <p:spPr bwMode="auto">
          <a:xfrm>
            <a:off x="5879127" y="618017"/>
            <a:ext cx="6386449" cy="5839933"/>
          </a:xfrm>
          <a:prstGeom prst="rect">
            <a:avLst/>
          </a:prstGeom>
          <a:noFill/>
        </p:spPr>
      </p:pic>
    </p:spTree>
    <p:extLst>
      <p:ext uri="{BB962C8B-B14F-4D97-AF65-F5344CB8AC3E}">
        <p14:creationId xmlns:p14="http://schemas.microsoft.com/office/powerpoint/2010/main" val="786630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3.amazonaws.com/rapgenius/chairman_mao_is_the_red_sun_in_the_hearts_of_worlds_revolutionari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1665" y="-66377"/>
            <a:ext cx="4624335" cy="69022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ndefined">
            <a:extLst>
              <a:ext uri="{FF2B5EF4-FFF2-40B4-BE49-F238E27FC236}">
                <a16:creationId xmlns:a16="http://schemas.microsoft.com/office/drawing/2014/main" id="{50067F9E-019A-A174-FD75-367DFD661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2126"/>
            <a:ext cx="46847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anthidote.files.wordpress.com/2012/06/img_70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184" y="37123"/>
            <a:ext cx="10175631" cy="67837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24" t="6125" r="324" b="16825"/>
          <a:stretch/>
        </p:blipFill>
        <p:spPr>
          <a:xfrm>
            <a:off x="260073" y="178904"/>
            <a:ext cx="10648005" cy="6440557"/>
          </a:xfrm>
        </p:spPr>
      </p:pic>
    </p:spTree>
    <p:extLst>
      <p:ext uri="{BB962C8B-B14F-4D97-AF65-F5344CB8AC3E}">
        <p14:creationId xmlns:p14="http://schemas.microsoft.com/office/powerpoint/2010/main" val="3686602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89617E4-9709-F0F0-2B2D-A5E684D29BA5}"/>
              </a:ext>
            </a:extLst>
          </p:cNvPr>
          <p:cNvPicPr>
            <a:picLocks noGrp="1" noChangeAspect="1"/>
          </p:cNvPicPr>
          <p:nvPr>
            <p:ph idx="1"/>
          </p:nvPr>
        </p:nvPicPr>
        <p:blipFill>
          <a:blip r:embed="rId3"/>
          <a:stretch>
            <a:fillRect/>
          </a:stretch>
        </p:blipFill>
        <p:spPr>
          <a:xfrm>
            <a:off x="0" y="0"/>
            <a:ext cx="12282986" cy="6858000"/>
          </a:xfrm>
        </p:spPr>
      </p:pic>
    </p:spTree>
    <p:extLst>
      <p:ext uri="{BB962C8B-B14F-4D97-AF65-F5344CB8AC3E}">
        <p14:creationId xmlns:p14="http://schemas.microsoft.com/office/powerpoint/2010/main" val="202424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8E3E74C6-2D90-FE39-B99B-E2915859A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72" t="30190" r="41096" b="34073"/>
          <a:stretch>
            <a:fillRect/>
          </a:stretch>
        </p:blipFill>
        <p:spPr bwMode="auto">
          <a:xfrm>
            <a:off x="98323" y="-1"/>
            <a:ext cx="12134348" cy="672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43D21F-D110-EE9B-1A47-E7BA0B611F65}"/>
              </a:ext>
            </a:extLst>
          </p:cNvPr>
          <p:cNvPicPr>
            <a:picLocks noChangeAspect="1"/>
          </p:cNvPicPr>
          <p:nvPr/>
        </p:nvPicPr>
        <p:blipFill rotWithShape="1">
          <a:blip r:embed="rId3"/>
          <a:srcRect b="38878"/>
          <a:stretch/>
        </p:blipFill>
        <p:spPr>
          <a:xfrm>
            <a:off x="0" y="0"/>
            <a:ext cx="12588397" cy="6330462"/>
          </a:xfrm>
          <a:prstGeom prst="rect">
            <a:avLst/>
          </a:prstGeom>
        </p:spPr>
      </p:pic>
    </p:spTree>
    <p:extLst>
      <p:ext uri="{BB962C8B-B14F-4D97-AF65-F5344CB8AC3E}">
        <p14:creationId xmlns:p14="http://schemas.microsoft.com/office/powerpoint/2010/main" val="2054537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139BF96-4931-EB71-40BD-4412DFA0C94D}"/>
              </a:ext>
            </a:extLst>
          </p:cNvPr>
          <p:cNvPicPr>
            <a:picLocks noGrp="1" noChangeAspect="1"/>
          </p:cNvPicPr>
          <p:nvPr>
            <p:ph idx="1"/>
          </p:nvPr>
        </p:nvPicPr>
        <p:blipFill>
          <a:blip r:embed="rId2"/>
          <a:stretch>
            <a:fillRect/>
          </a:stretch>
        </p:blipFill>
        <p:spPr>
          <a:xfrm>
            <a:off x="105832" y="0"/>
            <a:ext cx="11980336" cy="6142892"/>
          </a:xfrm>
        </p:spPr>
      </p:pic>
    </p:spTree>
    <p:extLst>
      <p:ext uri="{BB962C8B-B14F-4D97-AF65-F5344CB8AC3E}">
        <p14:creationId xmlns:p14="http://schemas.microsoft.com/office/powerpoint/2010/main" val="4207332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211016" y="-49592"/>
            <a:ext cx="11347938" cy="6957183"/>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print"/>
          <a:srcRect l="-10237" t="2252" r="9322" b="-2252"/>
          <a:stretch/>
        </p:blipFill>
        <p:spPr bwMode="auto">
          <a:xfrm>
            <a:off x="2842846" y="0"/>
            <a:ext cx="5257800" cy="6946900"/>
          </a:xfrm>
          <a:prstGeom prst="rect">
            <a:avLst/>
          </a:prstGeom>
          <a:noFill/>
          <a:ln w="9525">
            <a:noFill/>
            <a:miter lim="800000"/>
            <a:headEnd/>
            <a:tailEnd/>
          </a:ln>
        </p:spPr>
      </p:pic>
    </p:spTree>
    <p:extLst>
      <p:ext uri="{BB962C8B-B14F-4D97-AF65-F5344CB8AC3E}">
        <p14:creationId xmlns:p14="http://schemas.microsoft.com/office/powerpoint/2010/main" val="1384284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45021" y="0"/>
            <a:ext cx="8986182" cy="6629400"/>
          </a:xfrm>
          <a:prstGeom prst="rect">
            <a:avLst/>
          </a:prstGeom>
        </p:spPr>
      </p:pic>
    </p:spTree>
    <p:extLst>
      <p:ext uri="{BB962C8B-B14F-4D97-AF65-F5344CB8AC3E}">
        <p14:creationId xmlns:p14="http://schemas.microsoft.com/office/powerpoint/2010/main" val="766670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6F36E-DAD5-744C-8571-47662E17716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69C18D6-0909-E2B3-E4DE-618EA5E84E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5508" y="8353"/>
            <a:ext cx="4501661" cy="6959089"/>
          </a:xfrm>
          <a:prstGeom prst="rect">
            <a:avLst/>
          </a:prstGeom>
        </p:spPr>
      </p:pic>
      <p:sp>
        <p:nvSpPr>
          <p:cNvPr id="2" name="Rectangle 1">
            <a:extLst>
              <a:ext uri="{FF2B5EF4-FFF2-40B4-BE49-F238E27FC236}">
                <a16:creationId xmlns:a16="http://schemas.microsoft.com/office/drawing/2014/main" id="{AE0EB5FD-D09C-63B3-03B0-93EEFBACDC51}"/>
              </a:ext>
            </a:extLst>
          </p:cNvPr>
          <p:cNvSpPr/>
          <p:nvPr/>
        </p:nvSpPr>
        <p:spPr>
          <a:xfrm>
            <a:off x="4492487" y="5277678"/>
            <a:ext cx="3352303" cy="2849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465877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1576949" y="228600"/>
            <a:ext cx="9038101" cy="6400800"/>
          </a:xfrm>
          <a:prstGeom prst="rect">
            <a:avLst/>
          </a:prstGeom>
          <a:noFill/>
          <a:ln w="9525">
            <a:noFill/>
            <a:miter lim="800000"/>
            <a:headEnd/>
            <a:tailEnd/>
          </a:ln>
        </p:spPr>
      </p:pic>
    </p:spTree>
    <p:extLst>
      <p:ext uri="{BB962C8B-B14F-4D97-AF65-F5344CB8AC3E}">
        <p14:creationId xmlns:p14="http://schemas.microsoft.com/office/powerpoint/2010/main" val="2073458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Documents and Settings\Jon Anthony Stallins\Desktop\capture.jpg"/>
          <p:cNvPicPr>
            <a:picLocks noChangeAspect="1" noChangeArrowheads="1"/>
          </p:cNvPicPr>
          <p:nvPr/>
        </p:nvPicPr>
        <p:blipFill rotWithShape="1">
          <a:blip r:embed="rId3" cstate="print"/>
          <a:srcRect t="8312"/>
          <a:stretch/>
        </p:blipFill>
        <p:spPr bwMode="auto">
          <a:xfrm>
            <a:off x="107577" y="0"/>
            <a:ext cx="11805938" cy="6938682"/>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Siberian Tigers Being Fed Live Goat">
            <a:hlinkClick r:id="" action="ppaction://media"/>
            <a:extLst>
              <a:ext uri="{FF2B5EF4-FFF2-40B4-BE49-F238E27FC236}">
                <a16:creationId xmlns:a16="http://schemas.microsoft.com/office/drawing/2014/main" id="{F5A3AFA6-89D4-2411-9525-1A25693177D6}"/>
              </a:ext>
            </a:extLst>
          </p:cNvPr>
          <p:cNvPicPr>
            <a:picLocks noRot="1" noChangeAspect="1"/>
          </p:cNvPicPr>
          <p:nvPr>
            <a:videoFile r:link="rId1"/>
          </p:nvPr>
        </p:nvPicPr>
        <p:blipFill>
          <a:blip r:embed="rId4"/>
          <a:stretch>
            <a:fillRect/>
          </a:stretch>
        </p:blipFill>
        <p:spPr>
          <a:xfrm>
            <a:off x="0" y="0"/>
            <a:ext cx="12115800" cy="6840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68878" cy="1325563"/>
          </a:xfrm>
        </p:spPr>
        <p:txBody>
          <a:bodyPr>
            <a:noAutofit/>
          </a:bodyPr>
          <a:lstStyle/>
          <a:p>
            <a:r>
              <a:rPr lang="en-US" sz="4200" dirty="0"/>
              <a:t>Arguments pro and con for Chinese tiger farming</a:t>
            </a:r>
          </a:p>
        </p:txBody>
      </p:sp>
      <p:sp>
        <p:nvSpPr>
          <p:cNvPr id="3" name="Content Placeholder 2"/>
          <p:cNvSpPr>
            <a:spLocks noGrp="1"/>
          </p:cNvSpPr>
          <p:nvPr>
            <p:ph idx="1"/>
          </p:nvPr>
        </p:nvSpPr>
        <p:spPr/>
        <p:txBody>
          <a:bodyPr>
            <a:normAutofit/>
          </a:bodyPr>
          <a:lstStyle/>
          <a:p>
            <a:r>
              <a:rPr lang="en-US" dirty="0">
                <a:solidFill>
                  <a:srgbClr val="00B050"/>
                </a:solidFill>
              </a:rPr>
              <a:t>Pro</a:t>
            </a:r>
            <a:r>
              <a:rPr lang="en-US" dirty="0"/>
              <a:t>: takes pressure of wild populations </a:t>
            </a:r>
          </a:p>
          <a:p>
            <a:r>
              <a:rPr lang="en-US" dirty="0">
                <a:solidFill>
                  <a:srgbClr val="FF0000"/>
                </a:solidFill>
              </a:rPr>
              <a:t>Con</a:t>
            </a:r>
            <a:r>
              <a:rPr lang="en-US" dirty="0"/>
              <a:t>:  farming may maintain or even enhance demand</a:t>
            </a:r>
          </a:p>
          <a:p>
            <a:r>
              <a:rPr lang="en-US" dirty="0">
                <a:solidFill>
                  <a:srgbClr val="FF0000"/>
                </a:solidFill>
              </a:rPr>
              <a:t>Con</a:t>
            </a:r>
            <a:r>
              <a:rPr lang="en-US" dirty="0"/>
              <a:t>: if demand grows, hunting of wild tigers may increase, as it still cheaper to hunt a wild tiger</a:t>
            </a:r>
          </a:p>
          <a:p>
            <a:pPr lvl="1"/>
            <a:r>
              <a:rPr lang="en-US" dirty="0"/>
              <a:t>$15-20 to pay poachers to kill a wild tiger versus much higher farm costs</a:t>
            </a:r>
          </a:p>
          <a:p>
            <a:r>
              <a:rPr lang="en-US" dirty="0">
                <a:solidFill>
                  <a:srgbClr val="FF0000"/>
                </a:solidFill>
              </a:rPr>
              <a:t>Con</a:t>
            </a:r>
            <a:r>
              <a:rPr lang="en-US" dirty="0"/>
              <a:t>: wild animals may be preferred over captive animals for medicine - thought to be more potent</a:t>
            </a:r>
          </a:p>
          <a:p>
            <a:pPr>
              <a:buNone/>
            </a:pPr>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rophy (2017) | Official U.S. Trailer HD">
            <a:hlinkClick r:id="" action="ppaction://media"/>
            <a:extLst>
              <a:ext uri="{FF2B5EF4-FFF2-40B4-BE49-F238E27FC236}">
                <a16:creationId xmlns:a16="http://schemas.microsoft.com/office/drawing/2014/main" id="{3D0D5BE0-C2E6-324B-9554-1ED9B321B036}"/>
              </a:ext>
            </a:extLst>
          </p:cNvPr>
          <p:cNvPicPr>
            <a:picLocks noGrp="1" noRot="1" noChangeAspect="1"/>
          </p:cNvPicPr>
          <p:nvPr>
            <p:ph idx="1"/>
            <a:videoFile r:link="rId1"/>
          </p:nvPr>
        </p:nvPicPr>
        <p:blipFill>
          <a:blip r:embed="rId4"/>
          <a:stretch>
            <a:fillRect/>
          </a:stretch>
        </p:blipFill>
        <p:spPr>
          <a:xfrm>
            <a:off x="0" y="0"/>
            <a:ext cx="12192000" cy="6883270"/>
          </a:xfrm>
          <a:prstGeom prst="rect">
            <a:avLst/>
          </a:prstGeom>
        </p:spPr>
      </p:pic>
    </p:spTree>
    <p:extLst>
      <p:ext uri="{BB962C8B-B14F-4D97-AF65-F5344CB8AC3E}">
        <p14:creationId xmlns:p14="http://schemas.microsoft.com/office/powerpoint/2010/main" val="389690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6" y="265733"/>
            <a:ext cx="5078506" cy="1325563"/>
          </a:xfrm>
        </p:spPr>
        <p:txBody>
          <a:bodyPr>
            <a:normAutofit/>
          </a:bodyPr>
          <a:lstStyle/>
          <a:p>
            <a:pPr algn="ctr"/>
            <a:r>
              <a:rPr lang="en-US" dirty="0"/>
              <a:t>Other criticisms of tiger farming</a:t>
            </a:r>
          </a:p>
        </p:txBody>
      </p:sp>
      <p:sp>
        <p:nvSpPr>
          <p:cNvPr id="3" name="Content Placeholder 2"/>
          <p:cNvSpPr>
            <a:spLocks noGrp="1"/>
          </p:cNvSpPr>
          <p:nvPr>
            <p:ph idx="1"/>
          </p:nvPr>
        </p:nvSpPr>
        <p:spPr>
          <a:xfrm>
            <a:off x="290457" y="1825625"/>
            <a:ext cx="5078506" cy="4351338"/>
          </a:xfrm>
        </p:spPr>
        <p:txBody>
          <a:bodyPr>
            <a:normAutofit/>
          </a:bodyPr>
          <a:lstStyle/>
          <a:p>
            <a:r>
              <a:rPr lang="en-US" dirty="0"/>
              <a:t>Cruelty</a:t>
            </a:r>
          </a:p>
          <a:p>
            <a:r>
              <a:rPr lang="en-US" dirty="0"/>
              <a:t>Has not met conservation goals or introduced tigers in the wild.  </a:t>
            </a:r>
          </a:p>
          <a:p>
            <a:r>
              <a:rPr lang="en-US" dirty="0"/>
              <a:t>Tigers mate freely on farms. Breeding facilities are not member of the international stud book for Siberian tigers, which includes almost all US and European zoos. </a:t>
            </a:r>
          </a:p>
          <a:p>
            <a:r>
              <a:rPr lang="en-US" dirty="0"/>
              <a:t>Promotes investing in extinction</a:t>
            </a:r>
          </a:p>
          <a:p>
            <a:endParaRPr lang="en-US" dirty="0"/>
          </a:p>
          <a:p>
            <a:endParaRPr lang="en-US" dirty="0"/>
          </a:p>
        </p:txBody>
      </p:sp>
      <p:pic>
        <p:nvPicPr>
          <p:cNvPr id="5" name="Picture 4">
            <a:extLst>
              <a:ext uri="{FF2B5EF4-FFF2-40B4-BE49-F238E27FC236}">
                <a16:creationId xmlns:a16="http://schemas.microsoft.com/office/drawing/2014/main" id="{F0443CE9-EE5B-BB5F-4242-0D9FEE68CFDC}"/>
              </a:ext>
            </a:extLst>
          </p:cNvPr>
          <p:cNvPicPr>
            <a:picLocks noChangeAspect="1"/>
          </p:cNvPicPr>
          <p:nvPr/>
        </p:nvPicPr>
        <p:blipFill rotWithShape="1">
          <a:blip r:embed="rId3"/>
          <a:srcRect l="11056" r="12204"/>
          <a:stretch/>
        </p:blipFill>
        <p:spPr>
          <a:xfrm>
            <a:off x="5575461" y="265733"/>
            <a:ext cx="6178781" cy="626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1600199"/>
            <a:ext cx="5665304" cy="4525963"/>
          </a:xfrm>
        </p:spPr>
        <p:txBody>
          <a:bodyPr>
            <a:normAutofit/>
          </a:bodyPr>
          <a:lstStyle/>
          <a:p>
            <a:pPr lvl="1"/>
            <a:r>
              <a:rPr lang="en-US" sz="2800" dirty="0"/>
              <a:t>Farms and investors may be buying up and stockpiling tiger parts</a:t>
            </a:r>
          </a:p>
          <a:p>
            <a:pPr lvl="1"/>
            <a:r>
              <a:rPr lang="en-US" sz="2800" dirty="0"/>
              <a:t>They are anticipating rarity and the potential to profit from it</a:t>
            </a:r>
          </a:p>
          <a:p>
            <a:pPr lvl="1"/>
            <a:r>
              <a:rPr lang="en-US" sz="2800" dirty="0"/>
              <a:t>Stockpiling may encourage further poaching as others want to invest</a:t>
            </a:r>
          </a:p>
        </p:txBody>
      </p:sp>
      <p:sp>
        <p:nvSpPr>
          <p:cNvPr id="6" name="Title 1"/>
          <p:cNvSpPr>
            <a:spLocks noGrp="1"/>
          </p:cNvSpPr>
          <p:nvPr>
            <p:ph type="title"/>
          </p:nvPr>
        </p:nvSpPr>
        <p:spPr>
          <a:xfrm>
            <a:off x="586409" y="274638"/>
            <a:ext cx="11072191" cy="1143000"/>
          </a:xfrm>
        </p:spPr>
        <p:txBody>
          <a:bodyPr>
            <a:normAutofit/>
          </a:bodyPr>
          <a:lstStyle/>
          <a:p>
            <a:r>
              <a:rPr lang="en-US" dirty="0"/>
              <a:t>Investing in extinction</a:t>
            </a:r>
          </a:p>
        </p:txBody>
      </p:sp>
      <p:pic>
        <p:nvPicPr>
          <p:cNvPr id="4" name="Picture 3"/>
          <p:cNvPicPr>
            <a:picLocks noChangeAspect="1"/>
          </p:cNvPicPr>
          <p:nvPr/>
        </p:nvPicPr>
        <p:blipFill>
          <a:blip r:embed="rId3" cstate="print"/>
          <a:stretch>
            <a:fillRect/>
          </a:stretch>
        </p:blipFill>
        <p:spPr>
          <a:xfrm>
            <a:off x="6470374" y="0"/>
            <a:ext cx="5274365" cy="67069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94" y="397809"/>
            <a:ext cx="11302779" cy="1143000"/>
          </a:xfrm>
        </p:spPr>
        <p:txBody>
          <a:bodyPr>
            <a:normAutofit/>
          </a:bodyPr>
          <a:lstStyle/>
          <a:p>
            <a:r>
              <a:rPr lang="en-US" dirty="0"/>
              <a:t>Changes in the tiger trade</a:t>
            </a:r>
          </a:p>
        </p:txBody>
      </p:sp>
      <p:sp>
        <p:nvSpPr>
          <p:cNvPr id="3" name="Content Placeholder 2"/>
          <p:cNvSpPr>
            <a:spLocks noGrp="1"/>
          </p:cNvSpPr>
          <p:nvPr>
            <p:ph idx="1"/>
          </p:nvPr>
        </p:nvSpPr>
        <p:spPr>
          <a:xfrm>
            <a:off x="298175" y="1801700"/>
            <a:ext cx="5609802" cy="4525963"/>
          </a:xfrm>
        </p:spPr>
        <p:txBody>
          <a:bodyPr>
            <a:noAutofit/>
          </a:bodyPr>
          <a:lstStyle/>
          <a:p>
            <a:r>
              <a:rPr lang="en-US" sz="2400" dirty="0"/>
              <a:t>Illegal trade persists in China </a:t>
            </a:r>
          </a:p>
          <a:p>
            <a:r>
              <a:rPr lang="en-US" sz="2400" dirty="0"/>
              <a:t>Tiger farms outsourced to neighboring countries like Laos</a:t>
            </a:r>
          </a:p>
          <a:p>
            <a:r>
              <a:rPr lang="en-US" sz="2400" dirty="0"/>
              <a:t>Conservation-oriented attitudes toward tiger in China now coexist with the economic, utilitarian ones associated with tiger farming</a:t>
            </a:r>
          </a:p>
          <a:p>
            <a:r>
              <a:rPr lang="en-US" sz="2400" dirty="0"/>
              <a:t>Recent declines seen in the consumption of wildlife in urban populations in China</a:t>
            </a:r>
          </a:p>
          <a:p>
            <a:endParaRPr lang="en-US" sz="2000" dirty="0"/>
          </a:p>
        </p:txBody>
      </p:sp>
      <p:pic>
        <p:nvPicPr>
          <p:cNvPr id="14" name="Picture 13">
            <a:extLst>
              <a:ext uri="{FF2B5EF4-FFF2-40B4-BE49-F238E27FC236}">
                <a16:creationId xmlns:a16="http://schemas.microsoft.com/office/drawing/2014/main" id="{BF164693-55D5-79E4-8489-6E95364EA3A8}"/>
              </a:ext>
            </a:extLst>
          </p:cNvPr>
          <p:cNvPicPr>
            <a:picLocks noChangeAspect="1"/>
          </p:cNvPicPr>
          <p:nvPr/>
        </p:nvPicPr>
        <p:blipFill>
          <a:blip r:embed="rId3"/>
          <a:stretch>
            <a:fillRect/>
          </a:stretch>
        </p:blipFill>
        <p:spPr>
          <a:xfrm>
            <a:off x="6569296" y="201650"/>
            <a:ext cx="5425910" cy="6454699"/>
          </a:xfrm>
          <a:prstGeom prst="rect">
            <a:avLst/>
          </a:prstGeom>
        </p:spPr>
      </p:pic>
    </p:spTree>
    <p:extLst>
      <p:ext uri="{BB962C8B-B14F-4D97-AF65-F5344CB8AC3E}">
        <p14:creationId xmlns:p14="http://schemas.microsoft.com/office/powerpoint/2010/main" val="14547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956774" cy="1325563"/>
          </a:xfrm>
        </p:spPr>
        <p:txBody>
          <a:bodyPr>
            <a:normAutofit/>
          </a:bodyPr>
          <a:lstStyle/>
          <a:p>
            <a:pPr algn="ctr"/>
            <a:r>
              <a:rPr lang="en-US" dirty="0"/>
              <a:t>Proposed national park for Siberian tigers in China</a:t>
            </a:r>
          </a:p>
        </p:txBody>
      </p:sp>
      <p:pic>
        <p:nvPicPr>
          <p:cNvPr id="4" name="Content Placeholder 3"/>
          <p:cNvPicPr>
            <a:picLocks noGrp="1" noChangeAspect="1"/>
          </p:cNvPicPr>
          <p:nvPr>
            <p:ph idx="1"/>
          </p:nvPr>
        </p:nvPicPr>
        <p:blipFill>
          <a:blip r:embed="rId3"/>
          <a:stretch>
            <a:fillRect/>
          </a:stretch>
        </p:blipFill>
        <p:spPr>
          <a:xfrm>
            <a:off x="1747458" y="1058883"/>
            <a:ext cx="8668751" cy="5968648"/>
          </a:xfrm>
          <a:prstGeom prst="rect">
            <a:avLst/>
          </a:prstGeom>
        </p:spPr>
      </p:pic>
    </p:spTree>
    <p:extLst>
      <p:ext uri="{BB962C8B-B14F-4D97-AF65-F5344CB8AC3E}">
        <p14:creationId xmlns:p14="http://schemas.microsoft.com/office/powerpoint/2010/main" val="1044672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6DF83-ED39-842C-230F-4A3642CEC456}"/>
            </a:ext>
          </a:extLst>
        </p:cNvPr>
        <p:cNvGrpSpPr/>
        <p:nvPr/>
      </p:nvGrpSpPr>
      <p:grpSpPr>
        <a:xfrm>
          <a:off x="0" y="0"/>
          <a:ext cx="0" cy="0"/>
          <a:chOff x="0" y="0"/>
          <a:chExt cx="0" cy="0"/>
        </a:xfrm>
      </p:grpSpPr>
      <p:pic>
        <p:nvPicPr>
          <p:cNvPr id="61445" name="Picture 2" descr="http://www.cntraveler.com/ecotourism/2013/01/illegal-hunting-african-endangered-rhinos-graham-boynton/_jcr_content/par/cn_contentwell/par-main/cn_colctrl/par-col2/cn_pagination_contai/cn_image.size.female-rhino-horn-sawed-off.jpg">
            <a:extLst>
              <a:ext uri="{FF2B5EF4-FFF2-40B4-BE49-F238E27FC236}">
                <a16:creationId xmlns:a16="http://schemas.microsoft.com/office/drawing/2014/main" id="{31C33B3E-B13F-A4B0-F487-B07AABF83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661" y="0"/>
            <a:ext cx="9106678" cy="683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071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tigers in a cage&#10;&#10;Description automatically generated">
            <a:extLst>
              <a:ext uri="{FF2B5EF4-FFF2-40B4-BE49-F238E27FC236}">
                <a16:creationId xmlns:a16="http://schemas.microsoft.com/office/drawing/2014/main" id="{A6BB7B95-8D08-0589-861C-3B89EB4C5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782" y="0"/>
            <a:ext cx="10278435" cy="6858000"/>
          </a:xfrm>
          <a:prstGeom prst="rect">
            <a:avLst/>
          </a:prstGeom>
        </p:spPr>
      </p:pic>
    </p:spTree>
    <p:extLst>
      <p:ext uri="{BB962C8B-B14F-4D97-AF65-F5344CB8AC3E}">
        <p14:creationId xmlns:p14="http://schemas.microsoft.com/office/powerpoint/2010/main" val="2658635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5FD26-58E4-B969-7880-4334EC08E59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C6A9606-E97A-6219-927C-E72AEAACC5CF}"/>
              </a:ext>
            </a:extLst>
          </p:cNvPr>
          <p:cNvPicPr>
            <a:picLocks noChangeAspect="1"/>
          </p:cNvPicPr>
          <p:nvPr/>
        </p:nvPicPr>
        <p:blipFill>
          <a:blip r:embed="rId2" cstate="print"/>
          <a:stretch>
            <a:fillRect/>
          </a:stretch>
        </p:blipFill>
        <p:spPr>
          <a:xfrm>
            <a:off x="1752600" y="-3096"/>
            <a:ext cx="8534400" cy="6403896"/>
          </a:xfrm>
          <a:prstGeom prst="rect">
            <a:avLst/>
          </a:prstGeom>
        </p:spPr>
      </p:pic>
      <p:sp>
        <p:nvSpPr>
          <p:cNvPr id="10" name="Rectangle 9">
            <a:extLst>
              <a:ext uri="{FF2B5EF4-FFF2-40B4-BE49-F238E27FC236}">
                <a16:creationId xmlns:a16="http://schemas.microsoft.com/office/drawing/2014/main" id="{B28BD8D0-DB1F-13CA-67F1-9B6ED067E2B2}"/>
              </a:ext>
            </a:extLst>
          </p:cNvPr>
          <p:cNvSpPr/>
          <p:nvPr/>
        </p:nvSpPr>
        <p:spPr>
          <a:xfrm>
            <a:off x="1676401" y="6454801"/>
            <a:ext cx="4433521" cy="369332"/>
          </a:xfrm>
          <a:prstGeom prst="rect">
            <a:avLst/>
          </a:prstGeom>
        </p:spPr>
        <p:txBody>
          <a:bodyPr wrap="none">
            <a:spAutoFit/>
          </a:bodyPr>
          <a:lstStyle/>
          <a:p>
            <a:r>
              <a:rPr lang="en-US" dirty="0"/>
              <a:t>Set of tiger bones worth as much as $7,000</a:t>
            </a:r>
          </a:p>
        </p:txBody>
      </p:sp>
    </p:spTree>
    <p:extLst>
      <p:ext uri="{BB962C8B-B14F-4D97-AF65-F5344CB8AC3E}">
        <p14:creationId xmlns:p14="http://schemas.microsoft.com/office/powerpoint/2010/main" val="3936746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waking up with enzo the tiger">
            <a:hlinkClick r:id="" action="ppaction://media"/>
            <a:extLst>
              <a:ext uri="{FF2B5EF4-FFF2-40B4-BE49-F238E27FC236}">
                <a16:creationId xmlns:a16="http://schemas.microsoft.com/office/drawing/2014/main" id="{C98C8063-7542-8C5A-FD84-09C8C0BB5D17}"/>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112257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5" descr="Image result for reptile show">
            <a:extLst>
              <a:ext uri="{FF2B5EF4-FFF2-40B4-BE49-F238E27FC236}">
                <a16:creationId xmlns:a16="http://schemas.microsoft.com/office/drawing/2014/main" id="{881B2FD6-5887-7714-771B-D4AA3866E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441" y="163565"/>
            <a:ext cx="9791117" cy="653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3">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207</TotalTime>
  <Words>2896</Words>
  <Application>Microsoft Office PowerPoint</Application>
  <PresentationFormat>Widescreen</PresentationFormat>
  <Paragraphs>145</Paragraphs>
  <Slides>43</Slides>
  <Notes>39</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bushmeat trade</vt:lpstr>
      <vt:lpstr>PowerPoint Presentation</vt:lpstr>
      <vt:lpstr>PowerPoint Presentation</vt:lpstr>
      <vt:lpstr>PowerPoint Presentation</vt:lpstr>
      <vt:lpstr>PowerPoint Presentation</vt:lpstr>
      <vt:lpstr>PowerPoint Presentation</vt:lpstr>
      <vt:lpstr>PowerPoint Presentation</vt:lpstr>
      <vt:lpstr>More tigers in captivity than in their habitat</vt:lpstr>
      <vt:lpstr>Amur or Siberian tiger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Arguments pro and con for Chinese tiger farming</vt:lpstr>
      <vt:lpstr>Other criticisms of tiger farming</vt:lpstr>
      <vt:lpstr>Investing in extinction</vt:lpstr>
      <vt:lpstr>Changes in the tiger trade</vt:lpstr>
      <vt:lpstr>Proposed national park for Siberian tigers in China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Stallins, Jon A.</dc:creator>
  <cp:lastModifiedBy>Stallins, Jon A.</cp:lastModifiedBy>
  <cp:revision>13</cp:revision>
  <dcterms:created xsi:type="dcterms:W3CDTF">2024-02-18T17:14:31Z</dcterms:created>
  <dcterms:modified xsi:type="dcterms:W3CDTF">2024-03-05T18:47:22Z</dcterms:modified>
</cp:coreProperties>
</file>