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41" r:id="rId2"/>
    <p:sldId id="271" r:id="rId3"/>
    <p:sldId id="272" r:id="rId4"/>
    <p:sldId id="616" r:id="rId5"/>
    <p:sldId id="621" r:id="rId6"/>
    <p:sldId id="622" r:id="rId7"/>
    <p:sldId id="619" r:id="rId8"/>
    <p:sldId id="610" r:id="rId9"/>
    <p:sldId id="580" r:id="rId10"/>
    <p:sldId id="582" r:id="rId11"/>
    <p:sldId id="502" r:id="rId12"/>
    <p:sldId id="586" r:id="rId13"/>
    <p:sldId id="626" r:id="rId14"/>
    <p:sldId id="583" r:id="rId15"/>
    <p:sldId id="585" r:id="rId16"/>
    <p:sldId id="584" r:id="rId17"/>
    <p:sldId id="504" r:id="rId18"/>
    <p:sldId id="268" r:id="rId19"/>
    <p:sldId id="487" r:id="rId20"/>
    <p:sldId id="355" r:id="rId21"/>
    <p:sldId id="542" r:id="rId22"/>
    <p:sldId id="608" r:id="rId23"/>
    <p:sldId id="607" r:id="rId24"/>
    <p:sldId id="599" r:id="rId25"/>
    <p:sldId id="516" r:id="rId26"/>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73" autoAdjust="0"/>
    <p:restoredTop sz="76256" autoAdjust="0"/>
  </p:normalViewPr>
  <p:slideViewPr>
    <p:cSldViewPr>
      <p:cViewPr varScale="1">
        <p:scale>
          <a:sx n="65" d="100"/>
          <a:sy n="65" d="100"/>
        </p:scale>
        <p:origin x="797"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25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6504B7C1-3593-56C8-400B-00955577FB41}"/>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a:extLst>
              <a:ext uri="{FF2B5EF4-FFF2-40B4-BE49-F238E27FC236}">
                <a16:creationId xmlns:a16="http://schemas.microsoft.com/office/drawing/2014/main" id="{0FCF0A48-AA44-AE2E-2C0F-F56662D1C075}"/>
              </a:ext>
            </a:extLst>
          </p:cNvPr>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4516" name="Rectangle 4">
            <a:extLst>
              <a:ext uri="{FF2B5EF4-FFF2-40B4-BE49-F238E27FC236}">
                <a16:creationId xmlns:a16="http://schemas.microsoft.com/office/drawing/2014/main" id="{A33F76E9-310D-C4F0-8B77-46805A7B4AFE}"/>
              </a:ext>
            </a:extLst>
          </p:cNvPr>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7" name="Rectangle 5">
            <a:extLst>
              <a:ext uri="{FF2B5EF4-FFF2-40B4-BE49-F238E27FC236}">
                <a16:creationId xmlns:a16="http://schemas.microsoft.com/office/drawing/2014/main" id="{1CB2B325-E9C3-977D-36DD-BDEEA31129C9}"/>
              </a:ext>
            </a:extLst>
          </p:cNvPr>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4CC6444-C004-4CD2-BBFE-3103A6907B0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EB05FAC-5240-C4F3-15E1-79D0B9713AFB}"/>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defRPr>
            </a:lvl1pPr>
          </a:lstStyle>
          <a:p>
            <a:pPr>
              <a:defRPr/>
            </a:pPr>
            <a:endParaRPr lang="en-US"/>
          </a:p>
        </p:txBody>
      </p:sp>
      <p:sp>
        <p:nvSpPr>
          <p:cNvPr id="45059" name="Rectangle 3">
            <a:extLst>
              <a:ext uri="{FF2B5EF4-FFF2-40B4-BE49-F238E27FC236}">
                <a16:creationId xmlns:a16="http://schemas.microsoft.com/office/drawing/2014/main" id="{2F687A12-8079-8CE9-AB24-FCFDD8A4AC6F}"/>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defRPr>
            </a:lvl1pPr>
          </a:lstStyle>
          <a:p>
            <a:pPr>
              <a:defRPr/>
            </a:pPr>
            <a:endParaRPr lang="en-US"/>
          </a:p>
        </p:txBody>
      </p:sp>
      <p:sp>
        <p:nvSpPr>
          <p:cNvPr id="2052" name="Rectangle 4">
            <a:extLst>
              <a:ext uri="{FF2B5EF4-FFF2-40B4-BE49-F238E27FC236}">
                <a16:creationId xmlns:a16="http://schemas.microsoft.com/office/drawing/2014/main" id="{745F8980-7ABB-FEC7-7D9B-A5379123C031}"/>
              </a:ext>
            </a:extLst>
          </p:cNvPr>
          <p:cNvSpPr>
            <a:spLocks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a:extLst>
              <a:ext uri="{FF2B5EF4-FFF2-40B4-BE49-F238E27FC236}">
                <a16:creationId xmlns:a16="http://schemas.microsoft.com/office/drawing/2014/main" id="{FC04A308-D7CC-4498-4E58-90197E282278}"/>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a:extLst>
              <a:ext uri="{FF2B5EF4-FFF2-40B4-BE49-F238E27FC236}">
                <a16:creationId xmlns:a16="http://schemas.microsoft.com/office/drawing/2014/main" id="{D41F0BCC-6C63-0756-6B78-151DA8874F8F}"/>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defRPr>
            </a:lvl1pPr>
          </a:lstStyle>
          <a:p>
            <a:pPr>
              <a:defRPr/>
            </a:pPr>
            <a:endParaRPr lang="en-US"/>
          </a:p>
        </p:txBody>
      </p:sp>
      <p:sp>
        <p:nvSpPr>
          <p:cNvPr id="45063" name="Rectangle 7">
            <a:extLst>
              <a:ext uri="{FF2B5EF4-FFF2-40B4-BE49-F238E27FC236}">
                <a16:creationId xmlns:a16="http://schemas.microsoft.com/office/drawing/2014/main" id="{C650A163-7A09-79CD-11D2-371CA5890CFA}"/>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pPr>
              <a:defRPr/>
            </a:pPr>
            <a:fld id="{FE78F960-0FD9-41B8-B471-1BEC55A31F3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22E4C95C-8073-5898-ABD7-FF794B1D6B64}"/>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AED25776-072F-E13C-6373-8096D7DF56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5124" name="Slide Number Placeholder 3">
            <a:extLst>
              <a:ext uri="{FF2B5EF4-FFF2-40B4-BE49-F238E27FC236}">
                <a16:creationId xmlns:a16="http://schemas.microsoft.com/office/drawing/2014/main" id="{8ADC44FE-7FD5-29A6-F39F-C66188D749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EA82B2-6F57-4180-9D2C-3693C3802EA4}" type="slidenum">
              <a:rPr lang="en-US" altLang="en-US" sz="1300" smtClean="0"/>
              <a:pPr>
                <a:spcBef>
                  <a:spcPct val="0"/>
                </a:spcBef>
              </a:pPr>
              <a:t>1</a:t>
            </a:fld>
            <a:endParaRPr lang="en-US" altLang="en-US"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9FA72169-77EF-FE06-064B-671F9EE07DAD}"/>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F647A568-A7A7-5C86-6B5F-C365D0652A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0724" name="Slide Number Placeholder 3">
            <a:extLst>
              <a:ext uri="{FF2B5EF4-FFF2-40B4-BE49-F238E27FC236}">
                <a16:creationId xmlns:a16="http://schemas.microsoft.com/office/drawing/2014/main" id="{4A18D929-C711-03FC-1270-EC7D867A36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79C76B-478B-4DF7-966D-AB882E692FC9}" type="slidenum">
              <a:rPr lang="en-US" altLang="en-US" sz="1300" smtClean="0"/>
              <a:pPr>
                <a:spcBef>
                  <a:spcPct val="0"/>
                </a:spcBef>
              </a:pPr>
              <a:t>17</a:t>
            </a:fld>
            <a:endParaRPr lang="en-US" alt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C3F4FFC7-5E2D-3DB4-78B9-EF3BD8966975}"/>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E8126A8A-A508-F758-CFCE-8B7C87E0C4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An example of cross-scale interactions (and emergence).</a:t>
            </a:r>
          </a:p>
        </p:txBody>
      </p:sp>
      <p:sp>
        <p:nvSpPr>
          <p:cNvPr id="32772" name="Slide Number Placeholder 3">
            <a:extLst>
              <a:ext uri="{FF2B5EF4-FFF2-40B4-BE49-F238E27FC236}">
                <a16:creationId xmlns:a16="http://schemas.microsoft.com/office/drawing/2014/main" id="{37DD1A86-DB79-F966-3137-2A4F59A54D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45A2A1EA-C0C6-4888-80AA-A4D0DFF2E68A}" type="slidenum">
              <a:rPr lang="en-US" altLang="en-US" smtClean="0"/>
              <a:pPr/>
              <a:t>18</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3C036730-8CA8-765D-9CD2-2CD3229EE402}"/>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58F39800-E496-65CD-DB73-B607AA693D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Light" panose="020F0302020204030204" pitchFamily="34" charset="0"/>
                <a:cs typeface="Calibri Light" panose="020F0302020204030204" pitchFamily="34" charset="0"/>
              </a:rPr>
              <a:t>These two types of modeling techniques are very good at capturing complex systems dynamics</a:t>
            </a:r>
          </a:p>
          <a:p>
            <a:endParaRPr lang="en-US" altLang="en-US">
              <a:latin typeface="Arial" panose="020B0604020202020204" pitchFamily="34" charset="0"/>
            </a:endParaRPr>
          </a:p>
        </p:txBody>
      </p:sp>
      <p:sp>
        <p:nvSpPr>
          <p:cNvPr id="34820" name="Slide Number Placeholder 3">
            <a:extLst>
              <a:ext uri="{FF2B5EF4-FFF2-40B4-BE49-F238E27FC236}">
                <a16:creationId xmlns:a16="http://schemas.microsoft.com/office/drawing/2014/main" id="{59A51D37-749B-46CE-B720-3438170EE6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9A18FECB-A2BA-4E79-8FDB-2AC853A868E0}" type="slidenum">
              <a:rPr lang="en-US" altLang="en-US" smtClean="0"/>
              <a:pPr/>
              <a:t>19</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A119F1C8-7D86-3D13-6304-81684B083023}"/>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8D8FDC8A-299C-3A69-2CC2-E065F64709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Originated in 1940’s</a:t>
            </a:r>
          </a:p>
          <a:p>
            <a:endParaRPr lang="en-US" altLang="en-US">
              <a:latin typeface="Arial" panose="020B0604020202020204" pitchFamily="34" charset="0"/>
            </a:endParaRPr>
          </a:p>
        </p:txBody>
      </p:sp>
      <p:sp>
        <p:nvSpPr>
          <p:cNvPr id="36868" name="Slide Number Placeholder 3">
            <a:extLst>
              <a:ext uri="{FF2B5EF4-FFF2-40B4-BE49-F238E27FC236}">
                <a16:creationId xmlns:a16="http://schemas.microsoft.com/office/drawing/2014/main" id="{3031C161-6CA7-843F-66F0-A303650C21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AADE49-685E-4A3E-AFEA-BCC17B24576D}" type="slidenum">
              <a:rPr lang="en-US" altLang="en-US" sz="1300" smtClean="0"/>
              <a:pPr>
                <a:spcBef>
                  <a:spcPct val="0"/>
                </a:spcBef>
              </a:pPr>
              <a:t>20</a:t>
            </a:fld>
            <a:endParaRPr lang="en-US" altLang="en-US"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EB1527B-2DF8-B7D4-417E-7B7065E767D6}"/>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00174F12-9816-307E-263B-8E233A4FD5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https://www.microsoft.com/en-us/p/conways-game-of-life/9wzdncrdj0pg</a:t>
            </a:r>
          </a:p>
        </p:txBody>
      </p:sp>
      <p:sp>
        <p:nvSpPr>
          <p:cNvPr id="38916" name="Slide Number Placeholder 3">
            <a:extLst>
              <a:ext uri="{FF2B5EF4-FFF2-40B4-BE49-F238E27FC236}">
                <a16:creationId xmlns:a16="http://schemas.microsoft.com/office/drawing/2014/main" id="{8EEF5AA5-5C2F-B439-1A0A-FF92C258AC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5B92BF1E-51CA-4DA4-AC7B-0FC57BCF04B4}" type="slidenum">
              <a:rPr lang="en-US" altLang="en-US" smtClean="0"/>
              <a:pPr/>
              <a:t>21</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BD438F2-BC0E-2BA9-8E94-F0F32FB15BF0}"/>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4F6A337D-38E6-3461-D60D-82EEE92FD3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634C3794-3DA4-1CA3-BD4A-B145387BC9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EA5ACA-C09D-4750-BEAE-B702DCCEC25A}" type="slidenum">
              <a:rPr lang="en-US" altLang="en-US" sz="1300" smtClean="0"/>
              <a:pPr>
                <a:spcBef>
                  <a:spcPct val="0"/>
                </a:spcBef>
              </a:pPr>
              <a:t>23</a:t>
            </a:fld>
            <a:endParaRPr lang="en-US" altLang="en-US"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ACDEDF04-312B-2F90-DA1C-3E6B3DE6D7AC}"/>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5FA16B0F-CB37-16AA-89A7-230F0F3A6F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 an agent-based model, individual agents have local rules and a much more mobile capacity than with cellular automata. They can ‘see’ their local environment and respond accordingly. With many agents, their individual behaviors can scale up to create emergent patterns. In this agent-based model, the agents are kids in different neighborhoods. They interact with each other and their neighbors in how they buy and talk about candy sold by three companies.  Agent-based models are ways to simulate the dynamics of the world that are not readily done with Newtonian equations. </a:t>
            </a:r>
          </a:p>
          <a:p>
            <a:endParaRPr lang="en-US" altLang="en-US">
              <a:latin typeface="Arial" panose="020B0604020202020204" pitchFamily="34" charset="0"/>
            </a:endParaRPr>
          </a:p>
        </p:txBody>
      </p:sp>
      <p:sp>
        <p:nvSpPr>
          <p:cNvPr id="44036" name="Slide Number Placeholder 3">
            <a:extLst>
              <a:ext uri="{FF2B5EF4-FFF2-40B4-BE49-F238E27FC236}">
                <a16:creationId xmlns:a16="http://schemas.microsoft.com/office/drawing/2014/main" id="{BF4C08C0-F5B6-BD81-C612-D8B2F98B7F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B061D10-BFFC-4F99-9136-2D1699298379}" type="slidenum">
              <a:rPr lang="en-US" altLang="en-US" smtClean="0"/>
              <a:pPr/>
              <a:t>24</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0381514E-6B66-F18B-7F2C-7D53DA4F819D}"/>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A29CBA73-20F7-BD82-7EDB-0ACF8CCFB6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These fitness landscapes shown illustrate how ecosystems change.  These particular sketches are also known as ball and cup diagrams.</a:t>
            </a:r>
          </a:p>
        </p:txBody>
      </p:sp>
      <p:sp>
        <p:nvSpPr>
          <p:cNvPr id="46084" name="Slide Number Placeholder 3">
            <a:extLst>
              <a:ext uri="{FF2B5EF4-FFF2-40B4-BE49-F238E27FC236}">
                <a16:creationId xmlns:a16="http://schemas.microsoft.com/office/drawing/2014/main" id="{973AA952-3179-56FC-C3B0-8AF540DF74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E03B350A-C02B-4B2B-B0AB-E37334998BD4}" type="slidenum">
              <a:rPr lang="en-US" altLang="en-US" smtClean="0"/>
              <a:pPr/>
              <a:t>25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560BBDAE-122C-517D-8F33-27EFE2287A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A290A7-2AA3-46A5-9CA9-A4178399EAAD}" type="slidenum">
              <a:rPr lang="en-US" altLang="en-US" sz="1300" smtClean="0"/>
              <a:pPr>
                <a:spcBef>
                  <a:spcPct val="0"/>
                </a:spcBef>
              </a:pPr>
              <a:t>2</a:t>
            </a:fld>
            <a:endParaRPr lang="en-US" altLang="en-US" sz="1300"/>
          </a:p>
        </p:txBody>
      </p:sp>
      <p:sp>
        <p:nvSpPr>
          <p:cNvPr id="7171" name="Rectangle 2">
            <a:extLst>
              <a:ext uri="{FF2B5EF4-FFF2-40B4-BE49-F238E27FC236}">
                <a16:creationId xmlns:a16="http://schemas.microsoft.com/office/drawing/2014/main" id="{1C4441AD-2F9F-B4A4-1207-DD0F105EA2CA}"/>
              </a:ext>
            </a:extLst>
          </p:cNvPr>
          <p:cNvSpPr>
            <a:spLocks noChangeArrowheads="1" noTextEdit="1"/>
          </p:cNvSpPr>
          <p:nvPr>
            <p:ph type="sldImg"/>
          </p:nvPr>
        </p:nvSpPr>
        <p:spPr>
          <a:ln/>
        </p:spPr>
      </p:sp>
      <p:sp>
        <p:nvSpPr>
          <p:cNvPr id="7172" name="Rectangle 3">
            <a:extLst>
              <a:ext uri="{FF2B5EF4-FFF2-40B4-BE49-F238E27FC236}">
                <a16:creationId xmlns:a16="http://schemas.microsoft.com/office/drawing/2014/main" id="{D35648B5-D7A0-B776-A565-CD485A44E5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Calibri Light" panose="020F0302020204030204" pitchFamily="34" charset="0"/>
                <a:cs typeface="Calibri Light" panose="020F0302020204030204" pitchFamily="34" charset="0"/>
              </a:rPr>
              <a:t>Newtonian physics can explain a lot about the world, but it works best when things are not too complicated, when there aren’t too many interacting entities. Simple Newtonian equations (like the ones from physics class), when used to track an increasing large number of objects, quickly become cumbersome. </a:t>
            </a:r>
            <a:br>
              <a:rPr lang="en-US" altLang="en-US">
                <a:latin typeface="Calibri Light" panose="020F0302020204030204" pitchFamily="34" charset="0"/>
                <a:cs typeface="Calibri Light" panose="020F0302020204030204" pitchFamily="34" charset="0"/>
              </a:rPr>
            </a:br>
            <a:br>
              <a:rPr lang="en-US" altLang="en-US">
                <a:latin typeface="Calibri Light" panose="020F0302020204030204" pitchFamily="34" charset="0"/>
                <a:cs typeface="Calibri Light" panose="020F0302020204030204" pitchFamily="34" charset="0"/>
              </a:rPr>
            </a:br>
            <a:r>
              <a:rPr lang="en-US" altLang="en-US">
                <a:latin typeface="Calibri Light" panose="020F0302020204030204" pitchFamily="34" charset="0"/>
                <a:cs typeface="Calibri Light" panose="020F0302020204030204" pitchFamily="34" charset="0"/>
              </a:rPr>
              <a:t>Can people be treated like billiard balls?</a:t>
            </a:r>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43F62DBF-5D08-649B-B163-BCEB8C3245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EA6F91-73A7-4F87-86E0-469A146B91B9}" type="slidenum">
              <a:rPr lang="en-US" altLang="en-US" sz="1300" smtClean="0"/>
              <a:pPr>
                <a:spcBef>
                  <a:spcPct val="0"/>
                </a:spcBef>
              </a:pPr>
              <a:t>3</a:t>
            </a:fld>
            <a:endParaRPr lang="en-US" altLang="en-US" sz="1300"/>
          </a:p>
        </p:txBody>
      </p:sp>
      <p:sp>
        <p:nvSpPr>
          <p:cNvPr id="9219" name="Rectangle 2">
            <a:extLst>
              <a:ext uri="{FF2B5EF4-FFF2-40B4-BE49-F238E27FC236}">
                <a16:creationId xmlns:a16="http://schemas.microsoft.com/office/drawing/2014/main" id="{5D3B483A-97D2-76B0-341E-2853C5F60CC7}"/>
              </a:ext>
            </a:extLst>
          </p:cNvPr>
          <p:cNvSpPr>
            <a:spLocks noChangeArrowheads="1" noTextEdit="1"/>
          </p:cNvSpPr>
          <p:nvPr>
            <p:ph type="sldImg"/>
          </p:nvPr>
        </p:nvSpPr>
        <p:spPr>
          <a:ln/>
        </p:spPr>
      </p:sp>
      <p:sp>
        <p:nvSpPr>
          <p:cNvPr id="9220" name="Rectangle 3">
            <a:extLst>
              <a:ext uri="{FF2B5EF4-FFF2-40B4-BE49-F238E27FC236}">
                <a16:creationId xmlns:a16="http://schemas.microsoft.com/office/drawing/2014/main" id="{2CC75394-CDE4-8142-8397-72A151574F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Calibri Light" panose="020F0302020204030204" pitchFamily="34" charset="0"/>
                <a:cs typeface="Calibri Light" panose="020F0302020204030204" pitchFamily="34" charset="0"/>
              </a:rPr>
              <a:t>However, Newtonian concepts are not fully capable of explaining ecological change and how human systems work.  We are limited in the way we can incorporate the details in the world around us, its fine grain and large extent pose fundamental challenges. How can we take account of this detail, but not be overwhelmed by it and still be able to understand and anticipate environmental change.</a:t>
            </a:r>
          </a:p>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42D7B456-1E4B-B672-3E11-75440ED44212}"/>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5CD7A1DA-B623-E084-C334-FB58424A08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Light" panose="020F0302020204030204" pitchFamily="34" charset="0"/>
                <a:cs typeface="Calibri Light" panose="020F0302020204030204" pitchFamily="34" charset="0"/>
              </a:rPr>
              <a:t>However, Newtonian concepts are not fully capable of explaining ecological change and how human systems work.  We are limited in the way we can incorporate the details in the world around us, its fine grain and large extent pose fundamental challenges. How can we take account of this detail, but not be overwhelmed by it and still be able to understand and anticipate environmental change.</a:t>
            </a:r>
          </a:p>
          <a:p>
            <a:endParaRPr lang="en-US" altLang="en-US">
              <a:latin typeface="Arial" panose="020B0604020202020204" pitchFamily="34" charset="0"/>
            </a:endParaRPr>
          </a:p>
        </p:txBody>
      </p:sp>
      <p:sp>
        <p:nvSpPr>
          <p:cNvPr id="11268" name="Slide Number Placeholder 3">
            <a:extLst>
              <a:ext uri="{FF2B5EF4-FFF2-40B4-BE49-F238E27FC236}">
                <a16:creationId xmlns:a16="http://schemas.microsoft.com/office/drawing/2014/main" id="{86DA421C-59D2-672C-85E4-F8E550D8C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24C84E5C-B221-4E00-BF8C-9043AF338BBA}"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61115B3-43DA-5697-05A4-3E88CDB501DE}"/>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37978FD5-477D-CA4D-8E53-54BE1FF419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Smoke from wildfires in Australia blew out over the ocean and settled onto the surface. The ash contained nutrients that are consumed by marine phytoplankton. These organisms quickly expanded their numbers with the added nutrients (the mid ocean is often nutrient poor compared to coastal regions) causing a large phytoplankton bloom. These are photosynthetic marine organisms, and what is shown in the right-hand map is the chlorophyll content of the ocean. Chlorophyl concentration spiked following wildfire ash deposition. </a:t>
            </a:r>
          </a:p>
        </p:txBody>
      </p:sp>
      <p:sp>
        <p:nvSpPr>
          <p:cNvPr id="15364" name="Slide Number Placeholder 3">
            <a:extLst>
              <a:ext uri="{FF2B5EF4-FFF2-40B4-BE49-F238E27FC236}">
                <a16:creationId xmlns:a16="http://schemas.microsoft.com/office/drawing/2014/main" id="{7E3768BF-18A4-CDF6-9ECA-795640B946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681CE46-BAFA-49A2-AE51-8089F61CB2E8}" type="slidenum">
              <a:rPr lang="en-US" altLang="en-US" smtClean="0"/>
              <a:pPr/>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B4C57170-9CE0-5003-0322-7CFBF881CBB1}"/>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CC8D9EDE-D0A3-40A6-C359-F6B1D64CD5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a:p>
            <a:r>
              <a:rPr lang="en-US" altLang="en-US">
                <a:latin typeface="Arial" panose="020B0604020202020204" pitchFamily="34" charset="0"/>
              </a:rPr>
              <a:t>Note:  ecosystems today are very much part of a larger system comprising human societies and economic systems</a:t>
            </a:r>
          </a:p>
        </p:txBody>
      </p:sp>
      <p:sp>
        <p:nvSpPr>
          <p:cNvPr id="18436" name="Slide Number Placeholder 3">
            <a:extLst>
              <a:ext uri="{FF2B5EF4-FFF2-40B4-BE49-F238E27FC236}">
                <a16:creationId xmlns:a16="http://schemas.microsoft.com/office/drawing/2014/main" id="{E3DA2E29-F341-73A2-C1D1-75B4DC80C0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EED7DA-297C-43B8-A3A0-AF1BA9FB8DC0}" type="slidenum">
              <a:rPr lang="en-US" altLang="en-US" sz="1300" smtClean="0"/>
              <a:pPr>
                <a:spcBef>
                  <a:spcPct val="0"/>
                </a:spcBef>
              </a:pPr>
              <a:t>9</a:t>
            </a:fld>
            <a:endParaRPr lang="en-US" alt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EEACADDA-7A99-3B52-F12D-E4925D0F5DD4}"/>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CE9BF5C8-71B1-43F2-99DD-90255A029A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0484" name="Slide Number Placeholder 3">
            <a:extLst>
              <a:ext uri="{FF2B5EF4-FFF2-40B4-BE49-F238E27FC236}">
                <a16:creationId xmlns:a16="http://schemas.microsoft.com/office/drawing/2014/main" id="{22664A2F-9859-BDB4-C57F-419E964734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85D5218-FE36-420D-80CA-77FA2061F5B9}" type="slidenum">
              <a:rPr lang="en-US" altLang="en-US" smtClean="0"/>
              <a:pPr/>
              <a:t>10</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4406C66-054D-9D5E-683E-64F89917C5BF}"/>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8257ABCF-9486-1C2A-4E8B-C0A5BF5F59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2532" name="Slide Number Placeholder 3">
            <a:extLst>
              <a:ext uri="{FF2B5EF4-FFF2-40B4-BE49-F238E27FC236}">
                <a16:creationId xmlns:a16="http://schemas.microsoft.com/office/drawing/2014/main" id="{70DD33BA-BA7B-0A13-569F-797E32C1E8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6F8263-C4C6-4255-8D04-F575616EB5AC}" type="slidenum">
              <a:rPr lang="en-US" altLang="en-US" sz="1300" smtClean="0"/>
              <a:pPr>
                <a:spcBef>
                  <a:spcPct val="0"/>
                </a:spcBef>
              </a:pPr>
              <a:t>11</a:t>
            </a:fld>
            <a:endParaRPr lang="en-US" alt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86B79F5B-A5D4-9372-1B25-887FD71D2007}"/>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67AB8406-67E5-2E20-5764-B47E940287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Emergence is a phenomena that emerges out of the interactions of many smaller interacting parts.</a:t>
            </a:r>
          </a:p>
        </p:txBody>
      </p:sp>
      <p:sp>
        <p:nvSpPr>
          <p:cNvPr id="26628" name="Slide Number Placeholder 3">
            <a:extLst>
              <a:ext uri="{FF2B5EF4-FFF2-40B4-BE49-F238E27FC236}">
                <a16:creationId xmlns:a16="http://schemas.microsoft.com/office/drawing/2014/main" id="{E07A807D-D631-285C-6254-D01D4848E4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CE7977A1-80D2-47C0-BB0F-218F6B1379E2}" type="slidenum">
              <a:rPr lang="en-US" altLang="en-US" smtClean="0"/>
              <a:pPr/>
              <a:t>14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E5ECEA4-DB3E-8FDE-41D3-BC62D2AE9B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BAFBF3-F4BA-CFA5-C292-BDE6855D40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8640E45-462C-7041-1426-69B1E0279CFA}"/>
              </a:ext>
            </a:extLst>
          </p:cNvPr>
          <p:cNvSpPr>
            <a:spLocks noGrp="1" noChangeArrowheads="1"/>
          </p:cNvSpPr>
          <p:nvPr>
            <p:ph type="sldNum" sz="quarter" idx="12"/>
          </p:nvPr>
        </p:nvSpPr>
        <p:spPr>
          <a:ln/>
        </p:spPr>
        <p:txBody>
          <a:bodyPr/>
          <a:lstStyle>
            <a:lvl1pPr>
              <a:defRPr/>
            </a:lvl1pPr>
          </a:lstStyle>
          <a:p>
            <a:pPr>
              <a:defRPr/>
            </a:pPr>
            <a:fld id="{65AB1608-B7B0-4495-A915-2FD4FA6B0E38}" type="slidenum">
              <a:rPr lang="en-US" altLang="en-US"/>
              <a:pPr>
                <a:defRPr/>
              </a:pPr>
              <a:t>‹#›</a:t>
            </a:fld>
            <a:endParaRPr lang="en-US" altLang="en-US" dirty="0"/>
          </a:p>
        </p:txBody>
      </p:sp>
    </p:spTree>
    <p:extLst>
      <p:ext uri="{BB962C8B-B14F-4D97-AF65-F5344CB8AC3E}">
        <p14:creationId xmlns:p14="http://schemas.microsoft.com/office/powerpoint/2010/main" val="3614173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FFA53A7-0E11-1323-E63E-2EEFD7FD390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7216BF5-E447-1556-A72B-5183780FD0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C10EB63-7510-D70F-DD4E-0EFFAF1807F2}"/>
              </a:ext>
            </a:extLst>
          </p:cNvPr>
          <p:cNvSpPr>
            <a:spLocks noGrp="1" noChangeArrowheads="1"/>
          </p:cNvSpPr>
          <p:nvPr>
            <p:ph type="sldNum" sz="quarter" idx="12"/>
          </p:nvPr>
        </p:nvSpPr>
        <p:spPr>
          <a:ln/>
        </p:spPr>
        <p:txBody>
          <a:bodyPr/>
          <a:lstStyle>
            <a:lvl1pPr>
              <a:defRPr/>
            </a:lvl1pPr>
          </a:lstStyle>
          <a:p>
            <a:pPr>
              <a:defRPr/>
            </a:pPr>
            <a:fld id="{21AA2A2B-065C-48DC-B90F-54D911479CEF}" type="slidenum">
              <a:rPr lang="en-US" altLang="en-US"/>
              <a:pPr>
                <a:defRPr/>
              </a:pPr>
              <a:t>‹#›</a:t>
            </a:fld>
            <a:endParaRPr lang="en-US" altLang="en-US" dirty="0"/>
          </a:p>
        </p:txBody>
      </p:sp>
    </p:spTree>
    <p:extLst>
      <p:ext uri="{BB962C8B-B14F-4D97-AF65-F5344CB8AC3E}">
        <p14:creationId xmlns:p14="http://schemas.microsoft.com/office/powerpoint/2010/main" val="1171253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6C534E0-D09F-8120-A2D9-28915669FF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9612F20-6579-7775-C36E-F0C2D0E37D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B2B6649-632C-A2EF-A783-DD018BD337BD}"/>
              </a:ext>
            </a:extLst>
          </p:cNvPr>
          <p:cNvSpPr>
            <a:spLocks noGrp="1" noChangeArrowheads="1"/>
          </p:cNvSpPr>
          <p:nvPr>
            <p:ph type="sldNum" sz="quarter" idx="12"/>
          </p:nvPr>
        </p:nvSpPr>
        <p:spPr>
          <a:ln/>
        </p:spPr>
        <p:txBody>
          <a:bodyPr/>
          <a:lstStyle>
            <a:lvl1pPr>
              <a:defRPr/>
            </a:lvl1pPr>
          </a:lstStyle>
          <a:p>
            <a:pPr>
              <a:defRPr/>
            </a:pPr>
            <a:fld id="{393A139C-7CA3-41A4-9CF5-05D175AC9CAC}" type="slidenum">
              <a:rPr lang="en-US" altLang="en-US"/>
              <a:pPr>
                <a:defRPr/>
              </a:pPr>
              <a:t>‹#›</a:t>
            </a:fld>
            <a:endParaRPr lang="en-US" altLang="en-US" dirty="0"/>
          </a:p>
        </p:txBody>
      </p:sp>
    </p:spTree>
    <p:extLst>
      <p:ext uri="{BB962C8B-B14F-4D97-AF65-F5344CB8AC3E}">
        <p14:creationId xmlns:p14="http://schemas.microsoft.com/office/powerpoint/2010/main" val="228380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32F6A951-1740-6865-898A-0AAC4010F2A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150B8E2-8222-99B7-247E-041BC1E393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72247BB-F532-7AD6-99A3-8F27C3A4AFAC}"/>
              </a:ext>
            </a:extLst>
          </p:cNvPr>
          <p:cNvSpPr>
            <a:spLocks noGrp="1" noChangeArrowheads="1"/>
          </p:cNvSpPr>
          <p:nvPr>
            <p:ph type="sldNum" sz="quarter" idx="12"/>
          </p:nvPr>
        </p:nvSpPr>
        <p:spPr>
          <a:ln/>
        </p:spPr>
        <p:txBody>
          <a:bodyPr/>
          <a:lstStyle>
            <a:lvl1pPr>
              <a:defRPr/>
            </a:lvl1pPr>
          </a:lstStyle>
          <a:p>
            <a:pPr>
              <a:defRPr/>
            </a:pPr>
            <a:fld id="{94898198-10EF-4731-8E2E-EABF677724B5}" type="slidenum">
              <a:rPr lang="en-US" altLang="en-US"/>
              <a:pPr>
                <a:defRPr/>
              </a:pPr>
              <a:t>‹#›</a:t>
            </a:fld>
            <a:endParaRPr lang="en-US" altLang="en-US" dirty="0"/>
          </a:p>
        </p:txBody>
      </p:sp>
    </p:spTree>
    <p:extLst>
      <p:ext uri="{BB962C8B-B14F-4D97-AF65-F5344CB8AC3E}">
        <p14:creationId xmlns:p14="http://schemas.microsoft.com/office/powerpoint/2010/main" val="324603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4929A70-04F9-2B80-16C0-8E19147442D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4D4691E-0AE0-F610-7499-1900131CC4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97629C-6BFC-E43D-F0D4-F47023AC37AA}"/>
              </a:ext>
            </a:extLst>
          </p:cNvPr>
          <p:cNvSpPr>
            <a:spLocks noGrp="1" noChangeArrowheads="1"/>
          </p:cNvSpPr>
          <p:nvPr>
            <p:ph type="sldNum" sz="quarter" idx="12"/>
          </p:nvPr>
        </p:nvSpPr>
        <p:spPr>
          <a:ln/>
        </p:spPr>
        <p:txBody>
          <a:bodyPr/>
          <a:lstStyle>
            <a:lvl1pPr>
              <a:defRPr/>
            </a:lvl1pPr>
          </a:lstStyle>
          <a:p>
            <a:pPr>
              <a:defRPr/>
            </a:pPr>
            <a:fld id="{230CA856-D092-400A-A1BB-BE98B8E56387}" type="slidenum">
              <a:rPr lang="en-US" altLang="en-US"/>
              <a:pPr>
                <a:defRPr/>
              </a:pPr>
              <a:t>‹#›</a:t>
            </a:fld>
            <a:endParaRPr lang="en-US" altLang="en-US" dirty="0"/>
          </a:p>
        </p:txBody>
      </p:sp>
    </p:spTree>
    <p:extLst>
      <p:ext uri="{BB962C8B-B14F-4D97-AF65-F5344CB8AC3E}">
        <p14:creationId xmlns:p14="http://schemas.microsoft.com/office/powerpoint/2010/main" val="2972868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7C6E914-D1CD-20B4-4D80-23B723B8D6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8518C55-9D6A-8BF9-4E76-B5575E3EAC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458AEFD-4C2D-F50B-E5C7-B0B3FB99D5D5}"/>
              </a:ext>
            </a:extLst>
          </p:cNvPr>
          <p:cNvSpPr>
            <a:spLocks noGrp="1" noChangeArrowheads="1"/>
          </p:cNvSpPr>
          <p:nvPr>
            <p:ph type="sldNum" sz="quarter" idx="12"/>
          </p:nvPr>
        </p:nvSpPr>
        <p:spPr>
          <a:ln/>
        </p:spPr>
        <p:txBody>
          <a:bodyPr/>
          <a:lstStyle>
            <a:lvl1pPr>
              <a:defRPr/>
            </a:lvl1pPr>
          </a:lstStyle>
          <a:p>
            <a:pPr>
              <a:defRPr/>
            </a:pPr>
            <a:fld id="{465E2E46-F2DC-4DAA-985B-7269271B5E8B}" type="slidenum">
              <a:rPr lang="en-US" altLang="en-US"/>
              <a:pPr>
                <a:defRPr/>
              </a:pPr>
              <a:t>‹#›</a:t>
            </a:fld>
            <a:endParaRPr lang="en-US" altLang="en-US" dirty="0"/>
          </a:p>
        </p:txBody>
      </p:sp>
    </p:spTree>
    <p:extLst>
      <p:ext uri="{BB962C8B-B14F-4D97-AF65-F5344CB8AC3E}">
        <p14:creationId xmlns:p14="http://schemas.microsoft.com/office/powerpoint/2010/main" val="2771365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7B22307-EC39-C625-BAD6-CE693114100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C1C1590-C5D0-43F5-2F8F-2BA8984A21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FDE135E-5BCF-315D-0B9C-DA36998A4E40}"/>
              </a:ext>
            </a:extLst>
          </p:cNvPr>
          <p:cNvSpPr>
            <a:spLocks noGrp="1" noChangeArrowheads="1"/>
          </p:cNvSpPr>
          <p:nvPr>
            <p:ph type="sldNum" sz="quarter" idx="12"/>
          </p:nvPr>
        </p:nvSpPr>
        <p:spPr>
          <a:ln/>
        </p:spPr>
        <p:txBody>
          <a:bodyPr/>
          <a:lstStyle>
            <a:lvl1pPr>
              <a:defRPr/>
            </a:lvl1pPr>
          </a:lstStyle>
          <a:p>
            <a:pPr>
              <a:defRPr/>
            </a:pPr>
            <a:fld id="{E228F4A8-F8DC-45F8-B570-B95BFBC6C3B1}" type="slidenum">
              <a:rPr lang="en-US" altLang="en-US"/>
              <a:pPr>
                <a:defRPr/>
              </a:pPr>
              <a:t>‹#›</a:t>
            </a:fld>
            <a:endParaRPr lang="en-US" altLang="en-US" dirty="0"/>
          </a:p>
        </p:txBody>
      </p:sp>
    </p:spTree>
    <p:extLst>
      <p:ext uri="{BB962C8B-B14F-4D97-AF65-F5344CB8AC3E}">
        <p14:creationId xmlns:p14="http://schemas.microsoft.com/office/powerpoint/2010/main" val="479459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1F9FEF3-DA51-3AC8-C4A1-BE8048CD1B6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695CA0C-117A-FC13-A65D-49859334C8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9E4FB17-26A0-B881-76B6-8C2CA08BB7F3}"/>
              </a:ext>
            </a:extLst>
          </p:cNvPr>
          <p:cNvSpPr>
            <a:spLocks noGrp="1" noChangeArrowheads="1"/>
          </p:cNvSpPr>
          <p:nvPr>
            <p:ph type="sldNum" sz="quarter" idx="12"/>
          </p:nvPr>
        </p:nvSpPr>
        <p:spPr>
          <a:ln/>
        </p:spPr>
        <p:txBody>
          <a:bodyPr/>
          <a:lstStyle>
            <a:lvl1pPr>
              <a:defRPr/>
            </a:lvl1pPr>
          </a:lstStyle>
          <a:p>
            <a:pPr>
              <a:defRPr/>
            </a:pPr>
            <a:fld id="{01159284-CCED-4F9D-912A-648252B71E9D}" type="slidenum">
              <a:rPr lang="en-US" altLang="en-US"/>
              <a:pPr>
                <a:defRPr/>
              </a:pPr>
              <a:t>‹#›</a:t>
            </a:fld>
            <a:endParaRPr lang="en-US" altLang="en-US" dirty="0"/>
          </a:p>
        </p:txBody>
      </p:sp>
    </p:spTree>
    <p:extLst>
      <p:ext uri="{BB962C8B-B14F-4D97-AF65-F5344CB8AC3E}">
        <p14:creationId xmlns:p14="http://schemas.microsoft.com/office/powerpoint/2010/main" val="767616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8A302A3-462C-C37B-1FEF-6A1FEE273AA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82F0CAB-D39D-B07A-FFD2-959D86A2C1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47345D3-312C-01B1-D638-368656F5641A}"/>
              </a:ext>
            </a:extLst>
          </p:cNvPr>
          <p:cNvSpPr>
            <a:spLocks noGrp="1" noChangeArrowheads="1"/>
          </p:cNvSpPr>
          <p:nvPr>
            <p:ph type="sldNum" sz="quarter" idx="12"/>
          </p:nvPr>
        </p:nvSpPr>
        <p:spPr>
          <a:ln/>
        </p:spPr>
        <p:txBody>
          <a:bodyPr/>
          <a:lstStyle>
            <a:lvl1pPr>
              <a:defRPr/>
            </a:lvl1pPr>
          </a:lstStyle>
          <a:p>
            <a:pPr>
              <a:defRPr/>
            </a:pPr>
            <a:fld id="{484BBD52-51B0-40A6-BB85-6A849179FFF5}" type="slidenum">
              <a:rPr lang="en-US" altLang="en-US"/>
              <a:pPr>
                <a:defRPr/>
              </a:pPr>
              <a:t>‹#›</a:t>
            </a:fld>
            <a:endParaRPr lang="en-US" altLang="en-US" dirty="0"/>
          </a:p>
        </p:txBody>
      </p:sp>
    </p:spTree>
    <p:extLst>
      <p:ext uri="{BB962C8B-B14F-4D97-AF65-F5344CB8AC3E}">
        <p14:creationId xmlns:p14="http://schemas.microsoft.com/office/powerpoint/2010/main" val="2081360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BD64E5A-D2B3-949E-E72C-C3B3AC036DF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5C524C2-BAD6-EC98-CDCB-6E761DAD36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6717523-E158-240D-880B-BA4AAD4B54C5}"/>
              </a:ext>
            </a:extLst>
          </p:cNvPr>
          <p:cNvSpPr>
            <a:spLocks noGrp="1" noChangeArrowheads="1"/>
          </p:cNvSpPr>
          <p:nvPr>
            <p:ph type="sldNum" sz="quarter" idx="12"/>
          </p:nvPr>
        </p:nvSpPr>
        <p:spPr>
          <a:ln/>
        </p:spPr>
        <p:txBody>
          <a:bodyPr/>
          <a:lstStyle>
            <a:lvl1pPr>
              <a:defRPr/>
            </a:lvl1pPr>
          </a:lstStyle>
          <a:p>
            <a:pPr>
              <a:defRPr/>
            </a:pPr>
            <a:fld id="{418FF288-DE02-4100-A9B8-0E8FBD83ED5C}" type="slidenum">
              <a:rPr lang="en-US" altLang="en-US"/>
              <a:pPr>
                <a:defRPr/>
              </a:pPr>
              <a:t>‹#›</a:t>
            </a:fld>
            <a:endParaRPr lang="en-US" altLang="en-US" dirty="0"/>
          </a:p>
        </p:txBody>
      </p:sp>
    </p:spTree>
    <p:extLst>
      <p:ext uri="{BB962C8B-B14F-4D97-AF65-F5344CB8AC3E}">
        <p14:creationId xmlns:p14="http://schemas.microsoft.com/office/powerpoint/2010/main" val="3547572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5379EB6-2D4B-6ED3-84EC-C822BA99DF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1EF118E-632D-1F87-058F-8125C9DC71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D575563-8233-7665-6D05-4002B1A589DF}"/>
              </a:ext>
            </a:extLst>
          </p:cNvPr>
          <p:cNvSpPr>
            <a:spLocks noGrp="1" noChangeArrowheads="1"/>
          </p:cNvSpPr>
          <p:nvPr>
            <p:ph type="sldNum" sz="quarter" idx="12"/>
          </p:nvPr>
        </p:nvSpPr>
        <p:spPr>
          <a:ln/>
        </p:spPr>
        <p:txBody>
          <a:bodyPr/>
          <a:lstStyle>
            <a:lvl1pPr>
              <a:defRPr/>
            </a:lvl1pPr>
          </a:lstStyle>
          <a:p>
            <a:pPr>
              <a:defRPr/>
            </a:pPr>
            <a:fld id="{EED90B34-95CC-46FB-BE47-528640799D6F}" type="slidenum">
              <a:rPr lang="en-US" altLang="en-US"/>
              <a:pPr>
                <a:defRPr/>
              </a:pPr>
              <a:t>‹#›</a:t>
            </a:fld>
            <a:endParaRPr lang="en-US" altLang="en-US" dirty="0"/>
          </a:p>
        </p:txBody>
      </p:sp>
    </p:spTree>
    <p:extLst>
      <p:ext uri="{BB962C8B-B14F-4D97-AF65-F5344CB8AC3E}">
        <p14:creationId xmlns:p14="http://schemas.microsoft.com/office/powerpoint/2010/main" val="1010828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548BC26-09B9-D22A-7991-A9634056CD1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639B4B4-4DB3-DF56-278E-287E2B965A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2086F0B-783D-55AC-8779-A53D9E06ACC6}"/>
              </a:ext>
            </a:extLst>
          </p:cNvPr>
          <p:cNvSpPr>
            <a:spLocks noGrp="1" noChangeArrowheads="1"/>
          </p:cNvSpPr>
          <p:nvPr>
            <p:ph type="sldNum" sz="quarter" idx="12"/>
          </p:nvPr>
        </p:nvSpPr>
        <p:spPr>
          <a:ln/>
        </p:spPr>
        <p:txBody>
          <a:bodyPr/>
          <a:lstStyle>
            <a:lvl1pPr>
              <a:defRPr/>
            </a:lvl1pPr>
          </a:lstStyle>
          <a:p>
            <a:pPr>
              <a:defRPr/>
            </a:pPr>
            <a:fld id="{0D987025-9D23-49B5-B6F6-ABD2B3C5E60E}" type="slidenum">
              <a:rPr lang="en-US" altLang="en-US"/>
              <a:pPr>
                <a:defRPr/>
              </a:pPr>
              <a:t>‹#›</a:t>
            </a:fld>
            <a:endParaRPr lang="en-US" altLang="en-US" dirty="0"/>
          </a:p>
        </p:txBody>
      </p:sp>
    </p:spTree>
    <p:extLst>
      <p:ext uri="{BB962C8B-B14F-4D97-AF65-F5344CB8AC3E}">
        <p14:creationId xmlns:p14="http://schemas.microsoft.com/office/powerpoint/2010/main" val="2283571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4FDE3B5-42F3-EFB0-5F26-225FF3C15DA5}"/>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65E7735-3261-ECF2-24B9-17B864A19CEB}"/>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7F6DACA-2442-329B-ACF8-2B19986FC131}"/>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DE97AE1D-EA13-0F2C-8605-941366983D35}"/>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88941872-44FB-4AE3-1E1D-B1417302289D}"/>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DAC7AA0-ECE3-4E69-BDA4-64CFBE2024C5}"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4f_1_r80R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mVXuN28Ismk&amp;ab_channel=emotionengin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oDRfzOpcdB8&amp;ab_channel=CharityBal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laygameoflife.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loud.anylogic.com/#/model/ca2a022d-cc15-4cd6-8138-f0ae93cdf005;mode=SETTING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hyperlink" Target="https://regimeshifts.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nbc.com/2020/01/29/flash-crash-trader-navinder-singh-sarao-sentenced-to-home-detention.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GjwvsK-66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newton">
            <a:extLst>
              <a:ext uri="{FF2B5EF4-FFF2-40B4-BE49-F238E27FC236}">
                <a16:creationId xmlns:a16="http://schemas.microsoft.com/office/drawing/2014/main" id="{56607ED9-5015-1307-89F8-BBD61BDFF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3175"/>
            <a:ext cx="5021263"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7" descr="mor6">
            <a:extLst>
              <a:ext uri="{FF2B5EF4-FFF2-40B4-BE49-F238E27FC236}">
                <a16:creationId xmlns:a16="http://schemas.microsoft.com/office/drawing/2014/main" id="{57457A88-1C65-D088-C6C3-EA3BCE08E6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818"/>
          <a:stretch>
            <a:fillRect/>
          </a:stretch>
        </p:blipFill>
        <p:spPr bwMode="auto">
          <a:xfrm>
            <a:off x="5802313" y="-3175"/>
            <a:ext cx="5600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6DF50589-3802-753D-BD1F-214430704C97}"/>
              </a:ext>
            </a:extLst>
          </p:cNvPr>
          <p:cNvSpPr>
            <a:spLocks noGrp="1" noChangeArrowheads="1"/>
          </p:cNvSpPr>
          <p:nvPr>
            <p:ph type="title"/>
          </p:nvPr>
        </p:nvSpPr>
        <p:spPr>
          <a:xfrm>
            <a:off x="720725" y="533400"/>
            <a:ext cx="10709275" cy="1143000"/>
          </a:xfrm>
        </p:spPr>
        <p:txBody>
          <a:bodyPr/>
          <a:lstStyle/>
          <a:p>
            <a:r>
              <a:rPr lang="en-US" altLang="en-US">
                <a:latin typeface="Calibri Light" panose="020F0302020204030204" pitchFamily="34" charset="0"/>
                <a:cs typeface="Calibri Light" panose="020F0302020204030204" pitchFamily="34" charset="0"/>
              </a:rPr>
              <a:t>Characteristics of complex adaptive systems</a:t>
            </a:r>
          </a:p>
        </p:txBody>
      </p:sp>
      <p:sp>
        <p:nvSpPr>
          <p:cNvPr id="19459" name="Content Placeholder 2">
            <a:extLst>
              <a:ext uri="{FF2B5EF4-FFF2-40B4-BE49-F238E27FC236}">
                <a16:creationId xmlns:a16="http://schemas.microsoft.com/office/drawing/2014/main" id="{9B8FA729-3436-1BDB-1363-87E104828E8D}"/>
              </a:ext>
            </a:extLst>
          </p:cNvPr>
          <p:cNvSpPr>
            <a:spLocks noGrp="1" noChangeArrowheads="1"/>
          </p:cNvSpPr>
          <p:nvPr>
            <p:ph idx="1"/>
          </p:nvPr>
        </p:nvSpPr>
        <p:spPr>
          <a:xfrm>
            <a:off x="685800" y="1981200"/>
            <a:ext cx="11006138" cy="4525963"/>
          </a:xfrm>
        </p:spPr>
        <p:txBody>
          <a:bodyPr/>
          <a:lstStyle/>
          <a:p>
            <a:pPr marL="514350" indent="-514350">
              <a:buFontTx/>
              <a:buAutoNum type="arabicPeriod"/>
            </a:pPr>
            <a:r>
              <a:rPr lang="en-US" altLang="en-US">
                <a:latin typeface="Calibri Light" panose="020F0302020204030204" pitchFamily="34" charset="0"/>
                <a:cs typeface="Calibri Light" panose="020F0302020204030204" pitchFamily="34" charset="0"/>
              </a:rPr>
              <a:t>Path dependence</a:t>
            </a:r>
          </a:p>
          <a:p>
            <a:pPr marL="514350" indent="-514350">
              <a:buFontTx/>
              <a:buAutoNum type="arabicPeriod"/>
            </a:pPr>
            <a:r>
              <a:rPr lang="en-US" altLang="en-US">
                <a:latin typeface="Calibri Light" panose="020F0302020204030204" pitchFamily="34" charset="0"/>
                <a:cs typeface="Calibri Light" panose="020F0302020204030204" pitchFamily="34" charset="0"/>
              </a:rPr>
              <a:t>Emergence</a:t>
            </a:r>
          </a:p>
          <a:p>
            <a:pPr marL="514350" indent="-514350">
              <a:buFontTx/>
              <a:buAutoNum type="arabicPeriod"/>
            </a:pPr>
            <a:r>
              <a:rPr lang="en-US" altLang="en-US">
                <a:latin typeface="Calibri Light" panose="020F0302020204030204" pitchFamily="34" charset="0"/>
                <a:cs typeface="Calibri Light" panose="020F0302020204030204" pitchFamily="34" charset="0"/>
              </a:rPr>
              <a:t>Self-organization</a:t>
            </a:r>
          </a:p>
          <a:p>
            <a:pPr marL="514350" indent="-514350">
              <a:buFontTx/>
              <a:buAutoNum type="arabicPeriod"/>
            </a:pPr>
            <a:r>
              <a:rPr lang="en-US" altLang="en-US">
                <a:latin typeface="Calibri Light" panose="020F0302020204030204" pitchFamily="34" charset="0"/>
                <a:cs typeface="Calibri Light" panose="020F0302020204030204" pitchFamily="34" charset="0"/>
              </a:rPr>
              <a:t>Cross-scalar structure</a:t>
            </a:r>
          </a:p>
          <a:p>
            <a:pPr marL="514350" indent="-514350">
              <a:buFontTx/>
              <a:buNone/>
            </a:pPr>
            <a:endParaRPr lang="en-US" altLang="en-US">
              <a:latin typeface="Calibri Light" panose="020F0302020204030204" pitchFamily="34" charset="0"/>
              <a:cs typeface="Calibri Light" panose="020F03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9A5DE-9DAA-6FE8-2727-0CC333D9D845}"/>
              </a:ext>
            </a:extLst>
          </p:cNvPr>
          <p:cNvSpPr>
            <a:spLocks noGrp="1"/>
          </p:cNvSpPr>
          <p:nvPr>
            <p:ph type="title"/>
          </p:nvPr>
        </p:nvSpPr>
        <p:spPr>
          <a:xfrm>
            <a:off x="3124200" y="212725"/>
            <a:ext cx="6705600" cy="1143000"/>
          </a:xfrm>
        </p:spPr>
        <p:txBody>
          <a:bodyPr/>
          <a:lstStyle/>
          <a:p>
            <a:pPr>
              <a:defRPr/>
            </a:pPr>
            <a:r>
              <a:rPr lang="en-US" kern="1200" dirty="0">
                <a:solidFill>
                  <a:schemeClr val="tx1"/>
                </a:solidFill>
                <a:latin typeface="Calibri Light" panose="020F0302020204030204" pitchFamily="34" charset="0"/>
                <a:cs typeface="Calibri Light" panose="020F0302020204030204" pitchFamily="34" charset="0"/>
              </a:rPr>
              <a:t>CASs have path dependency</a:t>
            </a:r>
            <a:endParaRPr lang="en-US" dirty="0">
              <a:latin typeface="Calibri Light" panose="020F0302020204030204" pitchFamily="34" charset="0"/>
              <a:cs typeface="Calibri Light" panose="020F0302020204030204" pitchFamily="34" charset="0"/>
            </a:endParaRPr>
          </a:p>
        </p:txBody>
      </p:sp>
      <p:sp>
        <p:nvSpPr>
          <p:cNvPr id="21507" name="Content Placeholder 2">
            <a:extLst>
              <a:ext uri="{FF2B5EF4-FFF2-40B4-BE49-F238E27FC236}">
                <a16:creationId xmlns:a16="http://schemas.microsoft.com/office/drawing/2014/main" id="{B1392CE2-1ED7-54C7-8131-5F1572F3A3D3}"/>
              </a:ext>
            </a:extLst>
          </p:cNvPr>
          <p:cNvSpPr>
            <a:spLocks noGrp="1" noChangeArrowheads="1"/>
          </p:cNvSpPr>
          <p:nvPr>
            <p:ph idx="1"/>
          </p:nvPr>
        </p:nvSpPr>
        <p:spPr>
          <a:xfrm>
            <a:off x="604838" y="1539875"/>
            <a:ext cx="6019800" cy="4525963"/>
          </a:xfrm>
        </p:spPr>
        <p:txBody>
          <a:bodyPr/>
          <a:lstStyle/>
          <a:p>
            <a:r>
              <a:rPr lang="en-US" altLang="en-US" sz="2800">
                <a:latin typeface="Calibri Light" panose="020F0302020204030204" pitchFamily="34" charset="0"/>
                <a:cs typeface="Calibri Light" panose="020F0302020204030204" pitchFamily="34" charset="0"/>
              </a:rPr>
              <a:t>Events that have unfolded in the past constrain the present and the future to varying degrees</a:t>
            </a:r>
          </a:p>
        </p:txBody>
      </p:sp>
      <p:sp>
        <p:nvSpPr>
          <p:cNvPr id="21508" name="TextBox 4">
            <a:extLst>
              <a:ext uri="{FF2B5EF4-FFF2-40B4-BE49-F238E27FC236}">
                <a16:creationId xmlns:a16="http://schemas.microsoft.com/office/drawing/2014/main" id="{0546C006-01CC-F971-7FD4-9763A2E80580}"/>
              </a:ext>
            </a:extLst>
          </p:cNvPr>
          <p:cNvSpPr txBox="1">
            <a:spLocks noChangeArrowheads="1"/>
          </p:cNvSpPr>
          <p:nvPr/>
        </p:nvSpPr>
        <p:spPr bwMode="auto">
          <a:xfrm>
            <a:off x="1219200" y="5334000"/>
            <a:ext cx="3001963"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Calibri Light" panose="020F0302020204030204" pitchFamily="34" charset="0"/>
                <a:cs typeface="Calibri Light" panose="020F0302020204030204" pitchFamily="34" charset="0"/>
              </a:rPr>
              <a:t>The QWERTY keyboard</a:t>
            </a:r>
          </a:p>
        </p:txBody>
      </p:sp>
      <p:pic>
        <p:nvPicPr>
          <p:cNvPr id="21509" name="Picture 2">
            <a:extLst>
              <a:ext uri="{FF2B5EF4-FFF2-40B4-BE49-F238E27FC236}">
                <a16:creationId xmlns:a16="http://schemas.microsoft.com/office/drawing/2014/main" id="{8E9EF358-83F8-8902-5D07-00E7F3F187A5}"/>
              </a:ext>
            </a:extLst>
          </p:cNvPr>
          <p:cNvPicPr>
            <a:picLocks noChangeAspect="1"/>
          </p:cNvPicPr>
          <p:nvPr/>
        </p:nvPicPr>
        <p:blipFill>
          <a:blip r:embed="rId3">
            <a:extLst>
              <a:ext uri="{28A0092B-C50C-407E-A947-70E740481C1C}">
                <a14:useLocalDpi xmlns:a14="http://schemas.microsoft.com/office/drawing/2010/main" val="0"/>
              </a:ext>
            </a:extLst>
          </a:blip>
          <a:srcRect b="19730"/>
          <a:stretch>
            <a:fillRect/>
          </a:stretch>
        </p:blipFill>
        <p:spPr bwMode="auto">
          <a:xfrm>
            <a:off x="6477000" y="1752600"/>
            <a:ext cx="5410200"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3">
            <a:extLst>
              <a:ext uri="{FF2B5EF4-FFF2-40B4-BE49-F238E27FC236}">
                <a16:creationId xmlns:a16="http://schemas.microsoft.com/office/drawing/2014/main" id="{EF10CEC6-309D-A0D2-50BE-23389EA4ACB2}"/>
              </a:ext>
            </a:extLst>
          </p:cNvPr>
          <p:cNvPicPr>
            <a:picLocks noChangeAspect="1"/>
          </p:cNvPicPr>
          <p:nvPr/>
        </p:nvPicPr>
        <p:blipFill>
          <a:blip r:embed="rId4">
            <a:extLst>
              <a:ext uri="{28A0092B-C50C-407E-A947-70E740481C1C}">
                <a14:useLocalDpi xmlns:a14="http://schemas.microsoft.com/office/drawing/2010/main" val="0"/>
              </a:ext>
            </a:extLst>
          </a:blip>
          <a:srcRect l="-1620" r="-107"/>
          <a:stretch>
            <a:fillRect/>
          </a:stretch>
        </p:blipFill>
        <p:spPr bwMode="auto">
          <a:xfrm>
            <a:off x="1066800" y="3276600"/>
            <a:ext cx="522287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8" descr="Calendar&#10;&#10;Description automatically generated">
            <a:extLst>
              <a:ext uri="{FF2B5EF4-FFF2-40B4-BE49-F238E27FC236}">
                <a16:creationId xmlns:a16="http://schemas.microsoft.com/office/drawing/2014/main" id="{75A443FC-A0E5-D025-0412-ACA329686E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28963" y="269875"/>
            <a:ext cx="6413500" cy="631825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4">
            <a:extLst>
              <a:ext uri="{FF2B5EF4-FFF2-40B4-BE49-F238E27FC236}">
                <a16:creationId xmlns:a16="http://schemas.microsoft.com/office/drawing/2014/main" id="{006BF3B1-4CEC-27E0-D2C5-ACAC03A177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76200"/>
            <a:ext cx="9537700" cy="639762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6B5DF10A-1C18-63DE-A6DF-E853B892A951}"/>
              </a:ext>
            </a:extLst>
          </p:cNvPr>
          <p:cNvSpPr>
            <a:spLocks noGrp="1" noChangeArrowheads="1"/>
          </p:cNvSpPr>
          <p:nvPr>
            <p:ph type="title"/>
          </p:nvPr>
        </p:nvSpPr>
        <p:spPr/>
        <p:txBody>
          <a:bodyPr/>
          <a:lstStyle/>
          <a:p>
            <a:r>
              <a:rPr lang="en-US" altLang="en-US">
                <a:latin typeface="Calibri Light" panose="020F0302020204030204" pitchFamily="34" charset="0"/>
                <a:cs typeface="Calibri Light" panose="020F0302020204030204" pitchFamily="34" charset="0"/>
              </a:rPr>
              <a:t>CASs exhibit emergence</a:t>
            </a:r>
          </a:p>
        </p:txBody>
      </p:sp>
      <p:pic>
        <p:nvPicPr>
          <p:cNvPr id="19459" name="Content Placeholder 3">
            <a:hlinkClick r:id="rId3"/>
            <a:extLst>
              <a:ext uri="{FF2B5EF4-FFF2-40B4-BE49-F238E27FC236}">
                <a16:creationId xmlns:a16="http://schemas.microsoft.com/office/drawing/2014/main" id="{C94E9D55-C9D3-8476-C950-90CC9DF1A669}"/>
              </a:ext>
            </a:extLst>
          </p:cNvPr>
          <p:cNvPicPr>
            <a:picLocks noGrp="1" noChangeAspect="1" noChangeArrowheads="1"/>
          </p:cNvPicPr>
          <p:nvPr>
            <p:ph idx="1"/>
          </p:nvPr>
        </p:nvPicPr>
        <p:blipFill>
          <a:blip r:embed="rId4"/>
          <a:srcRect/>
          <a:stretch>
            <a:fillRect/>
          </a:stretch>
        </p:blipFill>
        <p:spPr>
          <a:xfrm>
            <a:off x="4968875" y="1828800"/>
            <a:ext cx="6613525" cy="3810000"/>
          </a:xfrm>
          <a:ln w="44450">
            <a:solidFill>
              <a:schemeClr val="accent2">
                <a:lumMod val="60000"/>
                <a:lumOff val="40000"/>
              </a:schemeClr>
            </a:solidFill>
          </a:ln>
        </p:spPr>
      </p:pic>
      <p:sp>
        <p:nvSpPr>
          <p:cNvPr id="25604" name="Content Placeholder 2">
            <a:extLst>
              <a:ext uri="{FF2B5EF4-FFF2-40B4-BE49-F238E27FC236}">
                <a16:creationId xmlns:a16="http://schemas.microsoft.com/office/drawing/2014/main" id="{77A7D998-C86D-8936-4EAD-14790BB9BBC8}"/>
              </a:ext>
            </a:extLst>
          </p:cNvPr>
          <p:cNvSpPr txBox="1">
            <a:spLocks/>
          </p:cNvSpPr>
          <p:nvPr/>
        </p:nvSpPr>
        <p:spPr bwMode="auto">
          <a:xfrm>
            <a:off x="304800" y="1828800"/>
            <a:ext cx="426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sz="2400">
                <a:latin typeface="Calibri Light" panose="020F0302020204030204" pitchFamily="34" charset="0"/>
                <a:cs typeface="Calibri Light" panose="020F0302020204030204" pitchFamily="34" charset="0"/>
              </a:rPr>
              <a:t>Occurs when agents residing on one scale start producing behavior that lies one scale above them</a:t>
            </a:r>
          </a:p>
          <a:p>
            <a:r>
              <a:rPr lang="en-US" altLang="en-US" sz="2400">
                <a:latin typeface="Calibri Light" panose="020F0302020204030204" pitchFamily="34" charset="0"/>
                <a:cs typeface="Calibri Light" panose="020F0302020204030204" pitchFamily="34" charset="0"/>
              </a:rPr>
              <a:t>Local patterns or behaviors create emergent pattern when summed across many interacting individuals</a:t>
            </a:r>
          </a:p>
          <a:p>
            <a:r>
              <a:rPr lang="en-US" altLang="en-US" sz="2400">
                <a:latin typeface="Calibri Light" panose="020F0302020204030204" pitchFamily="34" charset="0"/>
                <a:cs typeface="Calibri Light" panose="020F0302020204030204" pitchFamily="34" charset="0"/>
              </a:rPr>
              <a:t>Emergent patterns cannot be identified by isolation of a single agent, but appear only through their interaction</a:t>
            </a:r>
          </a:p>
          <a:p>
            <a:endParaRPr lang="en-US" altLang="en-US" sz="2400">
              <a:latin typeface="Calibri Light" panose="020F0302020204030204" pitchFamily="34" charset="0"/>
              <a:cs typeface="Calibri Light" panose="020F03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F54CEA56-BA58-EBDC-2ECC-A8CED65D58CA}"/>
              </a:ext>
            </a:extLst>
          </p:cNvPr>
          <p:cNvSpPr>
            <a:spLocks noGrp="1" noChangeArrowheads="1"/>
          </p:cNvSpPr>
          <p:nvPr>
            <p:ph type="title"/>
          </p:nvPr>
        </p:nvSpPr>
        <p:spPr>
          <a:xfrm>
            <a:off x="147638" y="762000"/>
            <a:ext cx="5237162" cy="1143000"/>
          </a:xfrm>
        </p:spPr>
        <p:txBody>
          <a:bodyPr/>
          <a:lstStyle/>
          <a:p>
            <a:r>
              <a:rPr lang="en-US" altLang="en-US">
                <a:latin typeface="Calibri Light" panose="020F0302020204030204" pitchFamily="34" charset="0"/>
                <a:cs typeface="Calibri Light" panose="020F0302020204030204" pitchFamily="34" charset="0"/>
              </a:rPr>
              <a:t>CASs can self-organize</a:t>
            </a:r>
          </a:p>
        </p:txBody>
      </p:sp>
      <p:sp>
        <p:nvSpPr>
          <p:cNvPr id="27651" name="Content Placeholder 2">
            <a:extLst>
              <a:ext uri="{FF2B5EF4-FFF2-40B4-BE49-F238E27FC236}">
                <a16:creationId xmlns:a16="http://schemas.microsoft.com/office/drawing/2014/main" id="{46FC4033-0F2E-F4FD-6DB1-E96CBD1D9F11}"/>
              </a:ext>
            </a:extLst>
          </p:cNvPr>
          <p:cNvSpPr>
            <a:spLocks noGrp="1" noChangeArrowheads="1"/>
          </p:cNvSpPr>
          <p:nvPr>
            <p:ph idx="1"/>
          </p:nvPr>
        </p:nvSpPr>
        <p:spPr>
          <a:xfrm>
            <a:off x="334963" y="2187575"/>
            <a:ext cx="5049837" cy="4525963"/>
          </a:xfrm>
        </p:spPr>
        <p:txBody>
          <a:bodyPr/>
          <a:lstStyle/>
          <a:p>
            <a:pPr>
              <a:lnSpc>
                <a:spcPct val="90000"/>
              </a:lnSpc>
            </a:pPr>
            <a:r>
              <a:rPr lang="en-US" altLang="en-US" sz="2500">
                <a:latin typeface="Calibri Light" panose="020F0302020204030204" pitchFamily="34" charset="0"/>
                <a:cs typeface="Calibri Light" panose="020F0302020204030204" pitchFamily="34" charset="0"/>
              </a:rPr>
              <a:t>Self-organization is the process in which order arises from local interactions between parts of an initially disordered system. </a:t>
            </a:r>
          </a:p>
          <a:p>
            <a:pPr>
              <a:lnSpc>
                <a:spcPct val="90000"/>
              </a:lnSpc>
            </a:pPr>
            <a:r>
              <a:rPr lang="en-US" altLang="en-US" sz="2500">
                <a:latin typeface="Calibri Light" panose="020F0302020204030204" pitchFamily="34" charset="0"/>
                <a:cs typeface="Calibri Light" panose="020F0302020204030204" pitchFamily="34" charset="0"/>
              </a:rPr>
              <a:t>This can be as small as the development of an organism or as large as the order arising  spontaneously from many interacting agents</a:t>
            </a:r>
            <a:endParaRPr lang="en-US" altLang="en-US" sz="2400">
              <a:latin typeface="Calibri Light" panose="020F0302020204030204" pitchFamily="34" charset="0"/>
              <a:cs typeface="Calibri Light" panose="020F0302020204030204" pitchFamily="34" charset="0"/>
            </a:endParaRPr>
          </a:p>
        </p:txBody>
      </p:sp>
      <p:pic>
        <p:nvPicPr>
          <p:cNvPr id="27652" name="Picture 3">
            <a:extLst>
              <a:ext uri="{FF2B5EF4-FFF2-40B4-BE49-F238E27FC236}">
                <a16:creationId xmlns:a16="http://schemas.microsoft.com/office/drawing/2014/main" id="{359EDB40-9C31-4346-3048-68C4C381C7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12213" y="1044575"/>
            <a:ext cx="3176587"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a:extLst>
              <a:ext uri="{FF2B5EF4-FFF2-40B4-BE49-F238E27FC236}">
                <a16:creationId xmlns:a16="http://schemas.microsoft.com/office/drawing/2014/main" id="{F9B00CD8-B5CC-C472-C4A0-3D2BE6D47F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0375" y="1044575"/>
            <a:ext cx="3116263"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4">
            <a:hlinkClick r:id="rId2"/>
            <a:extLst>
              <a:ext uri="{FF2B5EF4-FFF2-40B4-BE49-F238E27FC236}">
                <a16:creationId xmlns:a16="http://schemas.microsoft.com/office/drawing/2014/main" id="{C2CED3D2-D7AD-66F3-1AA6-1294EDEDAA3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33475" y="103188"/>
            <a:ext cx="10501313" cy="6651625"/>
          </a:xfrm>
          <a:ln w="28575">
            <a:solidFill>
              <a:schemeClr val="accent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FD050-1FE2-01F8-C2D7-B6AF29AF0E8F}"/>
              </a:ext>
            </a:extLst>
          </p:cNvPr>
          <p:cNvSpPr>
            <a:spLocks noGrp="1"/>
          </p:cNvSpPr>
          <p:nvPr>
            <p:ph type="title"/>
          </p:nvPr>
        </p:nvSpPr>
        <p:spPr>
          <a:xfrm>
            <a:off x="617538" y="274638"/>
            <a:ext cx="6697662" cy="1143000"/>
          </a:xfrm>
        </p:spPr>
        <p:txBody>
          <a:bodyPr/>
          <a:lstStyle/>
          <a:p>
            <a:pPr>
              <a:defRPr/>
            </a:pPr>
            <a:r>
              <a:rPr lang="en-US" kern="1200" dirty="0">
                <a:solidFill>
                  <a:schemeClr val="tx1"/>
                </a:solidFill>
                <a:latin typeface="Calibri Light" panose="020F0302020204030204" pitchFamily="34" charset="0"/>
                <a:cs typeface="Calibri Light" panose="020F0302020204030204" pitchFamily="34" charset="0"/>
              </a:rPr>
              <a:t>CASs have cross-scalar structure</a:t>
            </a:r>
            <a:endParaRPr lang="en-US" dirty="0">
              <a:latin typeface="Calibri Light" panose="020F0302020204030204" pitchFamily="34" charset="0"/>
              <a:cs typeface="Calibri Light" panose="020F0302020204030204" pitchFamily="34" charset="0"/>
            </a:endParaRPr>
          </a:p>
        </p:txBody>
      </p:sp>
      <p:sp>
        <p:nvSpPr>
          <p:cNvPr id="29699" name="Content Placeholder 2">
            <a:extLst>
              <a:ext uri="{FF2B5EF4-FFF2-40B4-BE49-F238E27FC236}">
                <a16:creationId xmlns:a16="http://schemas.microsoft.com/office/drawing/2014/main" id="{2A8836D2-4B0F-E94E-B618-0718E1C87E33}"/>
              </a:ext>
            </a:extLst>
          </p:cNvPr>
          <p:cNvSpPr>
            <a:spLocks noGrp="1" noChangeArrowheads="1"/>
          </p:cNvSpPr>
          <p:nvPr>
            <p:ph idx="1"/>
          </p:nvPr>
        </p:nvSpPr>
        <p:spPr>
          <a:xfrm>
            <a:off x="457200" y="1905000"/>
            <a:ext cx="7239000" cy="4678363"/>
          </a:xfrm>
        </p:spPr>
        <p:txBody>
          <a:bodyPr/>
          <a:lstStyle/>
          <a:p>
            <a:r>
              <a:rPr lang="en-US" altLang="en-US" sz="2800">
                <a:latin typeface="Calibri Light" panose="020F0302020204030204" pitchFamily="34" charset="0"/>
                <a:cs typeface="Calibri Light" panose="020F0302020204030204" pitchFamily="34" charset="0"/>
              </a:rPr>
              <a:t>Global properties emerge from interactions among many individual components</a:t>
            </a:r>
          </a:p>
          <a:p>
            <a:r>
              <a:rPr lang="en-US" altLang="en-US" sz="2800">
                <a:latin typeface="Calibri Light" panose="020F0302020204030204" pitchFamily="34" charset="0"/>
                <a:cs typeface="Calibri Light" panose="020F0302020204030204" pitchFamily="34" charset="0"/>
              </a:rPr>
              <a:t>These global properties can then feed back to influence the subsequent development of these interactions of individuals</a:t>
            </a:r>
          </a:p>
          <a:p>
            <a:r>
              <a:rPr lang="en-US" altLang="en-US" sz="2800">
                <a:latin typeface="Calibri Light" panose="020F0302020204030204" pitchFamily="34" charset="0"/>
                <a:cs typeface="Calibri Light" panose="020F0302020204030204" pitchFamily="34" charset="0"/>
              </a:rPr>
              <a:t>In this way, complex adaptive systems link local reductionist mechanisms with global emergent, holistic patterns</a:t>
            </a:r>
          </a:p>
          <a:p>
            <a:pPr lvl="1"/>
            <a:endParaRPr lang="en-US" altLang="en-US" sz="2400">
              <a:latin typeface="Calibri Light" panose="020F0302020204030204" pitchFamily="34" charset="0"/>
              <a:cs typeface="Calibri Light" panose="020F0302020204030204" pitchFamily="34" charset="0"/>
            </a:endParaRPr>
          </a:p>
        </p:txBody>
      </p:sp>
      <p:pic>
        <p:nvPicPr>
          <p:cNvPr id="29700" name="Content Placeholder 3">
            <a:extLst>
              <a:ext uri="{FF2B5EF4-FFF2-40B4-BE49-F238E27FC236}">
                <a16:creationId xmlns:a16="http://schemas.microsoft.com/office/drawing/2014/main" id="{47AE23AB-FD5B-DF05-9ABD-0EFFC9FB53F7}"/>
              </a:ext>
            </a:extLst>
          </p:cNvPr>
          <p:cNvPicPr>
            <a:picLocks noChangeAspect="1"/>
          </p:cNvPicPr>
          <p:nvPr/>
        </p:nvPicPr>
        <p:blipFill>
          <a:blip r:embed="rId3">
            <a:extLst>
              <a:ext uri="{28A0092B-C50C-407E-A947-70E740481C1C}">
                <a14:useLocalDpi xmlns:a14="http://schemas.microsoft.com/office/drawing/2010/main" val="0"/>
              </a:ext>
            </a:extLst>
          </a:blip>
          <a:srcRect r="50505"/>
          <a:stretch>
            <a:fillRect/>
          </a:stretch>
        </p:blipFill>
        <p:spPr bwMode="auto">
          <a:xfrm>
            <a:off x="7467600" y="328613"/>
            <a:ext cx="4365625" cy="620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4">
            <a:hlinkClick r:id="rId3"/>
            <a:extLst>
              <a:ext uri="{FF2B5EF4-FFF2-40B4-BE49-F238E27FC236}">
                <a16:creationId xmlns:a16="http://schemas.microsoft.com/office/drawing/2014/main" id="{133B8DD0-E2FF-D91E-E276-526DEA1EB38C}"/>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796925" y="163513"/>
            <a:ext cx="10598150" cy="6530975"/>
          </a:xfrm>
          <a:ln w="34925">
            <a:solidFill>
              <a:schemeClr val="accent1"/>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4604F04-C767-0CF8-E298-BD175A2DA860}"/>
              </a:ext>
            </a:extLst>
          </p:cNvPr>
          <p:cNvSpPr>
            <a:spLocks noGrp="1" noChangeArrowheads="1"/>
          </p:cNvSpPr>
          <p:nvPr>
            <p:ph type="title"/>
          </p:nvPr>
        </p:nvSpPr>
        <p:spPr>
          <a:xfrm>
            <a:off x="609600" y="225425"/>
            <a:ext cx="5257800" cy="1143000"/>
          </a:xfrm>
        </p:spPr>
        <p:txBody>
          <a:bodyPr/>
          <a:lstStyle/>
          <a:p>
            <a:r>
              <a:rPr lang="en-US" altLang="en-US">
                <a:latin typeface="Calibri Light" panose="020F0302020204030204" pitchFamily="34" charset="0"/>
                <a:cs typeface="Calibri Light" panose="020F0302020204030204" pitchFamily="34" charset="0"/>
              </a:rPr>
              <a:t>Studying CASs</a:t>
            </a:r>
          </a:p>
        </p:txBody>
      </p:sp>
      <p:sp>
        <p:nvSpPr>
          <p:cNvPr id="21507" name="Content Placeholder 2">
            <a:extLst>
              <a:ext uri="{FF2B5EF4-FFF2-40B4-BE49-F238E27FC236}">
                <a16:creationId xmlns:a16="http://schemas.microsoft.com/office/drawing/2014/main" id="{F84A913D-82CA-5798-EDC6-3C51BAB1D43B}"/>
              </a:ext>
            </a:extLst>
          </p:cNvPr>
          <p:cNvSpPr>
            <a:spLocks noGrp="1"/>
          </p:cNvSpPr>
          <p:nvPr>
            <p:ph idx="1"/>
          </p:nvPr>
        </p:nvSpPr>
        <p:spPr>
          <a:xfrm>
            <a:off x="457200" y="1368425"/>
            <a:ext cx="6553200" cy="4525963"/>
          </a:xfrm>
        </p:spPr>
        <p:txBody>
          <a:bodyPr/>
          <a:lstStyle/>
          <a:p>
            <a:pPr>
              <a:defRPr/>
            </a:pPr>
            <a:r>
              <a:rPr lang="en-US" altLang="en-US" sz="2800" dirty="0">
                <a:latin typeface="Calibri Light" panose="020F0302020204030204" pitchFamily="34" charset="0"/>
                <a:cs typeface="Calibri Light" panose="020F0302020204030204" pitchFamily="34" charset="0"/>
              </a:rPr>
              <a:t>We use </a:t>
            </a:r>
            <a:r>
              <a:rPr lang="en-US" altLang="en-US" sz="2800" b="1" dirty="0">
                <a:latin typeface="Calibri Light" panose="020F0302020204030204" pitchFamily="34" charset="0"/>
                <a:cs typeface="Calibri Light" panose="020F0302020204030204" pitchFamily="34" charset="0"/>
              </a:rPr>
              <a:t>models</a:t>
            </a:r>
            <a:r>
              <a:rPr lang="en-US" altLang="en-US" sz="2800" dirty="0">
                <a:latin typeface="Calibri Light" panose="020F0302020204030204" pitchFamily="34" charset="0"/>
                <a:cs typeface="Calibri Light" panose="020F0302020204030204" pitchFamily="34" charset="0"/>
              </a:rPr>
              <a:t> and modeling to represent patterns and processes in the real world, including those of complex adaptive systems. </a:t>
            </a:r>
          </a:p>
          <a:p>
            <a:pPr>
              <a:defRPr/>
            </a:pPr>
            <a:r>
              <a:rPr lang="en-US" altLang="en-US" sz="2800" dirty="0">
                <a:latin typeface="Calibri Light" panose="020F0302020204030204" pitchFamily="34" charset="0"/>
                <a:cs typeface="Calibri Light" panose="020F0302020204030204" pitchFamily="34" charset="0"/>
              </a:rPr>
              <a:t>The characteristics of complex adaptive systems can be seen in these modeling techniques:</a:t>
            </a:r>
          </a:p>
          <a:p>
            <a:pPr lvl="1">
              <a:defRPr/>
            </a:pPr>
            <a:r>
              <a:rPr lang="en-US" altLang="en-US" sz="2400" dirty="0">
                <a:latin typeface="Calibri Light" panose="020F0302020204030204" pitchFamily="34" charset="0"/>
                <a:cs typeface="Calibri Light" panose="020F0302020204030204" pitchFamily="34" charset="0"/>
              </a:rPr>
              <a:t>Cellular automata</a:t>
            </a:r>
          </a:p>
          <a:p>
            <a:pPr lvl="1">
              <a:defRPr/>
            </a:pPr>
            <a:r>
              <a:rPr lang="en-US" altLang="en-US" sz="2400" dirty="0">
                <a:latin typeface="Calibri Light" panose="020F0302020204030204" pitchFamily="34" charset="0"/>
                <a:cs typeface="Calibri Light" panose="020F0302020204030204" pitchFamily="34" charset="0"/>
              </a:rPr>
              <a:t>Agent-based modeling</a:t>
            </a:r>
          </a:p>
          <a:p>
            <a:pPr marL="457200" lvl="1" indent="0">
              <a:buFontTx/>
              <a:buNone/>
              <a:defRPr/>
            </a:pPr>
            <a:endParaRPr lang="en-US" altLang="en-US" dirty="0"/>
          </a:p>
        </p:txBody>
      </p:sp>
      <p:pic>
        <p:nvPicPr>
          <p:cNvPr id="33796" name="Picture 2" descr="Text&#10;&#10;Description automatically generated">
            <a:extLst>
              <a:ext uri="{FF2B5EF4-FFF2-40B4-BE49-F238E27FC236}">
                <a16:creationId xmlns:a16="http://schemas.microsoft.com/office/drawing/2014/main" id="{E6F129A2-A00E-3416-4C49-36B424042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800"/>
          <a:stretch>
            <a:fillRect/>
          </a:stretch>
        </p:blipFill>
        <p:spPr bwMode="auto">
          <a:xfrm>
            <a:off x="7086600" y="73025"/>
            <a:ext cx="2914650"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2">
            <a:extLst>
              <a:ext uri="{FF2B5EF4-FFF2-40B4-BE49-F238E27FC236}">
                <a16:creationId xmlns:a16="http://schemas.microsoft.com/office/drawing/2014/main" id="{1D7457C6-C02F-088B-3E56-2C301A77FF0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403600"/>
            <a:ext cx="4251325"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8E177BD1-012D-51D9-F025-CA4564F49513}"/>
              </a:ext>
            </a:extLst>
          </p:cNvPr>
          <p:cNvSpPr>
            <a:spLocks noGrp="1" noChangeArrowheads="1"/>
          </p:cNvSpPr>
          <p:nvPr>
            <p:ph type="body" idx="1"/>
          </p:nvPr>
        </p:nvSpPr>
        <p:spPr>
          <a:xfrm>
            <a:off x="304800" y="1828800"/>
            <a:ext cx="5105400" cy="4525963"/>
          </a:xfrm>
        </p:spPr>
        <p:txBody>
          <a:bodyPr/>
          <a:lstStyle/>
          <a:p>
            <a:pPr eaLnBrk="1" hangingPunct="1"/>
            <a:r>
              <a:rPr lang="en-US" altLang="en-US" sz="2800">
                <a:latin typeface="Calibri Light" panose="020F0302020204030204" pitchFamily="34" charset="0"/>
                <a:cs typeface="Calibri Light" panose="020F0302020204030204" pitchFamily="34" charset="0"/>
              </a:rPr>
              <a:t>Mechanistic and deterministic, predictable</a:t>
            </a:r>
          </a:p>
          <a:p>
            <a:pPr eaLnBrk="1" hangingPunct="1"/>
            <a:r>
              <a:rPr lang="en-US" altLang="en-US" sz="2800">
                <a:latin typeface="Calibri Light" panose="020F0302020204030204" pitchFamily="34" charset="0"/>
                <a:cs typeface="Calibri Light" panose="020F0302020204030204" pitchFamily="34" charset="0"/>
              </a:rPr>
              <a:t>In a pure Newtonian world, all objects would have a clear identifiable position and movement</a:t>
            </a:r>
          </a:p>
          <a:p>
            <a:pPr eaLnBrk="1" hangingPunct="1"/>
            <a:r>
              <a:rPr lang="en-US" altLang="en-US" sz="2800">
                <a:latin typeface="Calibri Light" panose="020F0302020204030204" pitchFamily="34" charset="0"/>
                <a:cs typeface="Calibri Light" panose="020F0302020204030204" pitchFamily="34" charset="0"/>
              </a:rPr>
              <a:t>One could map out the future based on series of solvable equations</a:t>
            </a:r>
          </a:p>
          <a:p>
            <a:pPr eaLnBrk="1" hangingPunct="1"/>
            <a:endParaRPr lang="en-US" altLang="en-US" sz="2800">
              <a:latin typeface="Calibri" panose="020F0502020204030204" pitchFamily="34" charset="0"/>
              <a:cs typeface="Calibri" panose="020F0502020204030204" pitchFamily="34" charset="0"/>
            </a:endParaRPr>
          </a:p>
        </p:txBody>
      </p:sp>
      <p:sp>
        <p:nvSpPr>
          <p:cNvPr id="6147" name="Rectangle 6">
            <a:extLst>
              <a:ext uri="{FF2B5EF4-FFF2-40B4-BE49-F238E27FC236}">
                <a16:creationId xmlns:a16="http://schemas.microsoft.com/office/drawing/2014/main" id="{5B7467D8-EE3C-0828-9AD8-C3F4A7D7FF13}"/>
              </a:ext>
            </a:extLst>
          </p:cNvPr>
          <p:cNvSpPr>
            <a:spLocks noGrp="1" noChangeArrowheads="1"/>
          </p:cNvSpPr>
          <p:nvPr>
            <p:ph type="title"/>
          </p:nvPr>
        </p:nvSpPr>
        <p:spPr>
          <a:xfrm>
            <a:off x="800100" y="304800"/>
            <a:ext cx="10591800" cy="1325563"/>
          </a:xfrm>
        </p:spPr>
        <p:txBody>
          <a:bodyPr/>
          <a:lstStyle/>
          <a:p>
            <a:pPr eaLnBrk="1" hangingPunct="1"/>
            <a:r>
              <a:rPr lang="en-US" altLang="en-US">
                <a:latin typeface="Calibri Light" panose="020F0302020204030204" pitchFamily="34" charset="0"/>
                <a:cs typeface="Calibri Light" panose="020F0302020204030204" pitchFamily="34" charset="0"/>
              </a:rPr>
              <a:t>The Newtonian world</a:t>
            </a:r>
          </a:p>
        </p:txBody>
      </p:sp>
      <p:pic>
        <p:nvPicPr>
          <p:cNvPr id="6148" name="Picture 8" descr="pool_shot_close">
            <a:extLst>
              <a:ext uri="{FF2B5EF4-FFF2-40B4-BE49-F238E27FC236}">
                <a16:creationId xmlns:a16="http://schemas.microsoft.com/office/drawing/2014/main" id="{88A90AFE-C1F3-5B99-632A-14A1F6C8B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877"/>
          <a:stretch>
            <a:fillRect/>
          </a:stretch>
        </p:blipFill>
        <p:spPr bwMode="auto">
          <a:xfrm>
            <a:off x="5562600" y="1828800"/>
            <a:ext cx="61722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F7H252TF05JJOT9_MEDIUM">
            <a:extLst>
              <a:ext uri="{FF2B5EF4-FFF2-40B4-BE49-F238E27FC236}">
                <a16:creationId xmlns:a16="http://schemas.microsoft.com/office/drawing/2014/main" id="{4E02B9C4-6054-883A-9D9E-C00449D04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a:extLst>
              <a:ext uri="{FF2B5EF4-FFF2-40B4-BE49-F238E27FC236}">
                <a16:creationId xmlns:a16="http://schemas.microsoft.com/office/drawing/2014/main" id="{7CDD141A-A866-173C-3F64-2233E00DEFF9}"/>
              </a:ext>
            </a:extLst>
          </p:cNvPr>
          <p:cNvSpPr>
            <a:spLocks noGrp="1" noChangeArrowheads="1"/>
          </p:cNvSpPr>
          <p:nvPr>
            <p:ph type="title"/>
          </p:nvPr>
        </p:nvSpPr>
        <p:spPr>
          <a:xfrm>
            <a:off x="1752600" y="0"/>
            <a:ext cx="8686800" cy="1143000"/>
          </a:xfrm>
        </p:spPr>
        <p:txBody>
          <a:bodyPr/>
          <a:lstStyle/>
          <a:p>
            <a:pPr eaLnBrk="1" hangingPunct="1"/>
            <a:r>
              <a:rPr lang="en-US" altLang="en-US" sz="4000"/>
              <a:t>Cellular automata (CA)</a:t>
            </a:r>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Content Placeholder 3">
            <a:hlinkClick r:id="rId3"/>
            <a:extLst>
              <a:ext uri="{FF2B5EF4-FFF2-40B4-BE49-F238E27FC236}">
                <a16:creationId xmlns:a16="http://schemas.microsoft.com/office/drawing/2014/main" id="{E8151C9A-5E7F-BF02-24E0-F9456D3A9010}"/>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1600200" y="533400"/>
            <a:ext cx="8991600" cy="4495800"/>
          </a:xfrm>
          <a:ln w="38100">
            <a:solidFill>
              <a:schemeClr val="accent2"/>
            </a:solidFill>
            <a:miter lim="800000"/>
            <a:headEnd/>
            <a:tailEnd/>
          </a:ln>
        </p:spPr>
      </p:pic>
      <p:sp>
        <p:nvSpPr>
          <p:cNvPr id="37891" name="TextBox 4">
            <a:extLst>
              <a:ext uri="{FF2B5EF4-FFF2-40B4-BE49-F238E27FC236}">
                <a16:creationId xmlns:a16="http://schemas.microsoft.com/office/drawing/2014/main" id="{4A0756FB-9151-DBF6-B997-DE59FC59D495}"/>
              </a:ext>
            </a:extLst>
          </p:cNvPr>
          <p:cNvSpPr txBox="1">
            <a:spLocks noChangeArrowheads="1"/>
          </p:cNvSpPr>
          <p:nvPr/>
        </p:nvSpPr>
        <p:spPr bwMode="auto">
          <a:xfrm>
            <a:off x="1660525" y="5394325"/>
            <a:ext cx="8870950"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latin typeface="Calibri Light" panose="020F0302020204030204" pitchFamily="34" charset="0"/>
                <a:cs typeface="Calibri Light" panose="020F0302020204030204" pitchFamily="34" charset="0"/>
              </a:rPr>
              <a:t>In a cellular automata, simple rules are assigned to cells, and then the cellular automata is allowed to run over time. Each individual cell is sensitive to the neighborhood around it and responds to it according to the rules that define it.  </a:t>
            </a:r>
          </a:p>
        </p:txBody>
      </p:sp>
      <p:pic>
        <p:nvPicPr>
          <p:cNvPr id="37892" name="Picture 5">
            <a:extLst>
              <a:ext uri="{FF2B5EF4-FFF2-40B4-BE49-F238E27FC236}">
                <a16:creationId xmlns:a16="http://schemas.microsoft.com/office/drawing/2014/main" id="{B67A2A8E-67D0-253B-FC99-93D79F79E1B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50225" y="152400"/>
            <a:ext cx="23812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30F84410-532E-48EA-DE3A-06B2A7127736}"/>
              </a:ext>
            </a:extLst>
          </p:cNvPr>
          <p:cNvSpPr>
            <a:spLocks noGrp="1" noChangeArrowheads="1"/>
          </p:cNvSpPr>
          <p:nvPr>
            <p:ph type="title"/>
          </p:nvPr>
        </p:nvSpPr>
        <p:spPr/>
        <p:txBody>
          <a:bodyPr/>
          <a:lstStyle/>
          <a:p>
            <a:r>
              <a:rPr lang="en-US" altLang="en-US">
                <a:latin typeface="Calibri Light" panose="020F0302020204030204" pitchFamily="34" charset="0"/>
                <a:cs typeface="Calibri Light" panose="020F0302020204030204" pitchFamily="34" charset="0"/>
              </a:rPr>
              <a:t>Cellular automata</a:t>
            </a:r>
          </a:p>
        </p:txBody>
      </p:sp>
      <p:sp>
        <p:nvSpPr>
          <p:cNvPr id="39939" name="Content Placeholder 2">
            <a:extLst>
              <a:ext uri="{FF2B5EF4-FFF2-40B4-BE49-F238E27FC236}">
                <a16:creationId xmlns:a16="http://schemas.microsoft.com/office/drawing/2014/main" id="{B929D02F-85AD-E7D9-601B-DC78A9739D10}"/>
              </a:ext>
            </a:extLst>
          </p:cNvPr>
          <p:cNvSpPr>
            <a:spLocks noGrp="1" noChangeArrowheads="1"/>
          </p:cNvSpPr>
          <p:nvPr>
            <p:ph idx="1"/>
          </p:nvPr>
        </p:nvSpPr>
        <p:spPr/>
        <p:txBody>
          <a:bodyPr/>
          <a:lstStyle/>
          <a:p>
            <a:r>
              <a:rPr lang="en-US" altLang="en-US" sz="2500">
                <a:latin typeface="Calibri Light" panose="020F0302020204030204" pitchFamily="34" charset="0"/>
                <a:cs typeface="Calibri Light" panose="020F0302020204030204" pitchFamily="34" charset="0"/>
              </a:rPr>
              <a:t>A computational method to study the dynamics of complex adaptive systems</a:t>
            </a:r>
          </a:p>
          <a:p>
            <a:r>
              <a:rPr lang="en-US" altLang="en-US" sz="2500">
                <a:latin typeface="Calibri Light" panose="020F0302020204030204" pitchFamily="34" charset="0"/>
                <a:cs typeface="Calibri Light" panose="020F0302020204030204" pitchFamily="34" charset="0"/>
              </a:rPr>
              <a:t>Patterns self-organize and exhibit emergence</a:t>
            </a:r>
          </a:p>
          <a:p>
            <a:r>
              <a:rPr lang="en-US" altLang="en-US" sz="2500">
                <a:latin typeface="Calibri Light" panose="020F0302020204030204" pitchFamily="34" charset="0"/>
                <a:cs typeface="Calibri Light" panose="020F0302020204030204" pitchFamily="34" charset="0"/>
              </a:rPr>
              <a:t>Simple local rules among individuals play out to shape global properties</a:t>
            </a:r>
          </a:p>
          <a:p>
            <a:r>
              <a:rPr lang="en-US" altLang="en-US" sz="2500">
                <a:latin typeface="Calibri Light" panose="020F0302020204030204" pitchFamily="34" charset="0"/>
                <a:cs typeface="Calibri Light" panose="020F0302020204030204" pitchFamily="34" charset="0"/>
              </a:rPr>
              <a:t>Cellular automata can exhibit path dependency in that a small change in initial conditions may lead to different outcomes</a:t>
            </a:r>
          </a:p>
          <a:p>
            <a:r>
              <a:rPr lang="en-US" altLang="en-US" sz="2500">
                <a:latin typeface="Calibri Light" panose="020F0302020204030204" pitchFamily="34" charset="0"/>
                <a:cs typeface="Calibri Light" panose="020F0302020204030204" pitchFamily="34" charset="0"/>
              </a:rPr>
              <a:t>Future states may be resistant to variations in initial conditions and converge to the same end state, or they may continue to unfold without reaching any particular end state</a:t>
            </a:r>
          </a:p>
          <a:p>
            <a:r>
              <a:rPr lang="en-US" altLang="en-US" sz="2500">
                <a:latin typeface="Calibri Light" panose="020F0302020204030204" pitchFamily="34" charset="0"/>
                <a:cs typeface="Calibri Light" panose="020F0302020204030204" pitchFamily="34" charset="0"/>
              </a:rPr>
              <a:t>Cellular automata are used to model plant succession, water flow, wildfire movement, land use change, disease spread, and many other phenomena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14488CA-C9E3-8BD0-5474-2DF1FC6E0727}"/>
              </a:ext>
            </a:extLst>
          </p:cNvPr>
          <p:cNvSpPr>
            <a:spLocks noGrp="1" noChangeArrowheads="1"/>
          </p:cNvSpPr>
          <p:nvPr>
            <p:ph type="title"/>
          </p:nvPr>
        </p:nvSpPr>
        <p:spPr/>
        <p:txBody>
          <a:bodyPr/>
          <a:lstStyle/>
          <a:p>
            <a:r>
              <a:rPr lang="en-US" altLang="en-US" sz="4000">
                <a:latin typeface="Calibri Light" panose="020F0302020204030204" pitchFamily="34" charset="0"/>
                <a:cs typeface="Calibri Light" panose="020F0302020204030204" pitchFamily="34" charset="0"/>
              </a:rPr>
              <a:t>Agent-based modeling</a:t>
            </a:r>
          </a:p>
        </p:txBody>
      </p:sp>
      <p:sp>
        <p:nvSpPr>
          <p:cNvPr id="31747" name="Rectangle 3">
            <a:extLst>
              <a:ext uri="{FF2B5EF4-FFF2-40B4-BE49-F238E27FC236}">
                <a16:creationId xmlns:a16="http://schemas.microsoft.com/office/drawing/2014/main" id="{C85A2FD1-4C87-8F3B-D02D-3CEF134072C6}"/>
              </a:ext>
            </a:extLst>
          </p:cNvPr>
          <p:cNvSpPr>
            <a:spLocks noGrp="1" noChangeArrowheads="1"/>
          </p:cNvSpPr>
          <p:nvPr>
            <p:ph type="body" idx="1"/>
          </p:nvPr>
        </p:nvSpPr>
        <p:spPr/>
        <p:txBody>
          <a:bodyPr/>
          <a:lstStyle/>
          <a:p>
            <a:pPr>
              <a:defRPr/>
            </a:pPr>
            <a:r>
              <a:rPr lang="en-US" altLang="en-US" sz="2800" dirty="0">
                <a:latin typeface="Calibri Light" panose="020F0302020204030204" pitchFamily="34" charset="0"/>
                <a:cs typeface="Calibri Light" panose="020F0302020204030204" pitchFamily="34" charset="0"/>
              </a:rPr>
              <a:t>A computational method to study the dynamics of complex adaptive systems</a:t>
            </a:r>
          </a:p>
          <a:p>
            <a:pPr>
              <a:defRPr/>
            </a:pPr>
            <a:r>
              <a:rPr lang="en-US" altLang="en-US" sz="2800" dirty="0">
                <a:latin typeface="Calibri Light" panose="020F0302020204030204" pitchFamily="34" charset="0"/>
                <a:cs typeface="Calibri Light" panose="020F0302020204030204" pitchFamily="34" charset="0"/>
              </a:rPr>
              <a:t>Agents in the program are programmed to interact with other agents</a:t>
            </a:r>
          </a:p>
          <a:p>
            <a:pPr>
              <a:defRPr/>
            </a:pPr>
            <a:r>
              <a:rPr lang="en-US" altLang="en-US" sz="2800" dirty="0">
                <a:latin typeface="Calibri Light" panose="020F0302020204030204" pitchFamily="34" charset="0"/>
                <a:cs typeface="Calibri Light" panose="020F0302020204030204" pitchFamily="34" charset="0"/>
              </a:rPr>
              <a:t>Agents have local instead of global knowledge</a:t>
            </a:r>
          </a:p>
          <a:p>
            <a:pPr>
              <a:defRPr/>
            </a:pPr>
            <a:r>
              <a:rPr lang="en-US" altLang="en-US" sz="2800" dirty="0">
                <a:latin typeface="Calibri Light" panose="020F0302020204030204" pitchFamily="34" charset="0"/>
                <a:cs typeface="Calibri Light" panose="020F0302020204030204" pitchFamily="34" charset="0"/>
              </a:rPr>
              <a:t>Agents can have different behaviors and adapt over time</a:t>
            </a:r>
          </a:p>
          <a:p>
            <a:pPr>
              <a:defRPr/>
            </a:pPr>
            <a:r>
              <a:rPr lang="en-US" altLang="en-US" sz="2800" dirty="0">
                <a:latin typeface="Calibri Light" panose="020F0302020204030204" pitchFamily="34" charset="0"/>
                <a:cs typeface="Calibri Light" panose="020F0302020204030204" pitchFamily="34" charset="0"/>
              </a:rPr>
              <a:t>Initial conditions can vary and result in very different endpoints</a:t>
            </a:r>
          </a:p>
          <a:p>
            <a:pPr>
              <a:defRPr/>
            </a:pPr>
            <a:r>
              <a:rPr lang="en-US" altLang="en-US" sz="2800" dirty="0">
                <a:latin typeface="Calibri Light" panose="020F0302020204030204" pitchFamily="34" charset="0"/>
                <a:cs typeface="Calibri Light" panose="020F0302020204030204" pitchFamily="34" charset="0"/>
              </a:rPr>
              <a:t>However, the system may be robust to local changes and repeatedly converge upon the same endpoint.</a:t>
            </a:r>
          </a:p>
          <a:p>
            <a:pPr marL="0" indent="0">
              <a:buFontTx/>
              <a:buNone/>
              <a:defRPr/>
            </a:pPr>
            <a:endParaRPr lang="en-US" altLang="en-US" dirty="0">
              <a:latin typeface="Calibri Light" panose="020F0302020204030204" pitchFamily="34" charset="0"/>
              <a:cs typeface="Calibri Light" panose="020F03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Content Placeholder 3">
            <a:hlinkClick r:id="rId3"/>
            <a:extLst>
              <a:ext uri="{FF2B5EF4-FFF2-40B4-BE49-F238E27FC236}">
                <a16:creationId xmlns:a16="http://schemas.microsoft.com/office/drawing/2014/main" id="{C15C97CD-C302-3657-5F98-F034AEE2C3F4}"/>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l="1437" t="2856" r="1437" b="2856"/>
          <a:stretch>
            <a:fillRect/>
          </a:stretch>
        </p:blipFill>
        <p:spPr>
          <a:xfrm>
            <a:off x="723900" y="263525"/>
            <a:ext cx="10744200" cy="6330950"/>
          </a:xfrm>
          <a:ln w="28575">
            <a:solidFill>
              <a:schemeClr val="accent2"/>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4199D7E3-0105-804E-0631-6E7805FB323F}"/>
              </a:ext>
            </a:extLst>
          </p:cNvPr>
          <p:cNvSpPr>
            <a:spLocks noGrp="1" noChangeArrowheads="1"/>
          </p:cNvSpPr>
          <p:nvPr>
            <p:ph type="title"/>
          </p:nvPr>
        </p:nvSpPr>
        <p:spPr>
          <a:xfrm>
            <a:off x="0" y="371475"/>
            <a:ext cx="11887200" cy="1143000"/>
          </a:xfrm>
        </p:spPr>
        <p:txBody>
          <a:bodyPr/>
          <a:lstStyle/>
          <a:p>
            <a:r>
              <a:rPr lang="en-US" altLang="en-US">
                <a:latin typeface="Calibri Light" panose="020F0302020204030204" pitchFamily="34" charset="0"/>
                <a:cs typeface="Calibri Light" panose="020F0302020204030204" pitchFamily="34" charset="0"/>
              </a:rPr>
              <a:t>A complex adaptive systems viewpoint unifies equilibrium and non-equilibrium dynamics</a:t>
            </a:r>
          </a:p>
        </p:txBody>
      </p:sp>
      <p:sp>
        <p:nvSpPr>
          <p:cNvPr id="45059" name="Content Placeholder 2">
            <a:extLst>
              <a:ext uri="{FF2B5EF4-FFF2-40B4-BE49-F238E27FC236}">
                <a16:creationId xmlns:a16="http://schemas.microsoft.com/office/drawing/2014/main" id="{2D7D11DC-C82A-0659-172C-76F0D63D79B5}"/>
              </a:ext>
            </a:extLst>
          </p:cNvPr>
          <p:cNvSpPr>
            <a:spLocks noGrp="1" noChangeArrowheads="1"/>
          </p:cNvSpPr>
          <p:nvPr>
            <p:ph idx="1"/>
          </p:nvPr>
        </p:nvSpPr>
        <p:spPr>
          <a:xfrm>
            <a:off x="381000" y="1752600"/>
            <a:ext cx="4800600" cy="4351338"/>
          </a:xfrm>
        </p:spPr>
        <p:txBody>
          <a:bodyPr/>
          <a:lstStyle/>
          <a:p>
            <a:pPr>
              <a:buFont typeface="Wingdings" panose="05000000000000000000" pitchFamily="2" charset="2"/>
              <a:buChar char="§"/>
            </a:pPr>
            <a:r>
              <a:rPr lang="en-US" altLang="en-US" sz="2400">
                <a:latin typeface="Calibri Light" panose="020F0302020204030204" pitchFamily="34" charset="0"/>
                <a:cs typeface="Calibri Light" panose="020F0302020204030204" pitchFamily="34" charset="0"/>
              </a:rPr>
              <a:t>Equilibrium dynamics</a:t>
            </a:r>
          </a:p>
          <a:p>
            <a:pPr lvl="1">
              <a:buFont typeface="Wingdings" panose="05000000000000000000" pitchFamily="2" charset="2"/>
              <a:buChar char="§"/>
            </a:pPr>
            <a:r>
              <a:rPr lang="en-US" altLang="en-US" sz="2400">
                <a:latin typeface="Calibri Light" panose="020F0302020204030204" pitchFamily="34" charset="0"/>
                <a:cs typeface="Calibri Light" panose="020F0302020204030204" pitchFamily="34" charset="0"/>
              </a:rPr>
              <a:t>Systems may converge toward configurations that are stable persistent, and self-reinforcing </a:t>
            </a:r>
          </a:p>
          <a:p>
            <a:pPr>
              <a:buFont typeface="Wingdings" panose="05000000000000000000" pitchFamily="2" charset="2"/>
              <a:buChar char="§"/>
            </a:pPr>
            <a:r>
              <a:rPr lang="en-US" altLang="en-US" sz="2400">
                <a:latin typeface="Calibri Light" panose="020F0302020204030204" pitchFamily="34" charset="0"/>
                <a:cs typeface="Calibri Light" panose="020F0302020204030204" pitchFamily="34" charset="0"/>
              </a:rPr>
              <a:t>Non-equilibrium dynamics</a:t>
            </a:r>
          </a:p>
          <a:p>
            <a:pPr lvl="1">
              <a:buFont typeface="Wingdings" panose="05000000000000000000" pitchFamily="2" charset="2"/>
              <a:buChar char="§"/>
            </a:pPr>
            <a:r>
              <a:rPr lang="en-US" altLang="en-US" sz="2400">
                <a:latin typeface="Calibri Light" panose="020F0302020204030204" pitchFamily="34" charset="0"/>
                <a:cs typeface="Calibri Light" panose="020F0302020204030204" pitchFamily="34" charset="0"/>
              </a:rPr>
              <a:t>Systems may change from one stable state smoothly or </a:t>
            </a:r>
            <a:r>
              <a:rPr lang="en-US" altLang="en-US" sz="2400">
                <a:latin typeface="Calibri Light" panose="020F0302020204030204" pitchFamily="34" charset="0"/>
                <a:cs typeface="Calibri Light" panose="020F0302020204030204" pitchFamily="34" charset="0"/>
                <a:hlinkClick r:id="rId3"/>
              </a:rPr>
              <a:t>abruptly</a:t>
            </a:r>
            <a:endParaRPr lang="en-US" altLang="en-US" sz="2400">
              <a:latin typeface="Calibri Light" panose="020F0302020204030204" pitchFamily="34" charset="0"/>
              <a:cs typeface="Calibri Light" panose="020F0302020204030204" pitchFamily="34" charset="0"/>
            </a:endParaRPr>
          </a:p>
          <a:p>
            <a:pPr lvl="1">
              <a:buFont typeface="Wingdings" panose="05000000000000000000" pitchFamily="2" charset="2"/>
              <a:buChar char="§"/>
            </a:pPr>
            <a:r>
              <a:rPr lang="en-US" altLang="en-US" sz="2400">
                <a:latin typeface="Calibri Light" panose="020F0302020204030204" pitchFamily="34" charset="0"/>
                <a:cs typeface="Calibri Light" panose="020F0302020204030204" pitchFamily="34" charset="0"/>
              </a:rPr>
              <a:t>System may not converge and exhibit instability constantly change over time.</a:t>
            </a:r>
            <a:endParaRPr lang="en-US" altLang="en-US" sz="2400" b="1">
              <a:latin typeface="Calibri Light" panose="020F0302020204030204" pitchFamily="34" charset="0"/>
              <a:cs typeface="Calibri Light" panose="020F0302020204030204" pitchFamily="34" charset="0"/>
            </a:endParaRPr>
          </a:p>
        </p:txBody>
      </p:sp>
      <p:grpSp>
        <p:nvGrpSpPr>
          <p:cNvPr id="45060" name="Group 1">
            <a:extLst>
              <a:ext uri="{FF2B5EF4-FFF2-40B4-BE49-F238E27FC236}">
                <a16:creationId xmlns:a16="http://schemas.microsoft.com/office/drawing/2014/main" id="{50C9BE69-BE3D-D44F-0C58-34AAD7896736}"/>
              </a:ext>
            </a:extLst>
          </p:cNvPr>
          <p:cNvGrpSpPr>
            <a:grpSpLocks/>
          </p:cNvGrpSpPr>
          <p:nvPr/>
        </p:nvGrpSpPr>
        <p:grpSpPr bwMode="auto">
          <a:xfrm>
            <a:off x="5432425" y="1828800"/>
            <a:ext cx="6477000" cy="5029200"/>
            <a:chOff x="4953000" y="1524000"/>
            <a:chExt cx="5715000" cy="4343400"/>
          </a:xfrm>
        </p:grpSpPr>
        <p:pic>
          <p:nvPicPr>
            <p:cNvPr id="45062" name="Content Placeholder 3">
              <a:extLst>
                <a:ext uri="{FF2B5EF4-FFF2-40B4-BE49-F238E27FC236}">
                  <a16:creationId xmlns:a16="http://schemas.microsoft.com/office/drawing/2014/main" id="{31D236FC-A624-B70F-1CDF-5D10EF651E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76400"/>
              <a:ext cx="5715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2E5EDCA-2028-20E8-39F4-5CEC8DAFB378}"/>
                </a:ext>
              </a:extLst>
            </p:cNvPr>
            <p:cNvSpPr/>
            <p:nvPr/>
          </p:nvSpPr>
          <p:spPr>
            <a:xfrm>
              <a:off x="6629681" y="1524000"/>
              <a:ext cx="3810000" cy="6855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2" name="Rectangle 1">
            <a:extLst>
              <a:ext uri="{FF2B5EF4-FFF2-40B4-BE49-F238E27FC236}">
                <a16:creationId xmlns:a16="http://schemas.microsoft.com/office/drawing/2014/main" id="{19AC716A-56BD-8458-E792-E50F7DDE34F4}"/>
              </a:ext>
            </a:extLst>
          </p:cNvPr>
          <p:cNvSpPr/>
          <p:nvPr/>
        </p:nvSpPr>
        <p:spPr>
          <a:xfrm>
            <a:off x="5965825" y="4953000"/>
            <a:ext cx="3886200" cy="1941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B3F0141B-F8E5-778F-03E5-1FCF315DB0FF}"/>
              </a:ext>
            </a:extLst>
          </p:cNvPr>
          <p:cNvSpPr txBox="1">
            <a:spLocks noChangeArrowheads="1"/>
          </p:cNvSpPr>
          <p:nvPr/>
        </p:nvSpPr>
        <p:spPr bwMode="auto">
          <a:xfrm>
            <a:off x="2060575" y="315913"/>
            <a:ext cx="79978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endParaRPr lang="en-US" altLang="en-US" sz="1800"/>
          </a:p>
          <a:p>
            <a:pPr lvl="1" eaLnBrk="1" hangingPunct="1">
              <a:spcBef>
                <a:spcPct val="0"/>
              </a:spcBef>
              <a:buFontTx/>
              <a:buNone/>
            </a:pPr>
            <a:endParaRPr lang="en-US" altLang="en-US" sz="1800"/>
          </a:p>
          <a:p>
            <a:pPr lvl="1" eaLnBrk="1" hangingPunct="1">
              <a:spcBef>
                <a:spcPct val="0"/>
              </a:spcBef>
              <a:buFontTx/>
              <a:buNone/>
            </a:pPr>
            <a:endParaRPr lang="en-US" altLang="en-US" sz="1800"/>
          </a:p>
        </p:txBody>
      </p:sp>
      <p:pic>
        <p:nvPicPr>
          <p:cNvPr id="8195" name="Picture 3" descr="logging">
            <a:extLst>
              <a:ext uri="{FF2B5EF4-FFF2-40B4-BE49-F238E27FC236}">
                <a16:creationId xmlns:a16="http://schemas.microsoft.com/office/drawing/2014/main" id="{BD9F8976-32D4-51FB-9F5B-93054A4B7C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6513" y="255588"/>
            <a:ext cx="3733800" cy="613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epiphytes">
            <a:extLst>
              <a:ext uri="{FF2B5EF4-FFF2-40B4-BE49-F238E27FC236}">
                <a16:creationId xmlns:a16="http://schemas.microsoft.com/office/drawing/2014/main" id="{C78AF1A5-DAEA-92C7-6E6F-2D4CB19FEF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8188" y="255588"/>
            <a:ext cx="4125912" cy="616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CD5758C-16B0-28B2-AE7F-C26586CD6D11}"/>
              </a:ext>
            </a:extLst>
          </p:cNvPr>
          <p:cNvSpPr>
            <a:spLocks noGrp="1" noChangeArrowheads="1"/>
          </p:cNvSpPr>
          <p:nvPr>
            <p:ph type="title"/>
          </p:nvPr>
        </p:nvSpPr>
        <p:spPr/>
        <p:txBody>
          <a:bodyPr/>
          <a:lstStyle/>
          <a:p>
            <a:r>
              <a:rPr lang="en-US" altLang="en-US">
                <a:latin typeface="Calibri Light" panose="020F0302020204030204" pitchFamily="34" charset="0"/>
                <a:cs typeface="Calibri Light" panose="020F0302020204030204" pitchFamily="34" charset="0"/>
              </a:rPr>
              <a:t>Challenges to a Newtonian view of the world</a:t>
            </a:r>
          </a:p>
        </p:txBody>
      </p:sp>
      <p:sp>
        <p:nvSpPr>
          <p:cNvPr id="10243" name="Content Placeholder 2">
            <a:extLst>
              <a:ext uri="{FF2B5EF4-FFF2-40B4-BE49-F238E27FC236}">
                <a16:creationId xmlns:a16="http://schemas.microsoft.com/office/drawing/2014/main" id="{5B8ACA8D-81B0-A184-E869-8CA2E36F30DC}"/>
              </a:ext>
            </a:extLst>
          </p:cNvPr>
          <p:cNvSpPr>
            <a:spLocks noGrp="1" noChangeArrowheads="1"/>
          </p:cNvSpPr>
          <p:nvPr>
            <p:ph idx="1"/>
          </p:nvPr>
        </p:nvSpPr>
        <p:spPr>
          <a:xfrm>
            <a:off x="609600" y="1905000"/>
            <a:ext cx="10972800" cy="4525963"/>
          </a:xfrm>
        </p:spPr>
        <p:txBody>
          <a:bodyPr/>
          <a:lstStyle/>
          <a:p>
            <a:r>
              <a:rPr lang="en-US" altLang="en-US" sz="3600">
                <a:latin typeface="Calibri Light" panose="020F0302020204030204" pitchFamily="34" charset="0"/>
                <a:cs typeface="Calibri Light" panose="020F0302020204030204" pitchFamily="34" charset="0"/>
              </a:rPr>
              <a:t>Fine grain and immense extent of the world</a:t>
            </a:r>
          </a:p>
          <a:p>
            <a:r>
              <a:rPr lang="en-US" altLang="en-US" sz="3600">
                <a:latin typeface="Calibri Light" panose="020F0302020204030204" pitchFamily="34" charset="0"/>
                <a:cs typeface="Calibri Light" panose="020F0302020204030204" pitchFamily="34" charset="0"/>
              </a:rPr>
              <a:t>Vast number of interacting entities</a:t>
            </a:r>
          </a:p>
          <a:p>
            <a:r>
              <a:rPr lang="en-US" altLang="en-US" sz="3600">
                <a:latin typeface="Calibri Light" panose="020F0302020204030204" pitchFamily="34" charset="0"/>
                <a:cs typeface="Calibri Light" panose="020F0302020204030204" pitchFamily="34" charset="0"/>
              </a:rPr>
              <a:t>Contingencies</a:t>
            </a:r>
          </a:p>
          <a:p>
            <a:r>
              <a:rPr lang="en-US" altLang="en-US" sz="3600">
                <a:latin typeface="Calibri Light" panose="020F0302020204030204" pitchFamily="34" charset="0"/>
                <a:cs typeface="Calibri Light" panose="020F0302020204030204" pitchFamily="34" charset="0"/>
              </a:rPr>
              <a:t>Feedbacks</a:t>
            </a:r>
          </a:p>
          <a:p>
            <a:r>
              <a:rPr lang="en-US" altLang="en-US" sz="3600">
                <a:latin typeface="Calibri Light" panose="020F0302020204030204" pitchFamily="34" charset="0"/>
                <a:cs typeface="Calibri Light" panose="020F0302020204030204" pitchFamily="34" charset="0"/>
              </a:rPr>
              <a:t>Teleconnections</a:t>
            </a:r>
          </a:p>
          <a:p>
            <a:endParaRPr lang="en-US" altLang="en-US">
              <a:latin typeface="Calibri Light" panose="020F0302020204030204" pitchFamily="34" charset="0"/>
              <a:cs typeface="Calibri Light" panose="020F0302020204030204" pitchFamily="34" charset="0"/>
            </a:endParaRPr>
          </a:p>
          <a:p>
            <a:endParaRPr lang="en-US" altLang="en-US">
              <a:latin typeface="Calibri Light" panose="020F0302020204030204" pitchFamily="34" charset="0"/>
              <a:cs typeface="Calibri Light" panose="020F03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11A565DF-8839-5F54-2C32-890725D83C6B}"/>
              </a:ext>
            </a:extLst>
          </p:cNvPr>
          <p:cNvSpPr>
            <a:spLocks noGrp="1" noChangeArrowheads="1"/>
          </p:cNvSpPr>
          <p:nvPr>
            <p:ph type="title"/>
          </p:nvPr>
        </p:nvSpPr>
        <p:spPr/>
        <p:txBody>
          <a:bodyPr/>
          <a:lstStyle/>
          <a:p>
            <a:r>
              <a:rPr lang="en-US" altLang="en-US">
                <a:latin typeface="Calibri Light" panose="020F0302020204030204" pitchFamily="34" charset="0"/>
                <a:cs typeface="Calibri Light" panose="020F0302020204030204" pitchFamily="34" charset="0"/>
              </a:rPr>
              <a:t>Contingency</a:t>
            </a:r>
          </a:p>
        </p:txBody>
      </p:sp>
      <p:pic>
        <p:nvPicPr>
          <p:cNvPr id="12291" name="Content Placeholder 2">
            <a:hlinkClick r:id="rId2"/>
            <a:extLst>
              <a:ext uri="{FF2B5EF4-FFF2-40B4-BE49-F238E27FC236}">
                <a16:creationId xmlns:a16="http://schemas.microsoft.com/office/drawing/2014/main" id="{57BACE48-ECB8-577E-C304-FC7C00292E8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038600" y="1752600"/>
            <a:ext cx="7737475" cy="4525963"/>
          </a:xfrm>
          <a:ln w="63500">
            <a:solidFill>
              <a:srgbClr val="0070C0"/>
            </a:solidFill>
            <a:miter lim="800000"/>
            <a:headEnd/>
            <a:tailEnd/>
          </a:ln>
        </p:spPr>
      </p:pic>
      <p:sp>
        <p:nvSpPr>
          <p:cNvPr id="6" name="Content Placeholder 2">
            <a:extLst>
              <a:ext uri="{FF2B5EF4-FFF2-40B4-BE49-F238E27FC236}">
                <a16:creationId xmlns:a16="http://schemas.microsoft.com/office/drawing/2014/main" id="{05353155-EE48-E5D9-3FDE-1749CE059AAE}"/>
              </a:ext>
            </a:extLst>
          </p:cNvPr>
          <p:cNvSpPr txBox="1">
            <a:spLocks noChangeArrowheads="1"/>
          </p:cNvSpPr>
          <p:nvPr/>
        </p:nvSpPr>
        <p:spPr bwMode="auto">
          <a:xfrm>
            <a:off x="415925" y="1752600"/>
            <a:ext cx="3276600" cy="4525963"/>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altLang="en-US" kern="0" dirty="0">
                <a:latin typeface="Calibri Light" panose="020F0302020204030204" pitchFamily="34" charset="0"/>
                <a:cs typeface="Calibri Light" panose="020F0302020204030204" pitchFamily="34" charset="0"/>
              </a:rPr>
              <a:t>Events that are difficult if not impossible to predict but can have a large impact on the function of a system</a:t>
            </a:r>
          </a:p>
          <a:p>
            <a:pPr>
              <a:defRPr/>
            </a:pPr>
            <a:endParaRPr lang="en-US" altLang="en-US" kern="0" dirty="0">
              <a:latin typeface="Calibri Light" panose="020F0302020204030204" pitchFamily="34" charset="0"/>
              <a:cs typeface="Calibri Light" panose="020F0302020204030204" pitchFamily="34" charset="0"/>
            </a:endParaRPr>
          </a:p>
          <a:p>
            <a:pPr>
              <a:defRPr/>
            </a:pPr>
            <a:endParaRPr lang="en-US" altLang="en-US" kern="0" dirty="0">
              <a:latin typeface="Calibri Light" panose="020F0302020204030204" pitchFamily="34" charset="0"/>
              <a:cs typeface="Calibri Light" panose="020F03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ED8930A-E7E7-1EB5-0A0E-58762AE75105}"/>
              </a:ext>
            </a:extLst>
          </p:cNvPr>
          <p:cNvSpPr>
            <a:spLocks noGrp="1" noChangeArrowheads="1"/>
          </p:cNvSpPr>
          <p:nvPr>
            <p:ph type="title"/>
          </p:nvPr>
        </p:nvSpPr>
        <p:spPr/>
        <p:txBody>
          <a:bodyPr/>
          <a:lstStyle/>
          <a:p>
            <a:r>
              <a:rPr lang="en-US" altLang="en-US">
                <a:latin typeface="Calibri Light" panose="020F0302020204030204" pitchFamily="34" charset="0"/>
                <a:cs typeface="Calibri Light" panose="020F0302020204030204" pitchFamily="34" charset="0"/>
              </a:rPr>
              <a:t>Feedbacks</a:t>
            </a:r>
          </a:p>
        </p:txBody>
      </p:sp>
      <p:sp>
        <p:nvSpPr>
          <p:cNvPr id="13315" name="Content Placeholder 2">
            <a:extLst>
              <a:ext uri="{FF2B5EF4-FFF2-40B4-BE49-F238E27FC236}">
                <a16:creationId xmlns:a16="http://schemas.microsoft.com/office/drawing/2014/main" id="{82ABDBFA-E0A1-1B8B-51D3-A8D6061A6F06}"/>
              </a:ext>
            </a:extLst>
          </p:cNvPr>
          <p:cNvSpPr>
            <a:spLocks noGrp="1" noChangeArrowheads="1"/>
          </p:cNvSpPr>
          <p:nvPr>
            <p:ph idx="1"/>
          </p:nvPr>
        </p:nvSpPr>
        <p:spPr>
          <a:xfrm>
            <a:off x="381000" y="1676400"/>
            <a:ext cx="4495800" cy="4525963"/>
          </a:xfrm>
        </p:spPr>
        <p:txBody>
          <a:bodyPr/>
          <a:lstStyle/>
          <a:p>
            <a:pPr eaLnBrk="1" hangingPunct="1"/>
            <a:r>
              <a:rPr lang="en-US" altLang="en-US">
                <a:latin typeface="Calibri Light" panose="020F0302020204030204" pitchFamily="34" charset="0"/>
                <a:cs typeface="Calibri Light" panose="020F0302020204030204" pitchFamily="34" charset="0"/>
              </a:rPr>
              <a:t>Feedbacks make prediction of the outcome of interactions difficult</a:t>
            </a:r>
          </a:p>
          <a:p>
            <a:pPr lvl="1" eaLnBrk="1" hangingPunct="1"/>
            <a:r>
              <a:rPr lang="en-US" altLang="en-US">
                <a:latin typeface="Calibri Light" panose="020F0302020204030204" pitchFamily="34" charset="0"/>
                <a:cs typeface="Calibri Light" panose="020F0302020204030204" pitchFamily="34" charset="0"/>
              </a:rPr>
              <a:t>Positive feedback: externally generated change is reinforced </a:t>
            </a:r>
          </a:p>
          <a:p>
            <a:pPr lvl="1" eaLnBrk="1" hangingPunct="1"/>
            <a:r>
              <a:rPr lang="en-US" altLang="en-US">
                <a:latin typeface="Calibri Light" panose="020F0302020204030204" pitchFamily="34" charset="0"/>
                <a:cs typeface="Calibri Light" panose="020F0302020204030204" pitchFamily="34" charset="0"/>
              </a:rPr>
              <a:t>Negative feedback: externally generated change is minimized</a:t>
            </a:r>
          </a:p>
          <a:p>
            <a:endParaRPr lang="en-US" altLang="en-US">
              <a:latin typeface="Calibri Light" panose="020F0302020204030204" pitchFamily="34" charset="0"/>
              <a:cs typeface="Calibri Light" panose="020F0302020204030204" pitchFamily="34" charset="0"/>
            </a:endParaRPr>
          </a:p>
        </p:txBody>
      </p:sp>
      <p:pic>
        <p:nvPicPr>
          <p:cNvPr id="13316" name="Picture 2" descr="Diagram&#10;&#10;Description automatically generated">
            <a:extLst>
              <a:ext uri="{FF2B5EF4-FFF2-40B4-BE49-F238E27FC236}">
                <a16:creationId xmlns:a16="http://schemas.microsoft.com/office/drawing/2014/main" id="{851D9724-4A26-BBF4-9DAE-AA33D9CB8A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25" y="1395413"/>
            <a:ext cx="7213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2E0EF21-49CC-086E-4133-5B65F7DA9744}"/>
              </a:ext>
            </a:extLst>
          </p:cNvPr>
          <p:cNvSpPr>
            <a:spLocks noGrp="1" noChangeArrowheads="1"/>
          </p:cNvSpPr>
          <p:nvPr>
            <p:ph type="title"/>
          </p:nvPr>
        </p:nvSpPr>
        <p:spPr/>
        <p:txBody>
          <a:bodyPr/>
          <a:lstStyle/>
          <a:p>
            <a:r>
              <a:rPr lang="en-US" altLang="en-US">
                <a:latin typeface="Calibri Light" panose="020F0302020204030204" pitchFamily="34" charset="0"/>
                <a:cs typeface="Calibri Light" panose="020F0302020204030204" pitchFamily="34" charset="0"/>
              </a:rPr>
              <a:t>Teleconnections</a:t>
            </a:r>
          </a:p>
        </p:txBody>
      </p:sp>
      <p:sp>
        <p:nvSpPr>
          <p:cNvPr id="14339" name="Content Placeholder 2">
            <a:extLst>
              <a:ext uri="{FF2B5EF4-FFF2-40B4-BE49-F238E27FC236}">
                <a16:creationId xmlns:a16="http://schemas.microsoft.com/office/drawing/2014/main" id="{85047851-3876-F115-E21D-2E0447678C3B}"/>
              </a:ext>
            </a:extLst>
          </p:cNvPr>
          <p:cNvSpPr>
            <a:spLocks noGrp="1" noChangeArrowheads="1"/>
          </p:cNvSpPr>
          <p:nvPr>
            <p:ph idx="1"/>
          </p:nvPr>
        </p:nvSpPr>
        <p:spPr/>
        <p:txBody>
          <a:bodyPr/>
          <a:lstStyle/>
          <a:p>
            <a:r>
              <a:rPr lang="en-US" altLang="en-US">
                <a:latin typeface="Calibri Light" panose="020F0302020204030204" pitchFamily="34" charset="0"/>
                <a:cs typeface="Calibri Light" panose="020F0302020204030204" pitchFamily="34" charset="0"/>
              </a:rPr>
              <a:t>Events can propagate their effects over large distances and through time</a:t>
            </a:r>
          </a:p>
        </p:txBody>
      </p:sp>
      <p:pic>
        <p:nvPicPr>
          <p:cNvPr id="14340" name="Picture 4">
            <a:extLst>
              <a:ext uri="{FF2B5EF4-FFF2-40B4-BE49-F238E27FC236}">
                <a16:creationId xmlns:a16="http://schemas.microsoft.com/office/drawing/2014/main" id="{633E72D9-8BD8-FC6C-51AD-4FC48732A8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71800"/>
            <a:ext cx="12192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FA40557-97BC-F268-AA92-D085F496A5C3}"/>
              </a:ext>
            </a:extLst>
          </p:cNvPr>
          <p:cNvSpPr>
            <a:spLocks noGrp="1" noChangeArrowheads="1"/>
          </p:cNvSpPr>
          <p:nvPr>
            <p:ph type="title"/>
          </p:nvPr>
        </p:nvSpPr>
        <p:spPr/>
        <p:txBody>
          <a:bodyPr/>
          <a:lstStyle/>
          <a:p>
            <a:r>
              <a:rPr lang="en-US" altLang="en-US">
                <a:latin typeface="Calibri Light" panose="020F0302020204030204" pitchFamily="34" charset="0"/>
                <a:cs typeface="Calibri Light" panose="020F0302020204030204" pitchFamily="34" charset="0"/>
              </a:rPr>
              <a:t>Complex adaptive systems theory</a:t>
            </a:r>
          </a:p>
        </p:txBody>
      </p:sp>
      <p:sp>
        <p:nvSpPr>
          <p:cNvPr id="16387" name="Content Placeholder 2">
            <a:extLst>
              <a:ext uri="{FF2B5EF4-FFF2-40B4-BE49-F238E27FC236}">
                <a16:creationId xmlns:a16="http://schemas.microsoft.com/office/drawing/2014/main" id="{33204E7C-093F-F84D-3477-801646ACFFCC}"/>
              </a:ext>
            </a:extLst>
          </p:cNvPr>
          <p:cNvSpPr>
            <a:spLocks noGrp="1" noChangeArrowheads="1"/>
          </p:cNvSpPr>
          <p:nvPr>
            <p:ph idx="1"/>
          </p:nvPr>
        </p:nvSpPr>
        <p:spPr>
          <a:xfrm>
            <a:off x="838200" y="1676400"/>
            <a:ext cx="10287000" cy="4525963"/>
          </a:xfrm>
        </p:spPr>
        <p:txBody>
          <a:bodyPr/>
          <a:lstStyle/>
          <a:p>
            <a:pPr eaLnBrk="1" hangingPunct="1">
              <a:spcBef>
                <a:spcPct val="0"/>
              </a:spcBef>
            </a:pPr>
            <a:r>
              <a:rPr lang="en-US" altLang="en-US" sz="2800">
                <a:latin typeface="Calibri Light" panose="020F0302020204030204" pitchFamily="34" charset="0"/>
                <a:cs typeface="Calibri Light" panose="020F0302020204030204" pitchFamily="34" charset="0"/>
              </a:rPr>
              <a:t>A response to the limits of understanding the world through a Newtonian lens</a:t>
            </a:r>
          </a:p>
          <a:p>
            <a:pPr eaLnBrk="1" hangingPunct="1">
              <a:spcBef>
                <a:spcPct val="0"/>
              </a:spcBef>
            </a:pPr>
            <a:r>
              <a:rPr lang="en-US" altLang="en-US" sz="2800">
                <a:latin typeface="Calibri Light" panose="020F0302020204030204" pitchFamily="34" charset="0"/>
                <a:cs typeface="Calibri Light" panose="020F0302020204030204" pitchFamily="34" charset="0"/>
              </a:rPr>
              <a:t>The shear number of interacting entities limits prediction of change using Newtonian concepts alone</a:t>
            </a:r>
          </a:p>
          <a:p>
            <a:pPr eaLnBrk="1" hangingPunct="1">
              <a:spcBef>
                <a:spcPct val="0"/>
              </a:spcBef>
            </a:pPr>
            <a:r>
              <a:rPr lang="en-US" altLang="en-US" sz="2800">
                <a:latin typeface="Calibri Light" panose="020F0302020204030204" pitchFamily="34" charset="0"/>
                <a:cs typeface="Calibri Light" panose="020F0302020204030204" pitchFamily="34" charset="0"/>
              </a:rPr>
              <a:t>Contingencies, feedbacks, and teleconnections limit prediction into the future.</a:t>
            </a:r>
          </a:p>
          <a:p>
            <a:pPr eaLnBrk="1" hangingPunct="1">
              <a:spcBef>
                <a:spcPct val="0"/>
              </a:spcBef>
            </a:pPr>
            <a:r>
              <a:rPr lang="en-US" altLang="en-US" sz="2800">
                <a:latin typeface="Calibri Light" panose="020F0302020204030204" pitchFamily="34" charset="0"/>
                <a:cs typeface="Calibri Light" panose="020F0302020204030204" pitchFamily="34" charset="0"/>
              </a:rPr>
              <a:t>Interactions can develop which we often cannot anticipate, and these in turn guide the expression of other interactions and outcomes.</a:t>
            </a:r>
          </a:p>
          <a:p>
            <a:pPr lvl="1" eaLnBrk="1" hangingPunct="1">
              <a:spcBef>
                <a:spcPct val="0"/>
              </a:spcBef>
              <a:buFontTx/>
              <a:buNone/>
            </a:pPr>
            <a:endParaRPr lang="en-US" altLang="en-US" sz="1800"/>
          </a:p>
          <a:p>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80BAF27B-C89F-651A-4B0E-3E9466940440}"/>
              </a:ext>
            </a:extLst>
          </p:cNvPr>
          <p:cNvSpPr>
            <a:spLocks noGrp="1" noChangeArrowheads="1"/>
          </p:cNvSpPr>
          <p:nvPr>
            <p:ph type="title"/>
          </p:nvPr>
        </p:nvSpPr>
        <p:spPr/>
        <p:txBody>
          <a:bodyPr/>
          <a:lstStyle/>
          <a:p>
            <a:r>
              <a:rPr lang="en-US" altLang="en-US">
                <a:latin typeface="Calibri Light" panose="020F0302020204030204" pitchFamily="34" charset="0"/>
              </a:rPr>
              <a:t>Basic examples of complex adaptive systems</a:t>
            </a:r>
          </a:p>
        </p:txBody>
      </p:sp>
      <p:sp>
        <p:nvSpPr>
          <p:cNvPr id="17411" name="Content Placeholder 2">
            <a:extLst>
              <a:ext uri="{FF2B5EF4-FFF2-40B4-BE49-F238E27FC236}">
                <a16:creationId xmlns:a16="http://schemas.microsoft.com/office/drawing/2014/main" id="{EE38B3D6-AA65-5BFB-3AA7-ED34E9FB3A56}"/>
              </a:ext>
            </a:extLst>
          </p:cNvPr>
          <p:cNvSpPr>
            <a:spLocks noGrp="1" noChangeArrowheads="1"/>
          </p:cNvSpPr>
          <p:nvPr>
            <p:ph idx="1"/>
          </p:nvPr>
        </p:nvSpPr>
        <p:spPr>
          <a:xfrm>
            <a:off x="457200" y="1676400"/>
            <a:ext cx="3429000" cy="4525963"/>
          </a:xfrm>
        </p:spPr>
        <p:txBody>
          <a:bodyPr/>
          <a:lstStyle/>
          <a:p>
            <a:r>
              <a:rPr lang="en-US" altLang="en-US" sz="2400">
                <a:latin typeface="Calibri Light" panose="020F0302020204030204" pitchFamily="34" charset="0"/>
              </a:rPr>
              <a:t>Systems for us will be any natural or human collection of a large number of interacting entities</a:t>
            </a:r>
          </a:p>
          <a:p>
            <a:r>
              <a:rPr lang="en-US" altLang="en-US" sz="2400">
                <a:latin typeface="Calibri Light" panose="020F0302020204030204" pitchFamily="34" charset="0"/>
              </a:rPr>
              <a:t>These systems have the capacity to exhibit complex adaptive systems dynamics</a:t>
            </a:r>
          </a:p>
          <a:p>
            <a:pPr lvl="1"/>
            <a:r>
              <a:rPr lang="en-US" altLang="en-US" sz="2000">
                <a:latin typeface="Calibri Light" panose="020F0302020204030204" pitchFamily="34" charset="0"/>
              </a:rPr>
              <a:t>Human societies</a:t>
            </a:r>
          </a:p>
          <a:p>
            <a:pPr lvl="1"/>
            <a:r>
              <a:rPr lang="en-US" altLang="en-US" sz="2000">
                <a:latin typeface="Calibri Light" panose="020F0302020204030204" pitchFamily="34" charset="0"/>
              </a:rPr>
              <a:t>Ecosystems</a:t>
            </a:r>
          </a:p>
          <a:p>
            <a:pPr lvl="1"/>
            <a:r>
              <a:rPr lang="en-US" altLang="en-US" sz="2000">
                <a:latin typeface="Calibri Light" panose="020F0302020204030204" pitchFamily="34" charset="0"/>
              </a:rPr>
              <a:t>Economic systems </a:t>
            </a:r>
          </a:p>
        </p:txBody>
      </p:sp>
      <p:pic>
        <p:nvPicPr>
          <p:cNvPr id="3" name="Picture 2">
            <a:hlinkClick r:id="rId3"/>
            <a:extLst>
              <a:ext uri="{FF2B5EF4-FFF2-40B4-BE49-F238E27FC236}">
                <a16:creationId xmlns:a16="http://schemas.microsoft.com/office/drawing/2014/main" id="{50EA1EDD-79AA-FF3D-48A0-3D21A6C89F24}"/>
              </a:ext>
            </a:extLst>
          </p:cNvPr>
          <p:cNvPicPr>
            <a:picLocks noChangeAspect="1"/>
          </p:cNvPicPr>
          <p:nvPr/>
        </p:nvPicPr>
        <p:blipFill>
          <a:blip r:embed="rId4"/>
          <a:stretch>
            <a:fillRect/>
          </a:stretch>
        </p:blipFill>
        <p:spPr>
          <a:xfrm>
            <a:off x="4038600" y="1752600"/>
            <a:ext cx="7696200" cy="4060825"/>
          </a:xfrm>
          <a:prstGeom prst="rect">
            <a:avLst/>
          </a:prstGeom>
          <a:ln w="66675">
            <a:solidFill>
              <a:schemeClr val="accent2">
                <a:lumMod val="75000"/>
              </a:schemeClr>
            </a:solidFill>
          </a:ln>
        </p:spPr>
      </p:pic>
      <p:sp>
        <p:nvSpPr>
          <p:cNvPr id="17413" name="TextBox 3">
            <a:extLst>
              <a:ext uri="{FF2B5EF4-FFF2-40B4-BE49-F238E27FC236}">
                <a16:creationId xmlns:a16="http://schemas.microsoft.com/office/drawing/2014/main" id="{DB645A42-3BD4-D17A-FA2E-899EE538F613}"/>
              </a:ext>
            </a:extLst>
          </p:cNvPr>
          <p:cNvSpPr txBox="1">
            <a:spLocks noChangeArrowheads="1"/>
          </p:cNvSpPr>
          <p:nvPr/>
        </p:nvSpPr>
        <p:spPr bwMode="auto">
          <a:xfrm>
            <a:off x="3048000" y="3244850"/>
            <a:ext cx="609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Tx/>
              <a:buNone/>
            </a:pPr>
            <a:r>
              <a:rPr lang="en-US" altLang="en-US" sz="1800">
                <a:latin typeface="Calibri Light" panose="020F0302020204030204" pitchFamily="34" charset="0"/>
              </a:rPr>
              <a:t>Financial systems like the stock market</a:t>
            </a:r>
          </a:p>
        </p:txBody>
      </p:sp>
    </p:spTree>
  </p:cSld>
  <p:clrMapOvr>
    <a:masterClrMapping/>
  </p:clrMapOvr>
</p:sld>
</file>

<file path=ppt/theme/theme1.xml><?xml version="1.0" encoding="utf-8"?>
<a:theme xmlns:a="http://schemas.openxmlformats.org/drawingml/2006/main" name="Default Design">
  <a:themeElements>
    <a:clrScheme name="Custom 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0C0"/>
      </a:hlink>
      <a:folHlink>
        <a:srgbClr val="0070C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2948</TotalTime>
  <Words>1227</Words>
  <Application>Microsoft Office PowerPoint</Application>
  <PresentationFormat>Widescreen</PresentationFormat>
  <Paragraphs>107</Paragraphs>
  <Slides>25</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 Light</vt:lpstr>
      <vt:lpstr>Calibri</vt:lpstr>
      <vt:lpstr>Wingdings</vt:lpstr>
      <vt:lpstr>Default Design</vt:lpstr>
      <vt:lpstr>PowerPoint Presentation</vt:lpstr>
      <vt:lpstr>The Newtonian world</vt:lpstr>
      <vt:lpstr>PowerPoint Presentation</vt:lpstr>
      <vt:lpstr>Challenges to a Newtonian view of the world</vt:lpstr>
      <vt:lpstr>Contingency</vt:lpstr>
      <vt:lpstr>Feedbacks</vt:lpstr>
      <vt:lpstr>Teleconnections</vt:lpstr>
      <vt:lpstr>Complex adaptive systems theory</vt:lpstr>
      <vt:lpstr>Basic examples of complex adaptive systems</vt:lpstr>
      <vt:lpstr>Characteristics of complex adaptive systems</vt:lpstr>
      <vt:lpstr>CASs have path dependency</vt:lpstr>
      <vt:lpstr>PowerPoint Presentation</vt:lpstr>
      <vt:lpstr>PowerPoint Presentation</vt:lpstr>
      <vt:lpstr>CASs exhibit emergence</vt:lpstr>
      <vt:lpstr>CASs can self-organize</vt:lpstr>
      <vt:lpstr>PowerPoint Presentation</vt:lpstr>
      <vt:lpstr>CASs have cross-scalar structure</vt:lpstr>
      <vt:lpstr>PowerPoint Presentation</vt:lpstr>
      <vt:lpstr>Studying CASs</vt:lpstr>
      <vt:lpstr>Cellular automata (CA)</vt:lpstr>
      <vt:lpstr>PowerPoint Presentation</vt:lpstr>
      <vt:lpstr>Cellular automata</vt:lpstr>
      <vt:lpstr>Agent-based modeling</vt:lpstr>
      <vt:lpstr>PowerPoint Presentation</vt:lpstr>
      <vt:lpstr>A complex adaptive systems viewpoint unifies equilibrium and non-equilibrium dynamics</vt:lpstr>
    </vt:vector>
  </TitlesOfParts>
  <Company>Florida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Tony Stallins</dc:creator>
  <cp:lastModifiedBy>Stallins, Jon A.</cp:lastModifiedBy>
  <cp:revision>301</cp:revision>
  <dcterms:created xsi:type="dcterms:W3CDTF">2003-10-01T18:37:39Z</dcterms:created>
  <dcterms:modified xsi:type="dcterms:W3CDTF">2023-11-08T17:39:12Z</dcterms:modified>
</cp:coreProperties>
</file>