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516" r:id="rId2"/>
    <p:sldId id="586" r:id="rId3"/>
    <p:sldId id="556" r:id="rId4"/>
    <p:sldId id="588" r:id="rId5"/>
    <p:sldId id="589" r:id="rId6"/>
    <p:sldId id="587" r:id="rId7"/>
    <p:sldId id="520" r:id="rId8"/>
    <p:sldId id="547" r:id="rId9"/>
    <p:sldId id="548" r:id="rId10"/>
    <p:sldId id="519" r:id="rId11"/>
    <p:sldId id="607" r:id="rId12"/>
    <p:sldId id="522" r:id="rId13"/>
    <p:sldId id="400" r:id="rId14"/>
    <p:sldId id="603" r:id="rId15"/>
    <p:sldId id="604" r:id="rId16"/>
    <p:sldId id="737" r:id="rId17"/>
    <p:sldId id="521" r:id="rId18"/>
    <p:sldId id="385" r:id="rId19"/>
    <p:sldId id="386" r:id="rId20"/>
    <p:sldId id="704" r:id="rId21"/>
    <p:sldId id="618" r:id="rId22"/>
    <p:sldId id="755" r:id="rId23"/>
    <p:sldId id="709" r:id="rId24"/>
    <p:sldId id="366" r:id="rId25"/>
    <p:sldId id="426" r:id="rId26"/>
    <p:sldId id="739" r:id="rId27"/>
    <p:sldId id="414" r:id="rId28"/>
    <p:sldId id="380" r:id="rId29"/>
    <p:sldId id="761" r:id="rId30"/>
    <p:sldId id="762" r:id="rId31"/>
    <p:sldId id="538" r:id="rId32"/>
    <p:sldId id="76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65909D1B-BD02-458E-BE7D-C4EEAE599696}">
          <p14:sldIdLst>
            <p14:sldId id="516"/>
            <p14:sldId id="586"/>
            <p14:sldId id="556"/>
            <p14:sldId id="588"/>
            <p14:sldId id="589"/>
            <p14:sldId id="587"/>
            <p14:sldId id="520"/>
            <p14:sldId id="547"/>
            <p14:sldId id="548"/>
            <p14:sldId id="519"/>
            <p14:sldId id="607"/>
            <p14:sldId id="522"/>
            <p14:sldId id="400"/>
            <p14:sldId id="603"/>
            <p14:sldId id="604"/>
            <p14:sldId id="737"/>
            <p14:sldId id="521"/>
            <p14:sldId id="385"/>
            <p14:sldId id="386"/>
            <p14:sldId id="704"/>
            <p14:sldId id="618"/>
            <p14:sldId id="755"/>
            <p14:sldId id="709"/>
            <p14:sldId id="366"/>
            <p14:sldId id="426"/>
            <p14:sldId id="739"/>
            <p14:sldId id="414"/>
            <p14:sldId id="380"/>
            <p14:sldId id="761"/>
            <p14:sldId id="762"/>
            <p14:sldId id="538"/>
            <p14:sldId id="76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7350" autoAdjust="0"/>
  </p:normalViewPr>
  <p:slideViewPr>
    <p:cSldViewPr snapToGrid="0">
      <p:cViewPr varScale="1">
        <p:scale>
          <a:sx n="58" d="100"/>
          <a:sy n="58" d="100"/>
        </p:scale>
        <p:origin x="1646" y="43"/>
      </p:cViewPr>
      <p:guideLst/>
    </p:cSldViewPr>
  </p:slideViewPr>
  <p:notesTextViewPr>
    <p:cViewPr>
      <p:scale>
        <a:sx n="1" d="1"/>
        <a:sy n="1" d="1"/>
      </p:scale>
      <p:origin x="0" y="0"/>
    </p:cViewPr>
  </p:notesTextViewPr>
  <p:sorterViewPr>
    <p:cViewPr>
      <p:scale>
        <a:sx n="100" d="100"/>
        <a:sy n="100" d="100"/>
      </p:scale>
      <p:origin x="0" y="-490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362E79-0D5F-404E-A74F-FC282447214F}" type="datetimeFigureOut">
              <a:rPr lang="en-US" smtClean="0"/>
              <a:t>11/12/2023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B43666-880D-4D9B-ADD0-A63C0B7277B1}" type="slidenum">
              <a:rPr lang="en-US" smtClean="0"/>
              <a:t>‹#›</a:t>
            </a:fld>
            <a:endParaRPr lang="en-US" dirty="0"/>
          </a:p>
        </p:txBody>
      </p:sp>
    </p:spTree>
    <p:extLst>
      <p:ext uri="{BB962C8B-B14F-4D97-AF65-F5344CB8AC3E}">
        <p14:creationId xmlns:p14="http://schemas.microsoft.com/office/powerpoint/2010/main" val="1715298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932C8893-7F1D-4734-9AE2-3FCD33617F2B}"/>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41ED257D-EC23-4A56-9162-7196BCF584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These fitness landscapes shown illustrate how ecosystems change.  These particular sketches are also known as ball and cup diagrams.</a:t>
            </a:r>
          </a:p>
        </p:txBody>
      </p:sp>
      <p:sp>
        <p:nvSpPr>
          <p:cNvPr id="40964" name="Slide Number Placeholder 3">
            <a:extLst>
              <a:ext uri="{FF2B5EF4-FFF2-40B4-BE49-F238E27FC236}">
                <a16:creationId xmlns:a16="http://schemas.microsoft.com/office/drawing/2014/main" id="{006D2671-AFE4-4BA6-B8D3-06088F9DE6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E80C901D-8DCF-4C07-AC47-BC659512D82A}"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085B8C83-4729-41EE-8F32-0B2B1B959B6E}"/>
              </a:ext>
            </a:extLst>
          </p:cNvPr>
          <p:cNvSpPr>
            <a:spLocks noGrp="1" noRot="1" noChangeAspect="1" noChangeArrowheads="1" noTextEdit="1"/>
          </p:cNvSpPr>
          <p:nvPr>
            <p:ph type="sldImg"/>
          </p:nvPr>
        </p:nvSpPr>
        <p:spPr>
          <a:ln/>
        </p:spPr>
      </p:sp>
      <p:sp>
        <p:nvSpPr>
          <p:cNvPr id="67587" name="Notes Placeholder 2">
            <a:extLst>
              <a:ext uri="{FF2B5EF4-FFF2-40B4-BE49-F238E27FC236}">
                <a16:creationId xmlns:a16="http://schemas.microsoft.com/office/drawing/2014/main" id="{7B2539E7-2320-4D8F-894F-89204942AD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67588" name="Slide Number Placeholder 3">
            <a:extLst>
              <a:ext uri="{FF2B5EF4-FFF2-40B4-BE49-F238E27FC236}">
                <a16:creationId xmlns:a16="http://schemas.microsoft.com/office/drawing/2014/main" id="{6C9A86D7-4C54-4D78-B48B-73721DFE7D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031A49BF-29AF-40E5-9B9D-6C86BCF19156}" type="slidenum">
              <a:rPr lang="en-US" altLang="en-US"/>
              <a:pPr/>
              <a:t>13</a:t>
            </a:fld>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15F8DD62-8C0E-48A6-81BC-2F08CCD7A312}"/>
              </a:ext>
            </a:extLst>
          </p:cNvPr>
          <p:cNvSpPr>
            <a:spLocks noGrp="1" noRot="1" noChangeAspect="1" noTextEdit="1"/>
          </p:cNvSpPr>
          <p:nvPr>
            <p:ph type="sldImg"/>
          </p:nvPr>
        </p:nvSpPr>
        <p:spPr>
          <a:ln/>
        </p:spPr>
      </p:sp>
      <p:sp>
        <p:nvSpPr>
          <p:cNvPr id="70659" name="Notes Placeholder 2">
            <a:extLst>
              <a:ext uri="{FF2B5EF4-FFF2-40B4-BE49-F238E27FC236}">
                <a16:creationId xmlns:a16="http://schemas.microsoft.com/office/drawing/2014/main" id="{1ECBAFD1-2180-4042-AB9F-144A99F4A89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Echinoids – sea urchins</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When the fish that eat algae are overfished, algae growth may increase on a coral reef. This can result in a dead reef, especially when algae growth is extensive. However, sea urchins may increase in abundance, as they eat algae that grows on the surfaces of the reef. However, if overfishing continues, and the fish that prey on sea urchins become scarce, the sea urchin population may explode. Eventually, the sea urchins population can crash if algae is consumed until it is scarce. This results in a rock bottom with very little marine life. </a:t>
            </a:r>
          </a:p>
          <a:p>
            <a:endParaRPr lang="en-US" altLang="en-US" dirty="0">
              <a:latin typeface="Arial" panose="020B0604020202020204" pitchFamily="34" charset="0"/>
            </a:endParaRPr>
          </a:p>
        </p:txBody>
      </p:sp>
      <p:sp>
        <p:nvSpPr>
          <p:cNvPr id="70660" name="Slide Number Placeholder 3">
            <a:extLst>
              <a:ext uri="{FF2B5EF4-FFF2-40B4-BE49-F238E27FC236}">
                <a16:creationId xmlns:a16="http://schemas.microsoft.com/office/drawing/2014/main" id="{B7026F91-5F03-4113-BF8A-E2A558E69A4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A2127C18-02B6-49E2-BFF4-FBD5E5BD7753}" type="slidenum">
              <a:rPr lang="en-US" altLang="en-US"/>
              <a:pPr/>
              <a:t>15</a:t>
            </a:fld>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C453AD3B-E605-6DDC-F44F-A920C5D6BC0C}"/>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4C305394-CCC0-CDAA-C86C-4C37DD94A5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Alternate states here is used to mean stability domains</a:t>
            </a:r>
          </a:p>
        </p:txBody>
      </p:sp>
      <p:sp>
        <p:nvSpPr>
          <p:cNvPr id="63492" name="Slide Number Placeholder 3">
            <a:extLst>
              <a:ext uri="{FF2B5EF4-FFF2-40B4-BE49-F238E27FC236}">
                <a16:creationId xmlns:a16="http://schemas.microsoft.com/office/drawing/2014/main" id="{0E358A4B-20E4-2011-5B25-7AE021EB78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5E08EB3-79D2-448C-8706-9F7CF5802F23}" type="slidenum">
              <a:rPr lang="en-US" altLang="en-US" smtClean="0"/>
              <a:pPr/>
              <a:t>16</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66B7B117-6781-91BF-D802-0B3039F823D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4178D6DD-1CC5-402B-BC1B-78B7D0573778}" type="slidenum">
              <a:rPr lang="en-US" altLang="en-US"/>
              <a:pPr algn="r" eaLnBrk="1" hangingPunct="1">
                <a:spcBef>
                  <a:spcPct val="0"/>
                </a:spcBef>
              </a:pPr>
              <a:t>17</a:t>
            </a:fld>
            <a:endParaRPr lang="en-US" altLang="en-US"/>
          </a:p>
        </p:txBody>
      </p:sp>
      <p:sp>
        <p:nvSpPr>
          <p:cNvPr id="65539" name="Rectangle 2">
            <a:extLst>
              <a:ext uri="{FF2B5EF4-FFF2-40B4-BE49-F238E27FC236}">
                <a16:creationId xmlns:a16="http://schemas.microsoft.com/office/drawing/2014/main" id="{80C96D27-03AC-8C09-A73A-43E3EBDC04B5}"/>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866AF391-D7FA-BB11-E4C3-099E26332262}"/>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a:extLst>
              <a:ext uri="{FF2B5EF4-FFF2-40B4-BE49-F238E27FC236}">
                <a16:creationId xmlns:a16="http://schemas.microsoft.com/office/drawing/2014/main" id="{AE2FFC03-6191-4B43-7E3D-C45FE6FFF529}"/>
              </a:ext>
            </a:extLst>
          </p:cNvPr>
          <p:cNvSpPr>
            <a:spLocks noGrp="1" noRot="1" noChangeAspect="1" noChangeArrowheads="1" noTextEdit="1"/>
          </p:cNvSpPr>
          <p:nvPr>
            <p:ph type="sldImg"/>
          </p:nvPr>
        </p:nvSpPr>
        <p:spPr>
          <a:ln/>
        </p:spPr>
      </p:sp>
      <p:sp>
        <p:nvSpPr>
          <p:cNvPr id="216067" name="Notes Placeholder 2">
            <a:extLst>
              <a:ext uri="{FF2B5EF4-FFF2-40B4-BE49-F238E27FC236}">
                <a16:creationId xmlns:a16="http://schemas.microsoft.com/office/drawing/2014/main" id="{E3F4CB43-0CE3-4A52-FFFF-CF5F654160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Integration of many disturbance factors that result in catastrophic disturbance, one that shifts forests to new state</a:t>
            </a:r>
          </a:p>
          <a:p>
            <a:endParaRPr lang="en-US" altLang="en-US" dirty="0"/>
          </a:p>
        </p:txBody>
      </p:sp>
      <p:sp>
        <p:nvSpPr>
          <p:cNvPr id="216068" name="Slide Number Placeholder 3">
            <a:extLst>
              <a:ext uri="{FF2B5EF4-FFF2-40B4-BE49-F238E27FC236}">
                <a16:creationId xmlns:a16="http://schemas.microsoft.com/office/drawing/2014/main" id="{3F22E451-A44C-C01E-0F3B-CF190E9F23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E220A2A-948C-461D-A8B0-6CB581F1ECCD}" type="slidenum">
              <a:rPr lang="en-US" altLang="en-US" smtClean="0">
                <a:latin typeface="Times New Roman" panose="02020603050405020304" pitchFamily="18" charset="0"/>
              </a:rPr>
              <a:pPr/>
              <a:t>20</a:t>
            </a:fld>
            <a:endParaRPr lang="en-US" altLang="en-US" dirty="0">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DA446FEA-AF81-8191-7ADC-E215E1271C16}"/>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A7E99541-A656-696F-8AF7-B6809AB6657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http://www.nature.com/nclimate/journal/v3/n3/full/nclimate1693.html</a:t>
            </a:r>
          </a:p>
          <a:p>
            <a:r>
              <a:rPr lang="en-US" altLang="en-US" dirty="0"/>
              <a:t>http://e360.yale.edu/feature/megadrought_in_us_southwest_a_bad_omen_for_forests_globally/2665/</a:t>
            </a:r>
          </a:p>
        </p:txBody>
      </p:sp>
      <p:sp>
        <p:nvSpPr>
          <p:cNvPr id="27652" name="Slide Number Placeholder 3">
            <a:extLst>
              <a:ext uri="{FF2B5EF4-FFF2-40B4-BE49-F238E27FC236}">
                <a16:creationId xmlns:a16="http://schemas.microsoft.com/office/drawing/2014/main" id="{BF1A86C8-0672-55F0-FBFA-E2D9114EFFE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295BDD9-668B-4317-9D07-E7B008625966}" type="slidenum">
              <a:rPr lang="en-US" altLang="en-US" smtClean="0">
                <a:latin typeface="Times New Roman" panose="02020603050405020304" pitchFamily="18" charset="0"/>
              </a:rPr>
              <a:pPr/>
              <a:t>21</a:t>
            </a:fld>
            <a:endParaRPr lang="en-US" altLang="en-US" dirty="0">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097E3768-7BFD-5723-3049-EAF38B24798F}"/>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C229A957-2EC4-9331-360F-BD7C831D997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Ridge lines with scorched trees from the 2011 Las Conchas fire in New Mexico, the second-largest blaze in the state's history. The fire, exacerbated by rising temperatures and a severe "megadrought" that has gripped the U.S. Southwest for more than a decade, burned 156,000 acres. (Photo by USGS)</a:t>
            </a:r>
          </a:p>
          <a:p>
            <a:endParaRPr lang="en-US" altLang="en-US" dirty="0"/>
          </a:p>
        </p:txBody>
      </p:sp>
      <p:sp>
        <p:nvSpPr>
          <p:cNvPr id="25604" name="Slide Number Placeholder 3">
            <a:extLst>
              <a:ext uri="{FF2B5EF4-FFF2-40B4-BE49-F238E27FC236}">
                <a16:creationId xmlns:a16="http://schemas.microsoft.com/office/drawing/2014/main" id="{CDBF31B1-2F7B-3C75-8822-22BC1C9904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1668B16-7569-45E2-8426-3335C5515D5F}" type="slidenum">
              <a:rPr lang="en-US" altLang="en-US" smtClean="0">
                <a:latin typeface="Times New Roman" panose="02020603050405020304" pitchFamily="18" charset="0"/>
              </a:rPr>
              <a:pPr/>
              <a:t>22</a:t>
            </a:fld>
            <a:endParaRPr lang="en-US" altLang="en-US" dirty="0">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27FB1360-DE74-65B4-3427-D112003FCDAF}"/>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47AE4070-ADAD-8324-21D9-F1596393DC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rainforest ‘pump’ is lost with fires, leading to a lock-in of drier, shrub and grassland-dominated forests. The environmental conditions can no longer support tropical rainforest vegetation</a:t>
            </a:r>
          </a:p>
        </p:txBody>
      </p:sp>
      <p:sp>
        <p:nvSpPr>
          <p:cNvPr id="31748" name="Slide Number Placeholder 3">
            <a:extLst>
              <a:ext uri="{FF2B5EF4-FFF2-40B4-BE49-F238E27FC236}">
                <a16:creationId xmlns:a16="http://schemas.microsoft.com/office/drawing/2014/main" id="{DE59C3DE-6919-87F1-1329-9957D87D89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C89C1A-7E9C-4AD4-96AA-4B6D4DE8C3BB}" type="slidenum">
              <a:rPr lang="en-US" altLang="en-US" smtClean="0">
                <a:latin typeface="Times New Roman" panose="02020603050405020304" pitchFamily="18" charset="0"/>
              </a:rPr>
              <a:pPr/>
              <a:t>30</a:t>
            </a:fld>
            <a:endParaRPr lang="en-US" altLang="en-US" dirty="0">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B43666-880D-4D9B-ADD0-A63C0B7277B1}" type="slidenum">
              <a:rPr lang="en-US" smtClean="0"/>
              <a:t>31</a:t>
            </a:fld>
            <a:endParaRPr lang="en-US" dirty="0"/>
          </a:p>
        </p:txBody>
      </p:sp>
    </p:spTree>
    <p:extLst>
      <p:ext uri="{BB962C8B-B14F-4D97-AF65-F5344CB8AC3E}">
        <p14:creationId xmlns:p14="http://schemas.microsoft.com/office/powerpoint/2010/main" val="1002202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2D623DC6-AA74-4C8E-A0F1-40AE828CC5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0E7221B-9A7C-43AA-A47D-BB5D73684F0B}" type="slidenum">
              <a:rPr lang="en-US" altLang="en-US" sz="1300"/>
              <a:pPr>
                <a:spcBef>
                  <a:spcPct val="0"/>
                </a:spcBef>
              </a:pPr>
              <a:t>2</a:t>
            </a:fld>
            <a:endParaRPr lang="en-US" altLang="en-US" sz="1300" dirty="0"/>
          </a:p>
        </p:txBody>
      </p:sp>
      <p:sp>
        <p:nvSpPr>
          <p:cNvPr id="53251" name="Rectangle 2">
            <a:extLst>
              <a:ext uri="{FF2B5EF4-FFF2-40B4-BE49-F238E27FC236}">
                <a16:creationId xmlns:a16="http://schemas.microsoft.com/office/drawing/2014/main" id="{64FF924D-CD15-4BEE-BB5D-37D6227049A7}"/>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36133A1A-8F8B-4528-A25B-700C284C58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B490D797-C78B-4789-AC24-3ABD7E30F3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0735A64-329D-4940-A74F-34333B512838}" type="slidenum">
              <a:rPr lang="en-US" altLang="en-US" sz="1300"/>
              <a:pPr>
                <a:spcBef>
                  <a:spcPct val="0"/>
                </a:spcBef>
              </a:pPr>
              <a:t>3</a:t>
            </a:fld>
            <a:endParaRPr lang="en-US" altLang="en-US" sz="1300" dirty="0"/>
          </a:p>
        </p:txBody>
      </p:sp>
      <p:sp>
        <p:nvSpPr>
          <p:cNvPr id="55299" name="Rectangle 2">
            <a:extLst>
              <a:ext uri="{FF2B5EF4-FFF2-40B4-BE49-F238E27FC236}">
                <a16:creationId xmlns:a16="http://schemas.microsoft.com/office/drawing/2014/main" id="{2B79EF91-99B7-4FF8-B82B-3BBBA7E2DC6D}"/>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9324DEBC-4B0F-4704-8229-308CAFA164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engineering, we mean the capacity of a system to withstand disturbance and maintain present structure and functions. </a:t>
            </a:r>
          </a:p>
        </p:txBody>
      </p:sp>
      <p:sp>
        <p:nvSpPr>
          <p:cNvPr id="4" name="Slide Number Placeholder 3"/>
          <p:cNvSpPr>
            <a:spLocks noGrp="1"/>
          </p:cNvSpPr>
          <p:nvPr>
            <p:ph type="sldNum" sz="quarter" idx="5"/>
          </p:nvPr>
        </p:nvSpPr>
        <p:spPr/>
        <p:txBody>
          <a:bodyPr/>
          <a:lstStyle/>
          <a:p>
            <a:fld id="{C4B43666-880D-4D9B-ADD0-A63C0B7277B1}" type="slidenum">
              <a:rPr lang="en-US" smtClean="0"/>
              <a:t>4</a:t>
            </a:fld>
            <a:endParaRPr lang="en-US" dirty="0"/>
          </a:p>
        </p:txBody>
      </p:sp>
    </p:spTree>
    <p:extLst>
      <p:ext uri="{BB962C8B-B14F-4D97-AF65-F5344CB8AC3E}">
        <p14:creationId xmlns:p14="http://schemas.microsoft.com/office/powerpoint/2010/main" val="790098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723755F0-EFD8-424D-9422-8E3404C0C13B}"/>
              </a:ext>
            </a:extLst>
          </p:cNvPr>
          <p:cNvSpPr>
            <a:spLocks noGrp="1" noRot="1" noChangeAspect="1" noTextEdit="1"/>
          </p:cNvSpPr>
          <p:nvPr>
            <p:ph type="sldImg"/>
          </p:nvPr>
        </p:nvSpPr>
        <p:spPr>
          <a:ln/>
        </p:spPr>
      </p:sp>
      <p:sp>
        <p:nvSpPr>
          <p:cNvPr id="57347" name="Notes Placeholder 2">
            <a:extLst>
              <a:ext uri="{FF2B5EF4-FFF2-40B4-BE49-F238E27FC236}">
                <a16:creationId xmlns:a16="http://schemas.microsoft.com/office/drawing/2014/main" id="{55151D35-3C65-4A74-AF7E-BF40A492DEC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7348" name="Slide Number Placeholder 3">
            <a:extLst>
              <a:ext uri="{FF2B5EF4-FFF2-40B4-BE49-F238E27FC236}">
                <a16:creationId xmlns:a16="http://schemas.microsoft.com/office/drawing/2014/main" id="{BA97B1A9-85F8-43E0-B3B4-EBD5EF63CE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A689B86D-D4E1-4B49-89EB-C9FA863A151E}" type="slidenum">
              <a:rPr lang="en-US" altLang="en-US"/>
              <a:pPr/>
              <a:t>6</a:t>
            </a:fld>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A061C97F-EFDC-410D-8B8D-05E880DE7B44}"/>
              </a:ext>
            </a:extLst>
          </p:cNvPr>
          <p:cNvSpPr>
            <a:spLocks noGrp="1" noRot="1" noChangeAspect="1" noChangeArrowheads="1" noTextEdit="1"/>
          </p:cNvSpPr>
          <p:nvPr>
            <p:ph type="sldImg"/>
          </p:nvPr>
        </p:nvSpPr>
        <p:spPr>
          <a:ln/>
        </p:spPr>
      </p:sp>
      <p:sp>
        <p:nvSpPr>
          <p:cNvPr id="89091" name="Notes Placeholder 2">
            <a:extLst>
              <a:ext uri="{FF2B5EF4-FFF2-40B4-BE49-F238E27FC236}">
                <a16:creationId xmlns:a16="http://schemas.microsoft.com/office/drawing/2014/main" id="{D5EC1A5B-C7A8-43F6-B5BB-5D9ED56042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http://www.csun.edu/~sd51881/overview.htm</a:t>
            </a:r>
          </a:p>
          <a:p>
            <a:endParaRPr lang="en-US" altLang="en-US" dirty="0">
              <a:latin typeface="Arial" panose="020B0604020202020204" pitchFamily="34" charset="0"/>
            </a:endParaRPr>
          </a:p>
          <a:p>
            <a:r>
              <a:rPr lang="en-US" altLang="en-US" dirty="0">
                <a:latin typeface="Arial" panose="020B0604020202020204" pitchFamily="34" charset="0"/>
              </a:rPr>
              <a:t>Mussel-dominated stability domain</a:t>
            </a:r>
          </a:p>
        </p:txBody>
      </p:sp>
      <p:sp>
        <p:nvSpPr>
          <p:cNvPr id="89092" name="Slide Number Placeholder 3">
            <a:extLst>
              <a:ext uri="{FF2B5EF4-FFF2-40B4-BE49-F238E27FC236}">
                <a16:creationId xmlns:a16="http://schemas.microsoft.com/office/drawing/2014/main" id="{33584698-79CD-468C-9F70-7EFA30BA7E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AA8CBCB9-9BD6-4E67-8396-A529DF6FD439}" type="slidenum">
              <a:rPr lang="en-US" altLang="en-US"/>
              <a:pPr/>
              <a:t>8</a:t>
            </a:fld>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2BA07E49-339D-449D-A845-A9F45128D666}"/>
              </a:ext>
            </a:extLst>
          </p:cNvPr>
          <p:cNvSpPr>
            <a:spLocks noGrp="1" noRot="1" noChangeAspect="1" noChangeArrowheads="1" noTextEdit="1"/>
          </p:cNvSpPr>
          <p:nvPr>
            <p:ph type="sldImg"/>
          </p:nvPr>
        </p:nvSpPr>
        <p:spPr>
          <a:ln/>
        </p:spPr>
      </p:sp>
      <p:sp>
        <p:nvSpPr>
          <p:cNvPr id="91139" name="Notes Placeholder 2">
            <a:extLst>
              <a:ext uri="{FF2B5EF4-FFF2-40B4-BE49-F238E27FC236}">
                <a16:creationId xmlns:a16="http://schemas.microsoft.com/office/drawing/2014/main" id="{3C1ED2A9-1E39-49A6-B046-68B355E323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http://www.csun.edu/~sd51881/overview.htm</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Seaweed dominated stability domain</a:t>
            </a:r>
          </a:p>
        </p:txBody>
      </p:sp>
      <p:sp>
        <p:nvSpPr>
          <p:cNvPr id="91140" name="Slide Number Placeholder 3">
            <a:extLst>
              <a:ext uri="{FF2B5EF4-FFF2-40B4-BE49-F238E27FC236}">
                <a16:creationId xmlns:a16="http://schemas.microsoft.com/office/drawing/2014/main" id="{338BC287-224E-4F40-B97F-AE071691C3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02C0F498-F21F-4881-B4C3-C32506E67E0E}" type="slidenum">
              <a:rPr lang="en-US" altLang="en-US"/>
              <a:pPr/>
              <a:t>9</a:t>
            </a:fld>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F55F2181-A6C0-48C4-9750-8CBBD60616C2}"/>
              </a:ext>
            </a:extLst>
          </p:cNvPr>
          <p:cNvSpPr>
            <a:spLocks noGrp="1" noRot="1" noChangeAspect="1" noChangeArrowheads="1" noTextEdit="1"/>
          </p:cNvSpPr>
          <p:nvPr>
            <p:ph type="sldImg"/>
          </p:nvPr>
        </p:nvSpPr>
        <p:spPr>
          <a:ln/>
        </p:spPr>
      </p:sp>
      <p:sp>
        <p:nvSpPr>
          <p:cNvPr id="87043" name="Notes Placeholder 2">
            <a:extLst>
              <a:ext uri="{FF2B5EF4-FFF2-40B4-BE49-F238E27FC236}">
                <a16:creationId xmlns:a16="http://schemas.microsoft.com/office/drawing/2014/main" id="{15DC6785-F5AC-4563-8E3D-5BDE3AEDA1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rocky intertidal marine community, where these two stability domains can develop:  a mussel-dominated state and a seaweed-dominated state. Storm disturbances are often the factor driving these transitions between stability domains. </a:t>
            </a:r>
          </a:p>
          <a:p>
            <a:endParaRPr lang="en-US" altLang="en-US" dirty="0">
              <a:latin typeface="Arial" panose="020B0604020202020204" pitchFamily="34" charset="0"/>
            </a:endParaRPr>
          </a:p>
          <a:p>
            <a:r>
              <a:rPr lang="en-US" altLang="en-US" dirty="0">
                <a:latin typeface="Arial" panose="020B0604020202020204" pitchFamily="34" charset="0"/>
              </a:rPr>
              <a:t>Petraitis, P. S., Methratta, E. T., Rhile, E. C., Vidargas, N. A., &amp; Dudgeon, S. R. (2009). Experimental confirmation of multiple community states in a marine ecosystem. </a:t>
            </a:r>
            <a:r>
              <a:rPr lang="en-US" altLang="en-US" i="1" dirty="0">
                <a:latin typeface="Arial" panose="020B0604020202020204" pitchFamily="34" charset="0"/>
              </a:rPr>
              <a:t>Oecologia</a:t>
            </a:r>
            <a:r>
              <a:rPr lang="en-US" altLang="en-US" dirty="0">
                <a:latin typeface="Arial" panose="020B0604020202020204" pitchFamily="34" charset="0"/>
              </a:rPr>
              <a:t>, </a:t>
            </a:r>
            <a:r>
              <a:rPr lang="en-US" altLang="en-US" i="1" dirty="0">
                <a:latin typeface="Arial" panose="020B0604020202020204" pitchFamily="34" charset="0"/>
              </a:rPr>
              <a:t>161</a:t>
            </a:r>
            <a:r>
              <a:rPr lang="en-US" altLang="en-US" dirty="0">
                <a:latin typeface="Arial" panose="020B0604020202020204" pitchFamily="34" charset="0"/>
              </a:rPr>
              <a:t>(1), 139-148.</a:t>
            </a:r>
          </a:p>
        </p:txBody>
      </p:sp>
      <p:sp>
        <p:nvSpPr>
          <p:cNvPr id="87044" name="Slide Number Placeholder 3">
            <a:extLst>
              <a:ext uri="{FF2B5EF4-FFF2-40B4-BE49-F238E27FC236}">
                <a16:creationId xmlns:a16="http://schemas.microsoft.com/office/drawing/2014/main" id="{3C6E53A0-78DC-447D-A6C0-0350B39038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009B12B2-788D-418E-8CBF-EBF5909F41C3}" type="slidenum">
              <a:rPr lang="en-US" altLang="en-US"/>
              <a:pPr/>
              <a:t>10</a:t>
            </a:fld>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B43666-880D-4D9B-ADD0-A63C0B7277B1}" type="slidenum">
              <a:rPr lang="en-US" smtClean="0"/>
              <a:t>11</a:t>
            </a:fld>
            <a:endParaRPr lang="en-US" dirty="0"/>
          </a:p>
        </p:txBody>
      </p:sp>
    </p:spTree>
    <p:extLst>
      <p:ext uri="{BB962C8B-B14F-4D97-AF65-F5344CB8AC3E}">
        <p14:creationId xmlns:p14="http://schemas.microsoft.com/office/powerpoint/2010/main" val="2183101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594BA-DFE1-45DB-97A8-942F3978E1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F5326C-2196-4FE9-8475-AD05D937CD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CD3E92-6FBE-41B5-81C1-F0BFEADB7B11}"/>
              </a:ext>
            </a:extLst>
          </p:cNvPr>
          <p:cNvSpPr>
            <a:spLocks noGrp="1"/>
          </p:cNvSpPr>
          <p:nvPr>
            <p:ph type="dt" sz="half" idx="10"/>
          </p:nvPr>
        </p:nvSpPr>
        <p:spPr/>
        <p:txBody>
          <a:bodyPr/>
          <a:lstStyle/>
          <a:p>
            <a:fld id="{A0173177-031D-4864-913C-C82A6BA57BC0}" type="datetimeFigureOut">
              <a:rPr lang="en-US" smtClean="0"/>
              <a:t>11/12/2023</a:t>
            </a:fld>
            <a:endParaRPr lang="en-US" dirty="0"/>
          </a:p>
        </p:txBody>
      </p:sp>
      <p:sp>
        <p:nvSpPr>
          <p:cNvPr id="5" name="Footer Placeholder 4">
            <a:extLst>
              <a:ext uri="{FF2B5EF4-FFF2-40B4-BE49-F238E27FC236}">
                <a16:creationId xmlns:a16="http://schemas.microsoft.com/office/drawing/2014/main" id="{FA948952-85F8-4B7C-9593-4FBAB14A5F3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BC8A87-D23F-4663-A52A-EF4AE637DA17}"/>
              </a:ext>
            </a:extLst>
          </p:cNvPr>
          <p:cNvSpPr>
            <a:spLocks noGrp="1"/>
          </p:cNvSpPr>
          <p:nvPr>
            <p:ph type="sldNum" sz="quarter" idx="12"/>
          </p:nvPr>
        </p:nvSpPr>
        <p:spPr/>
        <p:txBody>
          <a:bodyPr/>
          <a:lstStyle/>
          <a:p>
            <a:fld id="{20012052-A0FE-4C36-9BD3-9774BCEBF533}" type="slidenum">
              <a:rPr lang="en-US" smtClean="0"/>
              <a:t>‹#›</a:t>
            </a:fld>
            <a:endParaRPr lang="en-US" dirty="0"/>
          </a:p>
        </p:txBody>
      </p:sp>
    </p:spTree>
    <p:extLst>
      <p:ext uri="{BB962C8B-B14F-4D97-AF65-F5344CB8AC3E}">
        <p14:creationId xmlns:p14="http://schemas.microsoft.com/office/powerpoint/2010/main" val="1015101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92FF3-887E-4473-97F4-F8664B538E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D8D5B3-7579-44C6-873D-50611F2450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591AEC-EF99-4D59-AC11-63D7CF987EC7}"/>
              </a:ext>
            </a:extLst>
          </p:cNvPr>
          <p:cNvSpPr>
            <a:spLocks noGrp="1"/>
          </p:cNvSpPr>
          <p:nvPr>
            <p:ph type="dt" sz="half" idx="10"/>
          </p:nvPr>
        </p:nvSpPr>
        <p:spPr/>
        <p:txBody>
          <a:bodyPr/>
          <a:lstStyle/>
          <a:p>
            <a:fld id="{A0173177-031D-4864-913C-C82A6BA57BC0}" type="datetimeFigureOut">
              <a:rPr lang="en-US" smtClean="0"/>
              <a:t>11/12/2023</a:t>
            </a:fld>
            <a:endParaRPr lang="en-US" dirty="0"/>
          </a:p>
        </p:txBody>
      </p:sp>
      <p:sp>
        <p:nvSpPr>
          <p:cNvPr id="5" name="Footer Placeholder 4">
            <a:extLst>
              <a:ext uri="{FF2B5EF4-FFF2-40B4-BE49-F238E27FC236}">
                <a16:creationId xmlns:a16="http://schemas.microsoft.com/office/drawing/2014/main" id="{70895BB2-652B-4F85-A9D7-3582759DF3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B9D805C-D8F7-4189-9F75-DA88EAC595BF}"/>
              </a:ext>
            </a:extLst>
          </p:cNvPr>
          <p:cNvSpPr>
            <a:spLocks noGrp="1"/>
          </p:cNvSpPr>
          <p:nvPr>
            <p:ph type="sldNum" sz="quarter" idx="12"/>
          </p:nvPr>
        </p:nvSpPr>
        <p:spPr/>
        <p:txBody>
          <a:bodyPr/>
          <a:lstStyle/>
          <a:p>
            <a:fld id="{20012052-A0FE-4C36-9BD3-9774BCEBF533}" type="slidenum">
              <a:rPr lang="en-US" smtClean="0"/>
              <a:t>‹#›</a:t>
            </a:fld>
            <a:endParaRPr lang="en-US" dirty="0"/>
          </a:p>
        </p:txBody>
      </p:sp>
    </p:spTree>
    <p:extLst>
      <p:ext uri="{BB962C8B-B14F-4D97-AF65-F5344CB8AC3E}">
        <p14:creationId xmlns:p14="http://schemas.microsoft.com/office/powerpoint/2010/main" val="2402008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34189F-C732-4EA8-B6F6-3172A1F831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56DB63-5FB1-4DD4-955E-0372833021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6F3612-887D-4809-9BE6-A8169C48523B}"/>
              </a:ext>
            </a:extLst>
          </p:cNvPr>
          <p:cNvSpPr>
            <a:spLocks noGrp="1"/>
          </p:cNvSpPr>
          <p:nvPr>
            <p:ph type="dt" sz="half" idx="10"/>
          </p:nvPr>
        </p:nvSpPr>
        <p:spPr/>
        <p:txBody>
          <a:bodyPr/>
          <a:lstStyle/>
          <a:p>
            <a:fld id="{A0173177-031D-4864-913C-C82A6BA57BC0}" type="datetimeFigureOut">
              <a:rPr lang="en-US" smtClean="0"/>
              <a:t>11/12/2023</a:t>
            </a:fld>
            <a:endParaRPr lang="en-US" dirty="0"/>
          </a:p>
        </p:txBody>
      </p:sp>
      <p:sp>
        <p:nvSpPr>
          <p:cNvPr id="5" name="Footer Placeholder 4">
            <a:extLst>
              <a:ext uri="{FF2B5EF4-FFF2-40B4-BE49-F238E27FC236}">
                <a16:creationId xmlns:a16="http://schemas.microsoft.com/office/drawing/2014/main" id="{B96BE31E-F134-46F8-8490-C28F197BBF6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DC6F00-204F-41BD-B473-2E62C67CCE76}"/>
              </a:ext>
            </a:extLst>
          </p:cNvPr>
          <p:cNvSpPr>
            <a:spLocks noGrp="1"/>
          </p:cNvSpPr>
          <p:nvPr>
            <p:ph type="sldNum" sz="quarter" idx="12"/>
          </p:nvPr>
        </p:nvSpPr>
        <p:spPr/>
        <p:txBody>
          <a:bodyPr/>
          <a:lstStyle/>
          <a:p>
            <a:fld id="{20012052-A0FE-4C36-9BD3-9774BCEBF533}" type="slidenum">
              <a:rPr lang="en-US" smtClean="0"/>
              <a:t>‹#›</a:t>
            </a:fld>
            <a:endParaRPr lang="en-US" dirty="0"/>
          </a:p>
        </p:txBody>
      </p:sp>
    </p:spTree>
    <p:extLst>
      <p:ext uri="{BB962C8B-B14F-4D97-AF65-F5344CB8AC3E}">
        <p14:creationId xmlns:p14="http://schemas.microsoft.com/office/powerpoint/2010/main" val="1999866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C0C63FD-7173-C5A7-4007-F7039387AB6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BAB06F0-5C27-CDBA-EB16-97B31C30B5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3272320-4397-04E3-9401-5704834B676D}"/>
              </a:ext>
            </a:extLst>
          </p:cNvPr>
          <p:cNvSpPr>
            <a:spLocks noGrp="1" noChangeArrowheads="1"/>
          </p:cNvSpPr>
          <p:nvPr>
            <p:ph type="sldNum" sz="quarter" idx="12"/>
          </p:nvPr>
        </p:nvSpPr>
        <p:spPr>
          <a:ln/>
        </p:spPr>
        <p:txBody>
          <a:bodyPr/>
          <a:lstStyle>
            <a:lvl1pPr>
              <a:defRPr/>
            </a:lvl1pPr>
          </a:lstStyle>
          <a:p>
            <a:pPr>
              <a:defRPr/>
            </a:pPr>
            <a:fld id="{DC81FFAB-90D1-48AB-ABC6-E9BF18F57AEB}" type="slidenum">
              <a:rPr lang="en-US" altLang="en-US"/>
              <a:pPr>
                <a:defRPr/>
              </a:pPr>
              <a:t>‹#›</a:t>
            </a:fld>
            <a:endParaRPr lang="en-US" altLang="en-US"/>
          </a:p>
        </p:txBody>
      </p:sp>
    </p:spTree>
    <p:extLst>
      <p:ext uri="{BB962C8B-B14F-4D97-AF65-F5344CB8AC3E}">
        <p14:creationId xmlns:p14="http://schemas.microsoft.com/office/powerpoint/2010/main" val="1142132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061FE-1BC0-4B30-A7FB-CFCB660970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888B77-A48F-4EC0-87E7-A4D132B6B2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4908E6-1DFC-4F8D-9A05-78EF879CC136}"/>
              </a:ext>
            </a:extLst>
          </p:cNvPr>
          <p:cNvSpPr>
            <a:spLocks noGrp="1"/>
          </p:cNvSpPr>
          <p:nvPr>
            <p:ph type="dt" sz="half" idx="10"/>
          </p:nvPr>
        </p:nvSpPr>
        <p:spPr/>
        <p:txBody>
          <a:bodyPr/>
          <a:lstStyle/>
          <a:p>
            <a:fld id="{A0173177-031D-4864-913C-C82A6BA57BC0}" type="datetimeFigureOut">
              <a:rPr lang="en-US" smtClean="0"/>
              <a:t>11/12/2023</a:t>
            </a:fld>
            <a:endParaRPr lang="en-US" dirty="0"/>
          </a:p>
        </p:txBody>
      </p:sp>
      <p:sp>
        <p:nvSpPr>
          <p:cNvPr id="5" name="Footer Placeholder 4">
            <a:extLst>
              <a:ext uri="{FF2B5EF4-FFF2-40B4-BE49-F238E27FC236}">
                <a16:creationId xmlns:a16="http://schemas.microsoft.com/office/drawing/2014/main" id="{0FAA383A-D548-4EEF-A416-97C420A11CB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2E2E61-E31A-47FE-A559-E1C440F7D404}"/>
              </a:ext>
            </a:extLst>
          </p:cNvPr>
          <p:cNvSpPr>
            <a:spLocks noGrp="1"/>
          </p:cNvSpPr>
          <p:nvPr>
            <p:ph type="sldNum" sz="quarter" idx="12"/>
          </p:nvPr>
        </p:nvSpPr>
        <p:spPr/>
        <p:txBody>
          <a:bodyPr/>
          <a:lstStyle/>
          <a:p>
            <a:fld id="{20012052-A0FE-4C36-9BD3-9774BCEBF533}" type="slidenum">
              <a:rPr lang="en-US" smtClean="0"/>
              <a:t>‹#›</a:t>
            </a:fld>
            <a:endParaRPr lang="en-US" dirty="0"/>
          </a:p>
        </p:txBody>
      </p:sp>
    </p:spTree>
    <p:extLst>
      <p:ext uri="{BB962C8B-B14F-4D97-AF65-F5344CB8AC3E}">
        <p14:creationId xmlns:p14="http://schemas.microsoft.com/office/powerpoint/2010/main" val="2855560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F8C61-EC90-4D05-9953-6FF280656C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A903E7-D72B-40CE-B5E9-D1C13CF3F6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8C3C80-DEE9-4919-8F08-654F4B8FB890}"/>
              </a:ext>
            </a:extLst>
          </p:cNvPr>
          <p:cNvSpPr>
            <a:spLocks noGrp="1"/>
          </p:cNvSpPr>
          <p:nvPr>
            <p:ph type="dt" sz="half" idx="10"/>
          </p:nvPr>
        </p:nvSpPr>
        <p:spPr/>
        <p:txBody>
          <a:bodyPr/>
          <a:lstStyle/>
          <a:p>
            <a:fld id="{A0173177-031D-4864-913C-C82A6BA57BC0}" type="datetimeFigureOut">
              <a:rPr lang="en-US" smtClean="0"/>
              <a:t>11/12/2023</a:t>
            </a:fld>
            <a:endParaRPr lang="en-US" dirty="0"/>
          </a:p>
        </p:txBody>
      </p:sp>
      <p:sp>
        <p:nvSpPr>
          <p:cNvPr id="5" name="Footer Placeholder 4">
            <a:extLst>
              <a:ext uri="{FF2B5EF4-FFF2-40B4-BE49-F238E27FC236}">
                <a16:creationId xmlns:a16="http://schemas.microsoft.com/office/drawing/2014/main" id="{448F302A-86A3-425B-BE59-B3E7614BDBC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A27FFF2-A88B-48AB-950B-198A4DBFC2E2}"/>
              </a:ext>
            </a:extLst>
          </p:cNvPr>
          <p:cNvSpPr>
            <a:spLocks noGrp="1"/>
          </p:cNvSpPr>
          <p:nvPr>
            <p:ph type="sldNum" sz="quarter" idx="12"/>
          </p:nvPr>
        </p:nvSpPr>
        <p:spPr/>
        <p:txBody>
          <a:bodyPr/>
          <a:lstStyle/>
          <a:p>
            <a:fld id="{20012052-A0FE-4C36-9BD3-9774BCEBF533}" type="slidenum">
              <a:rPr lang="en-US" smtClean="0"/>
              <a:t>‹#›</a:t>
            </a:fld>
            <a:endParaRPr lang="en-US" dirty="0"/>
          </a:p>
        </p:txBody>
      </p:sp>
    </p:spTree>
    <p:extLst>
      <p:ext uri="{BB962C8B-B14F-4D97-AF65-F5344CB8AC3E}">
        <p14:creationId xmlns:p14="http://schemas.microsoft.com/office/powerpoint/2010/main" val="2995711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497BE-5B73-4B6A-8B20-527D488CDF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791EB3-C841-4533-9A6E-37EFE9732E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39B1C8-EE8E-4CA0-8A85-D24F859664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F256E6-C9F2-4957-A5E5-DE80FF4ECF43}"/>
              </a:ext>
            </a:extLst>
          </p:cNvPr>
          <p:cNvSpPr>
            <a:spLocks noGrp="1"/>
          </p:cNvSpPr>
          <p:nvPr>
            <p:ph type="dt" sz="half" idx="10"/>
          </p:nvPr>
        </p:nvSpPr>
        <p:spPr/>
        <p:txBody>
          <a:bodyPr/>
          <a:lstStyle/>
          <a:p>
            <a:fld id="{A0173177-031D-4864-913C-C82A6BA57BC0}" type="datetimeFigureOut">
              <a:rPr lang="en-US" smtClean="0"/>
              <a:t>11/12/2023</a:t>
            </a:fld>
            <a:endParaRPr lang="en-US" dirty="0"/>
          </a:p>
        </p:txBody>
      </p:sp>
      <p:sp>
        <p:nvSpPr>
          <p:cNvPr id="6" name="Footer Placeholder 5">
            <a:extLst>
              <a:ext uri="{FF2B5EF4-FFF2-40B4-BE49-F238E27FC236}">
                <a16:creationId xmlns:a16="http://schemas.microsoft.com/office/drawing/2014/main" id="{A8EB29AC-11B4-4750-A77B-384614164D5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9E7A56-BF35-4848-98B6-80D255406125}"/>
              </a:ext>
            </a:extLst>
          </p:cNvPr>
          <p:cNvSpPr>
            <a:spLocks noGrp="1"/>
          </p:cNvSpPr>
          <p:nvPr>
            <p:ph type="sldNum" sz="quarter" idx="12"/>
          </p:nvPr>
        </p:nvSpPr>
        <p:spPr/>
        <p:txBody>
          <a:bodyPr/>
          <a:lstStyle/>
          <a:p>
            <a:fld id="{20012052-A0FE-4C36-9BD3-9774BCEBF533}" type="slidenum">
              <a:rPr lang="en-US" smtClean="0"/>
              <a:t>‹#›</a:t>
            </a:fld>
            <a:endParaRPr lang="en-US" dirty="0"/>
          </a:p>
        </p:txBody>
      </p:sp>
    </p:spTree>
    <p:extLst>
      <p:ext uri="{BB962C8B-B14F-4D97-AF65-F5344CB8AC3E}">
        <p14:creationId xmlns:p14="http://schemas.microsoft.com/office/powerpoint/2010/main" val="3629068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138E5-B9B5-40C5-B8C1-492AC7B2C7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93F961-EC07-4E4E-95F2-81B00D7D6C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C061C6-00E9-4F76-ABE8-F5BEBA5323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D6A453-E5FB-4DBC-AE5F-26C0EB52BE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C1FBE0-B92C-4CC5-B559-66DBA07EDB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D6266C-1F05-44EC-BBA3-FAE8255646FB}"/>
              </a:ext>
            </a:extLst>
          </p:cNvPr>
          <p:cNvSpPr>
            <a:spLocks noGrp="1"/>
          </p:cNvSpPr>
          <p:nvPr>
            <p:ph type="dt" sz="half" idx="10"/>
          </p:nvPr>
        </p:nvSpPr>
        <p:spPr/>
        <p:txBody>
          <a:bodyPr/>
          <a:lstStyle/>
          <a:p>
            <a:fld id="{A0173177-031D-4864-913C-C82A6BA57BC0}" type="datetimeFigureOut">
              <a:rPr lang="en-US" smtClean="0"/>
              <a:t>11/12/2023</a:t>
            </a:fld>
            <a:endParaRPr lang="en-US" dirty="0"/>
          </a:p>
        </p:txBody>
      </p:sp>
      <p:sp>
        <p:nvSpPr>
          <p:cNvPr id="8" name="Footer Placeholder 7">
            <a:extLst>
              <a:ext uri="{FF2B5EF4-FFF2-40B4-BE49-F238E27FC236}">
                <a16:creationId xmlns:a16="http://schemas.microsoft.com/office/drawing/2014/main" id="{A57DFEE0-A067-41BB-B2C2-E6F021735E2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12D8142-F978-4101-AB0B-D4A69FD6182D}"/>
              </a:ext>
            </a:extLst>
          </p:cNvPr>
          <p:cNvSpPr>
            <a:spLocks noGrp="1"/>
          </p:cNvSpPr>
          <p:nvPr>
            <p:ph type="sldNum" sz="quarter" idx="12"/>
          </p:nvPr>
        </p:nvSpPr>
        <p:spPr/>
        <p:txBody>
          <a:bodyPr/>
          <a:lstStyle/>
          <a:p>
            <a:fld id="{20012052-A0FE-4C36-9BD3-9774BCEBF533}" type="slidenum">
              <a:rPr lang="en-US" smtClean="0"/>
              <a:t>‹#›</a:t>
            </a:fld>
            <a:endParaRPr lang="en-US" dirty="0"/>
          </a:p>
        </p:txBody>
      </p:sp>
    </p:spTree>
    <p:extLst>
      <p:ext uri="{BB962C8B-B14F-4D97-AF65-F5344CB8AC3E}">
        <p14:creationId xmlns:p14="http://schemas.microsoft.com/office/powerpoint/2010/main" val="4096012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5D404-918F-4103-B8E4-94C4070BDB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B04687-A54A-4821-AC0A-66ED8FDD2DA2}"/>
              </a:ext>
            </a:extLst>
          </p:cNvPr>
          <p:cNvSpPr>
            <a:spLocks noGrp="1"/>
          </p:cNvSpPr>
          <p:nvPr>
            <p:ph type="dt" sz="half" idx="10"/>
          </p:nvPr>
        </p:nvSpPr>
        <p:spPr/>
        <p:txBody>
          <a:bodyPr/>
          <a:lstStyle/>
          <a:p>
            <a:fld id="{A0173177-031D-4864-913C-C82A6BA57BC0}" type="datetimeFigureOut">
              <a:rPr lang="en-US" smtClean="0"/>
              <a:t>11/12/2023</a:t>
            </a:fld>
            <a:endParaRPr lang="en-US" dirty="0"/>
          </a:p>
        </p:txBody>
      </p:sp>
      <p:sp>
        <p:nvSpPr>
          <p:cNvPr id="4" name="Footer Placeholder 3">
            <a:extLst>
              <a:ext uri="{FF2B5EF4-FFF2-40B4-BE49-F238E27FC236}">
                <a16:creationId xmlns:a16="http://schemas.microsoft.com/office/drawing/2014/main" id="{A67CBF07-E045-4590-B957-5CB3FBC54B3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B8A662E-EC61-4342-A02D-EDA56820D9E7}"/>
              </a:ext>
            </a:extLst>
          </p:cNvPr>
          <p:cNvSpPr>
            <a:spLocks noGrp="1"/>
          </p:cNvSpPr>
          <p:nvPr>
            <p:ph type="sldNum" sz="quarter" idx="12"/>
          </p:nvPr>
        </p:nvSpPr>
        <p:spPr/>
        <p:txBody>
          <a:bodyPr/>
          <a:lstStyle/>
          <a:p>
            <a:fld id="{20012052-A0FE-4C36-9BD3-9774BCEBF533}" type="slidenum">
              <a:rPr lang="en-US" smtClean="0"/>
              <a:t>‹#›</a:t>
            </a:fld>
            <a:endParaRPr lang="en-US" dirty="0"/>
          </a:p>
        </p:txBody>
      </p:sp>
    </p:spTree>
    <p:extLst>
      <p:ext uri="{BB962C8B-B14F-4D97-AF65-F5344CB8AC3E}">
        <p14:creationId xmlns:p14="http://schemas.microsoft.com/office/powerpoint/2010/main" val="1978403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34909-9E52-4FF5-805C-BFF22AA65FB0}"/>
              </a:ext>
            </a:extLst>
          </p:cNvPr>
          <p:cNvSpPr>
            <a:spLocks noGrp="1"/>
          </p:cNvSpPr>
          <p:nvPr>
            <p:ph type="dt" sz="half" idx="10"/>
          </p:nvPr>
        </p:nvSpPr>
        <p:spPr/>
        <p:txBody>
          <a:bodyPr/>
          <a:lstStyle/>
          <a:p>
            <a:fld id="{A0173177-031D-4864-913C-C82A6BA57BC0}" type="datetimeFigureOut">
              <a:rPr lang="en-US" smtClean="0"/>
              <a:t>11/12/2023</a:t>
            </a:fld>
            <a:endParaRPr lang="en-US" dirty="0"/>
          </a:p>
        </p:txBody>
      </p:sp>
      <p:sp>
        <p:nvSpPr>
          <p:cNvPr id="3" name="Footer Placeholder 2">
            <a:extLst>
              <a:ext uri="{FF2B5EF4-FFF2-40B4-BE49-F238E27FC236}">
                <a16:creationId xmlns:a16="http://schemas.microsoft.com/office/drawing/2014/main" id="{4352EDDC-7A94-498A-B969-0C66507739F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F676161-AF2A-4835-9F57-B44889C61B3B}"/>
              </a:ext>
            </a:extLst>
          </p:cNvPr>
          <p:cNvSpPr>
            <a:spLocks noGrp="1"/>
          </p:cNvSpPr>
          <p:nvPr>
            <p:ph type="sldNum" sz="quarter" idx="12"/>
          </p:nvPr>
        </p:nvSpPr>
        <p:spPr/>
        <p:txBody>
          <a:bodyPr/>
          <a:lstStyle/>
          <a:p>
            <a:fld id="{20012052-A0FE-4C36-9BD3-9774BCEBF533}" type="slidenum">
              <a:rPr lang="en-US" smtClean="0"/>
              <a:t>‹#›</a:t>
            </a:fld>
            <a:endParaRPr lang="en-US" dirty="0"/>
          </a:p>
        </p:txBody>
      </p:sp>
    </p:spTree>
    <p:extLst>
      <p:ext uri="{BB962C8B-B14F-4D97-AF65-F5344CB8AC3E}">
        <p14:creationId xmlns:p14="http://schemas.microsoft.com/office/powerpoint/2010/main" val="2732295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DDB3D-955F-4966-8ED8-5A791C8332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5CF374-2207-405B-B204-470F40E7C4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14EAC3-AC22-4B5A-B637-BC89C5C0F2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A3CA26-16B3-4BBE-B8C3-CFEF974C82AC}"/>
              </a:ext>
            </a:extLst>
          </p:cNvPr>
          <p:cNvSpPr>
            <a:spLocks noGrp="1"/>
          </p:cNvSpPr>
          <p:nvPr>
            <p:ph type="dt" sz="half" idx="10"/>
          </p:nvPr>
        </p:nvSpPr>
        <p:spPr/>
        <p:txBody>
          <a:bodyPr/>
          <a:lstStyle/>
          <a:p>
            <a:fld id="{A0173177-031D-4864-913C-C82A6BA57BC0}" type="datetimeFigureOut">
              <a:rPr lang="en-US" smtClean="0"/>
              <a:t>11/12/2023</a:t>
            </a:fld>
            <a:endParaRPr lang="en-US" dirty="0"/>
          </a:p>
        </p:txBody>
      </p:sp>
      <p:sp>
        <p:nvSpPr>
          <p:cNvPr id="6" name="Footer Placeholder 5">
            <a:extLst>
              <a:ext uri="{FF2B5EF4-FFF2-40B4-BE49-F238E27FC236}">
                <a16:creationId xmlns:a16="http://schemas.microsoft.com/office/drawing/2014/main" id="{1328E0B8-5A99-444B-B8ED-C16F564D81D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22B48F-4003-4DE3-AF08-9CA20874D493}"/>
              </a:ext>
            </a:extLst>
          </p:cNvPr>
          <p:cNvSpPr>
            <a:spLocks noGrp="1"/>
          </p:cNvSpPr>
          <p:nvPr>
            <p:ph type="sldNum" sz="quarter" idx="12"/>
          </p:nvPr>
        </p:nvSpPr>
        <p:spPr/>
        <p:txBody>
          <a:bodyPr/>
          <a:lstStyle/>
          <a:p>
            <a:fld id="{20012052-A0FE-4C36-9BD3-9774BCEBF533}" type="slidenum">
              <a:rPr lang="en-US" smtClean="0"/>
              <a:t>‹#›</a:t>
            </a:fld>
            <a:endParaRPr lang="en-US" dirty="0"/>
          </a:p>
        </p:txBody>
      </p:sp>
    </p:spTree>
    <p:extLst>
      <p:ext uri="{BB962C8B-B14F-4D97-AF65-F5344CB8AC3E}">
        <p14:creationId xmlns:p14="http://schemas.microsoft.com/office/powerpoint/2010/main" val="437849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D7EC3-5EB7-4D9C-9E2B-3CDDB8475D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31C82D-82B4-47CB-8531-A72231C6B5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267C103-9079-4D24-80D2-9046A75B6B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AD9028-8C89-4B29-BDEA-B831F6B1136D}"/>
              </a:ext>
            </a:extLst>
          </p:cNvPr>
          <p:cNvSpPr>
            <a:spLocks noGrp="1"/>
          </p:cNvSpPr>
          <p:nvPr>
            <p:ph type="dt" sz="half" idx="10"/>
          </p:nvPr>
        </p:nvSpPr>
        <p:spPr/>
        <p:txBody>
          <a:bodyPr/>
          <a:lstStyle/>
          <a:p>
            <a:fld id="{A0173177-031D-4864-913C-C82A6BA57BC0}" type="datetimeFigureOut">
              <a:rPr lang="en-US" smtClean="0"/>
              <a:t>11/12/2023</a:t>
            </a:fld>
            <a:endParaRPr lang="en-US" dirty="0"/>
          </a:p>
        </p:txBody>
      </p:sp>
      <p:sp>
        <p:nvSpPr>
          <p:cNvPr id="6" name="Footer Placeholder 5">
            <a:extLst>
              <a:ext uri="{FF2B5EF4-FFF2-40B4-BE49-F238E27FC236}">
                <a16:creationId xmlns:a16="http://schemas.microsoft.com/office/drawing/2014/main" id="{41A04542-88C7-4BD9-8A25-EA3C5FB3A28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7E80E14-476F-49F6-8504-B3190DE4E4F4}"/>
              </a:ext>
            </a:extLst>
          </p:cNvPr>
          <p:cNvSpPr>
            <a:spLocks noGrp="1"/>
          </p:cNvSpPr>
          <p:nvPr>
            <p:ph type="sldNum" sz="quarter" idx="12"/>
          </p:nvPr>
        </p:nvSpPr>
        <p:spPr/>
        <p:txBody>
          <a:bodyPr/>
          <a:lstStyle/>
          <a:p>
            <a:fld id="{20012052-A0FE-4C36-9BD3-9774BCEBF533}" type="slidenum">
              <a:rPr lang="en-US" smtClean="0"/>
              <a:t>‹#›</a:t>
            </a:fld>
            <a:endParaRPr lang="en-US" dirty="0"/>
          </a:p>
        </p:txBody>
      </p:sp>
    </p:spTree>
    <p:extLst>
      <p:ext uri="{BB962C8B-B14F-4D97-AF65-F5344CB8AC3E}">
        <p14:creationId xmlns:p14="http://schemas.microsoft.com/office/powerpoint/2010/main" val="1325274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F0703E-E6D5-41D2-8C3B-B3E228FD30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83D897-7398-4E25-80E9-B3B1189064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F8475F-B48E-4B58-900A-E49BDF0FAE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173177-031D-4864-913C-C82A6BA57BC0}" type="datetimeFigureOut">
              <a:rPr lang="en-US" smtClean="0"/>
              <a:t>11/12/2023</a:t>
            </a:fld>
            <a:endParaRPr lang="en-US" dirty="0"/>
          </a:p>
        </p:txBody>
      </p:sp>
      <p:sp>
        <p:nvSpPr>
          <p:cNvPr id="5" name="Footer Placeholder 4">
            <a:extLst>
              <a:ext uri="{FF2B5EF4-FFF2-40B4-BE49-F238E27FC236}">
                <a16:creationId xmlns:a16="http://schemas.microsoft.com/office/drawing/2014/main" id="{91F1EA5C-E80B-46F7-B8FC-91301B593E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07461A-9A2F-4674-850A-85A0849599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012052-A0FE-4C36-9BD3-9774BCEBF533}" type="slidenum">
              <a:rPr lang="en-US" smtClean="0"/>
              <a:t>‹#›</a:t>
            </a:fld>
            <a:endParaRPr lang="en-US" dirty="0"/>
          </a:p>
        </p:txBody>
      </p:sp>
    </p:spTree>
    <p:extLst>
      <p:ext uri="{BB962C8B-B14F-4D97-AF65-F5344CB8AC3E}">
        <p14:creationId xmlns:p14="http://schemas.microsoft.com/office/powerpoint/2010/main" val="2039526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science360.gov/obj/video/e76ca9d8-8d12-49c7-b2cd-a4b7eddf66e2/ecologists-test-stability-maine-ecosystem-over-2-decade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nytimes.com/2019/08/30/world/americas/amazon-rainforest-fires-climate.html?smid=nytcore-ios-shar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79037B8F-FA8B-4626-93B4-C3D2D0FB2CCC}"/>
              </a:ext>
            </a:extLst>
          </p:cNvPr>
          <p:cNvSpPr>
            <a:spLocks noGrp="1" noChangeArrowheads="1"/>
          </p:cNvSpPr>
          <p:nvPr>
            <p:ph type="title"/>
          </p:nvPr>
        </p:nvSpPr>
        <p:spPr>
          <a:xfrm>
            <a:off x="0" y="371475"/>
            <a:ext cx="11887200" cy="1143000"/>
          </a:xfrm>
        </p:spPr>
        <p:txBody>
          <a:bodyPr>
            <a:normAutofit fontScale="90000"/>
          </a:bodyPr>
          <a:lstStyle/>
          <a:p>
            <a:pPr algn="ctr"/>
            <a:r>
              <a:rPr lang="en-US" altLang="en-US" dirty="0">
                <a:latin typeface="Calibri Light" panose="020F0302020204030204" pitchFamily="34" charset="0"/>
                <a:cs typeface="Calibri Light" panose="020F0302020204030204" pitchFamily="34" charset="0"/>
              </a:rPr>
              <a:t>A complex adaptive systems viewpoint unifies equilibrium and non-equilibrium dynamics</a:t>
            </a:r>
          </a:p>
        </p:txBody>
      </p:sp>
      <p:sp>
        <p:nvSpPr>
          <p:cNvPr id="39939" name="Content Placeholder 2">
            <a:extLst>
              <a:ext uri="{FF2B5EF4-FFF2-40B4-BE49-F238E27FC236}">
                <a16:creationId xmlns:a16="http://schemas.microsoft.com/office/drawing/2014/main" id="{73173267-89D8-486D-B7FE-DC119D7AE337}"/>
              </a:ext>
            </a:extLst>
          </p:cNvPr>
          <p:cNvSpPr>
            <a:spLocks noGrp="1" noChangeArrowheads="1"/>
          </p:cNvSpPr>
          <p:nvPr>
            <p:ph idx="1"/>
          </p:nvPr>
        </p:nvSpPr>
        <p:spPr>
          <a:xfrm>
            <a:off x="381000" y="1752600"/>
            <a:ext cx="4800600" cy="4351338"/>
          </a:xfrm>
        </p:spPr>
        <p:txBody>
          <a:bodyPr/>
          <a:lstStyle/>
          <a:p>
            <a:pPr>
              <a:buFont typeface="Wingdings" panose="05000000000000000000" pitchFamily="2" charset="2"/>
              <a:buChar char="§"/>
            </a:pPr>
            <a:r>
              <a:rPr lang="en-US" altLang="en-US" sz="2400" dirty="0">
                <a:latin typeface="Calibri Light" panose="020F0302020204030204" pitchFamily="34" charset="0"/>
                <a:cs typeface="Calibri Light" panose="020F0302020204030204" pitchFamily="34" charset="0"/>
              </a:rPr>
              <a:t>Equilibrium dynamics</a:t>
            </a:r>
          </a:p>
          <a:p>
            <a:pPr lvl="1">
              <a:buFont typeface="Wingdings" panose="05000000000000000000" pitchFamily="2" charset="2"/>
              <a:buChar char="§"/>
            </a:pPr>
            <a:r>
              <a:rPr lang="en-US" altLang="en-US" sz="2400" dirty="0">
                <a:latin typeface="Calibri Light" panose="020F0302020204030204" pitchFamily="34" charset="0"/>
                <a:cs typeface="Calibri Light" panose="020F0302020204030204" pitchFamily="34" charset="0"/>
              </a:rPr>
              <a:t>Systems may converge toward configurations that are stable persistent, and self-reinforcing </a:t>
            </a:r>
          </a:p>
          <a:p>
            <a:pPr>
              <a:buFont typeface="Wingdings" panose="05000000000000000000" pitchFamily="2" charset="2"/>
              <a:buChar char="§"/>
            </a:pPr>
            <a:r>
              <a:rPr lang="en-US" altLang="en-US" sz="2400" dirty="0">
                <a:latin typeface="Calibri Light" panose="020F0302020204030204" pitchFamily="34" charset="0"/>
                <a:cs typeface="Calibri Light" panose="020F0302020204030204" pitchFamily="34" charset="0"/>
              </a:rPr>
              <a:t>Non-equilibrium dynamics</a:t>
            </a:r>
          </a:p>
          <a:p>
            <a:pPr lvl="1">
              <a:buFont typeface="Wingdings" panose="05000000000000000000" pitchFamily="2" charset="2"/>
              <a:buChar char="§"/>
            </a:pPr>
            <a:r>
              <a:rPr lang="en-US" altLang="en-US" sz="2400" dirty="0">
                <a:latin typeface="Calibri Light" panose="020F0302020204030204" pitchFamily="34" charset="0"/>
                <a:cs typeface="Calibri Light" panose="020F0302020204030204" pitchFamily="34" charset="0"/>
              </a:rPr>
              <a:t>Systems may change from one stable state to another </a:t>
            </a:r>
          </a:p>
          <a:p>
            <a:pPr lvl="1">
              <a:buFont typeface="Wingdings" panose="05000000000000000000" pitchFamily="2" charset="2"/>
              <a:buChar char="§"/>
            </a:pPr>
            <a:r>
              <a:rPr lang="en-US" altLang="en-US" sz="2400" dirty="0">
                <a:latin typeface="Calibri Light" panose="020F0302020204030204" pitchFamily="34" charset="0"/>
                <a:cs typeface="Calibri Light" panose="020F0302020204030204" pitchFamily="34" charset="0"/>
              </a:rPr>
              <a:t>System may not converge and exhibit instability constantly change over time.</a:t>
            </a:r>
            <a:endParaRPr lang="en-US" altLang="en-US" sz="2400" b="1" dirty="0">
              <a:latin typeface="Calibri Light" panose="020F0302020204030204" pitchFamily="34" charset="0"/>
              <a:cs typeface="Calibri Light" panose="020F0302020204030204" pitchFamily="34" charset="0"/>
            </a:endParaRPr>
          </a:p>
        </p:txBody>
      </p:sp>
      <p:grpSp>
        <p:nvGrpSpPr>
          <p:cNvPr id="39940" name="Group 1">
            <a:extLst>
              <a:ext uri="{FF2B5EF4-FFF2-40B4-BE49-F238E27FC236}">
                <a16:creationId xmlns:a16="http://schemas.microsoft.com/office/drawing/2014/main" id="{64CAAAB9-9E17-45E3-81AB-8A23D8D63664}"/>
              </a:ext>
            </a:extLst>
          </p:cNvPr>
          <p:cNvGrpSpPr>
            <a:grpSpLocks/>
          </p:cNvGrpSpPr>
          <p:nvPr/>
        </p:nvGrpSpPr>
        <p:grpSpPr bwMode="auto">
          <a:xfrm>
            <a:off x="5432425" y="1828800"/>
            <a:ext cx="6477000" cy="5029200"/>
            <a:chOff x="4953000" y="1524000"/>
            <a:chExt cx="5715000" cy="4343400"/>
          </a:xfrm>
        </p:grpSpPr>
        <p:pic>
          <p:nvPicPr>
            <p:cNvPr id="39942" name="Content Placeholder 3">
              <a:extLst>
                <a:ext uri="{FF2B5EF4-FFF2-40B4-BE49-F238E27FC236}">
                  <a16:creationId xmlns:a16="http://schemas.microsoft.com/office/drawing/2014/main" id="{9228F942-1084-47B9-93B2-6FE1C29DB1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676400"/>
              <a:ext cx="5715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A4124756-584A-40E6-AB4F-7FD4320BCC9E}"/>
                </a:ext>
              </a:extLst>
            </p:cNvPr>
            <p:cNvSpPr/>
            <p:nvPr/>
          </p:nvSpPr>
          <p:spPr>
            <a:xfrm>
              <a:off x="6629681" y="1524000"/>
              <a:ext cx="3810000" cy="6855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 name="Rectangle 1">
            <a:extLst>
              <a:ext uri="{FF2B5EF4-FFF2-40B4-BE49-F238E27FC236}">
                <a16:creationId xmlns:a16="http://schemas.microsoft.com/office/drawing/2014/main" id="{044006CB-CF34-416A-8B70-2CDE7FF6A2CE}"/>
              </a:ext>
            </a:extLst>
          </p:cNvPr>
          <p:cNvSpPr/>
          <p:nvPr/>
        </p:nvSpPr>
        <p:spPr>
          <a:xfrm>
            <a:off x="5965825" y="4953000"/>
            <a:ext cx="3886200" cy="1941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a:extLst>
              <a:ext uri="{FF2B5EF4-FFF2-40B4-BE49-F238E27FC236}">
                <a16:creationId xmlns:a16="http://schemas.microsoft.com/office/drawing/2014/main" id="{0FC58278-2A03-4C4E-8049-B26B08559D81}"/>
              </a:ext>
            </a:extLst>
          </p:cNvPr>
          <p:cNvPicPr>
            <a:picLocks noGrp="1" noChangeAspect="1"/>
          </p:cNvPicPr>
          <p:nvPr>
            <p:ph idx="1"/>
          </p:nvPr>
        </p:nvPicPr>
        <p:blipFill>
          <a:blip r:embed="rId4"/>
          <a:stretch>
            <a:fillRect/>
          </a:stretch>
        </p:blipFill>
        <p:spPr>
          <a:xfrm>
            <a:off x="1307274" y="317613"/>
            <a:ext cx="9577451" cy="6222773"/>
          </a:xfrm>
          <a:ln w="53975">
            <a:solidFill>
              <a:schemeClr val="accent1">
                <a:lumMod val="75000"/>
              </a:schemeClr>
            </a:solid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grass, outdoor, sky, field&#10;&#10;Description automatically generated">
            <a:extLst>
              <a:ext uri="{FF2B5EF4-FFF2-40B4-BE49-F238E27FC236}">
                <a16:creationId xmlns:a16="http://schemas.microsoft.com/office/drawing/2014/main" id="{921F5A62-B54E-4E66-98EF-30F42704875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6532"/>
          <a:stretch/>
        </p:blipFill>
        <p:spPr>
          <a:xfrm>
            <a:off x="-1" y="391885"/>
            <a:ext cx="12341501" cy="6074229"/>
          </a:xfrm>
        </p:spPr>
      </p:pic>
    </p:spTree>
    <p:extLst>
      <p:ext uri="{BB962C8B-B14F-4D97-AF65-F5344CB8AC3E}">
        <p14:creationId xmlns:p14="http://schemas.microsoft.com/office/powerpoint/2010/main" val="2363923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Content Placeholder 3">
            <a:extLst>
              <a:ext uri="{FF2B5EF4-FFF2-40B4-BE49-F238E27FC236}">
                <a16:creationId xmlns:a16="http://schemas.microsoft.com/office/drawing/2014/main" id="{087A3953-2739-425D-A737-4CAF0CBB471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43601" y="578189"/>
            <a:ext cx="8939405" cy="5701621"/>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a:extLst>
              <a:ext uri="{FF2B5EF4-FFF2-40B4-BE49-F238E27FC236}">
                <a16:creationId xmlns:a16="http://schemas.microsoft.com/office/drawing/2014/main" id="{BCEEE009-0754-4164-ACBB-1C78431092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526"/>
          <a:stretch/>
        </p:blipFill>
        <p:spPr bwMode="auto">
          <a:xfrm>
            <a:off x="3015343" y="124704"/>
            <a:ext cx="7124700" cy="660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Content Placeholder 3">
            <a:extLst>
              <a:ext uri="{FF2B5EF4-FFF2-40B4-BE49-F238E27FC236}">
                <a16:creationId xmlns:a16="http://schemas.microsoft.com/office/drawing/2014/main" id="{F8891D83-58ED-4AB3-8126-03F62296C98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30035" y="-30553"/>
            <a:ext cx="10531929" cy="6919105"/>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Content Placeholder 3">
            <a:extLst>
              <a:ext uri="{FF2B5EF4-FFF2-40B4-BE49-F238E27FC236}">
                <a16:creationId xmlns:a16="http://schemas.microsoft.com/office/drawing/2014/main" id="{88706F7E-F042-49FC-B7D0-50B79D52C55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528" t="3460" r="3476" b="2640"/>
          <a:stretch/>
        </p:blipFill>
        <p:spPr>
          <a:xfrm>
            <a:off x="1159329" y="261256"/>
            <a:ext cx="9715500" cy="6351815"/>
          </a:xfrm>
          <a:ln>
            <a:solidFill>
              <a:schemeClr val="tx1"/>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1F450A87-5A8E-2F89-CF91-46658A4C8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76200"/>
            <a:ext cx="6396038"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DSCN1388">
            <a:extLst>
              <a:ext uri="{FF2B5EF4-FFF2-40B4-BE49-F238E27FC236}">
                <a16:creationId xmlns:a16="http://schemas.microsoft.com/office/drawing/2014/main" id="{81D6F093-1C67-6731-BD09-16B85D749218}"/>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r="53142"/>
          <a:stretch>
            <a:fillRect/>
          </a:stretch>
        </p:blipFill>
        <p:spPr>
          <a:xfrm>
            <a:off x="6229350" y="1"/>
            <a:ext cx="4438650" cy="7104063"/>
          </a:xfrm>
          <a:solidFill>
            <a:schemeClr val="bg1">
              <a:alpha val="29019"/>
            </a:schemeClr>
          </a:solidFill>
        </p:spPr>
      </p:pic>
      <p:pic>
        <p:nvPicPr>
          <p:cNvPr id="64515" name="Picture 5" descr="TNCrestored">
            <a:extLst>
              <a:ext uri="{FF2B5EF4-FFF2-40B4-BE49-F238E27FC236}">
                <a16:creationId xmlns:a16="http://schemas.microsoft.com/office/drawing/2014/main" id="{7BB173A8-2C0A-EA04-B95A-0202CC72C0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5833"/>
          <a:stretch>
            <a:fillRect/>
          </a:stretch>
        </p:blipFill>
        <p:spPr bwMode="auto">
          <a:xfrm>
            <a:off x="1524000" y="-206375"/>
            <a:ext cx="4705350" cy="7064375"/>
          </a:xfrm>
          <a:prstGeom prst="rect">
            <a:avLst/>
          </a:prstGeom>
          <a:solidFill>
            <a:schemeClr val="bg1"/>
          </a:solidFill>
          <a:ln w="9525">
            <a:solidFill>
              <a:schemeClr val="accent1"/>
            </a:solid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6" descr="C:\Documents and Settings\tony\Desktop\lksheeler.jpg">
            <a:extLst>
              <a:ext uri="{FF2B5EF4-FFF2-40B4-BE49-F238E27FC236}">
                <a16:creationId xmlns:a16="http://schemas.microsoft.com/office/drawing/2014/main" id="{E606EDD0-06C2-84E8-A78B-FF2E81703E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683" y="-18752"/>
            <a:ext cx="10358651" cy="6876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Documents and Settings\tony\Desktop\orange1.jpg">
            <a:extLst>
              <a:ext uri="{FF2B5EF4-FFF2-40B4-BE49-F238E27FC236}">
                <a16:creationId xmlns:a16="http://schemas.microsoft.com/office/drawing/2014/main" id="{811CA66D-F28E-863D-71A8-6294182C92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8511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35C760BA-EBAC-4255-935A-EFFA7D2E0346}"/>
              </a:ext>
            </a:extLst>
          </p:cNvPr>
          <p:cNvSpPr>
            <a:spLocks noGrp="1" noChangeArrowheads="1"/>
          </p:cNvSpPr>
          <p:nvPr>
            <p:ph type="title"/>
          </p:nvPr>
        </p:nvSpPr>
        <p:spPr/>
        <p:txBody>
          <a:bodyPr/>
          <a:lstStyle/>
          <a:p>
            <a:pPr marL="342900" indent="-342900"/>
            <a:r>
              <a:rPr lang="en-US" altLang="en-US" dirty="0"/>
              <a:t>Resilience theory</a:t>
            </a:r>
            <a:endParaRPr lang="en-US" altLang="en-US" sz="4000" dirty="0"/>
          </a:p>
        </p:txBody>
      </p:sp>
      <p:sp>
        <p:nvSpPr>
          <p:cNvPr id="52227" name="Rectangle 3">
            <a:extLst>
              <a:ext uri="{FF2B5EF4-FFF2-40B4-BE49-F238E27FC236}">
                <a16:creationId xmlns:a16="http://schemas.microsoft.com/office/drawing/2014/main" id="{EFA90AB6-B1C5-47EF-8052-87EE9D829506}"/>
              </a:ext>
            </a:extLst>
          </p:cNvPr>
          <p:cNvSpPr>
            <a:spLocks noGrp="1" noChangeArrowheads="1"/>
          </p:cNvSpPr>
          <p:nvPr>
            <p:ph type="body" idx="1"/>
          </p:nvPr>
        </p:nvSpPr>
        <p:spPr>
          <a:xfrm>
            <a:off x="587829" y="1679575"/>
            <a:ext cx="5224009" cy="5029200"/>
          </a:xfrm>
        </p:spPr>
        <p:txBody>
          <a:bodyPr>
            <a:normAutofit/>
          </a:bodyPr>
          <a:lstStyle/>
          <a:p>
            <a:r>
              <a:rPr lang="en-US" altLang="en-US" dirty="0">
                <a:latin typeface="Calibri Light" panose="020F0302020204030204" pitchFamily="34" charset="0"/>
              </a:rPr>
              <a:t>Considered a subset of complexity adaptive systems theory</a:t>
            </a:r>
          </a:p>
          <a:p>
            <a:r>
              <a:rPr lang="en-US" altLang="en-US" dirty="0">
                <a:latin typeface="Calibri Light" panose="020F0302020204030204" pitchFamily="34" charset="0"/>
              </a:rPr>
              <a:t>Also seeks to explain how systems organize and change</a:t>
            </a:r>
          </a:p>
          <a:p>
            <a:r>
              <a:rPr lang="en-US" altLang="en-US" dirty="0">
                <a:latin typeface="Calibri Light" panose="020F0302020204030204" pitchFamily="34" charset="0"/>
              </a:rPr>
              <a:t>Posits a range of dynamics from near equilibrium stable states to non-equilibrium unstable states</a:t>
            </a:r>
          </a:p>
          <a:p>
            <a:r>
              <a:rPr lang="en-US" altLang="en-US" dirty="0">
                <a:latin typeface="Calibri Light" panose="020F0302020204030204" pitchFamily="34" charset="0"/>
              </a:rPr>
              <a:t>Began with the work by </a:t>
            </a:r>
            <a:r>
              <a:rPr lang="en-US" altLang="en-US" dirty="0" err="1">
                <a:latin typeface="Calibri Light" panose="020F0302020204030204" pitchFamily="34" charset="0"/>
              </a:rPr>
              <a:t>C.S</a:t>
            </a:r>
            <a:r>
              <a:rPr lang="en-US" altLang="en-US" dirty="0">
                <a:latin typeface="Calibri Light" panose="020F0302020204030204" pitchFamily="34" charset="0"/>
              </a:rPr>
              <a:t>. </a:t>
            </a:r>
            <a:r>
              <a:rPr lang="en-US" altLang="en-US" dirty="0" err="1">
                <a:latin typeface="Calibri Light" panose="020F0302020204030204" pitchFamily="34" charset="0"/>
              </a:rPr>
              <a:t>Holling</a:t>
            </a:r>
            <a:r>
              <a:rPr lang="en-US" altLang="en-US" dirty="0">
                <a:latin typeface="Calibri Light" panose="020F0302020204030204" pitchFamily="34" charset="0"/>
              </a:rPr>
              <a:t> in </a:t>
            </a:r>
            <a:r>
              <a:rPr lang="en-US" altLang="en-US" dirty="0" err="1">
                <a:latin typeface="Calibri Light" panose="020F0302020204030204" pitchFamily="34" charset="0"/>
              </a:rPr>
              <a:t>1970’s</a:t>
            </a:r>
            <a:r>
              <a:rPr lang="en-US" altLang="en-US" dirty="0">
                <a:latin typeface="Calibri Light" panose="020F0302020204030204" pitchFamily="34" charset="0"/>
              </a:rPr>
              <a:t> </a:t>
            </a:r>
          </a:p>
          <a:p>
            <a:pPr eaLnBrk="1" hangingPunct="1"/>
            <a:endParaRPr lang="en-US" altLang="en-US" dirty="0">
              <a:latin typeface="Calibri Light" panose="020F0302020204030204" pitchFamily="34" charset="0"/>
            </a:endParaRPr>
          </a:p>
          <a:p>
            <a:pPr marL="0" indent="0" eaLnBrk="1" hangingPunct="1">
              <a:buNone/>
            </a:pPr>
            <a:endParaRPr lang="en-US" altLang="en-US" sz="2400" dirty="0">
              <a:latin typeface="Calibri Light" panose="020F0302020204030204" pitchFamily="34" charset="0"/>
            </a:endParaRPr>
          </a:p>
        </p:txBody>
      </p:sp>
      <p:pic>
        <p:nvPicPr>
          <p:cNvPr id="52228" name="Picture 1">
            <a:extLst>
              <a:ext uri="{FF2B5EF4-FFF2-40B4-BE49-F238E27FC236}">
                <a16:creationId xmlns:a16="http://schemas.microsoft.com/office/drawing/2014/main" id="{36DC7CB5-6552-4EE1-BC64-51D4DA11C57E}"/>
              </a:ext>
            </a:extLst>
          </p:cNvPr>
          <p:cNvPicPr>
            <a:picLocks noChangeAspect="1"/>
          </p:cNvPicPr>
          <p:nvPr/>
        </p:nvPicPr>
        <p:blipFill>
          <a:blip r:embed="rId3">
            <a:extLst>
              <a:ext uri="{28A0092B-C50C-407E-A947-70E740481C1C}">
                <a14:useLocalDpi xmlns:a14="http://schemas.microsoft.com/office/drawing/2010/main" val="0"/>
              </a:ext>
            </a:extLst>
          </a:blip>
          <a:srcRect l="32076"/>
          <a:stretch>
            <a:fillRect/>
          </a:stretch>
        </p:blipFill>
        <p:spPr bwMode="auto">
          <a:xfrm>
            <a:off x="5811838" y="365125"/>
            <a:ext cx="6016462" cy="5905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itle 1">
            <a:extLst>
              <a:ext uri="{FF2B5EF4-FFF2-40B4-BE49-F238E27FC236}">
                <a16:creationId xmlns:a16="http://schemas.microsoft.com/office/drawing/2014/main" id="{B6C98B7E-92C4-1904-358E-2340581E838A}"/>
              </a:ext>
            </a:extLst>
          </p:cNvPr>
          <p:cNvSpPr>
            <a:spLocks noGrp="1" noChangeArrowheads="1"/>
          </p:cNvSpPr>
          <p:nvPr>
            <p:ph type="title"/>
          </p:nvPr>
        </p:nvSpPr>
        <p:spPr/>
        <p:txBody>
          <a:bodyPr/>
          <a:lstStyle/>
          <a:p>
            <a:r>
              <a:rPr lang="en-US" altLang="en-US" dirty="0" err="1"/>
              <a:t>Megadisturbance</a:t>
            </a:r>
            <a:endParaRPr lang="en-US" altLang="en-US" dirty="0"/>
          </a:p>
        </p:txBody>
      </p:sp>
      <p:sp>
        <p:nvSpPr>
          <p:cNvPr id="215043" name="Content Placeholder 2">
            <a:extLst>
              <a:ext uri="{FF2B5EF4-FFF2-40B4-BE49-F238E27FC236}">
                <a16:creationId xmlns:a16="http://schemas.microsoft.com/office/drawing/2014/main" id="{42D99DBD-7F5A-9D3A-33F2-F4A41B4835E8}"/>
              </a:ext>
            </a:extLst>
          </p:cNvPr>
          <p:cNvSpPr>
            <a:spLocks noGrp="1" noChangeArrowheads="1"/>
          </p:cNvSpPr>
          <p:nvPr>
            <p:ph idx="1"/>
          </p:nvPr>
        </p:nvSpPr>
        <p:spPr>
          <a:xfrm>
            <a:off x="414330" y="1851818"/>
            <a:ext cx="4403330" cy="4525963"/>
          </a:xfrm>
        </p:spPr>
        <p:txBody>
          <a:bodyPr/>
          <a:lstStyle/>
          <a:p>
            <a:r>
              <a:rPr lang="en-US" altLang="en-US" sz="2600" dirty="0"/>
              <a:t>Megadisturbance: co-occurrence of multiple disturbance events </a:t>
            </a:r>
          </a:p>
          <a:p>
            <a:r>
              <a:rPr lang="en-US" altLang="en-US" sz="2600" dirty="0"/>
              <a:t>Today, with pervasive global human impacts, historic range of variability is being exceeded</a:t>
            </a:r>
          </a:p>
          <a:p>
            <a:r>
              <a:rPr lang="en-US" altLang="en-US" sz="2600" dirty="0"/>
              <a:t>If threshold of severity or frequency crossed, transition to a new vegetation state</a:t>
            </a:r>
          </a:p>
        </p:txBody>
      </p:sp>
      <p:pic>
        <p:nvPicPr>
          <p:cNvPr id="215044" name="Content Placeholder 3">
            <a:extLst>
              <a:ext uri="{FF2B5EF4-FFF2-40B4-BE49-F238E27FC236}">
                <a16:creationId xmlns:a16="http://schemas.microsoft.com/office/drawing/2014/main" id="{D0CC7896-ABD9-B2F5-F7AF-D8C51BA902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6850" y="1851818"/>
            <a:ext cx="6824670" cy="401558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637943B1-281B-B0B2-0909-2C2ED5DCE813}"/>
              </a:ext>
            </a:extLst>
          </p:cNvPr>
          <p:cNvSpPr>
            <a:spLocks noGrp="1" noChangeArrowheads="1"/>
          </p:cNvSpPr>
          <p:nvPr>
            <p:ph type="title"/>
          </p:nvPr>
        </p:nvSpPr>
        <p:spPr>
          <a:xfrm>
            <a:off x="609600" y="274638"/>
            <a:ext cx="3733800" cy="2605040"/>
          </a:xfrm>
        </p:spPr>
        <p:txBody>
          <a:bodyPr>
            <a:normAutofit fontScale="90000"/>
          </a:bodyPr>
          <a:lstStyle/>
          <a:p>
            <a:r>
              <a:rPr lang="en-US" altLang="en-US" sz="4000" dirty="0"/>
              <a:t>Large areas of western forests </a:t>
            </a:r>
            <a:r>
              <a:rPr lang="en-US" altLang="en-US" sz="4000" dirty="0" err="1"/>
              <a:t>underoing</a:t>
            </a:r>
            <a:r>
              <a:rPr lang="en-US" altLang="en-US" sz="4000" dirty="0"/>
              <a:t> shift to new vegetation type</a:t>
            </a:r>
          </a:p>
        </p:txBody>
      </p:sp>
      <p:sp>
        <p:nvSpPr>
          <p:cNvPr id="26627" name="Content Placeholder 1">
            <a:extLst>
              <a:ext uri="{FF2B5EF4-FFF2-40B4-BE49-F238E27FC236}">
                <a16:creationId xmlns:a16="http://schemas.microsoft.com/office/drawing/2014/main" id="{F5793DE8-4EC6-9119-B435-675EB5FD628F}"/>
              </a:ext>
            </a:extLst>
          </p:cNvPr>
          <p:cNvSpPr>
            <a:spLocks noGrp="1" noChangeArrowheads="1"/>
          </p:cNvSpPr>
          <p:nvPr>
            <p:ph idx="1"/>
          </p:nvPr>
        </p:nvSpPr>
        <p:spPr>
          <a:xfrm>
            <a:off x="388961" y="3037764"/>
            <a:ext cx="4419600" cy="5238750"/>
          </a:xfrm>
        </p:spPr>
        <p:txBody>
          <a:bodyPr/>
          <a:lstStyle/>
          <a:p>
            <a:r>
              <a:rPr lang="en-US" altLang="en-US" sz="2400" dirty="0"/>
              <a:t>Fires, heat, and drought may cause shift to a new vegetation state, from forests to shrub and grasslands in western US</a:t>
            </a:r>
          </a:p>
          <a:p>
            <a:r>
              <a:rPr lang="en-US" altLang="en-US" sz="2400" dirty="0"/>
              <a:t>Majority of forests cannot survive </a:t>
            </a:r>
          </a:p>
          <a:p>
            <a:r>
              <a:rPr lang="en-US" altLang="en-US" sz="2400" dirty="0"/>
              <a:t>Where megafires have occurred prior forest composition and structure is not returning</a:t>
            </a:r>
          </a:p>
        </p:txBody>
      </p:sp>
      <p:pic>
        <p:nvPicPr>
          <p:cNvPr id="3" name="Picture 2" descr="A picture containing grass, sky, outdoor, field&#10;&#10;Description automatically generated">
            <a:extLst>
              <a:ext uri="{FF2B5EF4-FFF2-40B4-BE49-F238E27FC236}">
                <a16:creationId xmlns:a16="http://schemas.microsoft.com/office/drawing/2014/main" id="{EE9EC7E0-8DA5-8D34-0C67-30A6482356B0}"/>
              </a:ext>
            </a:extLst>
          </p:cNvPr>
          <p:cNvPicPr>
            <a:picLocks noChangeAspect="1"/>
          </p:cNvPicPr>
          <p:nvPr/>
        </p:nvPicPr>
        <p:blipFill rotWithShape="1">
          <a:blip r:embed="rId3">
            <a:extLst>
              <a:ext uri="{28A0092B-C50C-407E-A947-70E740481C1C}">
                <a14:useLocalDpi xmlns:a14="http://schemas.microsoft.com/office/drawing/2010/main" val="0"/>
              </a:ext>
            </a:extLst>
          </a:blip>
          <a:srcRect l="26667"/>
          <a:stretch/>
        </p:blipFill>
        <p:spPr>
          <a:xfrm>
            <a:off x="5080603" y="320358"/>
            <a:ext cx="6939948" cy="630904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2">
            <a:extLst>
              <a:ext uri="{FF2B5EF4-FFF2-40B4-BE49-F238E27FC236}">
                <a16:creationId xmlns:a16="http://schemas.microsoft.com/office/drawing/2014/main" id="{CAF5077C-05B4-984B-38A1-28858BF4829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7175" y="190500"/>
            <a:ext cx="9204325" cy="6477000"/>
          </a:xfr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3">
            <a:extLst>
              <a:ext uri="{FF2B5EF4-FFF2-40B4-BE49-F238E27FC236}">
                <a16:creationId xmlns:a16="http://schemas.microsoft.com/office/drawing/2014/main" id="{88E5D339-8ABE-D773-6483-CBB1EF91A30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243075"/>
            <a:ext cx="11399520" cy="6584445"/>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E:\8 CAS\Hysteresis switch in cognition.jpg">
            <a:extLst>
              <a:ext uri="{FF2B5EF4-FFF2-40B4-BE49-F238E27FC236}">
                <a16:creationId xmlns:a16="http://schemas.microsoft.com/office/drawing/2014/main" id="{317FA8FB-9AF7-17DD-24CD-F712D703FA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85725"/>
            <a:ext cx="6858000"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a:extLst>
              <a:ext uri="{FF2B5EF4-FFF2-40B4-BE49-F238E27FC236}">
                <a16:creationId xmlns:a16="http://schemas.microsoft.com/office/drawing/2014/main" id="{BA5BC592-FB5F-20BD-F086-3DF64E3E9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0"/>
            <a:ext cx="868203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Picture 2" descr="C:\Documents and Settings\Tony Stallins\Desktop\Complexity Seminar\Lectures\4 Complex adaptive systems\catastrophefold.jpg">
            <a:extLst>
              <a:ext uri="{FF2B5EF4-FFF2-40B4-BE49-F238E27FC236}">
                <a16:creationId xmlns:a16="http://schemas.microsoft.com/office/drawing/2014/main" id="{4A1D6AAA-AEEC-1A29-5982-E2034B39C6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608" y="350081"/>
            <a:ext cx="6888783" cy="5736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1C0320E8-8087-42A5-831D-75B467ECD187}"/>
              </a:ext>
            </a:extLst>
          </p:cNvPr>
          <p:cNvSpPr>
            <a:spLocks noGrp="1" noChangeArrowheads="1"/>
          </p:cNvSpPr>
          <p:nvPr>
            <p:ph type="title"/>
          </p:nvPr>
        </p:nvSpPr>
        <p:spPr>
          <a:xfrm>
            <a:off x="802640" y="365125"/>
            <a:ext cx="10551160" cy="1325563"/>
          </a:xfrm>
        </p:spPr>
        <p:txBody>
          <a:bodyPr/>
          <a:lstStyle/>
          <a:p>
            <a:r>
              <a:rPr lang="en-US" altLang="en-US" dirty="0"/>
              <a:t>Hysteresis</a:t>
            </a:r>
          </a:p>
        </p:txBody>
      </p:sp>
      <p:sp>
        <p:nvSpPr>
          <p:cNvPr id="78851" name="Content Placeholder 2">
            <a:extLst>
              <a:ext uri="{FF2B5EF4-FFF2-40B4-BE49-F238E27FC236}">
                <a16:creationId xmlns:a16="http://schemas.microsoft.com/office/drawing/2014/main" id="{C8F70178-7974-46F6-ABBA-C8804A8A5356}"/>
              </a:ext>
            </a:extLst>
          </p:cNvPr>
          <p:cNvSpPr>
            <a:spLocks noGrp="1" noChangeArrowheads="1"/>
          </p:cNvSpPr>
          <p:nvPr>
            <p:ph idx="1"/>
          </p:nvPr>
        </p:nvSpPr>
        <p:spPr>
          <a:xfrm>
            <a:off x="314961" y="1600201"/>
            <a:ext cx="4317999" cy="4892674"/>
          </a:xfrm>
        </p:spPr>
        <p:txBody>
          <a:bodyPr>
            <a:normAutofit/>
          </a:bodyPr>
          <a:lstStyle/>
          <a:p>
            <a:r>
              <a:rPr lang="en-US" altLang="en-US" dirty="0"/>
              <a:t>Change in state of a system that is irreversible</a:t>
            </a:r>
          </a:p>
          <a:p>
            <a:r>
              <a:rPr lang="en-US" altLang="en-US" dirty="0"/>
              <a:t>The change in one direction cannot simply be reversed to go back to the initial state. </a:t>
            </a:r>
          </a:p>
          <a:p>
            <a:r>
              <a:rPr lang="en-US" altLang="en-US" dirty="0"/>
              <a:t>Creates the potential for the same environmental conditions to exist in two different states, which is called bistability</a:t>
            </a:r>
          </a:p>
        </p:txBody>
      </p:sp>
      <p:pic>
        <p:nvPicPr>
          <p:cNvPr id="5" name="Picture 3">
            <a:extLst>
              <a:ext uri="{FF2B5EF4-FFF2-40B4-BE49-F238E27FC236}">
                <a16:creationId xmlns:a16="http://schemas.microsoft.com/office/drawing/2014/main" id="{C73E141A-6FD2-4448-B393-35ED128FD2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774" r="19339" b="35135"/>
          <a:stretch>
            <a:fillRect/>
          </a:stretch>
        </p:blipFill>
        <p:spPr bwMode="auto">
          <a:xfrm>
            <a:off x="4726168" y="357642"/>
            <a:ext cx="7465832" cy="612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a:extLst>
              <a:ext uri="{FF2B5EF4-FFF2-40B4-BE49-F238E27FC236}">
                <a16:creationId xmlns:a16="http://schemas.microsoft.com/office/drawing/2014/main" id="{E4A04369-75A0-A2C5-C185-D6E8E01745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4515"/>
          <a:stretch>
            <a:fillRect/>
          </a:stretch>
        </p:blipFill>
        <p:spPr bwMode="auto">
          <a:xfrm>
            <a:off x="-100084" y="1692322"/>
            <a:ext cx="12392168" cy="309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Content Placeholder 6">
            <a:extLst>
              <a:ext uri="{FF2B5EF4-FFF2-40B4-BE49-F238E27FC236}">
                <a16:creationId xmlns:a16="http://schemas.microsoft.com/office/drawing/2014/main" id="{2799E95C-6072-05BB-DFDC-4E14668F3E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579120"/>
            <a:ext cx="12353798" cy="569976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a:extLst>
              <a:ext uri="{FF2B5EF4-FFF2-40B4-BE49-F238E27FC236}">
                <a16:creationId xmlns:a16="http://schemas.microsoft.com/office/drawing/2014/main" id="{BB50C2C0-9BB4-422C-A099-51176B0D3203}"/>
              </a:ext>
            </a:extLst>
          </p:cNvPr>
          <p:cNvSpPr>
            <a:spLocks noGrp="1" noChangeArrowheads="1"/>
          </p:cNvSpPr>
          <p:nvPr>
            <p:ph type="body" idx="1"/>
          </p:nvPr>
        </p:nvSpPr>
        <p:spPr>
          <a:xfrm>
            <a:off x="620486" y="346076"/>
            <a:ext cx="5246914" cy="6443663"/>
          </a:xfrm>
        </p:spPr>
        <p:txBody>
          <a:bodyPr>
            <a:normAutofit/>
          </a:bodyPr>
          <a:lstStyle/>
          <a:p>
            <a:pPr marL="514350" indent="-457200">
              <a:defRPr/>
            </a:pPr>
            <a:r>
              <a:rPr lang="en-US" sz="2400" dirty="0">
                <a:latin typeface="Calibri Light" panose="020F0302020204030204" pitchFamily="34" charset="0"/>
              </a:rPr>
              <a:t>Balance, or stability, in resilience theory is different from our usual definition of it</a:t>
            </a:r>
          </a:p>
          <a:p>
            <a:pPr marL="514350" indent="-457200">
              <a:defRPr/>
            </a:pPr>
            <a:r>
              <a:rPr lang="en-US" sz="2400" dirty="0">
                <a:latin typeface="Calibri Light" panose="020F0302020204030204" pitchFamily="34" charset="0"/>
              </a:rPr>
              <a:t>Stability in its usual sense often implies a tendency to return to a “normal” mode of equilibrium functioning – as in when we get sick and recover. </a:t>
            </a:r>
          </a:p>
          <a:p>
            <a:pPr marL="514350" indent="-457200">
              <a:defRPr/>
            </a:pPr>
            <a:r>
              <a:rPr lang="en-US" sz="2400" dirty="0">
                <a:latin typeface="Calibri Light" panose="020F0302020204030204" pitchFamily="34" charset="0"/>
              </a:rPr>
              <a:t>However, ecological and social systems are not organized around a single equilibrium like an individual human is</a:t>
            </a:r>
          </a:p>
          <a:p>
            <a:pPr marL="514350" indent="-457200">
              <a:defRPr/>
            </a:pPr>
            <a:r>
              <a:rPr lang="en-US" sz="2400" dirty="0">
                <a:latin typeface="Calibri Light" panose="020F0302020204030204" pitchFamily="34" charset="0"/>
              </a:rPr>
              <a:t>They can </a:t>
            </a:r>
            <a:r>
              <a:rPr lang="en-US" sz="2400" b="1" dirty="0">
                <a:latin typeface="Calibri Light" panose="020F0302020204030204" pitchFamily="34" charset="0"/>
              </a:rPr>
              <a:t>tip</a:t>
            </a:r>
            <a:r>
              <a:rPr lang="en-US" sz="2400" dirty="0">
                <a:latin typeface="Calibri Light" panose="020F0302020204030204" pitchFamily="34" charset="0"/>
              </a:rPr>
              <a:t> from one to one or more various </a:t>
            </a:r>
            <a:r>
              <a:rPr lang="en-US" sz="2400" b="1" dirty="0">
                <a:latin typeface="Calibri Light" panose="020F0302020204030204" pitchFamily="34" charset="0"/>
              </a:rPr>
              <a:t>states</a:t>
            </a:r>
            <a:r>
              <a:rPr lang="en-US" sz="2400" dirty="0">
                <a:latin typeface="Calibri Light" panose="020F0302020204030204" pitchFamily="34" charset="0"/>
              </a:rPr>
              <a:t>, which in resilience theory are called </a:t>
            </a:r>
            <a:r>
              <a:rPr lang="en-US" sz="2400" b="1" dirty="0">
                <a:latin typeface="Calibri Light" panose="020F0302020204030204" pitchFamily="34" charset="0"/>
              </a:rPr>
              <a:t>stability domains</a:t>
            </a:r>
            <a:endParaRPr lang="en-US" sz="2400" b="1" i="1" dirty="0">
              <a:latin typeface="Calibri Light" panose="020F0302020204030204" pitchFamily="34" charset="0"/>
            </a:endParaRPr>
          </a:p>
          <a:p>
            <a:pPr marL="533400" indent="-533400">
              <a:defRPr/>
            </a:pPr>
            <a:endParaRPr lang="en-US" i="1" dirty="0"/>
          </a:p>
          <a:p>
            <a:pPr marL="533400" indent="-533400">
              <a:defRPr/>
            </a:pPr>
            <a:endParaRPr lang="en-US" dirty="0"/>
          </a:p>
          <a:p>
            <a:pPr marL="533400" indent="-533400">
              <a:defRPr/>
            </a:pPr>
            <a:endParaRPr lang="en-US" dirty="0"/>
          </a:p>
        </p:txBody>
      </p:sp>
      <p:pic>
        <p:nvPicPr>
          <p:cNvPr id="54275" name="Picture 2">
            <a:extLst>
              <a:ext uri="{FF2B5EF4-FFF2-40B4-BE49-F238E27FC236}">
                <a16:creationId xmlns:a16="http://schemas.microsoft.com/office/drawing/2014/main" id="{11850F3B-1C06-447D-8665-EE00C00E3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525"/>
          <a:stretch>
            <a:fillRect/>
          </a:stretch>
        </p:blipFill>
        <p:spPr bwMode="auto">
          <a:xfrm>
            <a:off x="5867399" y="346076"/>
            <a:ext cx="5890925" cy="6165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Content Placeholder 3">
            <a:hlinkClick r:id="rId3"/>
            <a:extLst>
              <a:ext uri="{FF2B5EF4-FFF2-40B4-BE49-F238E27FC236}">
                <a16:creationId xmlns:a16="http://schemas.microsoft.com/office/drawing/2014/main" id="{18EE6EB0-A107-25D0-C120-77C5A4DEB63B}"/>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1773238" y="0"/>
            <a:ext cx="8645525" cy="6858000"/>
          </a:xfrm>
          <a:ln w="44450">
            <a:solidFill>
              <a:schemeClr val="accent1"/>
            </a:solid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Content Placeholder 2">
            <a:extLst>
              <a:ext uri="{FF2B5EF4-FFF2-40B4-BE49-F238E27FC236}">
                <a16:creationId xmlns:a16="http://schemas.microsoft.com/office/drawing/2014/main" id="{5CB812D9-12AC-455A-B787-2F6373800B96}"/>
              </a:ext>
            </a:extLst>
          </p:cNvPr>
          <p:cNvSpPr>
            <a:spLocks noGrp="1" noChangeArrowheads="1"/>
          </p:cNvSpPr>
          <p:nvPr>
            <p:ph idx="1"/>
          </p:nvPr>
        </p:nvSpPr>
        <p:spPr>
          <a:xfrm>
            <a:off x="665388" y="1916340"/>
            <a:ext cx="6257925" cy="4525963"/>
          </a:xfrm>
        </p:spPr>
        <p:txBody>
          <a:bodyPr/>
          <a:lstStyle/>
          <a:p>
            <a:pPr marL="514350" indent="-514350">
              <a:buFontTx/>
              <a:buAutoNum type="alphaLcPeriod"/>
            </a:pPr>
            <a:r>
              <a:rPr lang="en-US" altLang="en-US" dirty="0"/>
              <a:t>Gradual transition within a single state</a:t>
            </a:r>
          </a:p>
          <a:p>
            <a:pPr marL="514350" indent="-514350">
              <a:buFontTx/>
              <a:buAutoNum type="alphaLcPeriod"/>
            </a:pPr>
            <a:r>
              <a:rPr lang="en-US" altLang="en-US" dirty="0"/>
              <a:t>Threshold transition without hysteresis in an emerging two state system</a:t>
            </a:r>
          </a:p>
          <a:p>
            <a:pPr marL="514350" indent="-514350">
              <a:buFontTx/>
              <a:buAutoNum type="alphaLcPeriod"/>
            </a:pPr>
            <a:r>
              <a:rPr lang="en-US" altLang="en-US" dirty="0"/>
              <a:t>Threshold transition with hysteresis, bistability, and two well developed states</a:t>
            </a:r>
          </a:p>
        </p:txBody>
      </p:sp>
      <p:pic>
        <p:nvPicPr>
          <p:cNvPr id="75779" name="Picture 4">
            <a:extLst>
              <a:ext uri="{FF2B5EF4-FFF2-40B4-BE49-F238E27FC236}">
                <a16:creationId xmlns:a16="http://schemas.microsoft.com/office/drawing/2014/main" id="{6ECE1C5C-B84B-4AA5-92FE-C38481A6CA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23313" y="-279625"/>
            <a:ext cx="3472543" cy="6997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722CB16E-1907-4404-B6D7-932B5E059085}"/>
              </a:ext>
            </a:extLst>
          </p:cNvPr>
          <p:cNvSpPr>
            <a:spLocks noGrp="1" noChangeArrowheads="1"/>
          </p:cNvSpPr>
          <p:nvPr>
            <p:ph type="title"/>
          </p:nvPr>
        </p:nvSpPr>
        <p:spPr>
          <a:xfrm>
            <a:off x="1255849" y="590777"/>
            <a:ext cx="5470071" cy="1325563"/>
          </a:xfrm>
        </p:spPr>
        <p:txBody>
          <a:bodyPr>
            <a:normAutofit/>
          </a:bodyPr>
          <a:lstStyle/>
          <a:p>
            <a:r>
              <a:rPr lang="en-US" altLang="en-US" sz="4000" dirty="0"/>
              <a:t>How systems change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084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EE665AEB-B1EB-40E5-9D57-E0BC96F9109C}"/>
              </a:ext>
            </a:extLst>
          </p:cNvPr>
          <p:cNvSpPr>
            <a:spLocks noGrp="1"/>
          </p:cNvSpPr>
          <p:nvPr>
            <p:ph type="title"/>
          </p:nvPr>
        </p:nvSpPr>
        <p:spPr/>
        <p:txBody>
          <a:bodyPr/>
          <a:lstStyle/>
          <a:p>
            <a:r>
              <a:rPr lang="en-US" altLang="en-US" dirty="0">
                <a:latin typeface="Calibri Light" panose="020F0302020204030204" pitchFamily="34" charset="0"/>
                <a:cs typeface="Calibri Light" panose="020F0302020204030204" pitchFamily="34" charset="0"/>
              </a:rPr>
              <a:t>Engineering resilience</a:t>
            </a:r>
          </a:p>
        </p:txBody>
      </p:sp>
      <p:sp>
        <p:nvSpPr>
          <p:cNvPr id="58371" name="Content Placeholder 2">
            <a:extLst>
              <a:ext uri="{FF2B5EF4-FFF2-40B4-BE49-F238E27FC236}">
                <a16:creationId xmlns:a16="http://schemas.microsoft.com/office/drawing/2014/main" id="{35EE781A-4736-4590-84C9-AB6CE797DD68}"/>
              </a:ext>
            </a:extLst>
          </p:cNvPr>
          <p:cNvSpPr>
            <a:spLocks noGrp="1"/>
          </p:cNvSpPr>
          <p:nvPr>
            <p:ph idx="1"/>
          </p:nvPr>
        </p:nvSpPr>
        <p:spPr>
          <a:xfrm>
            <a:off x="838200" y="1825625"/>
            <a:ext cx="4778829" cy="4351338"/>
          </a:xfrm>
        </p:spPr>
        <p:txBody>
          <a:bodyPr>
            <a:normAutofit/>
          </a:bodyPr>
          <a:lstStyle/>
          <a:p>
            <a:r>
              <a:rPr lang="en-US" altLang="en-US" dirty="0">
                <a:latin typeface="Calibri Light" panose="020F0302020204030204" pitchFamily="34" charset="0"/>
                <a:cs typeface="Calibri Light" panose="020F0302020204030204" pitchFamily="34" charset="0"/>
              </a:rPr>
              <a:t>Denotes recovery and the return of ‘normal’ functioning in a system.</a:t>
            </a:r>
          </a:p>
          <a:p>
            <a:r>
              <a:rPr lang="en-US" altLang="en-US" dirty="0">
                <a:latin typeface="Calibri Light" panose="020F0302020204030204" pitchFamily="34" charset="0"/>
                <a:cs typeface="Calibri Light" panose="020F0302020204030204" pitchFamily="34" charset="0"/>
              </a:rPr>
              <a:t>Recovery capacity</a:t>
            </a:r>
          </a:p>
          <a:p>
            <a:r>
              <a:rPr lang="en-US" altLang="en-US" dirty="0">
                <a:latin typeface="Calibri Light" panose="020F0302020204030204" pitchFamily="34" charset="0"/>
                <a:cs typeface="Calibri Light" panose="020F0302020204030204" pitchFamily="34" charset="0"/>
              </a:rPr>
              <a:t>A measure of how quickly a system rebounds to its pre-disturbance state</a:t>
            </a:r>
          </a:p>
          <a:p>
            <a:r>
              <a:rPr lang="en-US" altLang="en-US" dirty="0">
                <a:latin typeface="Calibri Light" panose="020F0302020204030204" pitchFamily="34" charset="0"/>
                <a:cs typeface="Calibri Light" panose="020F0302020204030204" pitchFamily="34" charset="0"/>
              </a:rPr>
              <a:t>This is an equilibrium concept that captures the engineering aspects of ecosystems</a:t>
            </a:r>
          </a:p>
          <a:p>
            <a:endParaRPr lang="en-US" altLang="en-US" dirty="0">
              <a:latin typeface="Calibri Light" panose="020F0302020204030204" pitchFamily="34" charset="0"/>
              <a:cs typeface="Calibri Light" panose="020F0302020204030204" pitchFamily="34" charset="0"/>
            </a:endParaRPr>
          </a:p>
        </p:txBody>
      </p:sp>
      <p:pic>
        <p:nvPicPr>
          <p:cNvPr id="6" name="Picture 5">
            <a:extLst>
              <a:ext uri="{FF2B5EF4-FFF2-40B4-BE49-F238E27FC236}">
                <a16:creationId xmlns:a16="http://schemas.microsoft.com/office/drawing/2014/main" id="{ECBB4593-8B3C-46FC-9386-208ECEBEEE19}"/>
              </a:ext>
            </a:extLst>
          </p:cNvPr>
          <p:cNvPicPr>
            <a:picLocks noChangeAspect="1"/>
          </p:cNvPicPr>
          <p:nvPr/>
        </p:nvPicPr>
        <p:blipFill rotWithShape="1">
          <a:blip r:embed="rId3"/>
          <a:srcRect r="60187" b="51573"/>
          <a:stretch/>
        </p:blipFill>
        <p:spPr>
          <a:xfrm>
            <a:off x="5916385" y="1164114"/>
            <a:ext cx="5193396" cy="482847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FC26F071-D5E6-4430-8005-79F4C8101FB4}"/>
              </a:ext>
            </a:extLst>
          </p:cNvPr>
          <p:cNvSpPr>
            <a:spLocks noGrp="1"/>
          </p:cNvSpPr>
          <p:nvPr>
            <p:ph type="title"/>
          </p:nvPr>
        </p:nvSpPr>
        <p:spPr/>
        <p:txBody>
          <a:bodyPr/>
          <a:lstStyle/>
          <a:p>
            <a:r>
              <a:rPr lang="en-US" altLang="en-US" dirty="0"/>
              <a:t>Ecological resilience</a:t>
            </a:r>
          </a:p>
        </p:txBody>
      </p:sp>
      <p:sp>
        <p:nvSpPr>
          <p:cNvPr id="59395" name="Content Placeholder 2">
            <a:extLst>
              <a:ext uri="{FF2B5EF4-FFF2-40B4-BE49-F238E27FC236}">
                <a16:creationId xmlns:a16="http://schemas.microsoft.com/office/drawing/2014/main" id="{05B74AF6-4811-41AE-800B-692983BEE17C}"/>
              </a:ext>
            </a:extLst>
          </p:cNvPr>
          <p:cNvSpPr>
            <a:spLocks noGrp="1"/>
          </p:cNvSpPr>
          <p:nvPr>
            <p:ph idx="1"/>
          </p:nvPr>
        </p:nvSpPr>
        <p:spPr>
          <a:xfrm>
            <a:off x="838200" y="1825625"/>
            <a:ext cx="4533900" cy="4351338"/>
          </a:xfrm>
        </p:spPr>
        <p:txBody>
          <a:bodyPr/>
          <a:lstStyle/>
          <a:p>
            <a:r>
              <a:rPr lang="en-US" altLang="en-US" dirty="0"/>
              <a:t>Amount of disturbance or change that can be accommodated before a system crosses a threshold and reorganizes into another state, or stability domain</a:t>
            </a:r>
          </a:p>
          <a:p>
            <a:r>
              <a:rPr lang="en-US" altLang="en-US" dirty="0"/>
              <a:t>Captures the capacity of a system to reorganize into another state</a:t>
            </a:r>
          </a:p>
          <a:p>
            <a:r>
              <a:rPr lang="en-US" altLang="en-US" dirty="0"/>
              <a:t>Reorganization capacity</a:t>
            </a:r>
          </a:p>
          <a:p>
            <a:endParaRPr lang="en-US" altLang="en-US" dirty="0"/>
          </a:p>
        </p:txBody>
      </p:sp>
      <p:pic>
        <p:nvPicPr>
          <p:cNvPr id="5" name="Picture 4">
            <a:extLst>
              <a:ext uri="{FF2B5EF4-FFF2-40B4-BE49-F238E27FC236}">
                <a16:creationId xmlns:a16="http://schemas.microsoft.com/office/drawing/2014/main" id="{F6BCF778-5CED-4EA3-A837-25E89E9646BA}"/>
              </a:ext>
            </a:extLst>
          </p:cNvPr>
          <p:cNvPicPr>
            <a:picLocks noChangeAspect="1"/>
          </p:cNvPicPr>
          <p:nvPr/>
        </p:nvPicPr>
        <p:blipFill rotWithShape="1">
          <a:blip r:embed="rId2"/>
          <a:srcRect l="39145" r="1737" b="50863"/>
          <a:stretch/>
        </p:blipFill>
        <p:spPr>
          <a:xfrm>
            <a:off x="5372100" y="1690688"/>
            <a:ext cx="6540111" cy="415494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4A8296-1A9C-4D0C-A46E-C7772102CE2A}"/>
              </a:ext>
            </a:extLst>
          </p:cNvPr>
          <p:cNvPicPr>
            <a:picLocks noChangeAspect="1"/>
          </p:cNvPicPr>
          <p:nvPr/>
        </p:nvPicPr>
        <p:blipFill>
          <a:blip r:embed="rId3"/>
          <a:stretch>
            <a:fillRect/>
          </a:stretch>
        </p:blipFill>
        <p:spPr>
          <a:xfrm>
            <a:off x="2022021" y="315028"/>
            <a:ext cx="8147957" cy="622794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Content Placeholder 2">
            <a:extLst>
              <a:ext uri="{FF2B5EF4-FFF2-40B4-BE49-F238E27FC236}">
                <a16:creationId xmlns:a16="http://schemas.microsoft.com/office/drawing/2014/main" id="{05230ADF-9FCC-48B7-B671-5E5C5DE010F8}"/>
              </a:ext>
            </a:extLst>
          </p:cNvPr>
          <p:cNvSpPr>
            <a:spLocks noGrp="1"/>
          </p:cNvSpPr>
          <p:nvPr>
            <p:ph idx="1"/>
          </p:nvPr>
        </p:nvSpPr>
        <p:spPr>
          <a:xfrm>
            <a:off x="427809" y="591015"/>
            <a:ext cx="3409405" cy="6045191"/>
          </a:xfrm>
        </p:spPr>
        <p:txBody>
          <a:bodyPr>
            <a:normAutofit/>
          </a:bodyPr>
          <a:lstStyle/>
          <a:p>
            <a:r>
              <a:rPr lang="en-US" altLang="en-US" sz="2400" dirty="0"/>
              <a:t>A system may change, or </a:t>
            </a:r>
            <a:r>
              <a:rPr lang="en-US" altLang="en-US" sz="2400" b="1" dirty="0"/>
              <a:t>tip</a:t>
            </a:r>
            <a:r>
              <a:rPr lang="en-US" altLang="en-US" sz="2400" dirty="0"/>
              <a:t>, from one </a:t>
            </a:r>
            <a:r>
              <a:rPr lang="en-US" altLang="en-US" sz="2400" b="1" dirty="0"/>
              <a:t>stability domain </a:t>
            </a:r>
            <a:r>
              <a:rPr lang="en-US" altLang="en-US" sz="2400" dirty="0"/>
              <a:t>to another when a threshold is crossed due to human impacts </a:t>
            </a:r>
            <a:r>
              <a:rPr lang="en-US" altLang="en-US" sz="2400" b="1" dirty="0"/>
              <a:t>and/or </a:t>
            </a:r>
            <a:r>
              <a:rPr lang="en-US" altLang="en-US" sz="2400" dirty="0"/>
              <a:t>natural environmental change</a:t>
            </a:r>
          </a:p>
          <a:p>
            <a:r>
              <a:rPr lang="en-US" altLang="en-US" sz="2400" dirty="0"/>
              <a:t>These transitions are also called </a:t>
            </a:r>
            <a:r>
              <a:rPr lang="en-US" altLang="en-US" sz="2400" b="1" dirty="0"/>
              <a:t>regime shifts</a:t>
            </a:r>
          </a:p>
          <a:p>
            <a:r>
              <a:rPr lang="en-US" altLang="en-US" sz="2400" dirty="0"/>
              <a:t>Change in a system may be rapid, as with tipping, or it may be slower and gradual</a:t>
            </a:r>
          </a:p>
          <a:p>
            <a:r>
              <a:rPr lang="en-US" altLang="en-US" sz="2400" dirty="0"/>
              <a:t>These dynamics apply to many different kinds of systems</a:t>
            </a:r>
          </a:p>
        </p:txBody>
      </p:sp>
      <p:pic>
        <p:nvPicPr>
          <p:cNvPr id="82948" name="Picture 3">
            <a:extLst>
              <a:ext uri="{FF2B5EF4-FFF2-40B4-BE49-F238E27FC236}">
                <a16:creationId xmlns:a16="http://schemas.microsoft.com/office/drawing/2014/main" id="{8695CF6B-A0D0-4EB0-AE74-853EBE20EA21}"/>
              </a:ext>
            </a:extLst>
          </p:cNvPr>
          <p:cNvPicPr>
            <a:picLocks noChangeAspect="1"/>
          </p:cNvPicPr>
          <p:nvPr/>
        </p:nvPicPr>
        <p:blipFill>
          <a:blip r:embed="rId2">
            <a:extLst>
              <a:ext uri="{28A0092B-C50C-407E-A947-70E740481C1C}">
                <a14:useLocalDpi xmlns:a14="http://schemas.microsoft.com/office/drawing/2010/main" val="0"/>
              </a:ext>
            </a:extLst>
          </a:blip>
          <a:srcRect l="18114" t="8234" r="15775" b="2605"/>
          <a:stretch>
            <a:fillRect/>
          </a:stretch>
        </p:blipFill>
        <p:spPr bwMode="auto">
          <a:xfrm>
            <a:off x="4062677" y="734027"/>
            <a:ext cx="3855112" cy="519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2">
            <a:extLst>
              <a:ext uri="{FF2B5EF4-FFF2-40B4-BE49-F238E27FC236}">
                <a16:creationId xmlns:a16="http://schemas.microsoft.com/office/drawing/2014/main" id="{769F8E31-45A0-4C60-900E-D859E41A4F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32" t="4942" r="6443" b="5925"/>
          <a:stretch/>
        </p:blipFill>
        <p:spPr bwMode="auto">
          <a:xfrm>
            <a:off x="7917789" y="734027"/>
            <a:ext cx="3846402" cy="519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Content Placeholder 4" descr="A large body of water&#10;&#10;Description automatically generated">
            <a:extLst>
              <a:ext uri="{FF2B5EF4-FFF2-40B4-BE49-F238E27FC236}">
                <a16:creationId xmlns:a16="http://schemas.microsoft.com/office/drawing/2014/main" id="{AA824FEF-7A58-4DD4-8CD4-294D2D1686E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35114" y="-28575"/>
            <a:ext cx="9183687" cy="6886575"/>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Content Placeholder 4" descr="A body of water&#10;&#10;Description automatically generated">
            <a:extLst>
              <a:ext uri="{FF2B5EF4-FFF2-40B4-BE49-F238E27FC236}">
                <a16:creationId xmlns:a16="http://schemas.microsoft.com/office/drawing/2014/main" id="{8DEF1CB6-2AFA-4587-93EF-41776652FA6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0"/>
            <a:ext cx="9144000" cy="6858000"/>
          </a:xfr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953</Words>
  <Application>Microsoft Office PowerPoint</Application>
  <PresentationFormat>Widescreen</PresentationFormat>
  <Paragraphs>79</Paragraphs>
  <Slides>32</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Calibri Light</vt:lpstr>
      <vt:lpstr>Times New Roman</vt:lpstr>
      <vt:lpstr>Wingdings</vt:lpstr>
      <vt:lpstr>Office Theme</vt:lpstr>
      <vt:lpstr>A complex adaptive systems viewpoint unifies equilibrium and non-equilibrium dynamics</vt:lpstr>
      <vt:lpstr>Resilience theory</vt:lpstr>
      <vt:lpstr>PowerPoint Presentation</vt:lpstr>
      <vt:lpstr>Engineering resilience</vt:lpstr>
      <vt:lpstr>Ecological resilience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Megadisturbance</vt:lpstr>
      <vt:lpstr>Large areas of western forests underoing shift to new vegetation type</vt:lpstr>
      <vt:lpstr>PowerPoint Presentation</vt:lpstr>
      <vt:lpstr>PowerPoint Presentation</vt:lpstr>
      <vt:lpstr>PowerPoint Presentation</vt:lpstr>
      <vt:lpstr>PowerPoint Presentation</vt:lpstr>
      <vt:lpstr>PowerPoint Presentation</vt:lpstr>
      <vt:lpstr>Hysteresis</vt:lpstr>
      <vt:lpstr>PowerPoint Presentation</vt:lpstr>
      <vt:lpstr>PowerPoint Presentation</vt:lpstr>
      <vt:lpstr>PowerPoint Presentation</vt:lpstr>
      <vt:lpstr>How systems change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Resilience theory</dc:title>
  <dc:creator>Tony Stallins</dc:creator>
  <cp:lastModifiedBy>Stallins, Jon A.</cp:lastModifiedBy>
  <cp:revision>35</cp:revision>
  <dcterms:created xsi:type="dcterms:W3CDTF">2020-12-19T02:23:04Z</dcterms:created>
  <dcterms:modified xsi:type="dcterms:W3CDTF">2023-11-12T17:56:53Z</dcterms:modified>
</cp:coreProperties>
</file>