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8"/>
  </p:notesMasterIdLst>
  <p:handoutMasterIdLst>
    <p:handoutMasterId r:id="rId69"/>
  </p:handoutMasterIdLst>
  <p:sldIdLst>
    <p:sldId id="647" r:id="rId2"/>
    <p:sldId id="587" r:id="rId3"/>
    <p:sldId id="612" r:id="rId4"/>
    <p:sldId id="555" r:id="rId5"/>
    <p:sldId id="622" r:id="rId6"/>
    <p:sldId id="608" r:id="rId7"/>
    <p:sldId id="434" r:id="rId8"/>
    <p:sldId id="376" r:id="rId9"/>
    <p:sldId id="432" r:id="rId10"/>
    <p:sldId id="377" r:id="rId11"/>
    <p:sldId id="433" r:id="rId12"/>
    <p:sldId id="398" r:id="rId13"/>
    <p:sldId id="436" r:id="rId14"/>
    <p:sldId id="464" r:id="rId15"/>
    <p:sldId id="625" r:id="rId16"/>
    <p:sldId id="379" r:id="rId17"/>
    <p:sldId id="645" r:id="rId18"/>
    <p:sldId id="448" r:id="rId19"/>
    <p:sldId id="384" r:id="rId20"/>
    <p:sldId id="385" r:id="rId21"/>
    <p:sldId id="389" r:id="rId22"/>
    <p:sldId id="627" r:id="rId23"/>
    <p:sldId id="402" r:id="rId24"/>
    <p:sldId id="267" r:id="rId25"/>
    <p:sldId id="599" r:id="rId26"/>
    <p:sldId id="569" r:id="rId27"/>
    <p:sldId id="644" r:id="rId28"/>
    <p:sldId id="441" r:id="rId29"/>
    <p:sldId id="557" r:id="rId30"/>
    <p:sldId id="558" r:id="rId31"/>
    <p:sldId id="556" r:id="rId32"/>
    <p:sldId id="444" r:id="rId33"/>
    <p:sldId id="443" r:id="rId34"/>
    <p:sldId id="592" r:id="rId35"/>
    <p:sldId id="282" r:id="rId36"/>
    <p:sldId id="485" r:id="rId37"/>
    <p:sldId id="268" r:id="rId38"/>
    <p:sldId id="646" r:id="rId39"/>
    <p:sldId id="624" r:id="rId40"/>
    <p:sldId id="447" r:id="rId41"/>
    <p:sldId id="445" r:id="rId42"/>
    <p:sldId id="446" r:id="rId43"/>
    <p:sldId id="449" r:id="rId44"/>
    <p:sldId id="455" r:id="rId45"/>
    <p:sldId id="276" r:id="rId46"/>
    <p:sldId id="393" r:id="rId47"/>
    <p:sldId id="338" r:id="rId48"/>
    <p:sldId id="339" r:id="rId49"/>
    <p:sldId id="343" r:id="rId50"/>
    <p:sldId id="640" r:id="rId51"/>
    <p:sldId id="452" r:id="rId52"/>
    <p:sldId id="335" r:id="rId53"/>
    <p:sldId id="290" r:id="rId54"/>
    <p:sldId id="506" r:id="rId55"/>
    <p:sldId id="635" r:id="rId56"/>
    <p:sldId id="641" r:id="rId57"/>
    <p:sldId id="620" r:id="rId58"/>
    <p:sldId id="623" r:id="rId59"/>
    <p:sldId id="619" r:id="rId60"/>
    <p:sldId id="614" r:id="rId61"/>
    <p:sldId id="418" r:id="rId62"/>
    <p:sldId id="369" r:id="rId63"/>
    <p:sldId id="462" r:id="rId64"/>
    <p:sldId id="330" r:id="rId65"/>
    <p:sldId id="421" r:id="rId66"/>
    <p:sldId id="628" r:id="rId67"/>
  </p:sldIdLst>
  <p:sldSz cx="12192000" cy="6858000"/>
  <p:notesSz cx="7010400" cy="9296400"/>
  <p:defaultTextStyle>
    <a:defPPr>
      <a:defRPr lang="en-US"/>
    </a:defPPr>
    <a:lvl1pPr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2"/>
        </a:solidFill>
        <a:latin typeface="Arial" panose="020B0604020202020204" pitchFamily="34" charset="0"/>
        <a:ea typeface="+mn-ea"/>
        <a:cs typeface="+mn-cs"/>
      </a:defRPr>
    </a:lvl5pPr>
    <a:lvl6pPr marL="2286000" algn="l" defTabSz="914400" rtl="0" eaLnBrk="1" latinLnBrk="0" hangingPunct="1">
      <a:defRPr sz="2800" kern="1200">
        <a:solidFill>
          <a:schemeClr val="tx2"/>
        </a:solidFill>
        <a:latin typeface="Arial" panose="020B0604020202020204" pitchFamily="34" charset="0"/>
        <a:ea typeface="+mn-ea"/>
        <a:cs typeface="+mn-cs"/>
      </a:defRPr>
    </a:lvl6pPr>
    <a:lvl7pPr marL="2743200" algn="l" defTabSz="914400" rtl="0" eaLnBrk="1" latinLnBrk="0" hangingPunct="1">
      <a:defRPr sz="2800" kern="1200">
        <a:solidFill>
          <a:schemeClr val="tx2"/>
        </a:solidFill>
        <a:latin typeface="Arial" panose="020B0604020202020204" pitchFamily="34" charset="0"/>
        <a:ea typeface="+mn-ea"/>
        <a:cs typeface="+mn-cs"/>
      </a:defRPr>
    </a:lvl7pPr>
    <a:lvl8pPr marL="3200400" algn="l" defTabSz="914400" rtl="0" eaLnBrk="1" latinLnBrk="0" hangingPunct="1">
      <a:defRPr sz="2800" kern="1200">
        <a:solidFill>
          <a:schemeClr val="tx2"/>
        </a:solidFill>
        <a:latin typeface="Arial" panose="020B0604020202020204" pitchFamily="34" charset="0"/>
        <a:ea typeface="+mn-ea"/>
        <a:cs typeface="+mn-cs"/>
      </a:defRPr>
    </a:lvl8pPr>
    <a:lvl9pPr marL="3657600" algn="l" defTabSz="914400" rtl="0" eaLnBrk="1" latinLnBrk="0" hangingPunct="1">
      <a:defRPr sz="2800" kern="1200">
        <a:solidFill>
          <a:schemeClr val="tx2"/>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Intro" id="{782D751A-A60C-451F-BFDE-85DF5F75F6EC}">
          <p14:sldIdLst>
            <p14:sldId id="647"/>
            <p14:sldId id="587"/>
            <p14:sldId id="612"/>
            <p14:sldId id="555"/>
            <p14:sldId id="622"/>
            <p14:sldId id="608"/>
          </p14:sldIdLst>
        </p14:section>
        <p14:section name="Cartographic scale" id="{F9A9505B-10F0-4813-B9C0-8377ACC179A4}">
          <p14:sldIdLst>
            <p14:sldId id="434"/>
            <p14:sldId id="376"/>
            <p14:sldId id="432"/>
            <p14:sldId id="377"/>
            <p14:sldId id="433"/>
          </p14:sldIdLst>
        </p14:section>
        <p14:section name="Absolute and relative scale" id="{0168AE60-4D1D-4E6E-8C30-DCFFA8098ED4}">
          <p14:sldIdLst>
            <p14:sldId id="398"/>
            <p14:sldId id="436"/>
            <p14:sldId id="464"/>
          </p14:sldIdLst>
        </p14:section>
        <p14:section name="Operational scale" id="{C14C400C-D5CE-4A70-A19B-C7727083048E}">
          <p14:sldIdLst>
            <p14:sldId id="625"/>
            <p14:sldId id="379"/>
            <p14:sldId id="645"/>
          </p14:sldIdLst>
        </p14:section>
        <p14:section name="Cartesian scale" id="{402D300F-4A8D-430B-9716-EB2CC05C51FD}">
          <p14:sldIdLst>
            <p14:sldId id="448"/>
          </p14:sldIdLst>
        </p14:section>
        <p14:section name="Ecological scale" id="{8AE67B8B-605E-4E24-9A96-DD9A3B6FB0D6}">
          <p14:sldIdLst>
            <p14:sldId id="384"/>
            <p14:sldId id="385"/>
          </p14:sldIdLst>
        </p14:section>
        <p14:section name="Haggett's scale coverage problem" id="{97792538-F2E7-4063-8763-210D78319229}">
          <p14:sldIdLst>
            <p14:sldId id="389"/>
            <p14:sldId id="627"/>
            <p14:sldId id="402"/>
          </p14:sldIdLst>
        </p14:section>
        <p14:section name="Sampling error" id="{2697FC26-A819-48B2-82ED-652F6B1B430E}">
          <p14:sldIdLst>
            <p14:sldId id="267"/>
            <p14:sldId id="599"/>
          </p14:sldIdLst>
        </p14:section>
        <p14:section name="Fallacies of spatial inference" id="{92864356-9A6D-4133-AF07-209846EB3DE4}">
          <p14:sldIdLst>
            <p14:sldId id="569"/>
            <p14:sldId id="644"/>
            <p14:sldId id="441"/>
            <p14:sldId id="557"/>
            <p14:sldId id="558"/>
            <p14:sldId id="556"/>
          </p14:sldIdLst>
        </p14:section>
        <p14:section name="MAUP" id="{4F4A71EF-670D-4D97-B0B9-67C6F1F12FD3}">
          <p14:sldIdLst>
            <p14:sldId id="444"/>
            <p14:sldId id="443"/>
            <p14:sldId id="592"/>
            <p14:sldId id="282"/>
            <p14:sldId id="485"/>
            <p14:sldId id="268"/>
            <p14:sldId id="646"/>
            <p14:sldId id="624"/>
          </p14:sldIdLst>
        </p14:section>
        <p14:section name="Hierarchy theory" id="{11E303AE-6396-499C-9833-1B36983F272E}">
          <p14:sldIdLst>
            <p14:sldId id="447"/>
            <p14:sldId id="445"/>
            <p14:sldId id="446"/>
          </p14:sldIdLst>
        </p14:section>
        <p14:section name="Constructivist scale" id="{41225AB0-2379-44A4-B589-58D96ABD4948}">
          <p14:sldIdLst>
            <p14:sldId id="449"/>
            <p14:sldId id="455"/>
          </p14:sldIdLst>
        </p14:section>
        <p14:section name="Rules for working with scale" id="{95181EB3-1FB2-4894-9C6C-B096ACB59770}">
          <p14:sldIdLst>
            <p14:sldId id="276"/>
            <p14:sldId id="393"/>
            <p14:sldId id="338"/>
            <p14:sldId id="339"/>
            <p14:sldId id="343"/>
            <p14:sldId id="640"/>
            <p14:sldId id="452"/>
            <p14:sldId id="335"/>
            <p14:sldId id="290"/>
            <p14:sldId id="506"/>
            <p14:sldId id="635"/>
            <p14:sldId id="641"/>
            <p14:sldId id="620"/>
            <p14:sldId id="623"/>
            <p14:sldId id="619"/>
            <p14:sldId id="614"/>
            <p14:sldId id="418"/>
            <p14:sldId id="369"/>
            <p14:sldId id="462"/>
            <p14:sldId id="330"/>
            <p14:sldId id="421"/>
            <p14:sldId id="6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691" autoAdjust="0"/>
    <p:restoredTop sz="80129" autoAdjust="0"/>
  </p:normalViewPr>
  <p:slideViewPr>
    <p:cSldViewPr>
      <p:cViewPr varScale="1">
        <p:scale>
          <a:sx n="69" d="100"/>
          <a:sy n="69" d="100"/>
        </p:scale>
        <p:origin x="648"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4093"/>
    </p:cViewPr>
  </p:sorterViewPr>
  <p:notesViewPr>
    <p:cSldViewPr>
      <p:cViewPr varScale="1">
        <p:scale>
          <a:sx n="80" d="100"/>
          <a:sy n="80" d="100"/>
        </p:scale>
        <p:origin x="-197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defRPr>
            </a:lvl1pPr>
          </a:lstStyle>
          <a:p>
            <a:pPr>
              <a:defRPr/>
            </a:pPr>
            <a:fld id="{6AD6F093-8B88-4E63-9129-E960FA24AD61}" type="datetimeFigureOut">
              <a:rPr lang="en-US"/>
              <a:pPr>
                <a:defRPr/>
              </a:pPr>
              <a:t>10/13/2023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34E3CF02-286A-4B26-9C78-44CE60EBA4AC}" type="slidenum">
              <a:rPr lang="en-US" altLang="en-US"/>
              <a:pPr/>
              <a:t>‹#›</a:t>
            </a:fld>
            <a:endParaRPr lang="en-US" altLang="en-US" dirty="0"/>
          </a:p>
        </p:txBody>
      </p:sp>
    </p:spTree>
    <p:extLst>
      <p:ext uri="{BB962C8B-B14F-4D97-AF65-F5344CB8AC3E}">
        <p14:creationId xmlns:p14="http://schemas.microsoft.com/office/powerpoint/2010/main" val="2904089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0" hangingPunct="0">
              <a:defRPr sz="1200">
                <a:solidFill>
                  <a:schemeClr val="tx1"/>
                </a:solidFill>
                <a:latin typeface="Times New Roman" pitchFamily="18" charset="0"/>
              </a:defRPr>
            </a:lvl1pPr>
          </a:lstStyle>
          <a:p>
            <a:pPr>
              <a:defRPr/>
            </a:pPr>
            <a:endParaRPr lang="en-US" dirty="0"/>
          </a:p>
        </p:txBody>
      </p:sp>
      <p:sp>
        <p:nvSpPr>
          <p:cNvPr id="122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0" hangingPunct="0">
              <a:defRPr sz="1200">
                <a:solidFill>
                  <a:schemeClr val="tx1"/>
                </a:solidFill>
                <a:latin typeface="Times New Roman" pitchFamily="18" charset="0"/>
              </a:defRPr>
            </a:lvl1pPr>
          </a:lstStyle>
          <a:p>
            <a:pPr>
              <a:defRPr/>
            </a:pPr>
            <a:endParaRPr lang="en-US" dirty="0"/>
          </a:p>
        </p:txBody>
      </p:sp>
      <p:sp>
        <p:nvSpPr>
          <p:cNvPr id="7885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0" hangingPunct="0">
              <a:defRPr sz="1200">
                <a:solidFill>
                  <a:schemeClr val="tx1"/>
                </a:solidFill>
                <a:latin typeface="Times New Roman" pitchFamily="18" charset="0"/>
              </a:defRPr>
            </a:lvl1pPr>
          </a:lstStyle>
          <a:p>
            <a:pPr>
              <a:defRPr/>
            </a:pPr>
            <a:endParaRPr lang="en-US" dirty="0"/>
          </a:p>
        </p:txBody>
      </p:sp>
      <p:sp>
        <p:nvSpPr>
          <p:cNvPr id="122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panose="02020603050405020304" pitchFamily="18" charset="0"/>
              </a:defRPr>
            </a:lvl1pPr>
          </a:lstStyle>
          <a:p>
            <a:fld id="{7ABA0F90-C8A5-480C-8B7E-0DC4F52F47CC}" type="slidenum">
              <a:rPr lang="en-US" altLang="en-US"/>
              <a:pPr/>
              <a:t>‹#›</a:t>
            </a:fld>
            <a:endParaRPr lang="en-US" altLang="en-US" dirty="0"/>
          </a:p>
        </p:txBody>
      </p:sp>
    </p:spTree>
    <p:extLst>
      <p:ext uri="{BB962C8B-B14F-4D97-AF65-F5344CB8AC3E}">
        <p14:creationId xmlns:p14="http://schemas.microsoft.com/office/powerpoint/2010/main" val="1092132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3D7B4532-1428-4436-B3EA-852CA6B0D390}" type="slidenum">
              <a:rPr lang="en-US" altLang="en-US" sz="1200">
                <a:solidFill>
                  <a:schemeClr val="tx1"/>
                </a:solidFill>
                <a:latin typeface="Times New Roman" panose="02020603050405020304" pitchFamily="18" charset="0"/>
              </a:rPr>
              <a:pPr/>
              <a:t>1</a:t>
            </a:fld>
            <a:endParaRPr lang="en-US" altLang="en-US" sz="1200" dirty="0">
              <a:solidFill>
                <a:schemeClr val="tx1"/>
              </a:solidFill>
              <a:latin typeface="Times New Roman" panose="02020603050405020304"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Increasing technological sophistication now allows observations to be made across microscopic to global scales.  Consequently, as there is a need to integrate our observations, there is also a need to develop and use a set of common terms related to scale. </a:t>
            </a:r>
          </a:p>
          <a:p>
            <a:endParaRPr lang="en-US" altLang="en-US" dirty="0"/>
          </a:p>
        </p:txBody>
      </p:sp>
    </p:spTree>
    <p:extLst>
      <p:ext uri="{BB962C8B-B14F-4D97-AF65-F5344CB8AC3E}">
        <p14:creationId xmlns:p14="http://schemas.microsoft.com/office/powerpoint/2010/main" val="2887133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xfrm>
            <a:off x="457200" y="719138"/>
            <a:ext cx="6400800" cy="3600450"/>
          </a:xfrm>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212C405A-2FBC-4FD2-A839-F6B522138310}" type="slidenum">
              <a:rPr lang="en-US" altLang="en-US" sz="1200">
                <a:solidFill>
                  <a:schemeClr val="tx1"/>
                </a:solidFill>
                <a:latin typeface="Times New Roman" panose="02020603050405020304" pitchFamily="18" charset="0"/>
              </a:rPr>
              <a:pPr/>
              <a:t>10</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268933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97F19729-9BB1-41AC-AA2E-687D957793F0}" type="slidenum">
              <a:rPr lang="en-US" altLang="en-US" sz="1200">
                <a:solidFill>
                  <a:schemeClr val="tx1"/>
                </a:solidFill>
                <a:latin typeface="Times New Roman" panose="02020603050405020304" pitchFamily="18" charset="0"/>
              </a:rPr>
              <a:pPr/>
              <a:t>11</a:t>
            </a:fld>
            <a:endParaRPr lang="en-US" altLang="en-US" sz="1200" dirty="0">
              <a:solidFill>
                <a:schemeClr val="tx1"/>
              </a:solidFill>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a:xfrm>
            <a:off x="457200" y="719138"/>
            <a:ext cx="6400800" cy="360045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Note subjectivity involved in portraying small cartographic scale, Figure 4c</a:t>
            </a:r>
          </a:p>
        </p:txBody>
      </p:sp>
    </p:spTree>
    <p:extLst>
      <p:ext uri="{BB962C8B-B14F-4D97-AF65-F5344CB8AC3E}">
        <p14:creationId xmlns:p14="http://schemas.microsoft.com/office/powerpoint/2010/main" val="226182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B297D026-A021-441D-9670-5919FA10D8AA}" type="slidenum">
              <a:rPr lang="en-US" altLang="en-US" sz="1200">
                <a:solidFill>
                  <a:schemeClr val="tx1"/>
                </a:solidFill>
                <a:latin typeface="Times New Roman" panose="02020603050405020304" pitchFamily="18" charset="0"/>
              </a:rPr>
              <a:pPr/>
              <a:t>12</a:t>
            </a:fld>
            <a:endParaRPr lang="en-US" altLang="en-US" sz="1200" dirty="0">
              <a:solidFill>
                <a:schemeClr val="tx1"/>
              </a:solidFill>
              <a:latin typeface="Times New Roman" panose="02020603050405020304" pitchFamily="18" charset="0"/>
            </a:endParaRPr>
          </a:p>
        </p:txBody>
      </p:sp>
      <p:sp>
        <p:nvSpPr>
          <p:cNvPr id="92163" name="Rectangle 2"/>
          <p:cNvSpPr>
            <a:spLocks noGrp="1" noRot="1" noChangeAspect="1" noChangeArrowheads="1" noTextEdit="1"/>
          </p:cNvSpPr>
          <p:nvPr>
            <p:ph type="sldImg"/>
          </p:nvPr>
        </p:nvSpPr>
        <p:spPr>
          <a:xfrm>
            <a:off x="457200" y="719138"/>
            <a:ext cx="6400800" cy="360045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4358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457200" y="719138"/>
            <a:ext cx="6400800" cy="3600450"/>
          </a:xfrm>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are the absolute and relative distances of relevance in this map?</a:t>
            </a:r>
          </a:p>
          <a:p>
            <a:endParaRPr lang="en-US" altLang="en-US"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53D62EF9-EDF1-41E2-94FE-7E6AD5C0A493}" type="slidenum">
              <a:rPr lang="en-US" altLang="en-US" sz="1200">
                <a:solidFill>
                  <a:schemeClr val="tx1"/>
                </a:solidFill>
                <a:latin typeface="Times New Roman" panose="02020603050405020304" pitchFamily="18" charset="0"/>
              </a:rPr>
              <a:pPr/>
              <a:t>13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31136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457200" y="719138"/>
            <a:ext cx="6400800" cy="360045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What are the absolute and relative distances of relevance in this map?</a:t>
            </a:r>
          </a:p>
          <a:p>
            <a:endParaRPr lang="en-US" altLang="en-US" dirty="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8F98D95F-E510-4413-A084-7B67189E91E2}" type="slidenum">
              <a:rPr lang="en-US" altLang="en-US" sz="1200">
                <a:solidFill>
                  <a:schemeClr val="tx1"/>
                </a:solidFill>
                <a:latin typeface="Times New Roman" panose="02020603050405020304" pitchFamily="18" charset="0"/>
              </a:rPr>
              <a:pPr/>
              <a:t>14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971241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https://en.wikipedia.org/wiki/Blind_men_and_an_elephant#John_Godfrey_Saxe</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15</a:t>
            </a:fld>
            <a:endParaRPr lang="en-US" altLang="en-US" dirty="0"/>
          </a:p>
        </p:txBody>
      </p:sp>
    </p:spTree>
    <p:extLst>
      <p:ext uri="{BB962C8B-B14F-4D97-AF65-F5344CB8AC3E}">
        <p14:creationId xmlns:p14="http://schemas.microsoft.com/office/powerpoint/2010/main" val="1769558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64991FC1-CA8B-481C-8274-737DE3EE181E}" type="slidenum">
              <a:rPr lang="en-US" altLang="en-US" sz="1200">
                <a:solidFill>
                  <a:schemeClr val="tx1"/>
                </a:solidFill>
                <a:latin typeface="Times New Roman" panose="02020603050405020304" pitchFamily="18" charset="0"/>
              </a:rPr>
              <a:pPr/>
              <a:t>16</a:t>
            </a:fld>
            <a:endParaRPr lang="en-US" altLang="en-US" sz="1200" dirty="0">
              <a:solidFill>
                <a:schemeClr val="tx1"/>
              </a:solidFill>
              <a:latin typeface="Times New Roman" panose="02020603050405020304" pitchFamily="18" charset="0"/>
            </a:endParaRPr>
          </a:p>
        </p:txBody>
      </p:sp>
      <p:sp>
        <p:nvSpPr>
          <p:cNvPr id="95235" name="Rectangle 2"/>
          <p:cNvSpPr>
            <a:spLocks noGrp="1" noRot="1" noChangeAspect="1" noChangeArrowheads="1" noTextEdit="1"/>
          </p:cNvSpPr>
          <p:nvPr>
            <p:ph type="sldImg"/>
          </p:nvPr>
        </p:nvSpPr>
        <p:spPr>
          <a:xfrm>
            <a:off x="406400" y="696913"/>
            <a:ext cx="6197600" cy="348615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746849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406400" y="696913"/>
            <a:ext cx="6197600" cy="3486150"/>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03FCA654-59FF-4EE3-A626-8F1C9170F75D}" type="slidenum">
              <a:rPr lang="en-US" altLang="en-US" sz="1200">
                <a:solidFill>
                  <a:schemeClr val="tx1"/>
                </a:solidFill>
                <a:latin typeface="Times New Roman" panose="02020603050405020304" pitchFamily="18" charset="0"/>
              </a:rPr>
              <a:pPr/>
              <a:t>17</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53798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xfrm>
            <a:off x="457200" y="719138"/>
            <a:ext cx="6400800" cy="3600450"/>
          </a:xfrm>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1C83B3AD-4104-4A98-832D-0C669AE9133F}" type="slidenum">
              <a:rPr lang="en-US" altLang="en-US" sz="1200">
                <a:solidFill>
                  <a:schemeClr val="tx1"/>
                </a:solidFill>
                <a:latin typeface="Times New Roman" panose="02020603050405020304" pitchFamily="18" charset="0"/>
              </a:rPr>
              <a:pPr/>
              <a:t>18</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8634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406400" y="696913"/>
            <a:ext cx="6197600" cy="348615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A93DB411-9407-4723-B81A-7E3C5B29CEA1}" type="slidenum">
              <a:rPr lang="en-US" altLang="en-US" sz="1200">
                <a:solidFill>
                  <a:schemeClr val="tx1"/>
                </a:solidFill>
                <a:latin typeface="Times New Roman" panose="02020603050405020304" pitchFamily="18" charset="0"/>
              </a:rPr>
              <a:pPr/>
              <a:t>19</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170612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http://htwins.net/scale2/</a:t>
            </a:r>
            <a:br>
              <a:rPr lang="en-US" dirty="0"/>
            </a:br>
            <a:br>
              <a:rPr lang="en-US" dirty="0"/>
            </a:br>
            <a:r>
              <a:rPr lang="en-US" dirty="0"/>
              <a:t>https://www.youtube.com/watch?v=uaGEjrADGPA</a:t>
            </a:r>
          </a:p>
          <a:p>
            <a:endParaRPr lang="en-US" dirty="0"/>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2</a:t>
            </a:fld>
            <a:endParaRPr lang="en-US" altLang="en-US" dirty="0"/>
          </a:p>
        </p:txBody>
      </p:sp>
    </p:spTree>
    <p:extLst>
      <p:ext uri="{BB962C8B-B14F-4D97-AF65-F5344CB8AC3E}">
        <p14:creationId xmlns:p14="http://schemas.microsoft.com/office/powerpoint/2010/main" val="3747544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101093EC-1161-4C10-98B0-7F50E8F99D45}" type="slidenum">
              <a:rPr lang="en-US" altLang="en-US" sz="1200">
                <a:solidFill>
                  <a:schemeClr val="tx1"/>
                </a:solidFill>
                <a:latin typeface="Times New Roman" panose="02020603050405020304" pitchFamily="18" charset="0"/>
              </a:rPr>
              <a:pPr/>
              <a:t>20</a:t>
            </a:fld>
            <a:endParaRPr lang="en-US" altLang="en-US" sz="1200" dirty="0">
              <a:solidFill>
                <a:schemeClr val="tx1"/>
              </a:solidFill>
              <a:latin typeface="Times New Roman" panose="02020603050405020304" pitchFamily="18" charset="0"/>
            </a:endParaRPr>
          </a:p>
        </p:txBody>
      </p:sp>
      <p:sp>
        <p:nvSpPr>
          <p:cNvPr id="98307" name="Rectangle 7"/>
          <p:cNvSpPr txBox="1">
            <a:spLocks noGrp="1" noChangeArrowheads="1"/>
          </p:cNvSpPr>
          <p:nvPr/>
        </p:nvSpPr>
        <p:spPr bwMode="auto">
          <a:xfrm>
            <a:off x="4142962" y="9119173"/>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r" eaLnBrk="1" hangingPunct="1"/>
            <a:fld id="{379E2788-3FDA-4513-9A5A-5077476110DC}" type="slidenum">
              <a:rPr lang="en-US" altLang="en-US" sz="1200"/>
              <a:pPr algn="r" eaLnBrk="1" hangingPunct="1"/>
              <a:t>20</a:t>
            </a:fld>
            <a:endParaRPr lang="en-US" altLang="en-US" sz="1200" dirty="0"/>
          </a:p>
        </p:txBody>
      </p:sp>
      <p:sp>
        <p:nvSpPr>
          <p:cNvPr id="98308" name="Rectangle 2"/>
          <p:cNvSpPr>
            <a:spLocks noGrp="1" noRot="1" noChangeAspect="1" noChangeArrowheads="1" noTextEdit="1"/>
          </p:cNvSpPr>
          <p:nvPr>
            <p:ph type="sldImg"/>
          </p:nvPr>
        </p:nvSpPr>
        <p:spPr>
          <a:xfrm>
            <a:off x="457200" y="719138"/>
            <a:ext cx="6400800" cy="3600450"/>
          </a:xfrm>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621996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406400" y="696913"/>
            <a:ext cx="6197600" cy="3486150"/>
          </a:xfrm>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5653BA7A-8E27-4DF2-BBF8-92F07859FD92}" type="slidenum">
              <a:rPr lang="en-US" altLang="en-US" sz="1200">
                <a:solidFill>
                  <a:schemeClr val="tx1"/>
                </a:solidFill>
                <a:latin typeface="Times New Roman" panose="02020603050405020304" pitchFamily="18" charset="0"/>
              </a:rPr>
              <a:pPr/>
              <a:t>21</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9098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you wanted to map the mangrove coasts of Florida?</a:t>
            </a:r>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22</a:t>
            </a:fld>
            <a:endParaRPr lang="en-US" altLang="en-US" dirty="0"/>
          </a:p>
        </p:txBody>
      </p:sp>
    </p:spTree>
    <p:extLst>
      <p:ext uri="{BB962C8B-B14F-4D97-AF65-F5344CB8AC3E}">
        <p14:creationId xmlns:p14="http://schemas.microsoft.com/office/powerpoint/2010/main" val="93577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406400" y="696913"/>
            <a:ext cx="61976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39F7645D-5D7F-4CFC-9231-25F737D2605C}" type="slidenum">
              <a:rPr lang="en-US" altLang="en-US" sz="1200">
                <a:solidFill>
                  <a:schemeClr val="tx1"/>
                </a:solidFill>
                <a:latin typeface="Times New Roman" panose="02020603050405020304" pitchFamily="18" charset="0"/>
              </a:rPr>
              <a:pPr/>
              <a:t>23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87080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EB784B16-1247-439F-B638-39DAEE88237C}" type="slidenum">
              <a:rPr lang="en-US" altLang="en-US" smtClean="0"/>
              <a:pPr/>
              <a:t>24</a:t>
            </a:fld>
            <a:endParaRPr lang="en-US" altLang="en-US" dirty="0"/>
          </a:p>
        </p:txBody>
      </p:sp>
      <p:sp>
        <p:nvSpPr>
          <p:cNvPr id="115715" name="Rectangle 2"/>
          <p:cNvSpPr>
            <a:spLocks noGrp="1" noRot="1" noChangeAspect="1" noChangeArrowheads="1" noTextEdit="1"/>
          </p:cNvSpPr>
          <p:nvPr>
            <p:ph type="sldImg"/>
          </p:nvPr>
        </p:nvSpPr>
        <p:spPr>
          <a:xfrm>
            <a:off x="685800" y="1143000"/>
            <a:ext cx="5486400" cy="3086100"/>
          </a:xfrm>
          <a:ln/>
        </p:spPr>
      </p:sp>
      <p:sp>
        <p:nvSpPr>
          <p:cNvPr id="115716" name="Rectangle 3"/>
          <p:cNvSpPr>
            <a:spLocks noGrp="1" noChangeArrowheads="1"/>
          </p:cNvSpPr>
          <p:nvPr>
            <p:ph type="body" idx="1"/>
          </p:nvPr>
        </p:nvSpPr>
        <p:spPr>
          <a:noFill/>
          <a:ln/>
        </p:spPr>
        <p:txBody>
          <a:bodyPr/>
          <a:lstStyle/>
          <a:p>
            <a:pPr eaLnBrk="1" hangingPunct="1"/>
            <a:endParaRPr lang="en-US" altLang="en-US" dirty="0"/>
          </a:p>
        </p:txBody>
      </p:sp>
    </p:spTree>
    <p:extLst>
      <p:ext uri="{BB962C8B-B14F-4D97-AF65-F5344CB8AC3E}">
        <p14:creationId xmlns:p14="http://schemas.microsoft.com/office/powerpoint/2010/main" val="347438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48507">
              <a:defRPr/>
            </a:pPr>
            <a:r>
              <a:rPr lang="en-US" dirty="0"/>
              <a:t>400 billion was initial estimate, now estimated to be 3 trillion trees</a:t>
            </a:r>
          </a:p>
          <a:p>
            <a:pPr defTabSz="948507">
              <a:defRPr/>
            </a:pPr>
            <a:endParaRPr lang="en-US" dirty="0"/>
          </a:p>
          <a:p>
            <a:pPr defTabSz="948507">
              <a:defRPr/>
            </a:pPr>
            <a:r>
              <a:rPr lang="en-US" dirty="0"/>
              <a:t>400 trees for every</a:t>
            </a:r>
            <a:r>
              <a:rPr lang="en-US" baseline="0" dirty="0"/>
              <a:t> person</a:t>
            </a:r>
            <a:endParaRPr lang="en-US" dirty="0"/>
          </a:p>
          <a:p>
            <a:endParaRPr lang="en-US" dirty="0"/>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25</a:t>
            </a:fld>
            <a:endParaRPr lang="en-US" altLang="en-US" dirty="0"/>
          </a:p>
        </p:txBody>
      </p:sp>
    </p:spTree>
    <p:extLst>
      <p:ext uri="{BB962C8B-B14F-4D97-AF65-F5344CB8AC3E}">
        <p14:creationId xmlns:p14="http://schemas.microsoft.com/office/powerpoint/2010/main" val="139679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6CAECDDF-5845-4010-8092-4C6F7B0B88B4}" type="slidenum">
              <a:rPr lang="en-US" altLang="en-US" sz="1200">
                <a:solidFill>
                  <a:schemeClr val="tx1"/>
                </a:solidFill>
                <a:latin typeface="Times New Roman" panose="02020603050405020304" pitchFamily="18" charset="0"/>
              </a:rPr>
              <a:pPr/>
              <a:t>26</a:t>
            </a:fld>
            <a:endParaRPr lang="en-US" altLang="en-US" sz="1200" dirty="0">
              <a:solidFill>
                <a:schemeClr val="tx1"/>
              </a:solidFill>
              <a:latin typeface="Times New Roman" panose="02020603050405020304" pitchFamily="18" charset="0"/>
            </a:endParaRPr>
          </a:p>
        </p:txBody>
      </p:sp>
      <p:sp>
        <p:nvSpPr>
          <p:cNvPr id="102403" name="Rectangle 2"/>
          <p:cNvSpPr>
            <a:spLocks noGrp="1" noRot="1" noChangeAspect="1" noChangeArrowheads="1" noTextEdit="1"/>
          </p:cNvSpPr>
          <p:nvPr>
            <p:ph type="sldImg"/>
          </p:nvPr>
        </p:nvSpPr>
        <p:spPr>
          <a:xfrm>
            <a:off x="457200" y="719138"/>
            <a:ext cx="6400800" cy="360045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878224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101093EC-1161-4C10-98B0-7F50E8F99D45}" type="slidenum">
              <a:rPr lang="en-US" altLang="en-US" sz="1200">
                <a:solidFill>
                  <a:schemeClr val="tx1"/>
                </a:solidFill>
                <a:latin typeface="Times New Roman" panose="02020603050405020304" pitchFamily="18" charset="0"/>
              </a:rPr>
              <a:pPr/>
              <a:t>27</a:t>
            </a:fld>
            <a:endParaRPr lang="en-US" altLang="en-US" sz="1200" dirty="0">
              <a:solidFill>
                <a:schemeClr val="tx1"/>
              </a:solidFill>
              <a:latin typeface="Times New Roman" panose="02020603050405020304" pitchFamily="18" charset="0"/>
            </a:endParaRPr>
          </a:p>
        </p:txBody>
      </p:sp>
      <p:sp>
        <p:nvSpPr>
          <p:cNvPr id="98307" name="Rectangle 7"/>
          <p:cNvSpPr txBox="1">
            <a:spLocks noGrp="1" noChangeArrowheads="1"/>
          </p:cNvSpPr>
          <p:nvPr/>
        </p:nvSpPr>
        <p:spPr bwMode="auto">
          <a:xfrm>
            <a:off x="4142962" y="9119173"/>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7" rIns="96653" bIns="48327" anchor="b"/>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r" eaLnBrk="1" hangingPunct="1"/>
            <a:fld id="{379E2788-3FDA-4513-9A5A-5077476110DC}" type="slidenum">
              <a:rPr lang="en-US" altLang="en-US" sz="1200"/>
              <a:pPr algn="r" eaLnBrk="1" hangingPunct="1"/>
              <a:t>27</a:t>
            </a:fld>
            <a:endParaRPr lang="en-US" altLang="en-US" sz="1200" dirty="0"/>
          </a:p>
        </p:txBody>
      </p:sp>
      <p:sp>
        <p:nvSpPr>
          <p:cNvPr id="98308" name="Rectangle 2"/>
          <p:cNvSpPr>
            <a:spLocks noGrp="1" noRot="1" noChangeAspect="1" noChangeArrowheads="1" noTextEdit="1"/>
          </p:cNvSpPr>
          <p:nvPr>
            <p:ph type="sldImg"/>
          </p:nvPr>
        </p:nvSpPr>
        <p:spPr>
          <a:xfrm>
            <a:off x="457200" y="719138"/>
            <a:ext cx="6400800" cy="3600450"/>
          </a:xfrm>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669632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406400" y="696913"/>
            <a:ext cx="6197600" cy="3486150"/>
          </a:xfrm>
          <a:ln/>
        </p:spPr>
      </p:sp>
      <p:sp>
        <p:nvSpPr>
          <p:cNvPr id="3" name="Notes Placeholder 2"/>
          <p:cNvSpPr>
            <a:spLocks noGrp="1"/>
          </p:cNvSpPr>
          <p:nvPr>
            <p:ph type="body" idx="1"/>
          </p:nvPr>
        </p:nvSpPr>
        <p:spPr/>
        <p:txBody>
          <a:bodyPr>
            <a:normAutofit/>
          </a:bodyPr>
          <a:lstStyle/>
          <a:p>
            <a:pPr>
              <a:defRPr/>
            </a:pPr>
            <a:endParaRPr lang="en-US" dirty="0">
              <a:latin typeface="+mn-lt"/>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231BC2A1-2966-4FBB-92F3-E24FAF03B8C3}" type="slidenum">
              <a:rPr lang="en-US" altLang="en-US" sz="1200">
                <a:solidFill>
                  <a:schemeClr val="tx1"/>
                </a:solidFill>
                <a:latin typeface="Times New Roman" panose="02020603050405020304" pitchFamily="18" charset="0"/>
              </a:rPr>
              <a:pPr/>
              <a:t>28</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816673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Here is another example of how scale shapes our interpretation of the world and knowledge claims we make about it</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29</a:t>
            </a:fld>
            <a:endParaRPr lang="en-US" altLang="en-US" dirty="0"/>
          </a:p>
        </p:txBody>
      </p:sp>
    </p:spTree>
    <p:extLst>
      <p:ext uri="{BB962C8B-B14F-4D97-AF65-F5344CB8AC3E}">
        <p14:creationId xmlns:p14="http://schemas.microsoft.com/office/powerpoint/2010/main" val="95529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8AE33CC2-C5D7-4B5C-A807-C70936867D81}" type="slidenum">
              <a:rPr lang="en-US" altLang="en-US" sz="1200" smtClean="0">
                <a:solidFill>
                  <a:schemeClr val="tx1"/>
                </a:solidFill>
                <a:latin typeface="Times New Roman" panose="02020603050405020304" pitchFamily="18" charset="0"/>
              </a:rPr>
              <a:pPr/>
              <a:t>3</a:t>
            </a:fld>
            <a:endParaRPr lang="en-US" altLang="en-US" sz="1200" dirty="0">
              <a:solidFill>
                <a:schemeClr val="tx1"/>
              </a:solidFill>
              <a:latin typeface="Times New Roman" panose="02020603050405020304" pitchFamily="18" charset="0"/>
            </a:endParaRPr>
          </a:p>
        </p:txBody>
      </p:sp>
      <p:sp>
        <p:nvSpPr>
          <p:cNvPr id="7171" name="Rectangle 2"/>
          <p:cNvSpPr>
            <a:spLocks noGrp="1" noRot="1" noChangeAspect="1" noChangeArrowheads="1" noTextEdit="1"/>
          </p:cNvSpPr>
          <p:nvPr>
            <p:ph type="sldImg"/>
          </p:nvPr>
        </p:nvSpPr>
        <p:spPr>
          <a:xfrm>
            <a:off x="406400" y="696913"/>
            <a:ext cx="6197600" cy="3486150"/>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https://esajournals.onlinelibrary.wiley.com/doi/abs/10.2307/1941447</a:t>
            </a:r>
          </a:p>
        </p:txBody>
      </p:sp>
    </p:spTree>
    <p:extLst>
      <p:ext uri="{BB962C8B-B14F-4D97-AF65-F5344CB8AC3E}">
        <p14:creationId xmlns:p14="http://schemas.microsoft.com/office/powerpoint/2010/main" val="1552614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406400" y="696913"/>
            <a:ext cx="6197600" cy="348615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How does scale apply to the interpretation of these graphs?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western US was settled during the last 200 years.  What can you tell me about the climate over that period?  Was it wetter or drier than what the record shows over the last 400 years?</a:t>
            </a:r>
          </a:p>
          <a:p>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8" charset="0"/>
                <a:ea typeface="+mn-ea"/>
                <a:cs typeface="+mn-cs"/>
              </a:rPr>
              <a:t>Drought index – more negative values indicate drier conditions. Drought conditions were interpolated from tree rings</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6BC87367-0F75-4FE2-89B1-41F5446B4A15}" type="slidenum">
              <a:rPr lang="en-US" altLang="en-US" sz="1200">
                <a:solidFill>
                  <a:schemeClr val="tx1"/>
                </a:solidFill>
              </a:rPr>
              <a:pPr/>
              <a:t>30</a:t>
            </a:fld>
            <a:endParaRPr lang="en-US" altLang="en-US" sz="1200" dirty="0">
              <a:solidFill>
                <a:schemeClr val="tx1"/>
              </a:solidFill>
            </a:endParaRPr>
          </a:p>
        </p:txBody>
      </p:sp>
    </p:spTree>
    <p:extLst>
      <p:ext uri="{BB962C8B-B14F-4D97-AF65-F5344CB8AC3E}">
        <p14:creationId xmlns:p14="http://schemas.microsoft.com/office/powerpoint/2010/main" val="2802599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xfrm>
            <a:off x="406400" y="696913"/>
            <a:ext cx="6197600" cy="3486150"/>
          </a:xfrm>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936D166A-BBFC-438B-8BBA-4278A689E2B6}" type="slidenum">
              <a:rPr lang="en-US" altLang="en-US" sz="1200">
                <a:solidFill>
                  <a:schemeClr val="tx1"/>
                </a:solidFill>
                <a:latin typeface="Times New Roman" panose="02020603050405020304" pitchFamily="18" charset="0"/>
              </a:rPr>
              <a:pPr/>
              <a:t>32</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589325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406400" y="696913"/>
            <a:ext cx="6197600" cy="3486150"/>
          </a:xfrm>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Mean and variance are shown, standard deviation squared gives you the variance</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93F5934B-65CF-4C0C-B2A7-E3AE52DFA2E3}" type="slidenum">
              <a:rPr lang="en-US" altLang="en-US" sz="1200">
                <a:solidFill>
                  <a:schemeClr val="tx1"/>
                </a:solidFill>
                <a:latin typeface="Times New Roman" panose="02020603050405020304" pitchFamily="18" charset="0"/>
              </a:rPr>
              <a:pPr/>
              <a:t>33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941843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http://theconversation.com/how-zip-codes-nearly-masked-the-lead-problem-in-flint-65626</a:t>
            </a:r>
            <a:br>
              <a:rPr lang="en-US" dirty="0"/>
            </a:br>
            <a:br>
              <a:rPr lang="en-US" dirty="0"/>
            </a:br>
            <a:r>
              <a:rPr lang="en-US" dirty="0"/>
              <a:t>One-third of all homes with a Flint ZIP code lie outside the city. Thus, the state’s numbers for Flint were watered down by an additional 50 percent of addresses that weren’t in the city and weren’t using Flint water. </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34</a:t>
            </a:fld>
            <a:endParaRPr lang="en-US" altLang="en-US" dirty="0"/>
          </a:p>
        </p:txBody>
      </p:sp>
    </p:spTree>
    <p:extLst>
      <p:ext uri="{BB962C8B-B14F-4D97-AF65-F5344CB8AC3E}">
        <p14:creationId xmlns:p14="http://schemas.microsoft.com/office/powerpoint/2010/main" val="7979784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84920798-CC70-4209-944C-B4C8644F5DA1}" type="slidenum">
              <a:rPr lang="en-US" altLang="en-US" sz="1200">
                <a:solidFill>
                  <a:schemeClr val="tx1"/>
                </a:solidFill>
                <a:latin typeface="Times New Roman" panose="02020603050405020304" pitchFamily="18" charset="0"/>
              </a:rPr>
              <a:pPr/>
              <a:t>35</a:t>
            </a:fld>
            <a:endParaRPr lang="en-US" altLang="en-US" sz="1200" dirty="0">
              <a:solidFill>
                <a:schemeClr val="tx1"/>
              </a:solidFill>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406400" y="696913"/>
            <a:ext cx="6197600" cy="3486150"/>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99149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922030E5-FFA4-4BF3-9BE6-365DBBCB3E31}" type="slidenum">
              <a:rPr lang="en-US" altLang="en-US" smtClean="0"/>
              <a:pPr/>
              <a:t>37</a:t>
            </a:fld>
            <a:endParaRPr lang="en-US" altLang="en-US" dirty="0"/>
          </a:p>
        </p:txBody>
      </p:sp>
      <p:sp>
        <p:nvSpPr>
          <p:cNvPr id="116739" name="Rectangle 2"/>
          <p:cNvSpPr>
            <a:spLocks noGrp="1" noRot="1" noChangeAspect="1" noChangeArrowheads="1" noTextEdit="1"/>
          </p:cNvSpPr>
          <p:nvPr>
            <p:ph type="sldImg"/>
          </p:nvPr>
        </p:nvSpPr>
        <p:spPr>
          <a:xfrm>
            <a:off x="685800" y="1143000"/>
            <a:ext cx="5486400" cy="3086100"/>
          </a:xfrm>
          <a:ln/>
        </p:spPr>
      </p:sp>
      <p:sp>
        <p:nvSpPr>
          <p:cNvPr id="116740" name="Rectangle 3"/>
          <p:cNvSpPr>
            <a:spLocks noGrp="1" noChangeArrowheads="1"/>
          </p:cNvSpPr>
          <p:nvPr>
            <p:ph type="body" idx="1"/>
          </p:nvPr>
        </p:nvSpPr>
        <p:spPr>
          <a:noFill/>
          <a:ln/>
        </p:spPr>
        <p:txBody>
          <a:bodyPr/>
          <a:lstStyle/>
          <a:p>
            <a:r>
              <a:rPr lang="en-US" sz="1200" dirty="0"/>
              <a:t>Picking study sites based on how easy it is to access and sample is  an example of sampling bias. </a:t>
            </a:r>
          </a:p>
          <a:p>
            <a:pPr eaLnBrk="1" hangingPunct="1"/>
            <a:endParaRPr lang="en-US" altLang="en-US" dirty="0"/>
          </a:p>
        </p:txBody>
      </p:sp>
    </p:spTree>
    <p:extLst>
      <p:ext uri="{BB962C8B-B14F-4D97-AF65-F5344CB8AC3E}">
        <p14:creationId xmlns:p14="http://schemas.microsoft.com/office/powerpoint/2010/main" val="16780410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Hughes, A. C., Orr, M. C., Ma, K., Costello, M. J., Waller, J., Provoost, P., ... &amp; Qiao, H. (2021). Sampling biases shape our view of the natural world. </a:t>
            </a:r>
            <a:r>
              <a:rPr lang="en-US" i="1" dirty="0"/>
              <a:t>Ecography</a:t>
            </a:r>
            <a:r>
              <a:rPr lang="en-US" dirty="0"/>
              <a:t>.</a:t>
            </a:r>
          </a:p>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38</a:t>
            </a:fld>
            <a:endParaRPr lang="en-US" altLang="en-US" dirty="0"/>
          </a:p>
        </p:txBody>
      </p:sp>
    </p:spTree>
    <p:extLst>
      <p:ext uri="{BB962C8B-B14F-4D97-AF65-F5344CB8AC3E}">
        <p14:creationId xmlns:p14="http://schemas.microsoft.com/office/powerpoint/2010/main" val="2454838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Records of observations of organisms recorded in OBIS, Ocean Biodiversity Information System and GBIF, the Global Biodiversity Information Facility</a:t>
            </a:r>
            <a:br>
              <a:rPr lang="en-US" dirty="0"/>
            </a:br>
            <a:br>
              <a:rPr lang="en-US" dirty="0"/>
            </a:br>
            <a:r>
              <a:rPr lang="en-US" dirty="0"/>
              <a:t>There is a strong sampling bias toward North America and Europe. </a:t>
            </a:r>
            <a:br>
              <a:rPr lang="en-US" dirty="0"/>
            </a:br>
            <a:br>
              <a:rPr lang="en-US" dirty="0"/>
            </a:br>
            <a:r>
              <a:rPr lang="en-US" dirty="0"/>
              <a:t>Hughes, A. C., Orr, M. C., Ma, K., Costello, M. J., Waller, J., Provoost, P., ... &amp; Qiao, H. (2021). Sampling biases shape our view of the natural world. </a:t>
            </a:r>
            <a:r>
              <a:rPr lang="en-US" i="1" dirty="0"/>
              <a:t>Ecography</a:t>
            </a:r>
            <a:r>
              <a:rPr lang="en-US" dirty="0"/>
              <a:t>.</a:t>
            </a:r>
          </a:p>
          <a:p>
            <a:endParaRPr lang="en-US" dirty="0"/>
          </a:p>
        </p:txBody>
      </p:sp>
      <p:sp>
        <p:nvSpPr>
          <p:cNvPr id="4" name="Slide Number Placeholder 3"/>
          <p:cNvSpPr>
            <a:spLocks noGrp="1"/>
          </p:cNvSpPr>
          <p:nvPr>
            <p:ph type="sldNum" sz="quarter" idx="5"/>
          </p:nvPr>
        </p:nvSpPr>
        <p:spPr/>
        <p:txBody>
          <a:bodyPr/>
          <a:lstStyle/>
          <a:p>
            <a:fld id="{7ABA0F90-C8A5-480C-8B7E-0DC4F52F47CC}" type="slidenum">
              <a:rPr lang="en-US" altLang="en-US" smtClean="0"/>
              <a:pPr/>
              <a:t>39</a:t>
            </a:fld>
            <a:endParaRPr lang="en-US" altLang="en-US" dirty="0"/>
          </a:p>
        </p:txBody>
      </p:sp>
    </p:spTree>
    <p:extLst>
      <p:ext uri="{BB962C8B-B14F-4D97-AF65-F5344CB8AC3E}">
        <p14:creationId xmlns:p14="http://schemas.microsoft.com/office/powerpoint/2010/main" val="340011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457200" y="719138"/>
            <a:ext cx="6400800" cy="3600450"/>
          </a:xfrm>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0ABB904D-952D-4B08-A0DD-3F6DF659CAAF}" type="slidenum">
              <a:rPr lang="en-US" altLang="en-US" sz="1200">
                <a:solidFill>
                  <a:schemeClr val="tx1"/>
                </a:solidFill>
                <a:latin typeface="Times New Roman" panose="02020603050405020304" pitchFamily="18" charset="0"/>
              </a:rPr>
              <a:pPr/>
              <a:t>40</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38219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8C483994-F26A-4D3E-82F8-D4BE56B01498}" type="slidenum">
              <a:rPr lang="en-US" altLang="en-US" sz="1200">
                <a:solidFill>
                  <a:schemeClr val="tx1"/>
                </a:solidFill>
                <a:latin typeface="Times New Roman" panose="02020603050405020304" pitchFamily="18" charset="0"/>
              </a:rPr>
              <a:pPr/>
              <a:t>41</a:t>
            </a:fld>
            <a:endParaRPr lang="en-US" altLang="en-US" sz="1200" dirty="0">
              <a:solidFill>
                <a:schemeClr val="tx1"/>
              </a:solidFill>
              <a:latin typeface="Times New Roman" panose="02020603050405020304" pitchFamily="18" charset="0"/>
            </a:endParaRPr>
          </a:p>
        </p:txBody>
      </p:sp>
      <p:sp>
        <p:nvSpPr>
          <p:cNvPr id="111619" name="Rectangle 2"/>
          <p:cNvSpPr>
            <a:spLocks noGrp="1" noRot="1" noChangeAspect="1" noChangeArrowheads="1" noTextEdit="1"/>
          </p:cNvSpPr>
          <p:nvPr>
            <p:ph type="sldImg"/>
          </p:nvPr>
        </p:nvSpPr>
        <p:spPr>
          <a:xfrm>
            <a:off x="457200" y="719138"/>
            <a:ext cx="6400800" cy="360045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Slow and large extent variables at top, like climate; fast, local extent variables at bottom, like weather</a:t>
            </a:r>
          </a:p>
          <a:p>
            <a:endParaRPr lang="en-US" altLang="en-US" sz="2100" dirty="0">
              <a:latin typeface="Arial" panose="020B0604020202020204" pitchFamily="34" charset="0"/>
              <a:cs typeface="Arial" panose="020B0604020202020204" pitchFamily="34" charset="0"/>
            </a:endParaRPr>
          </a:p>
          <a:p>
            <a:r>
              <a:rPr lang="en-US" altLang="en-US" sz="2100" dirty="0">
                <a:latin typeface="Arial" panose="020B0604020202020204" pitchFamily="34" charset="0"/>
                <a:cs typeface="Arial" panose="020B0604020202020204" pitchFamily="34" charset="0"/>
              </a:rPr>
              <a:t>From the bottom looking up, the highest level variable can be assumed not to change over small time and space scales</a:t>
            </a:r>
          </a:p>
          <a:p>
            <a:endParaRPr lang="en-US" altLang="en-US" sz="2100" dirty="0">
              <a:latin typeface="Arial" panose="020B0604020202020204" pitchFamily="34" charset="0"/>
              <a:cs typeface="Arial" panose="020B0604020202020204" pitchFamily="34" charset="0"/>
            </a:endParaRPr>
          </a:p>
          <a:p>
            <a:r>
              <a:rPr lang="en-US" altLang="en-US" sz="2100" dirty="0">
                <a:latin typeface="Arial" panose="020B0604020202020204" pitchFamily="34" charset="0"/>
                <a:cs typeface="Arial" panose="020B0604020202020204" pitchFamily="34" charset="0"/>
              </a:rPr>
              <a:t>From the top looking down, the lowest level variable fluctuates randomly over large time and space scales</a:t>
            </a:r>
          </a:p>
          <a:p>
            <a:endParaRPr lang="en-US" altLang="en-US" sz="2100" dirty="0">
              <a:latin typeface="Arial" panose="020B0604020202020204" pitchFamily="34" charset="0"/>
              <a:cs typeface="Arial" panose="020B0604020202020204" pitchFamily="34" charset="0"/>
            </a:endParaRPr>
          </a:p>
          <a:p>
            <a:r>
              <a:rPr lang="en-US" altLang="en-US" sz="2100" dirty="0">
                <a:latin typeface="Arial" panose="020B0604020202020204" pitchFamily="34" charset="0"/>
                <a:cs typeface="Arial" panose="020B0604020202020204" pitchFamily="34" charset="0"/>
              </a:rPr>
              <a:t>What is your hierarchy of controls?  (Religious, community, family, spouse, military, family, self, kids?)</a:t>
            </a:r>
          </a:p>
          <a:p>
            <a:endParaRPr lang="en-US" altLang="en-US" dirty="0"/>
          </a:p>
        </p:txBody>
      </p:sp>
    </p:spTree>
    <p:extLst>
      <p:ext uri="{BB962C8B-B14F-4D97-AF65-F5344CB8AC3E}">
        <p14:creationId xmlns:p14="http://schemas.microsoft.com/office/powerpoint/2010/main" val="3815051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fld id="{39E7F0D1-66ED-4703-8ADE-9D1DD2DA272A}" type="slidenum">
              <a:rPr lang="en-US" altLang="en-US" sz="1200">
                <a:solidFill>
                  <a:schemeClr val="tx1"/>
                </a:solidFill>
              </a:rPr>
              <a:pPr/>
              <a:t>4</a:t>
            </a:fld>
            <a:endParaRPr lang="en-US" altLang="en-US" sz="1200" dirty="0">
              <a:solidFill>
                <a:schemeClr val="tx1"/>
              </a:solidFill>
            </a:endParaRPr>
          </a:p>
        </p:txBody>
      </p:sp>
      <p:sp>
        <p:nvSpPr>
          <p:cNvPr id="87043" name="Rectangle 2"/>
          <p:cNvSpPr>
            <a:spLocks noGrp="1" noRot="1" noChangeAspect="1" noChangeArrowheads="1" noTextEdit="1"/>
          </p:cNvSpPr>
          <p:nvPr>
            <p:ph type="sldImg"/>
          </p:nvPr>
        </p:nvSpPr>
        <p:spPr>
          <a:xfrm>
            <a:off x="406400" y="696913"/>
            <a:ext cx="6197600" cy="348615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can perceive the world at different scales – our choice</a:t>
            </a:r>
            <a:r>
              <a:rPr lang="en-US" altLang="en-US" baseline="0" dirty="0">
                <a:latin typeface="Arial" panose="020B0604020202020204" pitchFamily="34" charset="0"/>
              </a:rPr>
              <a:t> of spatial and temporal scale </a:t>
            </a:r>
            <a:r>
              <a:rPr lang="en-US" altLang="en-US" dirty="0">
                <a:latin typeface="Arial" panose="020B0604020202020204" pitchFamily="34" charset="0"/>
              </a:rPr>
              <a:t>influence what we can say</a:t>
            </a:r>
            <a:r>
              <a:rPr lang="en-US" altLang="en-US" baseline="0" dirty="0">
                <a:latin typeface="Arial" panose="020B0604020202020204" pitchFamily="34" charset="0"/>
              </a:rPr>
              <a:t> about how the world works.</a:t>
            </a:r>
            <a:endParaRPr lang="en-US" altLang="en-US" dirty="0">
              <a:latin typeface="Arial" panose="020B0604020202020204" pitchFamily="34" charset="0"/>
            </a:endParaRPr>
          </a:p>
        </p:txBody>
      </p:sp>
    </p:spTree>
    <p:extLst>
      <p:ext uri="{BB962C8B-B14F-4D97-AF65-F5344CB8AC3E}">
        <p14:creationId xmlns:p14="http://schemas.microsoft.com/office/powerpoint/2010/main" val="248111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xfrm>
            <a:off x="457200" y="719138"/>
            <a:ext cx="6400800" cy="3600450"/>
          </a:xfrm>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kern="0" dirty="0">
                <a:cs typeface="Arial" panose="020B0604020202020204" pitchFamily="34" charset="0"/>
              </a:rPr>
              <a:t>Hierarchical controls on temperature </a:t>
            </a:r>
          </a:p>
          <a:p>
            <a:endParaRPr lang="en-US" altLang="en-US" dirty="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24A4414E-3691-46F9-8F0A-10DA6C96F331}" type="slidenum">
              <a:rPr lang="en-US" altLang="en-US" sz="1200">
                <a:solidFill>
                  <a:schemeClr val="tx1"/>
                </a:solidFill>
                <a:latin typeface="Times New Roman" panose="02020603050405020304" pitchFamily="18" charset="0"/>
              </a:rPr>
              <a:pPr/>
              <a:t>42</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711690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457200" y="719138"/>
            <a:ext cx="6400800" cy="3600450"/>
          </a:xfrm>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2F8A1D58-BE30-446B-B895-0FF29D383677}" type="slidenum">
              <a:rPr lang="en-US" altLang="en-US" sz="1200">
                <a:solidFill>
                  <a:schemeClr val="tx1"/>
                </a:solidFill>
                <a:latin typeface="Times New Roman" panose="02020603050405020304" pitchFamily="18" charset="0"/>
              </a:rPr>
              <a:pPr/>
              <a:t>43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469401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457200" y="719138"/>
            <a:ext cx="6400800" cy="3600450"/>
          </a:xfrm>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Top, modern stromatolites. These were the organisms that contributed to the initial oxygenation of the atmosphere. </a:t>
            </a: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51062CCF-6C6E-44C2-AF50-0CB952B3B15F}" type="slidenum">
              <a:rPr lang="en-US" altLang="en-US" sz="1200">
                <a:solidFill>
                  <a:schemeClr val="tx1"/>
                </a:solidFill>
                <a:latin typeface="Times New Roman" panose="02020603050405020304" pitchFamily="18" charset="0"/>
              </a:rPr>
              <a:pPr/>
              <a:t>44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852841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95C9CD84-03E6-444D-BA5B-47AFD1B3BBD5}" type="slidenum">
              <a:rPr lang="en-US" altLang="en-US" sz="1200">
                <a:solidFill>
                  <a:schemeClr val="tx1"/>
                </a:solidFill>
                <a:latin typeface="Times New Roman" panose="02020603050405020304" pitchFamily="18" charset="0"/>
              </a:rPr>
              <a:pPr/>
              <a:t>45</a:t>
            </a:fld>
            <a:endParaRPr lang="en-US" altLang="en-US" sz="1200" dirty="0">
              <a:solidFill>
                <a:schemeClr val="tx1"/>
              </a:solidFill>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xfrm>
            <a:off x="457200" y="719138"/>
            <a:ext cx="6400800" cy="3600450"/>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139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A72E323A-DB58-4430-840D-6A62691331CE}" type="slidenum">
              <a:rPr lang="en-US" altLang="en-US" sz="1200">
                <a:solidFill>
                  <a:schemeClr val="tx1"/>
                </a:solidFill>
                <a:latin typeface="Times New Roman" panose="02020603050405020304" pitchFamily="18" charset="0"/>
              </a:rPr>
              <a:pPr/>
              <a:t>46</a:t>
            </a:fld>
            <a:endParaRPr lang="en-US" altLang="en-US" sz="1200" dirty="0">
              <a:solidFill>
                <a:schemeClr val="tx1"/>
              </a:solidFill>
              <a:latin typeface="Times New Roman" panose="02020603050405020304" pitchFamily="18" charset="0"/>
            </a:endParaRPr>
          </a:p>
        </p:txBody>
      </p:sp>
      <p:sp>
        <p:nvSpPr>
          <p:cNvPr id="117763" name="Rectangle 2"/>
          <p:cNvSpPr>
            <a:spLocks noGrp="1" noRot="1" noChangeAspect="1" noChangeArrowheads="1" noTextEdit="1"/>
          </p:cNvSpPr>
          <p:nvPr>
            <p:ph type="sldImg"/>
          </p:nvPr>
        </p:nvSpPr>
        <p:spPr>
          <a:xfrm>
            <a:off x="457200" y="719138"/>
            <a:ext cx="6400800" cy="3600450"/>
          </a:xfrm>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Trees, polluted water wells, lightning</a:t>
            </a:r>
            <a:r>
              <a:rPr lang="en-US" altLang="en-US" baseline="0" dirty="0"/>
              <a:t> strikes – some point process</a:t>
            </a:r>
            <a:endParaRPr lang="en-US" altLang="en-US" dirty="0"/>
          </a:p>
        </p:txBody>
      </p:sp>
    </p:spTree>
    <p:extLst>
      <p:ext uri="{BB962C8B-B14F-4D97-AF65-F5344CB8AC3E}">
        <p14:creationId xmlns:p14="http://schemas.microsoft.com/office/powerpoint/2010/main" val="40849073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457200" y="719138"/>
            <a:ext cx="6400800" cy="360045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Climate shapes the accumulation of organic matter over</a:t>
            </a:r>
            <a:r>
              <a:rPr lang="en-US" altLang="en-US" baseline="0" dirty="0"/>
              <a:t> centuries.  Fluctuations over years due to annual variation and the seasons. Biological activity determines accumulations at finer resolutions</a:t>
            </a:r>
            <a:endParaRPr lang="en-US" altLang="en-US" dirty="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79317B26-00F0-4821-9C99-5A2F25C4CCC1}" type="slidenum">
              <a:rPr lang="en-US" altLang="en-US" sz="1200">
                <a:solidFill>
                  <a:schemeClr val="tx1"/>
                </a:solidFill>
                <a:latin typeface="Times New Roman" panose="02020603050405020304" pitchFamily="18" charset="0"/>
              </a:rPr>
              <a:pPr/>
              <a:t>47</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61526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457200" y="719138"/>
            <a:ext cx="6400800" cy="3600450"/>
          </a:xfrm>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0BDF4C69-0551-4F54-8037-CE7DE42122B0}" type="slidenum">
              <a:rPr lang="en-US" altLang="en-US" sz="1200">
                <a:solidFill>
                  <a:schemeClr val="tx1"/>
                </a:solidFill>
                <a:latin typeface="Times New Roman" panose="02020603050405020304" pitchFamily="18" charset="0"/>
              </a:rPr>
              <a:pPr/>
              <a:t>48</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613266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457200" y="719138"/>
            <a:ext cx="6400800" cy="3600450"/>
          </a:xfrm>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8.00  - 10,000 km x 10,000 km</a:t>
            </a:r>
          </a:p>
          <a:p>
            <a:r>
              <a:rPr lang="en-US" altLang="en-US" dirty="0"/>
              <a:t>1.00 – 10 km x 10 km</a:t>
            </a:r>
          </a:p>
          <a:p>
            <a:endParaRPr lang="en-US" altLang="en-US" dirty="0"/>
          </a:p>
          <a:p>
            <a:r>
              <a:rPr lang="en-US" altLang="en-US" dirty="0"/>
              <a:t>Scale dependence of the correlation between human population presence and vertebrate and plant species richness</a:t>
            </a:r>
          </a:p>
          <a:p>
            <a:endParaRPr lang="en-US" altLang="en-US" dirty="0"/>
          </a:p>
          <a:p>
            <a:r>
              <a:rPr lang="en-US" altLang="en-US" dirty="0"/>
              <a:t>Human presence is generally negatively related to species richness locally, but the relationship is positive at coarse scales. The correlation turns from positive to negative below a study grain of approx.1 km and below a study extent of approx. 10 000 sq km. The broad-scale positive correlation between human presence and species richness suggests that people have preferentially settled and generally flourished in areas of high biodiversity and/or have contributed to it with species introductions and habitat diversification. The scale dependency of the correlation between people and biodiversity's presence emphasizes the importance of the preservation of green areas in densely populated regions.</a:t>
            </a:r>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EC000B7D-D5E4-4183-B70E-33893DCEF169}" type="slidenum">
              <a:rPr lang="en-US" altLang="en-US" sz="1200">
                <a:solidFill>
                  <a:schemeClr val="tx1"/>
                </a:solidFill>
                <a:latin typeface="Times New Roman" panose="02020603050405020304" pitchFamily="18" charset="0"/>
              </a:rPr>
              <a:pPr/>
              <a:t>49</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332866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84920798-CC70-4209-944C-B4C8644F5DA1}" type="slidenum">
              <a:rPr lang="en-US" altLang="en-US" sz="1200">
                <a:solidFill>
                  <a:schemeClr val="tx1"/>
                </a:solidFill>
                <a:latin typeface="Times New Roman" panose="02020603050405020304" pitchFamily="18" charset="0"/>
              </a:rPr>
              <a:pPr/>
              <a:t>50</a:t>
            </a:fld>
            <a:endParaRPr lang="en-US" altLang="en-US" sz="1200" dirty="0">
              <a:solidFill>
                <a:schemeClr val="tx1"/>
              </a:solidFill>
              <a:latin typeface="Times New Roman" panose="02020603050405020304" pitchFamily="18" charset="0"/>
            </a:endParaRPr>
          </a:p>
        </p:txBody>
      </p:sp>
      <p:sp>
        <p:nvSpPr>
          <p:cNvPr id="121859" name="Rectangle 2"/>
          <p:cNvSpPr>
            <a:spLocks noGrp="1" noRot="1" noChangeAspect="1" noChangeArrowheads="1" noTextEdit="1"/>
          </p:cNvSpPr>
          <p:nvPr>
            <p:ph type="sldImg"/>
          </p:nvPr>
        </p:nvSpPr>
        <p:spPr>
          <a:xfrm>
            <a:off x="457200" y="719138"/>
            <a:ext cx="6400800" cy="3600450"/>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499149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xfrm>
            <a:off x="457200" y="719138"/>
            <a:ext cx="6400800" cy="3600450"/>
          </a:xfrm>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B69D162E-EFC6-4D53-AE65-A14C415FED41}" type="slidenum">
              <a:rPr lang="en-US" altLang="en-US" sz="1200">
                <a:solidFill>
                  <a:schemeClr val="tx1"/>
                </a:solidFill>
                <a:latin typeface="Times New Roman" panose="02020603050405020304" pitchFamily="18" charset="0"/>
              </a:rPr>
              <a:pPr/>
              <a:t>51</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8494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Macroclimate</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5</a:t>
            </a:fld>
            <a:endParaRPr lang="en-US" altLang="en-US" dirty="0"/>
          </a:p>
        </p:txBody>
      </p:sp>
    </p:spTree>
    <p:extLst>
      <p:ext uri="{BB962C8B-B14F-4D97-AF65-F5344CB8AC3E}">
        <p14:creationId xmlns:p14="http://schemas.microsoft.com/office/powerpoint/2010/main" val="10094233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457200" y="719138"/>
            <a:ext cx="6400800" cy="3600450"/>
          </a:xfrm>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02F51598-4478-4499-BC60-08B7C971AD39}" type="slidenum">
              <a:rPr lang="en-US" altLang="en-US" sz="1200">
                <a:solidFill>
                  <a:schemeClr val="tx1"/>
                </a:solidFill>
                <a:latin typeface="Times New Roman" panose="02020603050405020304" pitchFamily="18" charset="0"/>
              </a:rPr>
              <a:pPr/>
              <a:t>52</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5010423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D35B5522-988C-4E66-BCC0-C2188F8F2964}" type="slidenum">
              <a:rPr lang="en-US" altLang="en-US" sz="1200">
                <a:solidFill>
                  <a:schemeClr val="tx1"/>
                </a:solidFill>
                <a:latin typeface="Times New Roman" panose="02020603050405020304" pitchFamily="18" charset="0"/>
              </a:rPr>
              <a:pPr/>
              <a:t>53</a:t>
            </a:fld>
            <a:endParaRPr lang="en-US" altLang="en-US" sz="1200" dirty="0">
              <a:solidFill>
                <a:schemeClr val="tx1"/>
              </a:solidFill>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xfrm>
            <a:off x="457200" y="719138"/>
            <a:ext cx="6400800" cy="360045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033445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457200" y="719138"/>
            <a:ext cx="6400800" cy="360045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Species – area plots</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BD002228-A2A0-4714-83AE-05F2A42D19C0}" type="slidenum">
              <a:rPr lang="en-US" altLang="en-US" sz="1200">
                <a:solidFill>
                  <a:schemeClr val="tx1"/>
                </a:solidFill>
                <a:latin typeface="Times New Roman" panose="02020603050405020304" pitchFamily="18" charset="0"/>
              </a:rPr>
              <a:pPr/>
              <a:t>54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62639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2300" dirty="0">
                <a:latin typeface="Arial" panose="020B0604020202020204" pitchFamily="34" charset="0"/>
                <a:cs typeface="Arial" panose="020B0604020202020204" pitchFamily="34" charset="0"/>
              </a:rPr>
              <a:t>A fractal is a pattern that can be split into parts, each of which is a reduced-size copy of the whole, a property called self-similarity.</a:t>
            </a:r>
          </a:p>
          <a:p>
            <a:pPr marL="0" lvl="1"/>
            <a:endParaRPr lang="en-US" altLang="en-US" sz="2300" dirty="0">
              <a:latin typeface="Arial" panose="020B0604020202020204" pitchFamily="34" charset="0"/>
              <a:cs typeface="Arial" panose="020B0604020202020204" pitchFamily="34" charset="0"/>
            </a:endParaRPr>
          </a:p>
          <a:p>
            <a:pPr marL="0" lvl="1"/>
            <a:endParaRPr lang="en-US" altLang="en-US" sz="2300" dirty="0">
              <a:latin typeface="Arial" panose="020B0604020202020204" pitchFamily="34" charset="0"/>
              <a:cs typeface="Arial" panose="020B0604020202020204" pitchFamily="34" charset="0"/>
            </a:endParaRPr>
          </a:p>
          <a:p>
            <a:endParaRPr lang="en-US" altLang="en-US" dirty="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0EFAD9FD-43A9-4C00-881D-BD7233D4CD39}" type="slidenum">
              <a:rPr lang="en-US" altLang="en-US" sz="1200">
                <a:solidFill>
                  <a:schemeClr val="tx1"/>
                </a:solidFill>
                <a:latin typeface="Times New Roman" panose="02020603050405020304" pitchFamily="18" charset="0"/>
              </a:rPr>
              <a:pPr/>
              <a:t>57</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977150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30000" dirty="0"/>
          </a:p>
          <a:p>
            <a:r>
              <a:rPr lang="en-US" altLang="en-US" dirty="0"/>
              <a:t>Number of microbes = constant (animal mass)</a:t>
            </a:r>
            <a:r>
              <a:rPr lang="en-US" altLang="en-US" baseline="30000" dirty="0"/>
              <a:t>z</a:t>
            </a:r>
            <a:endParaRPr lang="en-US" altLang="en-US" dirty="0"/>
          </a:p>
          <a:p>
            <a:endParaRPr lang="en-US" dirty="0"/>
          </a:p>
          <a:p>
            <a:endParaRPr lang="en-US" dirty="0"/>
          </a:p>
          <a:p>
            <a:r>
              <a:rPr lang="en-US" dirty="0"/>
              <a:t>The exponent is 1.07,</a:t>
            </a:r>
            <a:r>
              <a:rPr lang="en-US" baseline="0" dirty="0"/>
              <a:t> this provides an indication of how relationships between mass and number of microbes chance as a function of larger animals and their larger foraging spaces. </a:t>
            </a:r>
            <a:endParaRPr lang="en-US" dirty="0"/>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58</a:t>
            </a:fld>
            <a:endParaRPr lang="en-US" altLang="en-US" dirty="0"/>
          </a:p>
        </p:txBody>
      </p:sp>
    </p:spTree>
    <p:extLst>
      <p:ext uri="{BB962C8B-B14F-4D97-AF65-F5344CB8AC3E}">
        <p14:creationId xmlns:p14="http://schemas.microsoft.com/office/powerpoint/2010/main" val="452120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507"/>
            <a:r>
              <a:rPr lang="en-US" altLang="en-US" dirty="0"/>
              <a:t>In statistics, a power law is a functional relationship between two quantities, where one quantity varies as a power of another.</a:t>
            </a:r>
          </a:p>
          <a:p>
            <a:br>
              <a:rPr lang="en-US" altLang="en-US" dirty="0"/>
            </a:br>
            <a:r>
              <a:rPr lang="en-US" altLang="en-US" dirty="0"/>
              <a:t>S=cA</a:t>
            </a:r>
            <a:r>
              <a:rPr lang="en-US" altLang="en-US" baseline="30000" dirty="0"/>
              <a:t>z  </a:t>
            </a:r>
            <a:br>
              <a:rPr lang="en-US" altLang="en-US" baseline="30000" dirty="0"/>
            </a:br>
            <a:r>
              <a:rPr lang="en-US" altLang="en-US" dirty="0"/>
              <a:t>where</a:t>
            </a:r>
          </a:p>
          <a:p>
            <a:r>
              <a:rPr lang="en-US" altLang="en-US" dirty="0"/>
              <a:t>S = number of species</a:t>
            </a:r>
            <a:br>
              <a:rPr lang="en-US" altLang="en-US" dirty="0"/>
            </a:br>
            <a:r>
              <a:rPr lang="en-US" altLang="en-US" dirty="0"/>
              <a:t>A = area</a:t>
            </a:r>
            <a:br>
              <a:rPr lang="en-US" altLang="en-US" dirty="0"/>
            </a:br>
            <a:r>
              <a:rPr lang="en-US" dirty="0"/>
              <a:t>The constants </a:t>
            </a:r>
            <a:r>
              <a:rPr lang="en-US" i="1" dirty="0"/>
              <a:t>C</a:t>
            </a:r>
            <a:r>
              <a:rPr lang="en-US" dirty="0"/>
              <a:t> and </a:t>
            </a:r>
            <a:r>
              <a:rPr lang="en-US" i="1" dirty="0"/>
              <a:t>z</a:t>
            </a:r>
            <a:r>
              <a:rPr lang="en-US" dirty="0"/>
              <a:t> are fitted from the data on island area and number of species and so are specific to a data set.</a:t>
            </a:r>
            <a:br>
              <a:rPr lang="en-US" altLang="en-US" dirty="0"/>
            </a:br>
            <a:br>
              <a:rPr lang="en-US" altLang="en-US" baseline="30000" dirty="0"/>
            </a:br>
            <a:br>
              <a:rPr lang="en-US" altLang="en-US" baseline="30000" dirty="0"/>
            </a:br>
            <a:endParaRPr lang="en-US" altLang="en-US" baseline="30000" dirty="0"/>
          </a:p>
          <a:p>
            <a:r>
              <a:rPr lang="en-US" altLang="en-US" dirty="0"/>
              <a:t>Number of microbes = constant (animal mass)</a:t>
            </a:r>
            <a:r>
              <a:rPr lang="en-US" altLang="en-US" baseline="30000" dirty="0"/>
              <a:t>z</a:t>
            </a:r>
            <a:endParaRPr lang="en-US" altLang="en-US" dirty="0"/>
          </a:p>
          <a:p>
            <a:endParaRPr lang="en-US" altLang="en-US" dirty="0"/>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F315AF45-30C0-45E8-B8FE-C149F697FE9D}" type="slidenum">
              <a:rPr lang="en-US" altLang="en-US" sz="1200">
                <a:solidFill>
                  <a:schemeClr val="tx1"/>
                </a:solidFill>
                <a:latin typeface="Times New Roman" panose="02020603050405020304" pitchFamily="18" charset="0"/>
              </a:rPr>
              <a:pPr/>
              <a:t>59</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61002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457200" y="719138"/>
            <a:ext cx="6400800" cy="360045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High school dating network</a:t>
            </a:r>
          </a:p>
          <a:p>
            <a:endParaRPr lang="en-US" altLang="en-US" dirty="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498791EE-A725-4E05-82BA-2BC6F2582A3C}" type="slidenum">
              <a:rPr lang="en-US" altLang="en-US" sz="1200">
                <a:solidFill>
                  <a:schemeClr val="tx1"/>
                </a:solidFill>
                <a:latin typeface="Times New Roman" panose="02020603050405020304" pitchFamily="18" charset="0"/>
              </a:rPr>
              <a:pPr/>
              <a:t>60</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979181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457200" y="719138"/>
            <a:ext cx="6400800" cy="3600450"/>
          </a:xfr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Degree centrality – number of connections</a:t>
            </a:r>
          </a:p>
          <a:p>
            <a:endParaRPr lang="en-US" altLang="en-US" dirty="0"/>
          </a:p>
          <a:p>
            <a:r>
              <a:rPr lang="en-US" altLang="en-US" dirty="0"/>
              <a:t>Betweenness – measure of the connectivity of a particular entity, the node that everyone may have to pass through</a:t>
            </a:r>
          </a:p>
          <a:p>
            <a:endParaRPr lang="en-US" altLang="en-US" dirty="0"/>
          </a:p>
          <a:p>
            <a:r>
              <a:rPr lang="en-US" altLang="en-US" dirty="0"/>
              <a:t>Weak links shown as dashes;</a:t>
            </a:r>
            <a:r>
              <a:rPr lang="en-US" altLang="en-US" baseline="0" dirty="0"/>
              <a:t> strong links are solid lines. Weak links connect neighborhood networks or communities.</a:t>
            </a:r>
            <a:endParaRPr lang="en-US" altLang="en-US" dirty="0"/>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2DAAF7B1-6F63-4817-AFA2-A17E247E0CDE}" type="slidenum">
              <a:rPr lang="en-US" altLang="en-US" sz="1200">
                <a:solidFill>
                  <a:schemeClr val="tx1"/>
                </a:solidFill>
                <a:latin typeface="Times New Roman" panose="02020603050405020304" pitchFamily="18" charset="0"/>
              </a:rPr>
              <a:pPr/>
              <a:t>61</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047639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457200" y="719138"/>
            <a:ext cx="6400800" cy="3600450"/>
          </a:xfrm>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 few nodes highly connected, most are not.</a:t>
            </a:r>
          </a:p>
          <a:p>
            <a:r>
              <a:rPr lang="en-US" altLang="en-US" dirty="0">
                <a:latin typeface="Arial" panose="020B0604020202020204" pitchFamily="34" charset="0"/>
                <a:cs typeface="Arial" panose="020B0604020202020204" pitchFamily="34" charset="0"/>
              </a:rPr>
              <a:t>If this pattern holds for all observations, the distribution is said to “scale” as a power law and be “scale-free”.</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Node degree implies how connected a</a:t>
            </a:r>
            <a:r>
              <a:rPr lang="en-US" altLang="en-US" baseline="0" dirty="0">
                <a:latin typeface="Arial" panose="020B0604020202020204" pitchFamily="34" charset="0"/>
                <a:cs typeface="Arial" panose="020B0604020202020204" pitchFamily="34" charset="0"/>
              </a:rPr>
              <a:t> node is – how many links it has</a:t>
            </a:r>
            <a:endParaRPr lang="en-US" altLang="en-US" dirty="0">
              <a:latin typeface="Arial" panose="020B0604020202020204" pitchFamily="34" charset="0"/>
              <a:cs typeface="Arial" panose="020B0604020202020204" pitchFamily="34" charset="0"/>
            </a:endParaRPr>
          </a:p>
          <a:p>
            <a:endParaRPr lang="en-US" altLang="en-US" dirty="0"/>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8448DD63-15C6-4906-A702-366AE5587C49}" type="slidenum">
              <a:rPr lang="en-US" altLang="en-US" sz="1200">
                <a:solidFill>
                  <a:schemeClr val="tx1"/>
                </a:solidFill>
                <a:latin typeface="Times New Roman" panose="02020603050405020304" pitchFamily="18" charset="0"/>
              </a:rPr>
              <a:pPr/>
              <a:t>62</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4060982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457200" y="719138"/>
            <a:ext cx="6400800" cy="3600450"/>
          </a:xfrm>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640A4941-3F71-499F-B8AD-BFDC41E71FCF}" type="slidenum">
              <a:rPr lang="en-US" altLang="en-US" sz="1200">
                <a:solidFill>
                  <a:schemeClr val="tx1"/>
                </a:solidFill>
                <a:latin typeface="Times New Roman" panose="02020603050405020304" pitchFamily="18" charset="0"/>
              </a:rPr>
              <a:pPr/>
              <a:t>63</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02790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Microclimates</a:t>
            </a:r>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6</a:t>
            </a:fld>
            <a:endParaRPr lang="en-US" altLang="en-US" dirty="0"/>
          </a:p>
        </p:txBody>
      </p:sp>
    </p:spTree>
    <p:extLst>
      <p:ext uri="{BB962C8B-B14F-4D97-AF65-F5344CB8AC3E}">
        <p14:creationId xmlns:p14="http://schemas.microsoft.com/office/powerpoint/2010/main" val="16193221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457200" y="719138"/>
            <a:ext cx="6400800" cy="3600450"/>
          </a:xfrm>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EF3630E4-8EBE-4B6E-85E2-1E129F7035E8}" type="slidenum">
              <a:rPr lang="en-US" altLang="en-US" sz="1200">
                <a:solidFill>
                  <a:schemeClr val="tx1"/>
                </a:solidFill>
                <a:latin typeface="Times New Roman" panose="02020603050405020304" pitchFamily="18" charset="0"/>
              </a:rPr>
              <a:pPr/>
              <a:t>64</a:t>
            </a:fld>
            <a:endParaRPr lang="en-US" altLang="en-US" sz="12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044495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The pattern in the top</a:t>
            </a:r>
            <a:r>
              <a:rPr lang="en-US" baseline="0" dirty="0"/>
              <a:t> diagram has high positive spatial autocorrelation at short distances and decreasing spatial autocorrelation at larger distances.</a:t>
            </a:r>
            <a:br>
              <a:rPr lang="en-US" baseline="0" dirty="0"/>
            </a:br>
            <a:br>
              <a:rPr lang="en-US" baseline="0" dirty="0"/>
            </a:br>
            <a:r>
              <a:rPr lang="en-US" baseline="0" dirty="0"/>
              <a:t>The pattern in the bottom figure has very little spatial autocorrelation</a:t>
            </a:r>
            <a:endParaRPr lang="en-US" dirty="0"/>
          </a:p>
        </p:txBody>
      </p:sp>
      <p:sp>
        <p:nvSpPr>
          <p:cNvPr id="4" name="Slide Number Placeholder 3"/>
          <p:cNvSpPr>
            <a:spLocks noGrp="1"/>
          </p:cNvSpPr>
          <p:nvPr>
            <p:ph type="sldNum" sz="quarter" idx="10"/>
          </p:nvPr>
        </p:nvSpPr>
        <p:spPr/>
        <p:txBody>
          <a:bodyPr/>
          <a:lstStyle/>
          <a:p>
            <a:fld id="{7ABA0F90-C8A5-480C-8B7E-0DC4F52F47CC}" type="slidenum">
              <a:rPr lang="en-US" altLang="en-US" smtClean="0"/>
              <a:pPr/>
              <a:t>65</a:t>
            </a:fld>
            <a:endParaRPr lang="en-US" altLang="en-US" dirty="0"/>
          </a:p>
        </p:txBody>
      </p:sp>
    </p:spTree>
    <p:extLst>
      <p:ext uri="{BB962C8B-B14F-4D97-AF65-F5344CB8AC3E}">
        <p14:creationId xmlns:p14="http://schemas.microsoft.com/office/powerpoint/2010/main" val="24565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6B43C320-D3B0-4935-B233-1F8F2A6D3412}" type="slidenum">
              <a:rPr lang="en-US" altLang="en-US" sz="1200">
                <a:solidFill>
                  <a:schemeClr val="tx1"/>
                </a:solidFill>
                <a:latin typeface="Times New Roman" panose="02020603050405020304" pitchFamily="18" charset="0"/>
              </a:rPr>
              <a:pPr/>
              <a:t>7</a:t>
            </a:fld>
            <a:endParaRPr lang="en-US" altLang="en-US" sz="1200" dirty="0">
              <a:solidFill>
                <a:schemeClr val="tx1"/>
              </a:solidFill>
              <a:latin typeface="Times New Roman" panose="02020603050405020304" pitchFamily="18" charset="0"/>
            </a:endParaRPr>
          </a:p>
        </p:txBody>
      </p:sp>
      <p:sp>
        <p:nvSpPr>
          <p:cNvPr id="103427" name="Rectangle 2"/>
          <p:cNvSpPr>
            <a:spLocks noGrp="1" noRot="1" noChangeAspect="1" noChangeArrowheads="1" noTextEdit="1"/>
          </p:cNvSpPr>
          <p:nvPr>
            <p:ph type="sldImg"/>
          </p:nvPr>
        </p:nvSpPr>
        <p:spPr>
          <a:xfrm>
            <a:off x="457200" y="719138"/>
            <a:ext cx="6400800" cy="360045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mj-lt"/>
                <a:cs typeface="Arial" panose="020B0604020202020204" pitchFamily="34" charset="0"/>
              </a:rPr>
              <a:t>From Lewis Carroll’s Alice in Wonderland</a:t>
            </a:r>
          </a:p>
          <a:p>
            <a:endParaRPr lang="en-US" altLang="en-US" dirty="0"/>
          </a:p>
        </p:txBody>
      </p:sp>
    </p:spTree>
    <p:extLst>
      <p:ext uri="{BB962C8B-B14F-4D97-AF65-F5344CB8AC3E}">
        <p14:creationId xmlns:p14="http://schemas.microsoft.com/office/powerpoint/2010/main" val="83115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AABE3754-3F3B-4618-A687-E93297EBB764}" type="slidenum">
              <a:rPr lang="en-US" altLang="en-US" sz="1200">
                <a:solidFill>
                  <a:schemeClr val="tx1"/>
                </a:solidFill>
                <a:latin typeface="Times New Roman" panose="02020603050405020304" pitchFamily="18" charset="0"/>
              </a:rPr>
              <a:pPr/>
              <a:t>8</a:t>
            </a:fld>
            <a:endParaRPr lang="en-US" altLang="en-US" sz="1200" dirty="0">
              <a:solidFill>
                <a:schemeClr val="tx1"/>
              </a:solidFill>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a:xfrm>
            <a:off x="457200" y="719138"/>
            <a:ext cx="6400800" cy="3600450"/>
          </a:xfrm>
          <a:solidFill>
            <a:srgbClr val="FFFFFF"/>
          </a:solidFill>
          <a:ln/>
        </p:spPr>
      </p:sp>
      <p:sp>
        <p:nvSpPr>
          <p:cNvPr id="81924" name="Rectangle 3"/>
          <p:cNvSpPr>
            <a:spLocks noGrp="1" noChangeArrowheads="1"/>
          </p:cNvSpPr>
          <p:nvPr>
            <p:ph type="body" idx="1"/>
          </p:nvPr>
        </p:nvSpPr>
        <p:spPr>
          <a:xfrm>
            <a:off x="732183" y="4562866"/>
            <a:ext cx="5850835" cy="4318573"/>
          </a:xfrm>
          <a:solidFill>
            <a:srgbClr val="FFFFFF"/>
          </a:solidFill>
          <a:ln>
            <a:solidFill>
              <a:srgbClr val="000000"/>
            </a:solidFill>
          </a:ln>
        </p:spPr>
        <p:txBody>
          <a:bodyPr/>
          <a:lstStyle/>
          <a:p>
            <a:endParaRPr lang="en-US" altLang="en-US" dirty="0"/>
          </a:p>
        </p:txBody>
      </p:sp>
    </p:spTree>
    <p:extLst>
      <p:ext uri="{BB962C8B-B14F-4D97-AF65-F5344CB8AC3E}">
        <p14:creationId xmlns:p14="http://schemas.microsoft.com/office/powerpoint/2010/main" val="770612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900">
                <a:solidFill>
                  <a:schemeClr val="tx2"/>
                </a:solidFill>
                <a:latin typeface="Arial" panose="020B0604020202020204" pitchFamily="34" charset="0"/>
              </a:defRPr>
            </a:lvl1pPr>
            <a:lvl2pPr marL="770662" indent="-296408">
              <a:defRPr sz="2900">
                <a:solidFill>
                  <a:schemeClr val="tx2"/>
                </a:solidFill>
                <a:latin typeface="Arial" panose="020B0604020202020204" pitchFamily="34" charset="0"/>
              </a:defRPr>
            </a:lvl2pPr>
            <a:lvl3pPr marL="1185634" indent="-237127">
              <a:defRPr sz="2900">
                <a:solidFill>
                  <a:schemeClr val="tx2"/>
                </a:solidFill>
                <a:latin typeface="Arial" panose="020B0604020202020204" pitchFamily="34" charset="0"/>
              </a:defRPr>
            </a:lvl3pPr>
            <a:lvl4pPr marL="1659887" indent="-237127">
              <a:defRPr sz="2900">
                <a:solidFill>
                  <a:schemeClr val="tx2"/>
                </a:solidFill>
                <a:latin typeface="Arial" panose="020B0604020202020204" pitchFamily="34" charset="0"/>
              </a:defRPr>
            </a:lvl4pPr>
            <a:lvl5pPr marL="2134141" indent="-237127">
              <a:defRPr sz="2900">
                <a:solidFill>
                  <a:schemeClr val="tx2"/>
                </a:solidFill>
                <a:latin typeface="Arial" panose="020B0604020202020204" pitchFamily="34" charset="0"/>
              </a:defRPr>
            </a:lvl5pPr>
            <a:lvl6pPr marL="2608395" indent="-237127" eaLnBrk="0" fontAlgn="base" hangingPunct="0">
              <a:spcBef>
                <a:spcPct val="0"/>
              </a:spcBef>
              <a:spcAft>
                <a:spcPct val="0"/>
              </a:spcAft>
              <a:defRPr sz="2900">
                <a:solidFill>
                  <a:schemeClr val="tx2"/>
                </a:solidFill>
                <a:latin typeface="Arial" panose="020B0604020202020204" pitchFamily="34" charset="0"/>
              </a:defRPr>
            </a:lvl6pPr>
            <a:lvl7pPr marL="3082648" indent="-237127" eaLnBrk="0" fontAlgn="base" hangingPunct="0">
              <a:spcBef>
                <a:spcPct val="0"/>
              </a:spcBef>
              <a:spcAft>
                <a:spcPct val="0"/>
              </a:spcAft>
              <a:defRPr sz="2900">
                <a:solidFill>
                  <a:schemeClr val="tx2"/>
                </a:solidFill>
                <a:latin typeface="Arial" panose="020B0604020202020204" pitchFamily="34" charset="0"/>
              </a:defRPr>
            </a:lvl7pPr>
            <a:lvl8pPr marL="3556902" indent="-237127" eaLnBrk="0" fontAlgn="base" hangingPunct="0">
              <a:spcBef>
                <a:spcPct val="0"/>
              </a:spcBef>
              <a:spcAft>
                <a:spcPct val="0"/>
              </a:spcAft>
              <a:defRPr sz="2900">
                <a:solidFill>
                  <a:schemeClr val="tx2"/>
                </a:solidFill>
                <a:latin typeface="Arial" panose="020B0604020202020204" pitchFamily="34" charset="0"/>
              </a:defRPr>
            </a:lvl8pPr>
            <a:lvl9pPr marL="4031155" indent="-237127" eaLnBrk="0" fontAlgn="base" hangingPunct="0">
              <a:spcBef>
                <a:spcPct val="0"/>
              </a:spcBef>
              <a:spcAft>
                <a:spcPct val="0"/>
              </a:spcAft>
              <a:defRPr sz="2900">
                <a:solidFill>
                  <a:schemeClr val="tx2"/>
                </a:solidFill>
                <a:latin typeface="Arial" panose="020B0604020202020204" pitchFamily="34" charset="0"/>
              </a:defRPr>
            </a:lvl9pPr>
          </a:lstStyle>
          <a:p>
            <a:fld id="{14BCA0DE-3CD7-41C8-9ACD-5545EC4C7017}" type="slidenum">
              <a:rPr lang="en-US" altLang="en-US" sz="1200">
                <a:solidFill>
                  <a:schemeClr val="tx1"/>
                </a:solidFill>
                <a:latin typeface="Times New Roman" panose="02020603050405020304" pitchFamily="18" charset="0"/>
              </a:rPr>
              <a:pPr/>
              <a:t>9</a:t>
            </a:fld>
            <a:endParaRPr lang="en-US" altLang="en-US" sz="1200" dirty="0">
              <a:solidFill>
                <a:schemeClr val="tx1"/>
              </a:solidFill>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a:xfrm>
            <a:off x="457200" y="719138"/>
            <a:ext cx="6400800" cy="3600450"/>
          </a:xfrm>
          <a:solidFill>
            <a:srgbClr val="FFFFFF"/>
          </a:solidFill>
          <a:ln/>
        </p:spPr>
      </p:sp>
      <p:sp>
        <p:nvSpPr>
          <p:cNvPr id="82948" name="Rectangle 3"/>
          <p:cNvSpPr>
            <a:spLocks noGrp="1" noChangeArrowheads="1"/>
          </p:cNvSpPr>
          <p:nvPr>
            <p:ph type="body" idx="1"/>
          </p:nvPr>
        </p:nvSpPr>
        <p:spPr>
          <a:xfrm>
            <a:off x="974035" y="4562866"/>
            <a:ext cx="5367130" cy="4318573"/>
          </a:xfrm>
          <a:solidFill>
            <a:srgbClr val="FFFFFF"/>
          </a:solidFill>
          <a:ln>
            <a:solidFill>
              <a:srgbClr val="000000"/>
            </a:solidFill>
          </a:ln>
        </p:spPr>
        <p:txBody>
          <a:bodyPr/>
          <a:lstStyle/>
          <a:p>
            <a:endParaRPr lang="en-GB" altLang="en-US" dirty="0"/>
          </a:p>
        </p:txBody>
      </p:sp>
    </p:spTree>
    <p:extLst>
      <p:ext uri="{BB962C8B-B14F-4D97-AF65-F5344CB8AC3E}">
        <p14:creationId xmlns:p14="http://schemas.microsoft.com/office/powerpoint/2010/main" val="793759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D3DDC266-90F4-46C6-9556-4AB25A96AE13}" type="slidenum">
              <a:rPr lang="en-US" altLang="en-US" smtClean="0"/>
              <a:pPr/>
              <a:t>‹#›</a:t>
            </a:fld>
            <a:endParaRPr lang="en-US" altLang="en-US" dirty="0"/>
          </a:p>
        </p:txBody>
      </p:sp>
    </p:spTree>
    <p:extLst>
      <p:ext uri="{BB962C8B-B14F-4D97-AF65-F5344CB8AC3E}">
        <p14:creationId xmlns:p14="http://schemas.microsoft.com/office/powerpoint/2010/main" val="3735263514"/>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C9731B59-2F01-4EF2-9B1C-98763F551B3D}" type="slidenum">
              <a:rPr lang="en-US" altLang="en-US" smtClean="0"/>
              <a:pPr/>
              <a:t>‹#›</a:t>
            </a:fld>
            <a:endParaRPr lang="en-US" altLang="en-US" dirty="0"/>
          </a:p>
        </p:txBody>
      </p:sp>
    </p:spTree>
    <p:extLst>
      <p:ext uri="{BB962C8B-B14F-4D97-AF65-F5344CB8AC3E}">
        <p14:creationId xmlns:p14="http://schemas.microsoft.com/office/powerpoint/2010/main" val="21524627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7EAFA781-A9B8-41CF-A8CF-4B286CC64E2B}" type="slidenum">
              <a:rPr lang="en-US" altLang="en-US" smtClean="0"/>
              <a:pPr/>
              <a:t>‹#›</a:t>
            </a:fld>
            <a:endParaRPr lang="en-US" altLang="en-US" dirty="0"/>
          </a:p>
        </p:txBody>
      </p:sp>
    </p:spTree>
    <p:extLst>
      <p:ext uri="{BB962C8B-B14F-4D97-AF65-F5344CB8AC3E}">
        <p14:creationId xmlns:p14="http://schemas.microsoft.com/office/powerpoint/2010/main" val="318632578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0498A4DB-00BF-45E5-915C-C7DDED65902C}" type="slidenum">
              <a:rPr lang="en-US" altLang="en-US" smtClean="0"/>
              <a:pPr/>
              <a:t>‹#›</a:t>
            </a:fld>
            <a:endParaRPr lang="en-US" altLang="en-US" dirty="0"/>
          </a:p>
        </p:txBody>
      </p:sp>
    </p:spTree>
    <p:extLst>
      <p:ext uri="{BB962C8B-B14F-4D97-AF65-F5344CB8AC3E}">
        <p14:creationId xmlns:p14="http://schemas.microsoft.com/office/powerpoint/2010/main" val="179450502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F64F1D73-0AA9-4764-9D95-3DAA8018322E}" type="slidenum">
              <a:rPr lang="en-US" altLang="en-US" smtClean="0"/>
              <a:pPr/>
              <a:t>‹#›</a:t>
            </a:fld>
            <a:endParaRPr lang="en-US" altLang="en-US" dirty="0"/>
          </a:p>
        </p:txBody>
      </p:sp>
    </p:spTree>
    <p:extLst>
      <p:ext uri="{BB962C8B-B14F-4D97-AF65-F5344CB8AC3E}">
        <p14:creationId xmlns:p14="http://schemas.microsoft.com/office/powerpoint/2010/main" val="2295217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ADE054CA-68C4-457B-ADA8-EC3191F1A528}" type="slidenum">
              <a:rPr lang="en-US" altLang="en-US" smtClean="0"/>
              <a:pPr/>
              <a:t>‹#›</a:t>
            </a:fld>
            <a:endParaRPr lang="en-US" altLang="en-US" dirty="0"/>
          </a:p>
        </p:txBody>
      </p:sp>
    </p:spTree>
    <p:extLst>
      <p:ext uri="{BB962C8B-B14F-4D97-AF65-F5344CB8AC3E}">
        <p14:creationId xmlns:p14="http://schemas.microsoft.com/office/powerpoint/2010/main" val="296243530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fld id="{0C82E5DD-6271-4615-B9AF-B86E09E2BDAC}" type="slidenum">
              <a:rPr lang="en-US" altLang="en-US" smtClean="0"/>
              <a:pPr/>
              <a:t>‹#›</a:t>
            </a:fld>
            <a:endParaRPr lang="en-US" altLang="en-US" dirty="0"/>
          </a:p>
        </p:txBody>
      </p:sp>
    </p:spTree>
    <p:extLst>
      <p:ext uri="{BB962C8B-B14F-4D97-AF65-F5344CB8AC3E}">
        <p14:creationId xmlns:p14="http://schemas.microsoft.com/office/powerpoint/2010/main" val="30803734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F354C531-9C3B-4E76-BE60-98A4C780EBB8}" type="slidenum">
              <a:rPr lang="en-US" altLang="en-US" smtClean="0"/>
              <a:pPr/>
              <a:t>‹#›</a:t>
            </a:fld>
            <a:endParaRPr lang="en-US" altLang="en-US" dirty="0"/>
          </a:p>
        </p:txBody>
      </p:sp>
    </p:spTree>
    <p:extLst>
      <p:ext uri="{BB962C8B-B14F-4D97-AF65-F5344CB8AC3E}">
        <p14:creationId xmlns:p14="http://schemas.microsoft.com/office/powerpoint/2010/main" val="194837775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fld id="{E54FBD6D-4CF5-46FB-8348-EC8A8F39508B}" type="slidenum">
              <a:rPr lang="en-US" altLang="en-US" smtClean="0"/>
              <a:pPr/>
              <a:t>‹#›</a:t>
            </a:fld>
            <a:endParaRPr lang="en-US" altLang="en-US" dirty="0"/>
          </a:p>
        </p:txBody>
      </p:sp>
    </p:spTree>
    <p:extLst>
      <p:ext uri="{BB962C8B-B14F-4D97-AF65-F5344CB8AC3E}">
        <p14:creationId xmlns:p14="http://schemas.microsoft.com/office/powerpoint/2010/main" val="1100923747"/>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fld id="{8048E57F-319A-4D63-9A84-6479F8D889AB}" type="slidenum">
              <a:rPr lang="en-US" altLang="en-US" smtClean="0"/>
              <a:pPr/>
              <a:t>‹#›</a:t>
            </a:fld>
            <a:endParaRPr lang="en-US" altLang="en-US" dirty="0"/>
          </a:p>
        </p:txBody>
      </p:sp>
    </p:spTree>
    <p:extLst>
      <p:ext uri="{BB962C8B-B14F-4D97-AF65-F5344CB8AC3E}">
        <p14:creationId xmlns:p14="http://schemas.microsoft.com/office/powerpoint/2010/main" val="395048395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C2280092-A47C-4C33-990C-EE18F91ACE04}" type="slidenum">
              <a:rPr lang="en-US" altLang="en-US" smtClean="0"/>
              <a:pPr/>
              <a:t>‹#›</a:t>
            </a:fld>
            <a:endParaRPr lang="en-US" altLang="en-US" dirty="0"/>
          </a:p>
        </p:txBody>
      </p:sp>
    </p:spTree>
    <p:extLst>
      <p:ext uri="{BB962C8B-B14F-4D97-AF65-F5344CB8AC3E}">
        <p14:creationId xmlns:p14="http://schemas.microsoft.com/office/powerpoint/2010/main" val="384591247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B20A6CDF-53E3-4DBC-9C53-2761E6EB5B95}" type="slidenum">
              <a:rPr lang="en-US" altLang="en-US" smtClean="0"/>
              <a:pPr/>
              <a:t>‹#›</a:t>
            </a:fld>
            <a:endParaRPr lang="en-US" altLang="en-US" dirty="0"/>
          </a:p>
        </p:txBody>
      </p:sp>
    </p:spTree>
    <p:extLst>
      <p:ext uri="{BB962C8B-B14F-4D97-AF65-F5344CB8AC3E}">
        <p14:creationId xmlns:p14="http://schemas.microsoft.com/office/powerpoint/2010/main" val="213724590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fld id="{831ED610-3C7B-48FD-873F-BC995FB98FD9}" type="slidenum">
              <a:rPr lang="en-US" altLang="en-US" smtClean="0"/>
              <a:pPr/>
              <a:t>‹#›</a:t>
            </a:fld>
            <a:endParaRPr lang="en-US" altLang="en-US" dirty="0"/>
          </a:p>
        </p:txBody>
      </p:sp>
    </p:spTree>
    <p:extLst>
      <p:ext uri="{BB962C8B-B14F-4D97-AF65-F5344CB8AC3E}">
        <p14:creationId xmlns:p14="http://schemas.microsoft.com/office/powerpoint/2010/main" val="183709418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a:defRPr/>
            </a:pPr>
            <a:endParaRPr lang="en-US" dirty="0"/>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anose="02020603050405020304" pitchFamily="18" charset="0"/>
              </a:defRPr>
            </a:lvl1pPr>
          </a:lstStyle>
          <a:p>
            <a:fld id="{12037C3C-BC5A-4985-BCB9-09F591B34076}" type="slidenum">
              <a:rPr lang="en-US" altLang="en-US" smtClean="0"/>
              <a:pPr/>
              <a:t>‹#›</a:t>
            </a:fld>
            <a:endParaRPr lang="en-US" altLang="en-US" dirty="0"/>
          </a:p>
        </p:txBody>
      </p:sp>
    </p:spTree>
    <p:extLst>
      <p:ext uri="{BB962C8B-B14F-4D97-AF65-F5344CB8AC3E}">
        <p14:creationId xmlns:p14="http://schemas.microsoft.com/office/powerpoint/2010/main" val="6743815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slow">
    <p:fade/>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htwins.net/scale2/"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nature.com.ezproxy.uky.edu/nature/videoarchive/tre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hyperlink" Target="http://dotearth.blogs.nytimes.com/2012/08/23/a-fresh-look-at-the-difference-between-climate-trends-and-variations/?_php=true&amp;_type=blogs&amp;src=recg&amp;_r=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hyperlink" Target="http://dotearth.blogs.nytimes.com/2012/08/23/a-fresh-look-at-the-difference-between-climate-trends-and-variations/?_php=true&amp;_type=blogs&amp;src=recg&amp;_r=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28800" y="381000"/>
            <a:ext cx="8534400" cy="1143000"/>
          </a:xfrm>
        </p:spPr>
        <p:txBody>
          <a:bodyPr/>
          <a:lstStyle/>
          <a:p>
            <a:pPr eaLnBrk="1" hangingPunct="1"/>
            <a:r>
              <a:rPr lang="en-US" altLang="en-US" dirty="0"/>
              <a:t>The critical concept of scale</a:t>
            </a:r>
          </a:p>
        </p:txBody>
      </p:sp>
      <p:pic>
        <p:nvPicPr>
          <p:cNvPr id="21507" name="Picture 6" descr="phot000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2399" y="2839155"/>
            <a:ext cx="5867401" cy="3911601"/>
          </a:xfrm>
          <a:noFill/>
        </p:spPr>
      </p:pic>
      <p:pic>
        <p:nvPicPr>
          <p:cNvPr id="21508" name="Picture 8" descr="lai"/>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6096000" y="2878228"/>
            <a:ext cx="6019802" cy="3790244"/>
          </a:xfrm>
          <a:noFill/>
        </p:spPr>
      </p:pic>
      <p:sp>
        <p:nvSpPr>
          <p:cNvPr id="21509" name="TextBox 4"/>
          <p:cNvSpPr txBox="1">
            <a:spLocks noChangeArrowheads="1"/>
          </p:cNvSpPr>
          <p:nvPr/>
        </p:nvSpPr>
        <p:spPr bwMode="auto">
          <a:xfrm>
            <a:off x="685800" y="1477493"/>
            <a:ext cx="11049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i="1" dirty="0">
                <a:latin typeface="+mj-lt"/>
              </a:rPr>
              <a:t>How do you relate phenomena across scales? How can you interpret and communicate pattern and process when it extends across time and space?</a:t>
            </a:r>
            <a:endParaRPr lang="en-US" alt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381000"/>
            <a:ext cx="11125200" cy="4114800"/>
          </a:xfrm>
        </p:spPr>
        <p:txBody>
          <a:bodyPr/>
          <a:lstStyle/>
          <a:p>
            <a:pPr eaLnBrk="1" hangingPunct="1"/>
            <a:r>
              <a:rPr lang="en-US" altLang="en-US" sz="2800" dirty="0">
                <a:latin typeface="+mj-lt"/>
              </a:rPr>
              <a:t>Assuming that you have two maps of the same paper size, but with different representative fractions (shown below). Which map could show the most real-world detail and smaller surface area? </a:t>
            </a:r>
          </a:p>
          <a:p>
            <a:pPr eaLnBrk="1" hangingPunct="1"/>
            <a:endParaRPr lang="en-US" altLang="en-US" dirty="0">
              <a:latin typeface="+mj-lt"/>
            </a:endParaRPr>
          </a:p>
        </p:txBody>
      </p:sp>
      <p:sp>
        <p:nvSpPr>
          <p:cNvPr id="10243" name="Rectangle 3"/>
          <p:cNvSpPr>
            <a:spLocks noChangeArrowheads="1"/>
          </p:cNvSpPr>
          <p:nvPr/>
        </p:nvSpPr>
        <p:spPr bwMode="auto">
          <a:xfrm>
            <a:off x="2895600" y="2125980"/>
            <a:ext cx="3124200" cy="3436620"/>
          </a:xfrm>
          <a:prstGeom prst="rect">
            <a:avLst/>
          </a:prstGeom>
          <a:solidFill>
            <a:schemeClr val="accent1"/>
          </a:solidFill>
          <a:ln w="9525" algn="ctr">
            <a:solidFill>
              <a:schemeClr val="tx1"/>
            </a:solidFill>
            <a:round/>
            <a:headEnd/>
            <a:tailEnd/>
          </a:ln>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endParaRPr lang="en-US" altLang="en-US" sz="2600" dirty="0">
              <a:latin typeface="+mj-lt"/>
            </a:endParaRPr>
          </a:p>
        </p:txBody>
      </p:sp>
      <p:sp>
        <p:nvSpPr>
          <p:cNvPr id="10244" name="Rectangle 4"/>
          <p:cNvSpPr>
            <a:spLocks noChangeArrowheads="1"/>
          </p:cNvSpPr>
          <p:nvPr/>
        </p:nvSpPr>
        <p:spPr bwMode="auto">
          <a:xfrm>
            <a:off x="6172200" y="2125980"/>
            <a:ext cx="3124200" cy="3436620"/>
          </a:xfrm>
          <a:prstGeom prst="rect">
            <a:avLst/>
          </a:prstGeom>
          <a:solidFill>
            <a:schemeClr val="accent1"/>
          </a:solidFill>
          <a:ln w="9525" algn="ctr">
            <a:solidFill>
              <a:schemeClr val="tx1"/>
            </a:solidFill>
            <a:round/>
            <a:headEnd/>
            <a:tailEnd/>
          </a:ln>
        </p:spPr>
        <p:txBody>
          <a:bodyPr/>
          <a:lstStyle>
            <a:lvl1pPr marL="342900" indent="-342900">
              <a:defRPr sz="2800">
                <a:solidFill>
                  <a:schemeClr val="tx2"/>
                </a:solidFill>
                <a:latin typeface="Arial" panose="020B0604020202020204" pitchFamily="34" charset="0"/>
              </a:defRPr>
            </a:lvl1pPr>
            <a:lvl2pPr>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lvl="1" eaLnBrk="1" hangingPunct="1"/>
            <a:endParaRPr lang="en-US" altLang="en-US" sz="2600" dirty="0">
              <a:latin typeface="+mj-lt"/>
            </a:endParaRPr>
          </a:p>
        </p:txBody>
      </p:sp>
      <p:sp>
        <p:nvSpPr>
          <p:cNvPr id="4" name="Text Box 4">
            <a:extLst>
              <a:ext uri="{FF2B5EF4-FFF2-40B4-BE49-F238E27FC236}">
                <a16:creationId xmlns:a16="http://schemas.microsoft.com/office/drawing/2014/main" id="{1499BE2B-10A8-B5D7-CCEE-0CBF2F351E4A}"/>
              </a:ext>
            </a:extLst>
          </p:cNvPr>
          <p:cNvSpPr txBox="1">
            <a:spLocks noChangeArrowheads="1"/>
          </p:cNvSpPr>
          <p:nvPr/>
        </p:nvSpPr>
        <p:spPr bwMode="auto">
          <a:xfrm>
            <a:off x="2819400" y="5763726"/>
            <a:ext cx="647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en-US" altLang="en-US" dirty="0">
                <a:latin typeface="+mj-lt"/>
                <a:cs typeface="Arial" panose="020B0604020202020204" pitchFamily="34" charset="0"/>
              </a:rPr>
              <a:t>1:24,000                         </a:t>
            </a:r>
            <a:r>
              <a:rPr lang="en-US" altLang="en-US" sz="2800" dirty="0">
                <a:latin typeface="+mj-lt"/>
              </a:rPr>
              <a:t>1:62,500</a:t>
            </a:r>
          </a:p>
          <a:p>
            <a:pPr algn="ctr" eaLnBrk="1" hangingPunct="1"/>
            <a:endParaRPr lang="en-US" altLang="en-US" dirty="0">
              <a:latin typeface="+mj-l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descr="isnt_that_spatial_scale"/>
          <p:cNvPicPr>
            <a:picLocks noChangeAspect="1" noChangeArrowheads="1"/>
          </p:cNvPicPr>
          <p:nvPr/>
        </p:nvPicPr>
        <p:blipFill>
          <a:blip r:embed="rId3">
            <a:extLst>
              <a:ext uri="{28A0092B-C50C-407E-A947-70E740481C1C}">
                <a14:useLocalDpi xmlns:a14="http://schemas.microsoft.com/office/drawing/2010/main" val="0"/>
              </a:ext>
            </a:extLst>
          </a:blip>
          <a:srcRect r="33849"/>
          <a:stretch>
            <a:fillRect/>
          </a:stretch>
        </p:blipFill>
        <p:spPr bwMode="auto">
          <a:xfrm>
            <a:off x="2133600" y="820929"/>
            <a:ext cx="7467600" cy="59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2339651" y="243840"/>
            <a:ext cx="37563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dirty="0">
                <a:latin typeface="+mj-lt"/>
              </a:rPr>
              <a:t>Large cartographic scale</a:t>
            </a:r>
            <a:r>
              <a:rPr lang="en-US" altLang="en-US" sz="4000" dirty="0">
                <a:latin typeface="+mj-lt"/>
              </a:rPr>
              <a:t> </a:t>
            </a:r>
          </a:p>
        </p:txBody>
      </p:sp>
      <p:sp>
        <p:nvSpPr>
          <p:cNvPr id="11269" name="Text Box 6"/>
          <p:cNvSpPr txBox="1">
            <a:spLocks noChangeArrowheads="1"/>
          </p:cNvSpPr>
          <p:nvPr/>
        </p:nvSpPr>
        <p:spPr bwMode="auto">
          <a:xfrm>
            <a:off x="5998159" y="243840"/>
            <a:ext cx="37466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dirty="0">
                <a:latin typeface="+mj-lt"/>
              </a:rPr>
              <a:t>Small cartographic scale</a:t>
            </a:r>
            <a:r>
              <a:rPr lang="en-US" altLang="en-US" sz="4000" dirty="0">
                <a:latin typeface="+mj-lt"/>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09800" y="304800"/>
            <a:ext cx="7772400" cy="1143000"/>
          </a:xfrm>
        </p:spPr>
        <p:txBody>
          <a:bodyPr/>
          <a:lstStyle/>
          <a:p>
            <a:pPr eaLnBrk="1" hangingPunct="1"/>
            <a:r>
              <a:rPr lang="en-US" altLang="en-US" sz="4000" dirty="0"/>
              <a:t>Absolute and relative scale</a:t>
            </a:r>
          </a:p>
        </p:txBody>
      </p:sp>
      <p:sp>
        <p:nvSpPr>
          <p:cNvPr id="26627" name="Rectangle 3"/>
          <p:cNvSpPr>
            <a:spLocks noGrp="1" noChangeArrowheads="1"/>
          </p:cNvSpPr>
          <p:nvPr>
            <p:ph idx="1"/>
          </p:nvPr>
        </p:nvSpPr>
        <p:spPr>
          <a:xfrm>
            <a:off x="914400" y="1600200"/>
            <a:ext cx="10591800" cy="4114800"/>
          </a:xfrm>
        </p:spPr>
        <p:txBody>
          <a:bodyPr/>
          <a:lstStyle/>
          <a:p>
            <a:pPr eaLnBrk="1" hangingPunct="1">
              <a:lnSpc>
                <a:spcPct val="80000"/>
              </a:lnSpc>
            </a:pPr>
            <a:r>
              <a:rPr lang="en-US" altLang="en-US" dirty="0">
                <a:latin typeface="+mj-lt"/>
              </a:rPr>
              <a:t>Scale can be a description of relatedness or similarity</a:t>
            </a:r>
          </a:p>
          <a:p>
            <a:pPr marL="0" indent="0">
              <a:lnSpc>
                <a:spcPct val="80000"/>
              </a:lnSpc>
              <a:buNone/>
            </a:pPr>
            <a:endParaRPr lang="en-US" altLang="en-US" dirty="0">
              <a:latin typeface="+mj-lt"/>
            </a:endParaRPr>
          </a:p>
          <a:p>
            <a:pPr eaLnBrk="1" hangingPunct="1">
              <a:lnSpc>
                <a:spcPct val="80000"/>
              </a:lnSpc>
            </a:pPr>
            <a:r>
              <a:rPr lang="en-US" altLang="en-US" dirty="0">
                <a:latin typeface="+mj-lt"/>
              </a:rPr>
              <a:t>Absolute scale</a:t>
            </a:r>
          </a:p>
          <a:p>
            <a:pPr lvl="1" eaLnBrk="1" hangingPunct="1">
              <a:lnSpc>
                <a:spcPct val="80000"/>
              </a:lnSpc>
            </a:pPr>
            <a:r>
              <a:rPr lang="en-US" altLang="en-US" dirty="0">
                <a:latin typeface="+mj-lt"/>
              </a:rPr>
              <a:t>Distance is spatial, physical measurable as on the ground distance, whether in miles or micrometers.</a:t>
            </a:r>
          </a:p>
          <a:p>
            <a:pPr lvl="1" eaLnBrk="1" hangingPunct="1">
              <a:lnSpc>
                <a:spcPct val="80000"/>
              </a:lnSpc>
            </a:pPr>
            <a:endParaRPr lang="en-US" altLang="en-US" dirty="0">
              <a:latin typeface="+mj-lt"/>
            </a:endParaRPr>
          </a:p>
          <a:p>
            <a:pPr eaLnBrk="1" hangingPunct="1">
              <a:lnSpc>
                <a:spcPct val="80000"/>
              </a:lnSpc>
            </a:pPr>
            <a:r>
              <a:rPr lang="en-US" altLang="en-US" dirty="0">
                <a:latin typeface="+mj-lt"/>
              </a:rPr>
              <a:t>Relative scale</a:t>
            </a:r>
          </a:p>
          <a:p>
            <a:pPr lvl="1" eaLnBrk="1" hangingPunct="1"/>
            <a:r>
              <a:rPr lang="en-US" altLang="en-US" dirty="0">
                <a:latin typeface="+mj-lt"/>
              </a:rPr>
              <a:t>Distance is not a physical distance but an intangible construct, often a similarity in some property</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Tony Stallins\Desktop\rb31f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
            <a:ext cx="9695016" cy="55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62000" y="5943600"/>
            <a:ext cx="11277600" cy="830997"/>
          </a:xfrm>
          <a:prstGeom prst="rect">
            <a:avLst/>
          </a:prstGeom>
          <a:noFill/>
        </p:spPr>
        <p:txBody>
          <a:bodyPr wrap="square" rtlCol="0">
            <a:spAutoFit/>
          </a:bodyPr>
          <a:lstStyle/>
          <a:p>
            <a:r>
              <a:rPr lang="en-US" sz="2400" dirty="0">
                <a:latin typeface="+mj-lt"/>
              </a:rPr>
              <a:t>Distance among cities is in this plot is relative. They are scaled according to the volume of financial transactions that pass through them on a daily basis.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179704"/>
            <a:ext cx="12662096" cy="576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57200" y="5638801"/>
            <a:ext cx="11430000" cy="1200329"/>
          </a:xfrm>
          <a:prstGeom prst="rect">
            <a:avLst/>
          </a:prstGeom>
          <a:noFill/>
        </p:spPr>
        <p:txBody>
          <a:bodyPr wrap="square" rtlCol="0">
            <a:spAutoFit/>
          </a:bodyPr>
          <a:lstStyle/>
          <a:p>
            <a:r>
              <a:rPr lang="en-US" sz="2400" dirty="0">
                <a:latin typeface="+mj-lt"/>
              </a:rPr>
              <a:t>Sea turtles nesting in the US Virgin Islands originate from other countries. The percentages indicate the contribution of these other countries to the nesting sea turtle population in the US Virgin Islands.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ory25i1">
            <a:extLst>
              <a:ext uri="{FF2B5EF4-FFF2-40B4-BE49-F238E27FC236}">
                <a16:creationId xmlns:a16="http://schemas.microsoft.com/office/drawing/2014/main" id="{6B262078-3261-D039-81BE-1DB4465907C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5538"/>
            <a:ext cx="10515600" cy="652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72855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302" y="419100"/>
            <a:ext cx="4800600" cy="1143000"/>
          </a:xfrm>
        </p:spPr>
        <p:txBody>
          <a:bodyPr/>
          <a:lstStyle/>
          <a:p>
            <a:pPr eaLnBrk="1" hangingPunct="1"/>
            <a:r>
              <a:rPr lang="en-US" altLang="en-US" sz="4000" dirty="0"/>
              <a:t>Operational scale</a:t>
            </a:r>
          </a:p>
        </p:txBody>
      </p:sp>
      <p:sp>
        <p:nvSpPr>
          <p:cNvPr id="29699" name="Rectangle 3"/>
          <p:cNvSpPr>
            <a:spLocks noGrp="1" noChangeArrowheads="1"/>
          </p:cNvSpPr>
          <p:nvPr>
            <p:ph idx="1"/>
          </p:nvPr>
        </p:nvSpPr>
        <p:spPr>
          <a:xfrm>
            <a:off x="495104" y="1752600"/>
            <a:ext cx="3962400" cy="4114800"/>
          </a:xfrm>
        </p:spPr>
        <p:txBody>
          <a:bodyPr/>
          <a:lstStyle/>
          <a:p>
            <a:pPr eaLnBrk="1" hangingPunct="1"/>
            <a:r>
              <a:rPr lang="en-US" altLang="en-US" dirty="0">
                <a:latin typeface="+mj-lt"/>
              </a:rPr>
              <a:t>Refers to the spatial and temporal dimensions of an object or a process</a:t>
            </a:r>
          </a:p>
          <a:p>
            <a:pPr eaLnBrk="1" hangingPunct="1">
              <a:buFontTx/>
              <a:buNone/>
            </a:pPr>
            <a:endParaRPr lang="en-US" altLang="en-US" dirty="0">
              <a:latin typeface="+mj-lt"/>
            </a:endParaRPr>
          </a:p>
        </p:txBody>
      </p:sp>
      <p:pic>
        <p:nvPicPr>
          <p:cNvPr id="29700" name="Picture 2" descr="forest-scales1"/>
          <p:cNvPicPr>
            <a:picLocks noChangeAspect="1" noChangeArrowheads="1"/>
          </p:cNvPicPr>
          <p:nvPr/>
        </p:nvPicPr>
        <p:blipFill>
          <a:blip r:embed="rId3">
            <a:extLst>
              <a:ext uri="{28A0092B-C50C-407E-A947-70E740481C1C}">
                <a14:useLocalDpi xmlns:a14="http://schemas.microsoft.com/office/drawing/2010/main" val="0"/>
              </a:ext>
            </a:extLst>
          </a:blip>
          <a:srcRect l="10001" t="18143" r="6667" b="2808"/>
          <a:stretch>
            <a:fillRect/>
          </a:stretch>
        </p:blipFill>
        <p:spPr bwMode="auto">
          <a:xfrm>
            <a:off x="4647808" y="228600"/>
            <a:ext cx="734734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198863" y="738758"/>
            <a:ext cx="3276600" cy="4114800"/>
          </a:xfrm>
        </p:spPr>
        <p:txBody>
          <a:bodyPr/>
          <a:lstStyle/>
          <a:p>
            <a:r>
              <a:rPr lang="en-US" altLang="en-US" dirty="0">
                <a:latin typeface="+mj-lt"/>
                <a:cs typeface="Arial" panose="020B0604020202020204" pitchFamily="34" charset="0"/>
              </a:rPr>
              <a:t>Operational scale of a phenomena can change as our technology changes</a:t>
            </a:r>
          </a:p>
          <a:p>
            <a:r>
              <a:rPr lang="en-US" altLang="en-US" dirty="0"/>
              <a:t>As operational scales increase, policy may need to change as well. </a:t>
            </a:r>
          </a:p>
          <a:p>
            <a:endParaRPr lang="en-US" altLang="en-US" dirty="0">
              <a:latin typeface="+mj-lt"/>
              <a:cs typeface="Arial" panose="020B0604020202020204" pitchFamily="34" charset="0"/>
            </a:endParaRPr>
          </a:p>
        </p:txBody>
      </p:sp>
      <p:pic>
        <p:nvPicPr>
          <p:cNvPr id="3" name="Picture 2" descr="A picture containing text, black, dark&#10;&#10;Description automatically generated">
            <a:extLst>
              <a:ext uri="{FF2B5EF4-FFF2-40B4-BE49-F238E27FC236}">
                <a16:creationId xmlns:a16="http://schemas.microsoft.com/office/drawing/2014/main" id="{555B805A-5F91-4610-95CB-9E3E6D83C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701781"/>
            <a:ext cx="6629400" cy="54544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762000" y="228600"/>
            <a:ext cx="4876800" cy="1143000"/>
          </a:xfrm>
        </p:spPr>
        <p:txBody>
          <a:bodyPr/>
          <a:lstStyle/>
          <a:p>
            <a:r>
              <a:rPr lang="en-US" altLang="en-US" dirty="0">
                <a:cs typeface="Arial" panose="020B0604020202020204" pitchFamily="34" charset="0"/>
              </a:rPr>
              <a:t>Cartesian scale</a:t>
            </a:r>
          </a:p>
        </p:txBody>
      </p:sp>
      <p:sp>
        <p:nvSpPr>
          <p:cNvPr id="55299" name="Content Placeholder 2"/>
          <p:cNvSpPr>
            <a:spLocks noGrp="1"/>
          </p:cNvSpPr>
          <p:nvPr>
            <p:ph idx="1"/>
          </p:nvPr>
        </p:nvSpPr>
        <p:spPr>
          <a:xfrm>
            <a:off x="381000" y="1371600"/>
            <a:ext cx="5486400" cy="4114800"/>
          </a:xfrm>
        </p:spPr>
        <p:txBody>
          <a:bodyPr/>
          <a:lstStyle/>
          <a:p>
            <a:r>
              <a:rPr lang="en-US" altLang="en-US" sz="2800" dirty="0">
                <a:latin typeface="+mj-lt"/>
                <a:cs typeface="Arial" panose="020B0604020202020204" pitchFamily="34" charset="0"/>
              </a:rPr>
              <a:t>Scales are imposed by observer</a:t>
            </a:r>
          </a:p>
          <a:p>
            <a:r>
              <a:rPr lang="en-US" altLang="en-US" sz="2800" dirty="0">
                <a:latin typeface="+mj-lt"/>
                <a:cs typeface="Arial" panose="020B0604020202020204" pitchFamily="34" charset="0"/>
              </a:rPr>
              <a:t>Often tied to XYZ coordinate system</a:t>
            </a:r>
          </a:p>
          <a:p>
            <a:r>
              <a:rPr lang="en-US" altLang="en-US" sz="2800" dirty="0">
                <a:latin typeface="+mj-lt"/>
                <a:cs typeface="Arial" panose="020B0604020202020204" pitchFamily="34" charset="0"/>
              </a:rPr>
              <a:t>Space is viewed as a container with things in it that have no influence on the space itself</a:t>
            </a:r>
          </a:p>
          <a:p>
            <a:r>
              <a:rPr lang="en-US" altLang="en-US" sz="2800" dirty="0">
                <a:latin typeface="+mj-lt"/>
                <a:cs typeface="Arial" panose="020B0604020202020204" pitchFamily="34" charset="0"/>
              </a:rPr>
              <a:t>Operational scale is Cartesian, it assigns sizes and ranges of entities and phenomena</a:t>
            </a:r>
          </a:p>
          <a:p>
            <a:endParaRPr lang="en-US" altLang="en-US" sz="2800" dirty="0">
              <a:latin typeface="+mj-lt"/>
              <a:cs typeface="Arial" panose="020B0604020202020204" pitchFamily="34" charset="0"/>
            </a:endParaRPr>
          </a:p>
        </p:txBody>
      </p:sp>
      <p:pic>
        <p:nvPicPr>
          <p:cNvPr id="1026" name="Picture 2" descr="Image result for scale of the 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873" y="304800"/>
            <a:ext cx="570260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cale of the univer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399" y="3657600"/>
            <a:ext cx="5721271" cy="2971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8"/>
          <p:cNvGrpSpPr>
            <a:grpSpLocks/>
          </p:cNvGrpSpPr>
          <p:nvPr/>
        </p:nvGrpSpPr>
        <p:grpSpPr bwMode="auto">
          <a:xfrm>
            <a:off x="1655763" y="735014"/>
            <a:ext cx="4800600" cy="5202237"/>
            <a:chOff x="304800" y="360362"/>
            <a:chExt cx="6299200" cy="6137275"/>
          </a:xfrm>
        </p:grpSpPr>
        <p:pic>
          <p:nvPicPr>
            <p:cNvPr id="31753" name="Picture 3" descr="landscape.jpg"/>
            <p:cNvPicPr>
              <a:picLocks noChangeAspect="1"/>
            </p:cNvPicPr>
            <p:nvPr/>
          </p:nvPicPr>
          <p:blipFill>
            <a:blip r:embed="rId3">
              <a:extLst>
                <a:ext uri="{28A0092B-C50C-407E-A947-70E740481C1C}">
                  <a14:useLocalDpi xmlns:a14="http://schemas.microsoft.com/office/drawing/2010/main" val="0"/>
                </a:ext>
              </a:extLst>
            </a:blip>
            <a:srcRect l="26427" t="10571"/>
            <a:stretch>
              <a:fillRect/>
            </a:stretch>
          </p:blipFill>
          <p:spPr bwMode="auto">
            <a:xfrm>
              <a:off x="381000" y="360362"/>
              <a:ext cx="6223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81873" y="3407462"/>
              <a:ext cx="1674787" cy="458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6" name="Rectangle 5"/>
            <p:cNvSpPr/>
            <p:nvPr/>
          </p:nvSpPr>
          <p:spPr>
            <a:xfrm>
              <a:off x="304800" y="4267093"/>
              <a:ext cx="991541" cy="45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7" name="Rectangle 6"/>
            <p:cNvSpPr/>
            <p:nvPr/>
          </p:nvSpPr>
          <p:spPr>
            <a:xfrm>
              <a:off x="1371331" y="3961820"/>
              <a:ext cx="991541" cy="456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8" name="Rectangle 7"/>
            <p:cNvSpPr/>
            <p:nvPr/>
          </p:nvSpPr>
          <p:spPr>
            <a:xfrm>
              <a:off x="3581467" y="3190213"/>
              <a:ext cx="837394" cy="38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grpSp>
      <p:sp>
        <p:nvSpPr>
          <p:cNvPr id="31747" name="TextBox 10"/>
          <p:cNvSpPr txBox="1">
            <a:spLocks noChangeArrowheads="1"/>
          </p:cNvSpPr>
          <p:nvPr/>
        </p:nvSpPr>
        <p:spPr bwMode="auto">
          <a:xfrm>
            <a:off x="1960563" y="277813"/>
            <a:ext cx="40899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sz="1800" dirty="0">
                <a:latin typeface="+mj-lt"/>
                <a:cs typeface="Arial" panose="020B0604020202020204" pitchFamily="34" charset="0"/>
              </a:rPr>
              <a:t>Decreasing (finer) grain, extent is constant</a:t>
            </a:r>
          </a:p>
        </p:txBody>
      </p:sp>
      <p:sp>
        <p:nvSpPr>
          <p:cNvPr id="31748" name="TextBox 11"/>
          <p:cNvSpPr txBox="1">
            <a:spLocks noChangeArrowheads="1"/>
          </p:cNvSpPr>
          <p:nvPr/>
        </p:nvSpPr>
        <p:spPr bwMode="auto">
          <a:xfrm>
            <a:off x="2112963" y="5916613"/>
            <a:ext cx="3846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sz="1800" dirty="0">
                <a:latin typeface="+mj-lt"/>
                <a:cs typeface="Arial" panose="020B0604020202020204" pitchFamily="34" charset="0"/>
              </a:rPr>
              <a:t>Increasing extent, grain is held constant</a:t>
            </a:r>
          </a:p>
        </p:txBody>
      </p:sp>
      <p:sp>
        <p:nvSpPr>
          <p:cNvPr id="13" name="Rectangle 12"/>
          <p:cNvSpPr/>
          <p:nvPr/>
        </p:nvSpPr>
        <p:spPr>
          <a:xfrm>
            <a:off x="1731963" y="3402013"/>
            <a:ext cx="4800600" cy="3048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14" name="Rectangle 13"/>
          <p:cNvSpPr/>
          <p:nvPr/>
        </p:nvSpPr>
        <p:spPr>
          <a:xfrm>
            <a:off x="1741488" y="287338"/>
            <a:ext cx="4800600" cy="304800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mj-lt"/>
            </a:endParaRPr>
          </a:p>
        </p:txBody>
      </p:sp>
      <p:sp>
        <p:nvSpPr>
          <p:cNvPr id="31752" name="Title 1"/>
          <p:cNvSpPr>
            <a:spLocks noGrp="1"/>
          </p:cNvSpPr>
          <p:nvPr>
            <p:ph type="title"/>
          </p:nvPr>
        </p:nvSpPr>
        <p:spPr>
          <a:xfrm>
            <a:off x="6629400" y="163513"/>
            <a:ext cx="5410200" cy="1143000"/>
          </a:xfrm>
        </p:spPr>
        <p:txBody>
          <a:bodyPr/>
          <a:lstStyle/>
          <a:p>
            <a:r>
              <a:rPr lang="en-US" altLang="en-US" sz="4000" dirty="0">
                <a:cs typeface="Arial" panose="020B0604020202020204" pitchFamily="34" charset="0"/>
              </a:rPr>
              <a:t>Ecological scale</a:t>
            </a:r>
          </a:p>
        </p:txBody>
      </p:sp>
      <p:sp>
        <p:nvSpPr>
          <p:cNvPr id="31751" name="Content Placeholder 2"/>
          <p:cNvSpPr>
            <a:spLocks noGrp="1"/>
          </p:cNvSpPr>
          <p:nvPr>
            <p:ph idx="1"/>
          </p:nvPr>
        </p:nvSpPr>
        <p:spPr>
          <a:xfrm>
            <a:off x="6629400" y="914399"/>
            <a:ext cx="5410200" cy="5535613"/>
          </a:xfrm>
        </p:spPr>
        <p:txBody>
          <a:bodyPr/>
          <a:lstStyle/>
          <a:p>
            <a:endParaRPr lang="en-US" altLang="en-US" sz="2400" dirty="0">
              <a:latin typeface="+mj-lt"/>
              <a:cs typeface="Arial" panose="020B0604020202020204" pitchFamily="34" charset="0"/>
            </a:endParaRPr>
          </a:p>
          <a:p>
            <a:pPr eaLnBrk="1" hangingPunct="1"/>
            <a:r>
              <a:rPr lang="en-US" altLang="en-US" sz="2400" dirty="0">
                <a:latin typeface="+mj-lt"/>
              </a:rPr>
              <a:t>Defines how we process observations of the world, and how we statistically analyze it and communicate the results</a:t>
            </a:r>
          </a:p>
          <a:p>
            <a:r>
              <a:rPr lang="en-US" altLang="en-US" sz="2400" dirty="0">
                <a:latin typeface="+mj-lt"/>
                <a:cs typeface="Arial" panose="020B0604020202020204" pitchFamily="34" charset="0"/>
              </a:rPr>
              <a:t>Extent: the spatial (or temporal) dimension of the object or process observed or analyzed</a:t>
            </a:r>
          </a:p>
          <a:p>
            <a:r>
              <a:rPr lang="en-US" altLang="en-US" sz="2400" dirty="0">
                <a:latin typeface="+mj-lt"/>
                <a:cs typeface="Arial" panose="020B0604020202020204" pitchFamily="34" charset="0"/>
              </a:rPr>
              <a:t>Grain: level of spatial (or temporal) resolution at which an object or process has been measured or observed.</a:t>
            </a:r>
          </a:p>
          <a:p>
            <a:endParaRPr lang="en-US" alt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51">
                                            <p:txEl>
                                              <p:pRg st="2" end="2"/>
                                            </p:txEl>
                                          </p:spTgt>
                                        </p:tgtEl>
                                        <p:attrNameLst>
                                          <p:attrName>style.visibility</p:attrName>
                                        </p:attrNameLst>
                                      </p:cBhvr>
                                      <p:to>
                                        <p:strVal val="visible"/>
                                      </p:to>
                                    </p:set>
                                    <p:animEffect transition="in" filter="fade">
                                      <p:cBhvr>
                                        <p:cTn id="7" dur="500"/>
                                        <p:tgtEl>
                                          <p:spTgt spid="317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51">
                                            <p:txEl>
                                              <p:pRg st="3" end="3"/>
                                            </p:txEl>
                                          </p:spTgt>
                                        </p:tgtEl>
                                        <p:attrNameLst>
                                          <p:attrName>style.visibility</p:attrName>
                                        </p:attrNameLst>
                                      </p:cBhvr>
                                      <p:to>
                                        <p:strVal val="visible"/>
                                      </p:to>
                                    </p:set>
                                    <p:animEffect transition="in" filter="fade">
                                      <p:cBhvr>
                                        <p:cTn id="12" dur="500"/>
                                        <p:tgtEl>
                                          <p:spTgt spid="3175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Effect transition="in" filter="fade">
                                      <p:cBhvr>
                                        <p:cTn id="17" dur="500"/>
                                        <p:tgtEl>
                                          <p:spTgt spid="3174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1748"/>
                                        </p:tgtEl>
                                        <p:attrNameLst>
                                          <p:attrName>style.visibility</p:attrName>
                                        </p:attrNameLst>
                                      </p:cBhvr>
                                      <p:to>
                                        <p:strVal val="visible"/>
                                      </p:to>
                                    </p:set>
                                    <p:animEffect transition="in" filter="fade">
                                      <p:cBhvr>
                                        <p:cTn id="20"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379165" y="381000"/>
            <a:ext cx="11433669" cy="5791200"/>
          </a:xfrm>
          <a:prstGeom prst="rect">
            <a:avLst/>
          </a:prstGeom>
          <a:ln w="41275">
            <a:solidFill>
              <a:schemeClr val="accent2"/>
            </a:solidFill>
          </a:ln>
        </p:spPr>
      </p:pic>
    </p:spTree>
    <p:extLst>
      <p:ext uri="{BB962C8B-B14F-4D97-AF65-F5344CB8AC3E}">
        <p14:creationId xmlns:p14="http://schemas.microsoft.com/office/powerpoint/2010/main" val="195626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2209800" y="304800"/>
            <a:ext cx="7772400" cy="1143000"/>
          </a:xfrm>
        </p:spPr>
        <p:txBody>
          <a:bodyPr/>
          <a:lstStyle/>
          <a:p>
            <a:pPr eaLnBrk="1" hangingPunct="1"/>
            <a:r>
              <a:rPr lang="en-US" altLang="en-US" sz="3600" dirty="0"/>
              <a:t>Which map shows more grain?</a:t>
            </a:r>
          </a:p>
        </p:txBody>
      </p:sp>
      <p:pic>
        <p:nvPicPr>
          <p:cNvPr id="32771" name="Picture 2" descr="dom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524000"/>
            <a:ext cx="59122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provi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0"/>
            <a:ext cx="568683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066800" y="381000"/>
            <a:ext cx="4114800" cy="1143000"/>
          </a:xfrm>
        </p:spPr>
        <p:txBody>
          <a:bodyPr/>
          <a:lstStyle/>
          <a:p>
            <a:r>
              <a:rPr lang="en-US" altLang="en-US" sz="4000" dirty="0">
                <a:cs typeface="Arial" panose="020B0604020202020204" pitchFamily="34" charset="0"/>
              </a:rPr>
              <a:t>Haggett’s scale coverage problem</a:t>
            </a:r>
          </a:p>
        </p:txBody>
      </p:sp>
      <p:sp>
        <p:nvSpPr>
          <p:cNvPr id="40963" name="Text Placeholder 2"/>
          <p:cNvSpPr>
            <a:spLocks noGrp="1"/>
          </p:cNvSpPr>
          <p:nvPr>
            <p:ph type="body" sz="half" idx="1"/>
          </p:nvPr>
        </p:nvSpPr>
        <p:spPr>
          <a:xfrm>
            <a:off x="478283" y="2057400"/>
            <a:ext cx="5507491" cy="4114800"/>
          </a:xfrm>
        </p:spPr>
        <p:txBody>
          <a:bodyPr/>
          <a:lstStyle/>
          <a:p>
            <a:r>
              <a:rPr lang="en-US" altLang="en-US" sz="2800" dirty="0">
                <a:latin typeface="+mj-lt"/>
                <a:cs typeface="Arial" panose="020B0604020202020204" pitchFamily="34" charset="0"/>
              </a:rPr>
              <a:t>Nature has an immense extent and a fine grain</a:t>
            </a:r>
          </a:p>
          <a:p>
            <a:r>
              <a:rPr lang="en-US" altLang="en-US" sz="2800" dirty="0">
                <a:latin typeface="+mj-lt"/>
                <a:cs typeface="Arial" panose="020B0604020202020204" pitchFamily="34" charset="0"/>
              </a:rPr>
              <a:t>We cannot perceive it all simultaneously</a:t>
            </a:r>
          </a:p>
          <a:p>
            <a:r>
              <a:rPr lang="en-US" altLang="en-US" sz="2800" dirty="0">
                <a:latin typeface="+mj-lt"/>
                <a:cs typeface="Arial" panose="020B0604020202020204" pitchFamily="34" charset="0"/>
              </a:rPr>
              <a:t>Makes it difficult to establish to make measurements of it and to establish relationships between pattern and process</a:t>
            </a:r>
          </a:p>
        </p:txBody>
      </p:sp>
      <p:pic>
        <p:nvPicPr>
          <p:cNvPr id="40964" name="Picture 2" descr="C:\Documents and Settings\Jon Anthony Stallins\Desktop\Jeff Ueland (PhD, 2005) in the field (Remote sensing change detection in Florida mangroves).jpg"/>
          <p:cNvPicPr>
            <a:picLocks noChangeAspect="1" noChangeArrowheads="1"/>
          </p:cNvPicPr>
          <p:nvPr/>
        </p:nvPicPr>
        <p:blipFill>
          <a:blip r:embed="rId3">
            <a:extLst>
              <a:ext uri="{28A0092B-C50C-407E-A947-70E740481C1C}">
                <a14:useLocalDpi xmlns:a14="http://schemas.microsoft.com/office/drawing/2010/main" val="0"/>
              </a:ext>
            </a:extLst>
          </a:blip>
          <a:srcRect l="4732" r="24850"/>
          <a:stretch>
            <a:fillRect/>
          </a:stretch>
        </p:blipFill>
        <p:spPr bwMode="auto">
          <a:xfrm>
            <a:off x="6002501" y="228600"/>
            <a:ext cx="5866761"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fade">
                                      <p:cBhvr>
                                        <p:cTn id="7" dur="500"/>
                                        <p:tgtEl>
                                          <p:spTgt spid="4096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nature, night sky&#10;&#10;Description automatically generated">
            <a:extLst>
              <a:ext uri="{FF2B5EF4-FFF2-40B4-BE49-F238E27FC236}">
                <a16:creationId xmlns:a16="http://schemas.microsoft.com/office/drawing/2014/main" id="{DD4A7922-D9F8-4AD1-A0D7-CD9485A9EC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4011"/>
            <a:ext cx="10515600" cy="6717613"/>
          </a:xfrm>
        </p:spPr>
      </p:pic>
    </p:spTree>
    <p:extLst>
      <p:ext uri="{BB962C8B-B14F-4D97-AF65-F5344CB8AC3E}">
        <p14:creationId xmlns:p14="http://schemas.microsoft.com/office/powerpoint/2010/main" val="378357360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527824" y="457200"/>
            <a:ext cx="5791200" cy="1143000"/>
          </a:xfrm>
        </p:spPr>
        <p:txBody>
          <a:bodyPr/>
          <a:lstStyle/>
          <a:p>
            <a:r>
              <a:rPr lang="en-US" altLang="en-US" sz="4000" dirty="0">
                <a:cs typeface="Arial" panose="020B0604020202020204" pitchFamily="34" charset="0"/>
              </a:rPr>
              <a:t>Haggett’s scale coverage problem</a:t>
            </a:r>
          </a:p>
        </p:txBody>
      </p:sp>
      <p:sp>
        <p:nvSpPr>
          <p:cNvPr id="41987" name="Text Placeholder 2"/>
          <p:cNvSpPr>
            <a:spLocks noGrp="1"/>
          </p:cNvSpPr>
          <p:nvPr>
            <p:ph type="body" sz="half" idx="1"/>
          </p:nvPr>
        </p:nvSpPr>
        <p:spPr>
          <a:xfrm>
            <a:off x="381000" y="1981200"/>
            <a:ext cx="5943600" cy="4114800"/>
          </a:xfrm>
        </p:spPr>
        <p:txBody>
          <a:bodyPr/>
          <a:lstStyle/>
          <a:p>
            <a:r>
              <a:rPr lang="en-US" altLang="en-US" sz="2800" dirty="0">
                <a:latin typeface="+mj-lt"/>
                <a:cs typeface="Arial" panose="020B0604020202020204" pitchFamily="34" charset="0"/>
              </a:rPr>
              <a:t>To make descriptions of it, we have to sample </a:t>
            </a:r>
          </a:p>
          <a:p>
            <a:r>
              <a:rPr lang="en-US" altLang="en-US" sz="2800" dirty="0">
                <a:latin typeface="+mj-lt"/>
                <a:cs typeface="Arial" panose="020B0604020202020204" pitchFamily="34" charset="0"/>
              </a:rPr>
              <a:t>Sampling requires:</a:t>
            </a:r>
          </a:p>
          <a:p>
            <a:pPr lvl="1"/>
            <a:r>
              <a:rPr lang="en-US" altLang="en-US" sz="2400" dirty="0">
                <a:latin typeface="+mj-lt"/>
                <a:cs typeface="Arial" panose="020B0604020202020204" pitchFamily="34" charset="0"/>
              </a:rPr>
              <a:t>Sacrificing fine grain for a larger extent </a:t>
            </a:r>
          </a:p>
          <a:p>
            <a:pPr lvl="1"/>
            <a:r>
              <a:rPr lang="en-US" altLang="en-US" sz="2400" dirty="0">
                <a:latin typeface="+mj-lt"/>
                <a:cs typeface="Arial" panose="020B0604020202020204" pitchFamily="34" charset="0"/>
              </a:rPr>
              <a:t>Sacrificing large extent for finer grain.</a:t>
            </a:r>
          </a:p>
          <a:p>
            <a:endParaRPr lang="en-US" altLang="en-US" sz="2800" dirty="0">
              <a:latin typeface="+mj-lt"/>
              <a:cs typeface="Arial" panose="020B0604020202020204" pitchFamily="34" charset="0"/>
            </a:endParaRPr>
          </a:p>
        </p:txBody>
      </p:sp>
      <p:pic>
        <p:nvPicPr>
          <p:cNvPr id="3" name="Picture 2" descr="Map&#10;&#10;Description automatically generated">
            <a:extLst>
              <a:ext uri="{FF2B5EF4-FFF2-40B4-BE49-F238E27FC236}">
                <a16:creationId xmlns:a16="http://schemas.microsoft.com/office/drawing/2014/main" id="{862059E4-832D-43AE-B01F-09CF1F3AED09}"/>
              </a:ext>
            </a:extLst>
          </p:cNvPr>
          <p:cNvPicPr>
            <a:picLocks noChangeAspect="1"/>
          </p:cNvPicPr>
          <p:nvPr/>
        </p:nvPicPr>
        <p:blipFill rotWithShape="1">
          <a:blip r:embed="rId3">
            <a:extLst>
              <a:ext uri="{28A0092B-C50C-407E-A947-70E740481C1C}">
                <a14:useLocalDpi xmlns:a14="http://schemas.microsoft.com/office/drawing/2010/main" val="0"/>
              </a:ext>
            </a:extLst>
          </a:blip>
          <a:srcRect l="30065" t="10338" r="32026" b="10514"/>
          <a:stretch/>
        </p:blipFill>
        <p:spPr>
          <a:xfrm>
            <a:off x="6934202" y="381000"/>
            <a:ext cx="4271301" cy="59161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Effect transition="in" filter="fade">
                                      <p:cBhvr>
                                        <p:cTn id="7" dur="500"/>
                                        <p:tgtEl>
                                          <p:spTgt spid="4198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1987">
                                            <p:txEl>
                                              <p:pRg st="2" end="2"/>
                                            </p:txEl>
                                          </p:spTgt>
                                        </p:tgtEl>
                                        <p:attrNameLst>
                                          <p:attrName>style.visibility</p:attrName>
                                        </p:attrNameLst>
                                      </p:cBhvr>
                                      <p:to>
                                        <p:strVal val="visible"/>
                                      </p:to>
                                    </p:set>
                                    <p:animEffect transition="in" filter="fade">
                                      <p:cBhvr>
                                        <p:cTn id="10" dur="500"/>
                                        <p:tgtEl>
                                          <p:spTgt spid="41987">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1987">
                                            <p:txEl>
                                              <p:pRg st="3" end="3"/>
                                            </p:txEl>
                                          </p:spTgt>
                                        </p:tgtEl>
                                        <p:attrNameLst>
                                          <p:attrName>style.visibility</p:attrName>
                                        </p:attrNameLst>
                                      </p:cBhvr>
                                      <p:to>
                                        <p:strVal val="visible"/>
                                      </p:to>
                                    </p:set>
                                    <p:animEffect transition="in" filter="fade">
                                      <p:cBhvr>
                                        <p:cTn id="13" dur="500"/>
                                        <p:tgtEl>
                                          <p:spTgt spid="4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14400" y="304800"/>
            <a:ext cx="10363200" cy="1143000"/>
          </a:xfrm>
        </p:spPr>
        <p:txBody>
          <a:bodyPr/>
          <a:lstStyle/>
          <a:p>
            <a:pPr algn="ctr" eaLnBrk="1" hangingPunct="1"/>
            <a:r>
              <a:rPr lang="en-US" altLang="en-US" dirty="0"/>
              <a:t>Sampling error</a:t>
            </a:r>
          </a:p>
        </p:txBody>
      </p:sp>
      <p:sp>
        <p:nvSpPr>
          <p:cNvPr id="29699" name="Rectangle 3"/>
          <p:cNvSpPr>
            <a:spLocks noGrp="1" noChangeArrowheads="1"/>
          </p:cNvSpPr>
          <p:nvPr>
            <p:ph idx="1"/>
          </p:nvPr>
        </p:nvSpPr>
        <p:spPr>
          <a:xfrm>
            <a:off x="381000" y="1825624"/>
            <a:ext cx="6112042" cy="4351338"/>
          </a:xfrm>
        </p:spPr>
        <p:txBody>
          <a:bodyPr/>
          <a:lstStyle/>
          <a:p>
            <a:r>
              <a:rPr lang="en-US" altLang="en-US" sz="2400" dirty="0"/>
              <a:t>Sampling error is the error caused by observing a sample instead of the whole population</a:t>
            </a:r>
          </a:p>
          <a:p>
            <a:r>
              <a:rPr lang="en-US" altLang="en-US" sz="2400" dirty="0"/>
              <a:t>The act of sampling introduces uncertainty in inferences simply because a sample is only a representation of the population.  </a:t>
            </a:r>
          </a:p>
          <a:p>
            <a:r>
              <a:rPr lang="en-US" altLang="en-US" sz="2400" dirty="0"/>
              <a:t>Sampling bias is related to the designation of what to sample, sampling error is the inherent random component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8955"/>
          <a:stretch/>
        </p:blipFill>
        <p:spPr>
          <a:xfrm>
            <a:off x="6871154" y="1825624"/>
            <a:ext cx="5059259" cy="2898775"/>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17170"/>
            <a:ext cx="7772400" cy="1143000"/>
          </a:xfrm>
        </p:spPr>
        <p:txBody>
          <a:bodyPr/>
          <a:lstStyle/>
          <a:p>
            <a:r>
              <a:rPr lang="en-US" dirty="0"/>
              <a:t>How many trees in the world?</a:t>
            </a:r>
          </a:p>
        </p:txBody>
      </p:sp>
      <p:pic>
        <p:nvPicPr>
          <p:cNvPr id="4" name="Picture 3">
            <a:hlinkClick r:id="rId3"/>
          </p:cNvPr>
          <p:cNvPicPr>
            <a:picLocks noChangeAspect="1"/>
          </p:cNvPicPr>
          <p:nvPr/>
        </p:nvPicPr>
        <p:blipFill>
          <a:blip r:embed="rId4"/>
          <a:stretch>
            <a:fillRect/>
          </a:stretch>
        </p:blipFill>
        <p:spPr>
          <a:xfrm>
            <a:off x="1692884" y="1360170"/>
            <a:ext cx="8806232" cy="5029200"/>
          </a:xfrm>
          <a:prstGeom prst="rect">
            <a:avLst/>
          </a:prstGeom>
          <a:ln w="44450">
            <a:solidFill>
              <a:schemeClr val="accent2"/>
            </a:solidFill>
          </a:ln>
        </p:spPr>
      </p:pic>
    </p:spTree>
    <p:extLst>
      <p:ext uri="{BB962C8B-B14F-4D97-AF65-F5344CB8AC3E}">
        <p14:creationId xmlns:p14="http://schemas.microsoft.com/office/powerpoint/2010/main" val="259198442"/>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NAprsnt"/>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95600" y="304800"/>
            <a:ext cx="6248400" cy="6362700"/>
          </a:xfrm>
          <a:noFill/>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descr="dom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524000"/>
            <a:ext cx="59122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descr="provin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24000"/>
            <a:ext cx="568683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22988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a:extLst>
              <a:ext uri="{28A0092B-C50C-407E-A947-70E740481C1C}">
                <a14:useLocalDpi xmlns:a14="http://schemas.microsoft.com/office/drawing/2010/main" val="0"/>
              </a:ext>
            </a:extLst>
          </a:blip>
          <a:srcRect r="29977"/>
          <a:stretch>
            <a:fillRect/>
          </a:stretch>
        </p:blipFill>
        <p:spPr bwMode="auto">
          <a:xfrm>
            <a:off x="5807075" y="304801"/>
            <a:ext cx="6145932" cy="638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238993" y="185271"/>
            <a:ext cx="6314207" cy="1143000"/>
          </a:xfrm>
        </p:spPr>
        <p:txBody>
          <a:bodyPr/>
          <a:lstStyle/>
          <a:p>
            <a:r>
              <a:rPr lang="en-US" altLang="en-US" sz="4000" dirty="0">
                <a:cs typeface="Arial" panose="020B0604020202020204" pitchFamily="34" charset="0"/>
              </a:rPr>
              <a:t>Fallacies of spatial inference</a:t>
            </a:r>
          </a:p>
        </p:txBody>
      </p:sp>
      <p:sp>
        <p:nvSpPr>
          <p:cNvPr id="43012" name="Content Placeholder 2"/>
          <p:cNvSpPr>
            <a:spLocks noGrp="1"/>
          </p:cNvSpPr>
          <p:nvPr>
            <p:ph idx="1"/>
          </p:nvPr>
        </p:nvSpPr>
        <p:spPr>
          <a:xfrm>
            <a:off x="500496" y="1524000"/>
            <a:ext cx="5791200" cy="4114800"/>
          </a:xfrm>
        </p:spPr>
        <p:txBody>
          <a:bodyPr/>
          <a:lstStyle/>
          <a:p>
            <a:r>
              <a:rPr lang="en-US" altLang="en-US" sz="2400" dirty="0">
                <a:latin typeface="+mj-lt"/>
                <a:cs typeface="Arial" panose="020B0604020202020204" pitchFamily="34" charset="0"/>
              </a:rPr>
              <a:t>Individualistic fallacy: extrapolating to the broad extents based on observations conducted at small, local extents</a:t>
            </a:r>
          </a:p>
          <a:p>
            <a:r>
              <a:rPr lang="en-US" altLang="en-US" sz="2400" dirty="0">
                <a:latin typeface="+mj-lt"/>
                <a:cs typeface="Arial" panose="020B0604020202020204" pitchFamily="34" charset="0"/>
              </a:rPr>
              <a:t>Ecological fallacy:  making local-scale characterizations based on observations at broad extents. </a:t>
            </a:r>
          </a:p>
          <a:p>
            <a:r>
              <a:rPr lang="en-US" altLang="en-US" sz="2400" dirty="0">
                <a:latin typeface="+mj-lt"/>
                <a:cs typeface="Arial" panose="020B0604020202020204" pitchFamily="34" charset="0"/>
              </a:rPr>
              <a:t>To an extent, humans are going to have to commit these fallacies in order to understand the world, for better or for worse</a:t>
            </a:r>
          </a:p>
          <a:p>
            <a:endParaRPr lang="en-US" altLang="en-US" sz="2400" dirty="0">
              <a:latin typeface="+mj-lt"/>
              <a:cs typeface="Arial" panose="020B0604020202020204" pitchFamily="34" charset="0"/>
            </a:endParaRPr>
          </a:p>
          <a:p>
            <a:endParaRPr lang="en-US" altLang="en-US" sz="2400" dirty="0">
              <a:latin typeface="+mj-lt"/>
              <a:cs typeface="Arial" panose="020B0604020202020204" pitchFamily="34" charset="0"/>
            </a:endParaRPr>
          </a:p>
          <a:p>
            <a:pPr>
              <a:buFontTx/>
              <a:buNone/>
            </a:pPr>
            <a:endParaRPr lang="en-US" altLang="en-US" sz="2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012">
                                            <p:txEl>
                                              <p:pRg st="1" end="1"/>
                                            </p:txEl>
                                          </p:spTgt>
                                        </p:tgtEl>
                                        <p:attrNameLst>
                                          <p:attrName>style.visibility</p:attrName>
                                        </p:attrNameLst>
                                      </p:cBhvr>
                                      <p:to>
                                        <p:strVal val="visible"/>
                                      </p:to>
                                    </p:set>
                                    <p:animEffect transition="in" filter="fade">
                                      <p:cBhvr>
                                        <p:cTn id="12" dur="500"/>
                                        <p:tgtEl>
                                          <p:spTgt spid="430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012">
                                            <p:txEl>
                                              <p:pRg st="2" end="2"/>
                                            </p:txEl>
                                          </p:spTgt>
                                        </p:tgtEl>
                                        <p:attrNameLst>
                                          <p:attrName>style.visibility</p:attrName>
                                        </p:attrNameLst>
                                      </p:cBhvr>
                                      <p:to>
                                        <p:strVal val="visible"/>
                                      </p:to>
                                    </p:set>
                                    <p:animEffect transition="in" filter="fade">
                                      <p:cBhvr>
                                        <p:cTn id="17" dur="500"/>
                                        <p:tgtEl>
                                          <p:spTgt spid="430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cdn.zmescience.com/wp-content/uploads/2014/08/california-drought.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6226" y="388939"/>
            <a:ext cx="9121775" cy="6080125"/>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38200" y="381000"/>
            <a:ext cx="11125200" cy="1143000"/>
          </a:xfrm>
        </p:spPr>
        <p:txBody>
          <a:bodyPr/>
          <a:lstStyle/>
          <a:p>
            <a:pPr algn="l" eaLnBrk="1" hangingPunct="1"/>
            <a:r>
              <a:rPr lang="en-US" altLang="en-US" sz="4000" dirty="0"/>
              <a:t>Why is the concept of scale important for ecology and conservation?</a:t>
            </a:r>
          </a:p>
        </p:txBody>
      </p:sp>
      <p:sp>
        <p:nvSpPr>
          <p:cNvPr id="6147" name="Rectangle 3"/>
          <p:cNvSpPr>
            <a:spLocks noGrp="1" noChangeArrowheads="1"/>
          </p:cNvSpPr>
          <p:nvPr>
            <p:ph type="body" idx="1"/>
          </p:nvPr>
        </p:nvSpPr>
        <p:spPr>
          <a:xfrm>
            <a:off x="461010" y="1992630"/>
            <a:ext cx="6096000" cy="4876800"/>
          </a:xfrm>
        </p:spPr>
        <p:txBody>
          <a:bodyPr/>
          <a:lstStyle/>
          <a:p>
            <a:r>
              <a:rPr lang="en-US" altLang="en-US" sz="2800" dirty="0">
                <a:latin typeface="+mj-lt"/>
              </a:rPr>
              <a:t>Scale shapes the perception, measurement, and interpretations we make about the world</a:t>
            </a:r>
          </a:p>
          <a:p>
            <a:r>
              <a:rPr lang="en-US" altLang="en-US" sz="2800" dirty="0">
                <a:latin typeface="+mj-lt"/>
              </a:rPr>
              <a:t>Scale greatly influences our comprehension of patterns</a:t>
            </a:r>
          </a:p>
          <a:p>
            <a:r>
              <a:rPr lang="en-US" altLang="en-US" sz="2800" dirty="0">
                <a:latin typeface="+mj-lt"/>
              </a:rPr>
              <a:t>Patterns are keys to understanding processes and causality</a:t>
            </a:r>
          </a:p>
          <a:p>
            <a:r>
              <a:rPr lang="en-US" altLang="en-US" sz="2800" dirty="0">
                <a:latin typeface="+mj-lt"/>
              </a:rPr>
              <a:t>Without attention to scale, our knowledge has an ad hoc quality</a:t>
            </a:r>
          </a:p>
          <a:p>
            <a:pPr marL="0" indent="0">
              <a:buNone/>
            </a:pPr>
            <a:endParaRPr lang="en-US" altLang="en-US" sz="2800" dirty="0">
              <a:latin typeface="+mj-lt"/>
            </a:endParaRPr>
          </a:p>
          <a:p>
            <a:pPr marL="0" indent="0">
              <a:buNone/>
            </a:pPr>
            <a:endParaRPr lang="en-US" altLang="en-US" sz="2400" dirty="0">
              <a:latin typeface="+mj-lt"/>
            </a:endParaRPr>
          </a:p>
        </p:txBody>
      </p:sp>
      <p:pic>
        <p:nvPicPr>
          <p:cNvPr id="4" name="Picture 3">
            <a:extLst>
              <a:ext uri="{FF2B5EF4-FFF2-40B4-BE49-F238E27FC236}">
                <a16:creationId xmlns:a16="http://schemas.microsoft.com/office/drawing/2014/main" id="{9D4B0558-58FA-182E-F088-24FF318041BB}"/>
              </a:ext>
            </a:extLst>
          </p:cNvPr>
          <p:cNvPicPr>
            <a:picLocks noChangeAspect="1"/>
          </p:cNvPicPr>
          <p:nvPr/>
        </p:nvPicPr>
        <p:blipFill rotWithShape="1">
          <a:blip r:embed="rId3"/>
          <a:srcRect l="5985" r="5736"/>
          <a:stretch/>
        </p:blipFill>
        <p:spPr>
          <a:xfrm>
            <a:off x="6762487" y="1524000"/>
            <a:ext cx="4960883" cy="4876800"/>
          </a:xfrm>
          <a:prstGeom prst="rect">
            <a:avLst/>
          </a:prstGeom>
          <a:ln>
            <a:solidFill>
              <a:srgbClr val="000000"/>
            </a:solidFill>
          </a:ln>
        </p:spPr>
      </p:pic>
    </p:spTree>
    <p:extLst>
      <p:ext uri="{BB962C8B-B14F-4D97-AF65-F5344CB8AC3E}">
        <p14:creationId xmlns:p14="http://schemas.microsoft.com/office/powerpoint/2010/main" val="578557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5"/>
          <p:cNvGrpSpPr>
            <a:grpSpLocks/>
          </p:cNvGrpSpPr>
          <p:nvPr/>
        </p:nvGrpSpPr>
        <p:grpSpPr bwMode="auto">
          <a:xfrm>
            <a:off x="2154239" y="-76200"/>
            <a:ext cx="7883525" cy="6561138"/>
            <a:chOff x="630072" y="76200"/>
            <a:chExt cx="7883856" cy="6561241"/>
          </a:xfrm>
        </p:grpSpPr>
        <p:pic>
          <p:nvPicPr>
            <p:cNvPr id="163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2" y="76200"/>
              <a:ext cx="7883856"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Content Placeholder 3"/>
            <p:cNvPicPr>
              <a:picLocks noChangeAspect="1"/>
            </p:cNvPicPr>
            <p:nvPr/>
          </p:nvPicPr>
          <p:blipFill>
            <a:blip r:embed="rId4">
              <a:extLst>
                <a:ext uri="{28A0092B-C50C-407E-A947-70E740481C1C}">
                  <a14:useLocalDpi xmlns:a14="http://schemas.microsoft.com/office/drawing/2010/main" val="0"/>
                </a:ext>
              </a:extLst>
            </a:blip>
            <a:srcRect t="94333"/>
            <a:stretch>
              <a:fillRect/>
            </a:stretch>
          </p:blipFill>
          <p:spPr bwMode="auto">
            <a:xfrm>
              <a:off x="678180" y="6265545"/>
              <a:ext cx="7828128" cy="37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 name="TextBox 6"/>
          <p:cNvSpPr txBox="1">
            <a:spLocks noChangeArrowheads="1"/>
          </p:cNvSpPr>
          <p:nvPr/>
        </p:nvSpPr>
        <p:spPr bwMode="auto">
          <a:xfrm rot="-5400000">
            <a:off x="1158875" y="1616075"/>
            <a:ext cx="162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Drought index</a:t>
            </a:r>
          </a:p>
        </p:txBody>
      </p:sp>
      <p:sp>
        <p:nvSpPr>
          <p:cNvPr id="16388" name="TextBox 7"/>
          <p:cNvSpPr txBox="1">
            <a:spLocks noChangeArrowheads="1"/>
          </p:cNvSpPr>
          <p:nvPr/>
        </p:nvSpPr>
        <p:spPr bwMode="auto">
          <a:xfrm rot="-5400000">
            <a:off x="1207295" y="4355307"/>
            <a:ext cx="162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Drought index</a:t>
            </a:r>
          </a:p>
        </p:txBody>
      </p:sp>
      <p:sp>
        <p:nvSpPr>
          <p:cNvPr id="16389" name="TextBox 9"/>
          <p:cNvSpPr txBox="1">
            <a:spLocks noChangeArrowheads="1"/>
          </p:cNvSpPr>
          <p:nvPr/>
        </p:nvSpPr>
        <p:spPr bwMode="auto">
          <a:xfrm>
            <a:off x="8991600" y="3360738"/>
            <a:ext cx="59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Wet</a:t>
            </a:r>
          </a:p>
        </p:txBody>
      </p:sp>
      <p:sp>
        <p:nvSpPr>
          <p:cNvPr id="16390" name="TextBox 10"/>
          <p:cNvSpPr txBox="1">
            <a:spLocks noChangeArrowheads="1"/>
          </p:cNvSpPr>
          <p:nvPr/>
        </p:nvSpPr>
        <p:spPr bwMode="auto">
          <a:xfrm>
            <a:off x="9144001" y="5746750"/>
            <a:ext cx="544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Dry</a:t>
            </a:r>
          </a:p>
        </p:txBody>
      </p:sp>
      <p:sp>
        <p:nvSpPr>
          <p:cNvPr id="16391" name="TextBox 11"/>
          <p:cNvSpPr txBox="1">
            <a:spLocks noChangeArrowheads="1"/>
          </p:cNvSpPr>
          <p:nvPr/>
        </p:nvSpPr>
        <p:spPr bwMode="auto">
          <a:xfrm>
            <a:off x="9005888" y="301625"/>
            <a:ext cx="590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Wet</a:t>
            </a:r>
          </a:p>
        </p:txBody>
      </p:sp>
      <p:sp>
        <p:nvSpPr>
          <p:cNvPr id="16392" name="TextBox 12"/>
          <p:cNvSpPr txBox="1">
            <a:spLocks noChangeArrowheads="1"/>
          </p:cNvSpPr>
          <p:nvPr/>
        </p:nvSpPr>
        <p:spPr bwMode="auto">
          <a:xfrm>
            <a:off x="9158289" y="2689225"/>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solidFill>
                  <a:schemeClr val="tx1"/>
                </a:solidFill>
              </a:rPr>
              <a:t>Dry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DESCRIPTION">
            <a:hlinkClick r:id="rId2"/>
          </p:cNvPr>
          <p:cNvPicPr>
            <a:picLocks noChangeAspect="1" noChangeArrowheads="1" noCrop="1"/>
          </p:cNvPicPr>
          <p:nvPr/>
        </p:nvPicPr>
        <p:blipFill>
          <a:blip r:embed="rId3"/>
          <a:srcRect/>
          <a:stretch>
            <a:fillRect/>
          </a:stretch>
        </p:blipFill>
        <p:spPr bwMode="auto">
          <a:xfrm>
            <a:off x="2137569" y="685800"/>
            <a:ext cx="7916863" cy="5410200"/>
          </a:xfrm>
          <a:prstGeom prst="rect">
            <a:avLst/>
          </a:prstGeom>
          <a:noFill/>
          <a:ln w="50800">
            <a:solidFill>
              <a:schemeClr val="accent1">
                <a:lumMod val="25000"/>
              </a:schemeClr>
            </a:solidFill>
          </a:ln>
        </p:spPr>
      </p:pic>
      <p:sp>
        <p:nvSpPr>
          <p:cNvPr id="2" name="Rectangle 1"/>
          <p:cNvSpPr/>
          <p:nvPr/>
        </p:nvSpPr>
        <p:spPr>
          <a:xfrm>
            <a:off x="4267200" y="685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Rectangle 3"/>
          <p:cNvSpPr/>
          <p:nvPr/>
        </p:nvSpPr>
        <p:spPr>
          <a:xfrm>
            <a:off x="5791200" y="5257800"/>
            <a:ext cx="396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914400" y="381000"/>
            <a:ext cx="10363200" cy="1143000"/>
          </a:xfrm>
        </p:spPr>
        <p:txBody>
          <a:bodyPr/>
          <a:lstStyle/>
          <a:p>
            <a:r>
              <a:rPr lang="en-US" altLang="en-US" sz="4000" dirty="0">
                <a:cs typeface="Arial" panose="020B0604020202020204" pitchFamily="34" charset="0"/>
              </a:rPr>
              <a:t>The modifiable areal unit problem (MAUP)</a:t>
            </a:r>
          </a:p>
        </p:txBody>
      </p:sp>
      <p:sp>
        <p:nvSpPr>
          <p:cNvPr id="45059" name="Content Placeholder 2"/>
          <p:cNvSpPr>
            <a:spLocks noGrp="1"/>
          </p:cNvSpPr>
          <p:nvPr>
            <p:ph idx="1"/>
          </p:nvPr>
        </p:nvSpPr>
        <p:spPr>
          <a:xfrm>
            <a:off x="609600" y="1828800"/>
            <a:ext cx="6324600" cy="4114800"/>
          </a:xfrm>
        </p:spPr>
        <p:txBody>
          <a:bodyPr/>
          <a:lstStyle/>
          <a:p>
            <a:r>
              <a:rPr lang="en-US" altLang="en-US" sz="2800" dirty="0">
                <a:latin typeface="+mj-lt"/>
                <a:cs typeface="Arial" panose="020B0604020202020204" pitchFamily="34" charset="0"/>
              </a:rPr>
              <a:t>How we designate the shape of units determines the properties of the entities within them</a:t>
            </a:r>
          </a:p>
          <a:p>
            <a:r>
              <a:rPr lang="en-US" altLang="en-US" sz="2800" dirty="0">
                <a:latin typeface="+mj-lt"/>
                <a:cs typeface="Arial" panose="020B0604020202020204" pitchFamily="34" charset="0"/>
              </a:rPr>
              <a:t>Using different extents and grains can produce different results</a:t>
            </a:r>
          </a:p>
          <a:p>
            <a:r>
              <a:rPr lang="en-US" altLang="en-US" sz="2800" dirty="0">
                <a:latin typeface="+mj-lt"/>
                <a:cs typeface="Arial" panose="020B0604020202020204" pitchFamily="34" charset="0"/>
              </a:rPr>
              <a:t>Two components </a:t>
            </a:r>
          </a:p>
          <a:p>
            <a:pPr lvl="1"/>
            <a:r>
              <a:rPr lang="en-US" altLang="en-US" sz="2400" dirty="0">
                <a:latin typeface="+mj-lt"/>
                <a:cs typeface="Arial" panose="020B0604020202020204" pitchFamily="34" charset="0"/>
              </a:rPr>
              <a:t>Aggregation problem</a:t>
            </a:r>
          </a:p>
          <a:p>
            <a:pPr lvl="1"/>
            <a:r>
              <a:rPr lang="en-US" altLang="en-US" sz="2400" dirty="0">
                <a:latin typeface="+mj-lt"/>
                <a:cs typeface="Arial" panose="020B0604020202020204" pitchFamily="34" charset="0"/>
              </a:rPr>
              <a:t>Zoning problem</a:t>
            </a:r>
          </a:p>
          <a:p>
            <a:pPr>
              <a:buFontTx/>
              <a:buNone/>
            </a:pPr>
            <a:endParaRPr lang="en-US" altLang="en-US" dirty="0">
              <a:latin typeface="+mj-lt"/>
            </a:endParaRPr>
          </a:p>
        </p:txBody>
      </p:sp>
      <p:pic>
        <p:nvPicPr>
          <p:cNvPr id="45060" name="Picture 2" descr="ffgerrymandersb"/>
          <p:cNvPicPr>
            <a:picLocks noChangeAspect="1" noChangeArrowheads="1"/>
          </p:cNvPicPr>
          <p:nvPr/>
        </p:nvPicPr>
        <p:blipFill>
          <a:blip r:embed="rId3">
            <a:extLst>
              <a:ext uri="{28A0092B-C50C-407E-A947-70E740481C1C}">
                <a14:useLocalDpi xmlns:a14="http://schemas.microsoft.com/office/drawing/2010/main" val="0"/>
              </a:ext>
            </a:extLst>
          </a:blip>
          <a:srcRect b="5164"/>
          <a:stretch>
            <a:fillRect/>
          </a:stretch>
        </p:blipFill>
        <p:spPr bwMode="auto">
          <a:xfrm>
            <a:off x="6934200" y="1523999"/>
            <a:ext cx="4876800" cy="49826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4" y="152400"/>
            <a:ext cx="665797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62e528761d0685343e1c-f3d1b99a743ffa4142d9d7f1978d9686.ssl.cf2.rackcdn.com/files/138107/width754/image-20160916-17029-ywva09.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066"/>
          <a:stretch/>
        </p:blipFill>
        <p:spPr bwMode="auto">
          <a:xfrm>
            <a:off x="6642410" y="245280"/>
            <a:ext cx="5181600" cy="63674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241610" y="457200"/>
            <a:ext cx="6400800" cy="1143000"/>
          </a:xfrm>
        </p:spPr>
        <p:txBody>
          <a:bodyPr/>
          <a:lstStyle/>
          <a:p>
            <a:r>
              <a:rPr lang="en-US" sz="3600" dirty="0"/>
              <a:t>MAUP and lead exposures in drinking water in Flint, Michigan</a:t>
            </a:r>
          </a:p>
        </p:txBody>
      </p:sp>
      <p:sp>
        <p:nvSpPr>
          <p:cNvPr id="4" name="Content Placeholder 2">
            <a:extLst>
              <a:ext uri="{FF2B5EF4-FFF2-40B4-BE49-F238E27FC236}">
                <a16:creationId xmlns:a16="http://schemas.microsoft.com/office/drawing/2014/main" id="{16783EE0-7E45-4DF4-918A-1A67E933CCDB}"/>
              </a:ext>
            </a:extLst>
          </p:cNvPr>
          <p:cNvSpPr txBox="1">
            <a:spLocks/>
          </p:cNvSpPr>
          <p:nvPr/>
        </p:nvSpPr>
        <p:spPr bwMode="auto">
          <a:xfrm>
            <a:off x="473927" y="1830704"/>
            <a:ext cx="5880410" cy="472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sz="2100" kern="0" dirty="0"/>
              <a:t>Prior to 2013, the city piped treated water for its residents from Detroit </a:t>
            </a:r>
          </a:p>
          <a:p>
            <a:r>
              <a:rPr lang="en-US" sz="2100" kern="0" dirty="0"/>
              <a:t>In 2014, the financially struggling city decided to temporarily pump water from the Flint River to save money</a:t>
            </a:r>
          </a:p>
          <a:p>
            <a:r>
              <a:rPr lang="en-US" sz="2100" kern="0" dirty="0"/>
              <a:t>Flint city officials failed to treat it, and lead leached out from aging pipes into thousands of homes and into the bloodstream of children</a:t>
            </a:r>
          </a:p>
          <a:p>
            <a:r>
              <a:rPr lang="en-US" sz="2100" kern="0" dirty="0"/>
              <a:t>Water quality measurements were being aggregated to the level of zip codes. This meant that the high lead values in the water were being masked by water testing in outlying county area that were not using the Flint city system</a:t>
            </a:r>
          </a:p>
        </p:txBody>
      </p:sp>
    </p:spTree>
    <p:extLst>
      <p:ext uri="{BB962C8B-B14F-4D97-AF65-F5344CB8AC3E}">
        <p14:creationId xmlns:p14="http://schemas.microsoft.com/office/powerpoint/2010/main" val="2839568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57200" y="2150327"/>
            <a:ext cx="5638800" cy="4114800"/>
          </a:xfrm>
        </p:spPr>
        <p:txBody>
          <a:bodyPr/>
          <a:lstStyle/>
          <a:p>
            <a:r>
              <a:rPr lang="en-US" altLang="en-US" sz="2800" dirty="0">
                <a:latin typeface="+mj-lt"/>
              </a:rPr>
              <a:t>MAUP can be used to justify or refute management policies about ecological recovery</a:t>
            </a:r>
          </a:p>
          <a:p>
            <a:r>
              <a:rPr lang="en-US" altLang="en-US" sz="2800" dirty="0">
                <a:latin typeface="+mj-lt"/>
              </a:rPr>
              <a:t>Is clearcutting good or bad?</a:t>
            </a:r>
          </a:p>
          <a:p>
            <a:r>
              <a:rPr lang="en-US" altLang="en-US" sz="2800" dirty="0">
                <a:latin typeface="+mj-lt"/>
              </a:rPr>
              <a:t>It depends upon how you delineate boundaries and use extent and grain to describe post-logging recovery.</a:t>
            </a:r>
          </a:p>
        </p:txBody>
      </p:sp>
      <p:pic>
        <p:nvPicPr>
          <p:cNvPr id="65540" name="Picture 4" descr="C:\Users\JAS\Desktop\clearcut01.jpg"/>
          <p:cNvPicPr>
            <a:picLocks noChangeAspect="1" noChangeArrowheads="1"/>
          </p:cNvPicPr>
          <p:nvPr/>
        </p:nvPicPr>
        <p:blipFill>
          <a:blip r:embed="rId3">
            <a:extLst>
              <a:ext uri="{28A0092B-C50C-407E-A947-70E740481C1C}">
                <a14:useLocalDpi xmlns:a14="http://schemas.microsoft.com/office/drawing/2010/main" val="0"/>
              </a:ext>
            </a:extLst>
          </a:blip>
          <a:srcRect l="39375"/>
          <a:stretch>
            <a:fillRect/>
          </a:stretch>
        </p:blipFill>
        <p:spPr bwMode="auto">
          <a:xfrm>
            <a:off x="6477000" y="381000"/>
            <a:ext cx="540744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078DA6E-331B-472B-8B9F-03F265B1373B}"/>
              </a:ext>
            </a:extLst>
          </p:cNvPr>
          <p:cNvSpPr>
            <a:spLocks noGrp="1"/>
          </p:cNvSpPr>
          <p:nvPr>
            <p:ph type="title"/>
          </p:nvPr>
        </p:nvSpPr>
        <p:spPr>
          <a:xfrm>
            <a:off x="152400" y="609600"/>
            <a:ext cx="6477000" cy="1143000"/>
          </a:xfrm>
        </p:spPr>
        <p:txBody>
          <a:bodyPr/>
          <a:lstStyle/>
          <a:p>
            <a:r>
              <a:rPr lang="en-US" altLang="en-US" sz="3600" dirty="0">
                <a:latin typeface="+mj-lt"/>
              </a:rPr>
              <a:t>MAUP and ecological recovery</a:t>
            </a:r>
            <a:endParaRPr lang="en-US" sz="3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914400" y="403860"/>
            <a:ext cx="10363200" cy="1143000"/>
          </a:xfrm>
        </p:spPr>
        <p:txBody>
          <a:bodyPr/>
          <a:lstStyle/>
          <a:p>
            <a:r>
              <a:rPr lang="en-US" altLang="en-US" sz="3600" dirty="0"/>
              <a:t>MAUP and ecological recovery</a:t>
            </a:r>
          </a:p>
        </p:txBody>
      </p:sp>
      <p:sp>
        <p:nvSpPr>
          <p:cNvPr id="66563" name="Content Placeholder 2"/>
          <p:cNvSpPr>
            <a:spLocks noGrp="1"/>
          </p:cNvSpPr>
          <p:nvPr>
            <p:ph idx="1"/>
          </p:nvPr>
        </p:nvSpPr>
        <p:spPr>
          <a:xfrm>
            <a:off x="914400" y="1767840"/>
            <a:ext cx="10363200" cy="4114800"/>
          </a:xfrm>
        </p:spPr>
        <p:txBody>
          <a:bodyPr/>
          <a:lstStyle/>
          <a:p>
            <a:r>
              <a:rPr lang="en-US" altLang="en-US" sz="3000" dirty="0">
                <a:latin typeface="+mj-lt"/>
              </a:rPr>
              <a:t>Resurvey over large extent and fine grain over multiple points in time: criteria for recovery </a:t>
            </a:r>
            <a:r>
              <a:rPr lang="en-US" altLang="en-US" sz="3000" b="1" dirty="0">
                <a:latin typeface="+mj-lt"/>
              </a:rPr>
              <a:t>not likely to be met </a:t>
            </a:r>
            <a:r>
              <a:rPr lang="en-US" altLang="en-US" sz="3000" dirty="0">
                <a:latin typeface="+mj-lt"/>
              </a:rPr>
              <a:t>– </a:t>
            </a:r>
            <a:r>
              <a:rPr lang="en-US" altLang="en-US" sz="3000" b="1" dirty="0">
                <a:latin typeface="+mj-lt"/>
              </a:rPr>
              <a:t>clearcut logging is bad </a:t>
            </a:r>
          </a:p>
          <a:p>
            <a:r>
              <a:rPr lang="en-US" altLang="en-US" sz="3000" dirty="0">
                <a:latin typeface="+mj-lt"/>
              </a:rPr>
              <a:t>Resurvey over small extent and coarse grain at a single point in time: </a:t>
            </a:r>
            <a:r>
              <a:rPr lang="en-US" altLang="en-US" sz="3000" b="1" dirty="0">
                <a:latin typeface="+mj-lt"/>
              </a:rPr>
              <a:t>criteria for recovery easier to meet – clear cut logging is not bad</a:t>
            </a:r>
          </a:p>
          <a:p>
            <a:r>
              <a:rPr lang="en-US" altLang="en-US" sz="3000" dirty="0">
                <a:latin typeface="+mj-lt"/>
              </a:rPr>
              <a:t>Could also be applied to restoration – what determines recovery is shaped by the extent and grain of your observations</a:t>
            </a:r>
          </a:p>
          <a:p>
            <a:pPr marL="457200" lvl="1" indent="0">
              <a:buNone/>
            </a:pPr>
            <a:endParaRPr lang="en-US" altLang="en-US" dirty="0">
              <a:latin typeface="+mj-lt"/>
            </a:endParaRPr>
          </a:p>
          <a:p>
            <a:endParaRPr lang="en-US" alt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0" y="228600"/>
            <a:ext cx="6019800" cy="1143000"/>
          </a:xfrm>
        </p:spPr>
        <p:txBody>
          <a:bodyPr/>
          <a:lstStyle/>
          <a:p>
            <a:pPr eaLnBrk="1" hangingPunct="1"/>
            <a:r>
              <a:rPr lang="en-US" altLang="en-US" dirty="0"/>
              <a:t>Sampling bias</a:t>
            </a:r>
          </a:p>
        </p:txBody>
      </p:sp>
      <p:sp>
        <p:nvSpPr>
          <p:cNvPr id="30723" name="Rectangle 3"/>
          <p:cNvSpPr>
            <a:spLocks noGrp="1" noChangeArrowheads="1"/>
          </p:cNvSpPr>
          <p:nvPr>
            <p:ph idx="1"/>
          </p:nvPr>
        </p:nvSpPr>
        <p:spPr>
          <a:xfrm>
            <a:off x="533400" y="304801"/>
            <a:ext cx="4419600" cy="5821366"/>
          </a:xfrm>
        </p:spPr>
        <p:txBody>
          <a:bodyPr/>
          <a:lstStyle/>
          <a:p>
            <a:pPr eaLnBrk="1" hangingPunct="1"/>
            <a:r>
              <a:rPr lang="en-US" altLang="en-US" sz="2400" dirty="0"/>
              <a:t>Sampling bias develops when the procedures used to select the sample tend to favor the inclusion of individuals of the population with certain characteristics. </a:t>
            </a:r>
          </a:p>
          <a:p>
            <a:pPr eaLnBrk="1" hangingPunct="1"/>
            <a:r>
              <a:rPr lang="en-US" altLang="en-US" sz="2400" dirty="0"/>
              <a:t>The method of selecting samples causes it to differ from the population.</a:t>
            </a:r>
          </a:p>
          <a:p>
            <a:pPr eaLnBrk="1" hangingPunct="1"/>
            <a:r>
              <a:rPr lang="en-US" altLang="en-US" sz="2400" dirty="0"/>
              <a:t>Can be intentional, as in the example just given about clearcutting, or it can be unintentional. </a:t>
            </a:r>
          </a:p>
          <a:p>
            <a:pPr marL="0" indent="0" eaLnBrk="1" hangingPunct="1">
              <a:buNone/>
            </a:pPr>
            <a:endParaRPr lang="en-US" altLang="en-US" sz="2400" dirty="0"/>
          </a:p>
        </p:txBody>
      </p:sp>
      <p:pic>
        <p:nvPicPr>
          <p:cNvPr id="30724" name="Picture 7" descr="tupelo forest"/>
          <p:cNvPicPr>
            <a:picLocks noChangeAspect="1" noChangeArrowheads="1"/>
          </p:cNvPicPr>
          <p:nvPr/>
        </p:nvPicPr>
        <p:blipFill>
          <a:blip r:embed="rId3" cstate="print"/>
          <a:srcRect/>
          <a:stretch>
            <a:fillRect/>
          </a:stretch>
        </p:blipFill>
        <p:spPr bwMode="auto">
          <a:xfrm>
            <a:off x="5257800" y="1410629"/>
            <a:ext cx="6537174" cy="4525963"/>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754468-CF4F-431F-95A9-241FAFE9FBC6}"/>
              </a:ext>
            </a:extLst>
          </p:cNvPr>
          <p:cNvPicPr>
            <a:picLocks noGrp="1" noChangeAspect="1"/>
          </p:cNvPicPr>
          <p:nvPr>
            <p:ph idx="1"/>
          </p:nvPr>
        </p:nvPicPr>
        <p:blipFill>
          <a:blip r:embed="rId3"/>
          <a:stretch>
            <a:fillRect/>
          </a:stretch>
        </p:blipFill>
        <p:spPr>
          <a:xfrm>
            <a:off x="228600" y="685800"/>
            <a:ext cx="11491422" cy="5943600"/>
          </a:xfrm>
        </p:spPr>
      </p:pic>
      <p:sp>
        <p:nvSpPr>
          <p:cNvPr id="6" name="Rectangle 5">
            <a:extLst>
              <a:ext uri="{FF2B5EF4-FFF2-40B4-BE49-F238E27FC236}">
                <a16:creationId xmlns:a16="http://schemas.microsoft.com/office/drawing/2014/main" id="{8AC4D34A-A151-4644-BF5D-50601EF04617}"/>
              </a:ext>
            </a:extLst>
          </p:cNvPr>
          <p:cNvSpPr/>
          <p:nvPr/>
        </p:nvSpPr>
        <p:spPr bwMode="auto">
          <a:xfrm>
            <a:off x="7644063" y="6420853"/>
            <a:ext cx="36576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2"/>
              </a:solidFill>
              <a:effectLst/>
              <a:latin typeface="Arial" charset="0"/>
            </a:endParaRPr>
          </a:p>
        </p:txBody>
      </p:sp>
    </p:spTree>
    <p:extLst>
      <p:ext uri="{BB962C8B-B14F-4D97-AF65-F5344CB8AC3E}">
        <p14:creationId xmlns:p14="http://schemas.microsoft.com/office/powerpoint/2010/main" val="3042608997"/>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7191022-EA52-4746-9F90-9D277995B4B8}"/>
              </a:ext>
            </a:extLst>
          </p:cNvPr>
          <p:cNvPicPr>
            <a:picLocks noGrp="1" noChangeAspect="1"/>
          </p:cNvPicPr>
          <p:nvPr>
            <p:ph idx="1"/>
          </p:nvPr>
        </p:nvPicPr>
        <p:blipFill>
          <a:blip r:embed="rId3"/>
          <a:stretch>
            <a:fillRect/>
          </a:stretch>
        </p:blipFill>
        <p:spPr>
          <a:xfrm>
            <a:off x="304800" y="533400"/>
            <a:ext cx="11312509" cy="6248400"/>
          </a:xfrm>
        </p:spPr>
      </p:pic>
    </p:spTree>
    <p:extLst>
      <p:ext uri="{BB962C8B-B14F-4D97-AF65-F5344CB8AC3E}">
        <p14:creationId xmlns:p14="http://schemas.microsoft.com/office/powerpoint/2010/main" val="403473292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304800"/>
            <a:ext cx="9144000" cy="1143000"/>
          </a:xfrm>
        </p:spPr>
        <p:txBody>
          <a:bodyPr/>
          <a:lstStyle/>
          <a:p>
            <a:r>
              <a:rPr lang="en-US" altLang="en-US" sz="4000" dirty="0"/>
              <a:t>Example:  what makes it warm or cold?</a:t>
            </a:r>
          </a:p>
        </p:txBody>
      </p:sp>
      <p:sp>
        <p:nvSpPr>
          <p:cNvPr id="14339" name="Rectangle 3"/>
          <p:cNvSpPr>
            <a:spLocks noGrp="1" noChangeArrowheads="1"/>
          </p:cNvSpPr>
          <p:nvPr>
            <p:ph idx="1"/>
          </p:nvPr>
        </p:nvSpPr>
        <p:spPr>
          <a:xfrm>
            <a:off x="457200" y="1600200"/>
            <a:ext cx="11049000" cy="4114800"/>
          </a:xfrm>
        </p:spPr>
        <p:txBody>
          <a:bodyPr/>
          <a:lstStyle/>
          <a:p>
            <a:r>
              <a:rPr lang="en-US" altLang="en-US" sz="2800" dirty="0">
                <a:latin typeface="+mj-lt"/>
              </a:rPr>
              <a:t>A simple question, right? One that would be necessary to understand if you wanted to make climate policy, correct?</a:t>
            </a:r>
          </a:p>
          <a:p>
            <a:r>
              <a:rPr lang="en-US" altLang="en-US" sz="2800" dirty="0">
                <a:latin typeface="+mj-lt"/>
              </a:rPr>
              <a:t>The cause you select could depend upon temporal and spatial scale</a:t>
            </a:r>
          </a:p>
          <a:p>
            <a:pPr lvl="1" eaLnBrk="1" hangingPunct="1"/>
            <a:r>
              <a:rPr lang="en-US" altLang="en-US" sz="2400" dirty="0">
                <a:latin typeface="+mj-lt"/>
              </a:rPr>
              <a:t>Cloud cover and humidity (minutes to hours)</a:t>
            </a:r>
          </a:p>
          <a:p>
            <a:pPr lvl="1" eaLnBrk="1" hangingPunct="1"/>
            <a:r>
              <a:rPr lang="en-US" altLang="en-US" sz="2400" dirty="0">
                <a:latin typeface="+mj-lt"/>
              </a:rPr>
              <a:t>Diurnal (day-night) cycles </a:t>
            </a:r>
          </a:p>
          <a:p>
            <a:pPr lvl="1" eaLnBrk="1" hangingPunct="1"/>
            <a:r>
              <a:rPr lang="en-US" altLang="en-US" sz="2400" dirty="0">
                <a:latin typeface="+mj-lt"/>
              </a:rPr>
              <a:t>Seasonal cycles (1 year)</a:t>
            </a:r>
          </a:p>
          <a:p>
            <a:pPr lvl="1" eaLnBrk="1" hangingPunct="1"/>
            <a:r>
              <a:rPr lang="en-US" altLang="en-US" sz="2400" dirty="0">
                <a:latin typeface="+mj-lt"/>
              </a:rPr>
              <a:t>Atmospheric oscillations (El Nino – La Nina, North Atlantic Oscillation (2 – 10 years)</a:t>
            </a:r>
          </a:p>
          <a:p>
            <a:pPr lvl="1" eaLnBrk="1" hangingPunct="1"/>
            <a:r>
              <a:rPr lang="en-US" altLang="en-US" sz="2400" dirty="0">
                <a:latin typeface="+mj-lt"/>
              </a:rPr>
              <a:t>Cyclical fluctuations due to sunspots (10-50 years)</a:t>
            </a:r>
          </a:p>
          <a:p>
            <a:pPr lvl="1" eaLnBrk="1" hangingPunct="1"/>
            <a:r>
              <a:rPr lang="en-US" altLang="en-US" sz="2400" dirty="0">
                <a:latin typeface="+mj-lt"/>
              </a:rPr>
              <a:t>Anthropogenic contribution of greenhouse gases (10-100 years)</a:t>
            </a:r>
          </a:p>
          <a:p>
            <a:pPr lvl="1" eaLnBrk="1" hangingPunct="1"/>
            <a:r>
              <a:rPr lang="en-US" altLang="en-US" sz="2400" dirty="0">
                <a:latin typeface="+mj-lt"/>
              </a:rPr>
              <a:t>Milankovitch orbital cycles (10,000 yrs)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 calcmode="lin" valueType="num">
                                      <p:cBhvr additive="base">
                                        <p:cTn id="17"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339">
                                            <p:txEl>
                                              <p:pRg st="3" end="3"/>
                                            </p:txEl>
                                          </p:spTgt>
                                        </p:tgtEl>
                                        <p:attrNameLst>
                                          <p:attrName>style.visibility</p:attrName>
                                        </p:attrNameLst>
                                      </p:cBhvr>
                                      <p:to>
                                        <p:strVal val="visible"/>
                                      </p:to>
                                    </p:set>
                                    <p:anim calcmode="lin" valueType="num">
                                      <p:cBhvr additive="base">
                                        <p:cTn id="21"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339">
                                            <p:txEl>
                                              <p:pRg st="4" end="4"/>
                                            </p:txEl>
                                          </p:spTgt>
                                        </p:tgtEl>
                                        <p:attrNameLst>
                                          <p:attrName>style.visibility</p:attrName>
                                        </p:attrNameLst>
                                      </p:cBhvr>
                                      <p:to>
                                        <p:strVal val="visible"/>
                                      </p:to>
                                    </p:set>
                                    <p:anim calcmode="lin" valueType="num">
                                      <p:cBhvr additive="base">
                                        <p:cTn id="25"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339">
                                            <p:txEl>
                                              <p:pRg st="5" end="5"/>
                                            </p:txEl>
                                          </p:spTgt>
                                        </p:tgtEl>
                                        <p:attrNameLst>
                                          <p:attrName>style.visibility</p:attrName>
                                        </p:attrNameLst>
                                      </p:cBhvr>
                                      <p:to>
                                        <p:strVal val="visible"/>
                                      </p:to>
                                    </p:set>
                                    <p:anim calcmode="lin" valueType="num">
                                      <p:cBhvr additive="base">
                                        <p:cTn id="29"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3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339">
                                            <p:txEl>
                                              <p:pRg st="6" end="6"/>
                                            </p:txEl>
                                          </p:spTgt>
                                        </p:tgtEl>
                                        <p:attrNameLst>
                                          <p:attrName>style.visibility</p:attrName>
                                        </p:attrNameLst>
                                      </p:cBhvr>
                                      <p:to>
                                        <p:strVal val="visible"/>
                                      </p:to>
                                    </p:set>
                                    <p:anim calcmode="lin" valueType="num">
                                      <p:cBhvr additive="base">
                                        <p:cTn id="33"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3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39">
                                            <p:txEl>
                                              <p:pRg st="7" end="7"/>
                                            </p:txEl>
                                          </p:spTgt>
                                        </p:tgtEl>
                                        <p:attrNameLst>
                                          <p:attrName>style.visibility</p:attrName>
                                        </p:attrNameLst>
                                      </p:cBhvr>
                                      <p:to>
                                        <p:strVal val="visible"/>
                                      </p:to>
                                    </p:set>
                                    <p:anim calcmode="lin" valueType="num">
                                      <p:cBhvr additive="base">
                                        <p:cTn id="37"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339">
                                            <p:txEl>
                                              <p:pRg st="8" end="8"/>
                                            </p:txEl>
                                          </p:spTgt>
                                        </p:tgtEl>
                                        <p:attrNameLst>
                                          <p:attrName>style.visibility</p:attrName>
                                        </p:attrNameLst>
                                      </p:cBhvr>
                                      <p:to>
                                        <p:strVal val="visible"/>
                                      </p:to>
                                    </p:set>
                                    <p:anim calcmode="lin" valueType="num">
                                      <p:cBhvr additive="base">
                                        <p:cTn id="41" dur="500" fill="hold"/>
                                        <p:tgtEl>
                                          <p:spTgt spid="143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33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Group 5"/>
          <p:cNvGrpSpPr>
            <a:grpSpLocks/>
          </p:cNvGrpSpPr>
          <p:nvPr/>
        </p:nvGrpSpPr>
        <p:grpSpPr bwMode="auto">
          <a:xfrm>
            <a:off x="-1295400" y="762000"/>
            <a:ext cx="7010400" cy="5692140"/>
            <a:chOff x="3505200" y="2057400"/>
            <a:chExt cx="5181600" cy="3886200"/>
          </a:xfrm>
        </p:grpSpPr>
        <p:pic>
          <p:nvPicPr>
            <p:cNvPr id="7578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051" t="18189" r="3728" b="11594"/>
            <a:stretch/>
          </p:blipFill>
          <p:spPr bwMode="auto">
            <a:xfrm>
              <a:off x="4572000" y="2251710"/>
              <a:ext cx="4114800" cy="369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Rectangle 4"/>
            <p:cNvSpPr>
              <a:spLocks noChangeArrowheads="1"/>
            </p:cNvSpPr>
            <p:nvPr/>
          </p:nvSpPr>
          <p:spPr bwMode="auto">
            <a:xfrm>
              <a:off x="3505200" y="2057400"/>
              <a:ext cx="1066800" cy="3352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endParaRPr lang="en-US" altLang="en-US" dirty="0">
                <a:latin typeface="+mj-lt"/>
              </a:endParaRPr>
            </a:p>
          </p:txBody>
        </p:sp>
      </p:grpSp>
      <p:sp>
        <p:nvSpPr>
          <p:cNvPr id="75779" name="Rectangle 5"/>
          <p:cNvSpPr>
            <a:spLocks noChangeArrowheads="1"/>
          </p:cNvSpPr>
          <p:nvPr/>
        </p:nvSpPr>
        <p:spPr bwMode="auto">
          <a:xfrm>
            <a:off x="5750169" y="1166842"/>
            <a:ext cx="3581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en-US" altLang="en-US" sz="2400" dirty="0">
                <a:latin typeface="+mj-lt"/>
              </a:rPr>
              <a:t>The Earth’s tilt (X) constrains the amount of sunlight (Y), which constrains temperature (Z) and ultimately the properties of the vegetation.</a:t>
            </a:r>
            <a:br>
              <a:rPr lang="en-US" altLang="en-US" sz="2400" dirty="0">
                <a:latin typeface="+mj-lt"/>
              </a:rPr>
            </a:br>
            <a:endParaRPr lang="en-US" altLang="en-US" sz="2400" dirty="0">
              <a:latin typeface="+mj-lt"/>
            </a:endParaRPr>
          </a:p>
          <a:p>
            <a:pPr eaLnBrk="1" hangingPunct="1"/>
            <a:r>
              <a:rPr lang="en-US" altLang="en-US" sz="2400" dirty="0">
                <a:latin typeface="+mj-lt"/>
              </a:rPr>
              <a:t>Human disturbance (A), competition from other plants (B ), insect herbivory (C) also shape the properties of vegetation</a:t>
            </a:r>
            <a:endParaRPr lang="en-US" altLang="en-US" sz="2400" b="1" dirty="0">
              <a:latin typeface="+mj-lt"/>
            </a:endParaRPr>
          </a:p>
        </p:txBody>
      </p:sp>
      <p:sp>
        <p:nvSpPr>
          <p:cNvPr id="6" name="Title 1"/>
          <p:cNvSpPr txBox="1">
            <a:spLocks/>
          </p:cNvSpPr>
          <p:nvPr/>
        </p:nvSpPr>
        <p:spPr bwMode="auto">
          <a:xfrm>
            <a:off x="2209800" y="-114300"/>
            <a:ext cx="7772400" cy="1143000"/>
          </a:xfrm>
          <a:prstGeom prst="rect">
            <a:avLst/>
          </a:prstGeom>
          <a:noFill/>
          <a:ln w="9525">
            <a:noFill/>
            <a:miter lim="800000"/>
            <a:headEnd/>
            <a:tailEnd/>
          </a:ln>
        </p:spPr>
        <p:txBody>
          <a:bodyPr anchor="ctr"/>
          <a:lstStyle/>
          <a:p>
            <a:pPr algn="ctr">
              <a:defRPr/>
            </a:pPr>
            <a:endParaRPr lang="en-US" altLang="en-US" sz="4000" kern="0" dirty="0">
              <a:latin typeface="+mj-lt"/>
              <a:ea typeface="+mj-ea"/>
              <a:cs typeface="Arial" charset="0"/>
            </a:endParaRPr>
          </a:p>
        </p:txBody>
      </p:sp>
      <p:pic>
        <p:nvPicPr>
          <p:cNvPr id="2" name="Picture 2" descr="Image result for hierarchy ecological">
            <a:extLst>
              <a:ext uri="{FF2B5EF4-FFF2-40B4-BE49-F238E27FC236}">
                <a16:creationId xmlns:a16="http://schemas.microsoft.com/office/drawing/2014/main" id="{556E9175-FA42-BC7C-689A-A7121FA6D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1046607"/>
            <a:ext cx="2042033" cy="29938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5240" y="228600"/>
            <a:ext cx="11414760" cy="1143000"/>
          </a:xfrm>
        </p:spPr>
        <p:txBody>
          <a:bodyPr/>
          <a:lstStyle/>
          <a:p>
            <a:pPr eaLnBrk="1" hangingPunct="1"/>
            <a:r>
              <a:rPr lang="en-US" altLang="en-US" dirty="0"/>
              <a:t>Hierarchy theory</a:t>
            </a:r>
          </a:p>
        </p:txBody>
      </p:sp>
      <p:sp>
        <p:nvSpPr>
          <p:cNvPr id="54275" name="Rectangle 3"/>
          <p:cNvSpPr>
            <a:spLocks noGrp="1" noChangeArrowheads="1"/>
          </p:cNvSpPr>
          <p:nvPr>
            <p:ph idx="1"/>
          </p:nvPr>
        </p:nvSpPr>
        <p:spPr>
          <a:xfrm>
            <a:off x="457200" y="1600200"/>
            <a:ext cx="5779007" cy="5029200"/>
          </a:xfrm>
        </p:spPr>
        <p:txBody>
          <a:bodyPr/>
          <a:lstStyle/>
          <a:p>
            <a:r>
              <a:rPr lang="en-US" altLang="en-US" sz="2400" dirty="0">
                <a:latin typeface="+mj-lt"/>
                <a:cs typeface="Arial" panose="020B0604020202020204" pitchFamily="34" charset="0"/>
              </a:rPr>
              <a:t>Landscapes organized into spatial and temporal domains of processes</a:t>
            </a:r>
          </a:p>
          <a:p>
            <a:r>
              <a:rPr lang="en-US" altLang="en-US" sz="2400" dirty="0">
                <a:latin typeface="+mj-lt"/>
                <a:cs typeface="Arial" panose="020B0604020202020204" pitchFamily="34" charset="0"/>
              </a:rPr>
              <a:t>System of vertical interconnections </a:t>
            </a:r>
          </a:p>
          <a:p>
            <a:r>
              <a:rPr lang="en-US" altLang="en-US" sz="2400" dirty="0">
                <a:latin typeface="+mj-lt"/>
                <a:cs typeface="Arial" panose="020B0604020202020204" pitchFamily="34" charset="0"/>
              </a:rPr>
              <a:t>Higher levels (slow and extending over large extents) set the context for the lower levels (fast and expressed at local extents)</a:t>
            </a:r>
          </a:p>
          <a:p>
            <a:r>
              <a:rPr lang="en-US" altLang="en-US" sz="2400" dirty="0">
                <a:latin typeface="+mj-lt"/>
                <a:cs typeface="Arial" panose="020B0604020202020204" pitchFamily="34" charset="0"/>
              </a:rPr>
              <a:t>Hierarchy theory exemplifies a Cartesian scaling of the world – it works well if you assume the world is a container and things are just passively in it</a:t>
            </a:r>
          </a:p>
          <a:p>
            <a:pPr marL="457200" lvl="1" indent="0">
              <a:buNone/>
            </a:pPr>
            <a:endParaRPr lang="en-US" altLang="en-US" sz="2400" dirty="0">
              <a:latin typeface="+mj-lt"/>
              <a:cs typeface="Arial" panose="020B0604020202020204" pitchFamily="34" charset="0"/>
            </a:endParaRPr>
          </a:p>
          <a:p>
            <a:pPr marL="0" indent="0">
              <a:buNone/>
            </a:pPr>
            <a:endParaRPr lang="en-US" altLang="en-US" sz="2800" dirty="0">
              <a:latin typeface="+mj-lt"/>
              <a:cs typeface="Arial" panose="020B0604020202020204" pitchFamily="34" charset="0"/>
            </a:endParaRPr>
          </a:p>
        </p:txBody>
      </p:sp>
      <p:pic>
        <p:nvPicPr>
          <p:cNvPr id="54276" name="Picture 5"/>
          <p:cNvPicPr>
            <a:picLocks noChangeAspect="1" noChangeArrowheads="1"/>
          </p:cNvPicPr>
          <p:nvPr/>
        </p:nvPicPr>
        <p:blipFill>
          <a:blip r:embed="rId3">
            <a:extLst>
              <a:ext uri="{28A0092B-C50C-407E-A947-70E740481C1C}">
                <a14:useLocalDpi xmlns:a14="http://schemas.microsoft.com/office/drawing/2010/main" val="0"/>
              </a:ext>
            </a:extLst>
          </a:blip>
          <a:srcRect l="29588"/>
          <a:stretch>
            <a:fillRect/>
          </a:stretch>
        </p:blipFill>
        <p:spPr bwMode="auto">
          <a:xfrm>
            <a:off x="6705600" y="1066800"/>
            <a:ext cx="5113984" cy="503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3" name="Group 6"/>
          <p:cNvGrpSpPr>
            <a:grpSpLocks/>
          </p:cNvGrpSpPr>
          <p:nvPr/>
        </p:nvGrpSpPr>
        <p:grpSpPr bwMode="auto">
          <a:xfrm>
            <a:off x="7064375" y="2979739"/>
            <a:ext cx="1589088" cy="2422525"/>
            <a:chOff x="7467600" y="2667000"/>
            <a:chExt cx="1447800" cy="2590800"/>
          </a:xfrm>
        </p:grpSpPr>
        <p:sp>
          <p:nvSpPr>
            <p:cNvPr id="56325" name="Rectangle 6"/>
            <p:cNvSpPr>
              <a:spLocks noChangeArrowheads="1"/>
            </p:cNvSpPr>
            <p:nvPr/>
          </p:nvSpPr>
          <p:spPr bwMode="auto">
            <a:xfrm>
              <a:off x="7467600" y="2667000"/>
              <a:ext cx="1371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endParaRPr lang="en-US" altLang="en-US" dirty="0"/>
            </a:p>
          </p:txBody>
        </p:sp>
        <p:sp>
          <p:nvSpPr>
            <p:cNvPr id="56326" name="Rectangle 7"/>
            <p:cNvSpPr>
              <a:spLocks noChangeArrowheads="1"/>
            </p:cNvSpPr>
            <p:nvPr/>
          </p:nvSpPr>
          <p:spPr bwMode="auto">
            <a:xfrm>
              <a:off x="7543800" y="4953000"/>
              <a:ext cx="13716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endParaRPr lang="en-US" altLang="en-US" dirty="0"/>
            </a:p>
          </p:txBody>
        </p:sp>
      </p:gr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0"/>
            <a:ext cx="5351332" cy="676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286000" y="53975"/>
            <a:ext cx="7772400" cy="1143000"/>
          </a:xfrm>
        </p:spPr>
        <p:txBody>
          <a:bodyPr/>
          <a:lstStyle/>
          <a:p>
            <a:r>
              <a:rPr lang="en-US" altLang="en-US" dirty="0">
                <a:cs typeface="Arial" panose="020B0604020202020204" pitchFamily="34" charset="0"/>
              </a:rPr>
              <a:t>Constructivist scale</a:t>
            </a:r>
          </a:p>
        </p:txBody>
      </p:sp>
      <p:sp>
        <p:nvSpPr>
          <p:cNvPr id="58371" name="Content Placeholder 2"/>
          <p:cNvSpPr>
            <a:spLocks noGrp="1"/>
          </p:cNvSpPr>
          <p:nvPr>
            <p:ph idx="1"/>
          </p:nvPr>
        </p:nvSpPr>
        <p:spPr>
          <a:xfrm>
            <a:off x="1947348" y="1196975"/>
            <a:ext cx="8763000" cy="4114800"/>
          </a:xfrm>
        </p:spPr>
        <p:txBody>
          <a:bodyPr/>
          <a:lstStyle/>
          <a:p>
            <a:r>
              <a:rPr lang="en-US" altLang="en-US" sz="2700" dirty="0">
                <a:latin typeface="+mj-lt"/>
                <a:cs typeface="Arial" panose="020B0604020202020204" pitchFamily="34" charset="0"/>
              </a:rPr>
              <a:t>There is no fixed and unchanging hierarchy of scales</a:t>
            </a:r>
          </a:p>
          <a:p>
            <a:pPr lvl="1">
              <a:buFontTx/>
              <a:buNone/>
            </a:pPr>
            <a:endParaRPr lang="en-US" altLang="en-US" dirty="0">
              <a:latin typeface="+mj-lt"/>
              <a:cs typeface="Arial" panose="020B0604020202020204" pitchFamily="34" charset="0"/>
            </a:endParaRPr>
          </a:p>
        </p:txBody>
      </p:sp>
      <p:pic>
        <p:nvPicPr>
          <p:cNvPr id="58372" name="Picture 2" descr="C:\Users\JAS\Desktop\earth-blu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930036"/>
            <a:ext cx="231920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dead planet ear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8528" y="1961309"/>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levels of the atmosphe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2602" r="49748"/>
          <a:stretch/>
        </p:blipFill>
        <p:spPr bwMode="auto">
          <a:xfrm>
            <a:off x="7166814" y="2234359"/>
            <a:ext cx="3043986" cy="1739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otnature.co.uk/assets/images/Poland/South/Trip%206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4572001"/>
            <a:ext cx="3983021" cy="19979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bacterial fil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6335" y="4572000"/>
            <a:ext cx="2580003" cy="19739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photos.smugmug.com/2013/2013-07-10-SB-Channel/i-Wrjwcff/0/XL/intertidal%20zonation%20northwest%20coast%202013%2007-10%20Sta%20Cruz%20Island-001-X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0600" y="4572000"/>
            <a:ext cx="2997390" cy="19904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82600" y="228600"/>
            <a:ext cx="5613400" cy="1143000"/>
          </a:xfrm>
        </p:spPr>
        <p:txBody>
          <a:bodyPr/>
          <a:lstStyle/>
          <a:p>
            <a:r>
              <a:rPr lang="en-US" altLang="en-US" sz="4000" dirty="0">
                <a:cs typeface="Arial" panose="020B0604020202020204" pitchFamily="34" charset="0"/>
              </a:rPr>
              <a:t>Constructivist scale</a:t>
            </a:r>
          </a:p>
        </p:txBody>
      </p:sp>
      <p:sp>
        <p:nvSpPr>
          <p:cNvPr id="59395" name="Content Placeholder 2"/>
          <p:cNvSpPr>
            <a:spLocks noGrp="1"/>
          </p:cNvSpPr>
          <p:nvPr>
            <p:ph idx="1"/>
          </p:nvPr>
        </p:nvSpPr>
        <p:spPr>
          <a:xfrm>
            <a:off x="609600" y="1447800"/>
            <a:ext cx="5334000" cy="5029200"/>
          </a:xfrm>
        </p:spPr>
        <p:txBody>
          <a:bodyPr/>
          <a:lstStyle/>
          <a:p>
            <a:r>
              <a:rPr lang="en-US" altLang="en-US" sz="2400" dirty="0">
                <a:latin typeface="+mj-lt"/>
                <a:cs typeface="Arial" panose="020B0604020202020204" pitchFamily="34" charset="0"/>
              </a:rPr>
              <a:t>Life shapes the environments in which it resides</a:t>
            </a:r>
          </a:p>
          <a:p>
            <a:r>
              <a:rPr lang="en-US" altLang="en-US" sz="2400" dirty="0">
                <a:latin typeface="+mj-lt"/>
                <a:cs typeface="Arial" panose="020B0604020202020204" pitchFamily="34" charset="0"/>
              </a:rPr>
              <a:t>Differentiation of the world through abiotic and biotic processes</a:t>
            </a:r>
          </a:p>
          <a:p>
            <a:r>
              <a:rPr lang="en-US" altLang="en-US" sz="2400" dirty="0">
                <a:latin typeface="+mj-lt"/>
                <a:cs typeface="Arial" panose="020B0604020202020204" pitchFamily="34" charset="0"/>
              </a:rPr>
              <a:t>Scale in this sense is produced, not an </a:t>
            </a:r>
            <a:r>
              <a:rPr lang="en-US" altLang="en-US" sz="2400" i="1" dirty="0">
                <a:latin typeface="+mj-lt"/>
                <a:cs typeface="Arial" panose="020B0604020202020204" pitchFamily="34" charset="0"/>
              </a:rPr>
              <a:t>a priori </a:t>
            </a:r>
            <a:r>
              <a:rPr lang="en-US" altLang="en-US" sz="2400" dirty="0">
                <a:latin typeface="+mj-lt"/>
                <a:cs typeface="Arial" panose="020B0604020202020204" pitchFamily="34" charset="0"/>
              </a:rPr>
              <a:t>given, a container in which organisms have no influence upon</a:t>
            </a:r>
          </a:p>
          <a:p>
            <a:r>
              <a:rPr lang="en-US" altLang="en-US" sz="2400" dirty="0">
                <a:latin typeface="+mj-lt"/>
                <a:cs typeface="Arial" panose="020B0604020202020204" pitchFamily="34" charset="0"/>
              </a:rPr>
              <a:t>Think of the boundaries produced by these organisms, the way they influence the extent and distribution of environmental conditions and resources</a:t>
            </a:r>
          </a:p>
          <a:p>
            <a:pPr marL="0" indent="0">
              <a:buNone/>
            </a:pPr>
            <a:endParaRPr lang="en-US" altLang="en-US" sz="2600" dirty="0">
              <a:latin typeface="+mj-lt"/>
              <a:cs typeface="Arial" panose="020B0604020202020204" pitchFamily="34" charset="0"/>
            </a:endParaRPr>
          </a:p>
          <a:p>
            <a:pPr marL="0" indent="0">
              <a:buNone/>
            </a:pPr>
            <a:endParaRPr lang="en-US" altLang="en-US" sz="2600" dirty="0">
              <a:latin typeface="+mj-lt"/>
              <a:cs typeface="Arial" panose="020B0604020202020204" pitchFamily="34" charset="0"/>
            </a:endParaRPr>
          </a:p>
          <a:p>
            <a:endParaRPr lang="en-US" altLang="en-US" sz="2600" dirty="0">
              <a:latin typeface="+mj-lt"/>
              <a:cs typeface="Arial" panose="020B0604020202020204" pitchFamily="34" charset="0"/>
            </a:endParaRPr>
          </a:p>
          <a:p>
            <a:pPr>
              <a:buFontTx/>
              <a:buNone/>
            </a:pPr>
            <a:r>
              <a:rPr lang="en-US" altLang="en-US" sz="2700" dirty="0">
                <a:latin typeface="+mj-lt"/>
                <a:cs typeface="Arial" panose="020B0604020202020204" pitchFamily="34" charset="0"/>
              </a:rPr>
              <a:t>  </a:t>
            </a:r>
          </a:p>
          <a:p>
            <a:pPr lvl="1">
              <a:buFontTx/>
              <a:buNone/>
            </a:pPr>
            <a:endParaRPr lang="en-US" altLang="en-US" dirty="0">
              <a:latin typeface="+mj-lt"/>
              <a:cs typeface="Arial" panose="020B0604020202020204" pitchFamily="34" charset="0"/>
            </a:endParaRPr>
          </a:p>
        </p:txBody>
      </p:sp>
      <p:pic>
        <p:nvPicPr>
          <p:cNvPr id="59396" name="Picture 3" descr="E:\Presentation\Beaver_dam_Jämtland.JPG"/>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6705600" y="3514293"/>
            <a:ext cx="4583428" cy="31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2" descr="C:\Documents and Settings\Jon Anthony Stallins\My Documents\My Pictures\Stromatolites.jpg"/>
          <p:cNvPicPr>
            <a:picLocks noChangeAspect="1" noChangeArrowheads="1"/>
          </p:cNvPicPr>
          <p:nvPr/>
        </p:nvPicPr>
        <p:blipFill>
          <a:blip r:embed="rId4">
            <a:extLst>
              <a:ext uri="{28A0092B-C50C-407E-A947-70E740481C1C}">
                <a14:useLocalDpi xmlns:a14="http://schemas.microsoft.com/office/drawing/2010/main" val="0"/>
              </a:ext>
            </a:extLst>
          </a:blip>
          <a:srcRect r="7356" b="8824"/>
          <a:stretch>
            <a:fillRect/>
          </a:stretch>
        </p:blipFill>
        <p:spPr bwMode="auto">
          <a:xfrm>
            <a:off x="6705600" y="380999"/>
            <a:ext cx="4583428" cy="295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z="4000" dirty="0"/>
              <a:t>Rules for ecological scale</a:t>
            </a:r>
          </a:p>
        </p:txBody>
      </p:sp>
      <p:sp>
        <p:nvSpPr>
          <p:cNvPr id="33795" name="Rectangle 3"/>
          <p:cNvSpPr>
            <a:spLocks noGrp="1" noChangeArrowheads="1"/>
          </p:cNvSpPr>
          <p:nvPr>
            <p:ph idx="1"/>
          </p:nvPr>
        </p:nvSpPr>
        <p:spPr/>
        <p:txBody>
          <a:bodyPr/>
          <a:lstStyle/>
          <a:p>
            <a:pPr marL="457200" indent="-457200">
              <a:buFont typeface="+mj-lt"/>
              <a:buAutoNum type="arabicPeriod"/>
              <a:defRPr/>
            </a:pPr>
            <a:r>
              <a:rPr lang="en-US" sz="2800" dirty="0">
                <a:latin typeface="+mj-lt"/>
              </a:rPr>
              <a:t>Patterns are dependent upon the scale of observation</a:t>
            </a:r>
          </a:p>
          <a:p>
            <a:pPr marL="457200" indent="-457200">
              <a:buFont typeface="+mj-lt"/>
              <a:buAutoNum type="arabicPeriod"/>
              <a:defRPr/>
            </a:pPr>
            <a:r>
              <a:rPr lang="en-US" sz="2800" dirty="0">
                <a:latin typeface="+mj-lt"/>
              </a:rPr>
              <a:t>The important explanatory variables change with scale.</a:t>
            </a:r>
          </a:p>
          <a:p>
            <a:pPr marL="457200" indent="-457200">
              <a:buFont typeface="+mj-lt"/>
              <a:buAutoNum type="arabicPeriod"/>
              <a:defRPr/>
            </a:pPr>
            <a:r>
              <a:rPr lang="en-US" sz="2800" dirty="0">
                <a:latin typeface="+mj-lt"/>
              </a:rPr>
              <a:t>Statistical relationships may change as scale changes.</a:t>
            </a:r>
          </a:p>
          <a:p>
            <a:pPr marL="457200" indent="-457200">
              <a:buFont typeface="+mj-lt"/>
              <a:buAutoNum type="arabicPeriod"/>
              <a:defRPr/>
            </a:pPr>
            <a:r>
              <a:rPr lang="en-US" sz="2800" dirty="0">
                <a:latin typeface="+mj-lt"/>
              </a:rPr>
              <a:t>Patterns are generated by processes acting over various temporal and spatial scales.</a:t>
            </a:r>
          </a:p>
          <a:p>
            <a:pPr eaLnBrk="1" hangingPunct="1">
              <a:defRPr/>
            </a:pPr>
            <a:endParaRPr lang="en-US" sz="2800" dirty="0">
              <a:latin typeface="+mj-lt"/>
            </a:endParaRPr>
          </a:p>
          <a:p>
            <a:pPr eaLnBrk="1" hangingPunct="1">
              <a:defRPr/>
            </a:pPr>
            <a:endParaRPr lang="en-US" dirty="0">
              <a:latin typeface="+mj-lt"/>
            </a:endParaRPr>
          </a:p>
          <a:p>
            <a:pPr eaLnBrk="1" hangingPunct="1">
              <a:defRPr/>
            </a:pPr>
            <a:endParaRPr 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Documents and Settings\tony\Desktop\census_grid_homicide-full.jpg"/>
          <p:cNvPicPr>
            <a:picLocks noChangeAspect="1" noChangeArrowheads="1"/>
          </p:cNvPicPr>
          <p:nvPr/>
        </p:nvPicPr>
        <p:blipFill>
          <a:blip r:embed="rId3">
            <a:extLst>
              <a:ext uri="{28A0092B-C50C-407E-A947-70E740481C1C}">
                <a14:useLocalDpi xmlns:a14="http://schemas.microsoft.com/office/drawing/2010/main" val="0"/>
              </a:ext>
            </a:extLst>
          </a:blip>
          <a:srcRect r="19048"/>
          <a:stretch>
            <a:fillRect/>
          </a:stretch>
        </p:blipFill>
        <p:spPr bwMode="auto">
          <a:xfrm>
            <a:off x="4648200" y="152400"/>
            <a:ext cx="51816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228600" y="152400"/>
            <a:ext cx="5029200" cy="830263"/>
          </a:xfrm>
          <a:prstGeom prst="rect">
            <a:avLst/>
          </a:prstGeom>
          <a:solidFill>
            <a:schemeClr val="bg1"/>
          </a:solidFill>
          <a:ln w="9525">
            <a:solidFill>
              <a:schemeClr val="tx1"/>
            </a:solidFill>
            <a:miter lim="800000"/>
            <a:headEnd/>
            <a:tailEnd/>
          </a:ln>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a:r>
              <a:rPr lang="en-US" altLang="en-US" sz="2400" dirty="0">
                <a:latin typeface="+mj-lt"/>
              </a:rPr>
              <a:t>Patterns are dependent upon the scale of observation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04801"/>
            <a:ext cx="35845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2"/>
          <p:cNvSpPr>
            <a:spLocks noChangeArrowheads="1"/>
          </p:cNvSpPr>
          <p:nvPr/>
        </p:nvSpPr>
        <p:spPr bwMode="auto">
          <a:xfrm>
            <a:off x="5181600" y="457201"/>
            <a:ext cx="5246688" cy="830263"/>
          </a:xfrm>
          <a:prstGeom prst="rect">
            <a:avLst/>
          </a:prstGeom>
          <a:solidFill>
            <a:schemeClr val="bg1"/>
          </a:solidFill>
          <a:ln w="9525">
            <a:solidFill>
              <a:schemeClr val="tx1"/>
            </a:solidFill>
            <a:miter lim="800000"/>
            <a:headEnd/>
            <a:tailEnd/>
          </a:ln>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2400" dirty="0">
                <a:latin typeface="+mj-lt"/>
              </a:rPr>
              <a:t>The important explanatory variables change with scale.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Documents and Settings\Tony Stallins\Desktop\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96950"/>
            <a:ext cx="67056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2057400" y="152401"/>
            <a:ext cx="8153400" cy="830263"/>
          </a:xfrm>
          <a:prstGeom prst="rect">
            <a:avLst/>
          </a:prstGeom>
          <a:solidFill>
            <a:schemeClr val="bg1"/>
          </a:solidFill>
          <a:ln w="9525">
            <a:solidFill>
              <a:schemeClr val="tx1"/>
            </a:solidFill>
            <a:miter lim="800000"/>
            <a:headEnd/>
            <a:tailEnd/>
          </a:ln>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a:r>
              <a:rPr lang="en-US" altLang="en-US" sz="2400" dirty="0">
                <a:latin typeface="+mj-lt"/>
              </a:rPr>
              <a:t>The important explanatory variables change with scale</a:t>
            </a:r>
            <a:r>
              <a:rPr lang="en-US" altLang="en-US" sz="1600" dirty="0">
                <a:latin typeface="+mj-lt"/>
              </a:rPr>
              <a:t>.</a:t>
            </a:r>
          </a:p>
          <a:p>
            <a:pPr algn="ctr"/>
            <a:r>
              <a:rPr lang="en-US" altLang="en-US" sz="2400" dirty="0">
                <a:latin typeface="+mj-lt"/>
              </a:rPr>
              <a:t>Patterns are dependent upon the scale of observation.</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2"/>
          <p:cNvSpPr>
            <a:spLocks noGrp="1"/>
          </p:cNvSpPr>
          <p:nvPr>
            <p:ph idx="1"/>
          </p:nvPr>
        </p:nvSpPr>
        <p:spPr/>
        <p:txBody>
          <a:bodyPr/>
          <a:lstStyle/>
          <a:p>
            <a:pPr>
              <a:buFontTx/>
              <a:buNone/>
            </a:pPr>
            <a:r>
              <a:rPr lang="en-US" altLang="en-US" sz="2800" dirty="0">
                <a:latin typeface="+mj-lt"/>
                <a:cs typeface="Arial" panose="020B0604020202020204" pitchFamily="34" charset="0"/>
              </a:rPr>
              <a:t> </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164" y="1487488"/>
            <a:ext cx="908367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3"/>
          <p:cNvSpPr>
            <a:spLocks noChangeArrowheads="1"/>
          </p:cNvSpPr>
          <p:nvPr/>
        </p:nvSpPr>
        <p:spPr bwMode="auto">
          <a:xfrm>
            <a:off x="2133600" y="152400"/>
            <a:ext cx="8001000" cy="1200150"/>
          </a:xfrm>
          <a:prstGeom prst="rect">
            <a:avLst/>
          </a:prstGeom>
          <a:solidFill>
            <a:schemeClr val="bg1"/>
          </a:solidFill>
          <a:ln w="9525">
            <a:solidFill>
              <a:schemeClr val="tx1"/>
            </a:solidFill>
            <a:miter lim="800000"/>
            <a:headEnd/>
            <a:tailEnd/>
          </a:ln>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2400" dirty="0">
                <a:latin typeface="+mj-lt"/>
              </a:rPr>
              <a:t>The important explanatory variables change with scale. </a:t>
            </a:r>
          </a:p>
          <a:p>
            <a:r>
              <a:rPr lang="en-US" altLang="en-US" sz="2400" dirty="0">
                <a:latin typeface="+mj-lt"/>
              </a:rPr>
              <a:t>Patterns are dependent upon the scale of observation.</a:t>
            </a:r>
          </a:p>
          <a:p>
            <a:r>
              <a:rPr lang="en-US" altLang="en-US" sz="2400" dirty="0">
                <a:latin typeface="+mj-lt"/>
              </a:rPr>
              <a:t>Statistical relationships may change as scale changes.</a:t>
            </a:r>
            <a:endParaRPr lang="en-US" alt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3651" y="1371600"/>
            <a:ext cx="11821119" cy="3810000"/>
          </a:xfrm>
        </p:spPr>
      </p:pic>
    </p:spTree>
    <p:extLst>
      <p:ext uri="{BB962C8B-B14F-4D97-AF65-F5344CB8AC3E}">
        <p14:creationId xmlns:p14="http://schemas.microsoft.com/office/powerpoint/2010/main" val="1711953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432" y="374898"/>
            <a:ext cx="6068568" cy="1143000"/>
          </a:xfrm>
        </p:spPr>
        <p:txBody>
          <a:bodyPr/>
          <a:lstStyle/>
          <a:p>
            <a:pPr eaLnBrk="1" hangingPunct="1"/>
            <a:r>
              <a:rPr lang="en-US" altLang="en-US" sz="4000" dirty="0"/>
              <a:t>Rules for ecological scale</a:t>
            </a:r>
          </a:p>
        </p:txBody>
      </p:sp>
      <p:sp>
        <p:nvSpPr>
          <p:cNvPr id="65539" name="Rectangle 3"/>
          <p:cNvSpPr>
            <a:spLocks noGrp="1" noChangeArrowheads="1"/>
          </p:cNvSpPr>
          <p:nvPr>
            <p:ph idx="1"/>
          </p:nvPr>
        </p:nvSpPr>
        <p:spPr>
          <a:xfrm>
            <a:off x="228600" y="1905000"/>
            <a:ext cx="5535168" cy="4114800"/>
          </a:xfrm>
        </p:spPr>
        <p:txBody>
          <a:bodyPr/>
          <a:lstStyle/>
          <a:p>
            <a:pPr marL="514350" indent="-514350">
              <a:buNone/>
            </a:pPr>
            <a:r>
              <a:rPr lang="en-US" altLang="en-US" sz="2800" dirty="0">
                <a:latin typeface="+mj-lt"/>
              </a:rPr>
              <a:t>5.  Scale can be used to justify or refute certain management practices and ideas about nature</a:t>
            </a:r>
          </a:p>
        </p:txBody>
      </p:sp>
      <p:pic>
        <p:nvPicPr>
          <p:cNvPr id="65540" name="Picture 4" descr="C:\Users\JAS\Desktop\clearcut01.jpg"/>
          <p:cNvPicPr>
            <a:picLocks noChangeAspect="1" noChangeArrowheads="1"/>
          </p:cNvPicPr>
          <p:nvPr/>
        </p:nvPicPr>
        <p:blipFill>
          <a:blip r:embed="rId3">
            <a:extLst>
              <a:ext uri="{28A0092B-C50C-407E-A947-70E740481C1C}">
                <a14:useLocalDpi xmlns:a14="http://schemas.microsoft.com/office/drawing/2010/main" val="0"/>
              </a:ext>
            </a:extLst>
          </a:blip>
          <a:srcRect l="39375"/>
          <a:stretch>
            <a:fillRect/>
          </a:stretch>
        </p:blipFill>
        <p:spPr bwMode="auto">
          <a:xfrm>
            <a:off x="6096000" y="626153"/>
            <a:ext cx="5328610" cy="585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ESCRIPTION">
            <a:hlinkClick r:id="rId4"/>
          </p:cNvPr>
          <p:cNvPicPr>
            <a:picLocks noChangeAspect="1" noChangeArrowheads="1" noCrop="1"/>
          </p:cNvPicPr>
          <p:nvPr/>
        </p:nvPicPr>
        <p:blipFill>
          <a:blip r:embed="rId5"/>
          <a:srcRect/>
          <a:stretch>
            <a:fillRect/>
          </a:stretch>
        </p:blipFill>
        <p:spPr bwMode="auto">
          <a:xfrm>
            <a:off x="674257" y="3429000"/>
            <a:ext cx="4583543" cy="3132287"/>
          </a:xfrm>
          <a:prstGeom prst="rect">
            <a:avLst/>
          </a:prstGeom>
          <a:noFill/>
          <a:ln w="50800">
            <a:solidFill>
              <a:schemeClr val="accent1">
                <a:lumMod val="25000"/>
              </a:schemeClr>
            </a:solidFill>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2133600" y="304800"/>
            <a:ext cx="7772400" cy="1143000"/>
          </a:xfrm>
        </p:spPr>
        <p:txBody>
          <a:bodyPr/>
          <a:lstStyle/>
          <a:p>
            <a:r>
              <a:rPr lang="en-US" altLang="en-US" sz="4000" dirty="0"/>
              <a:t>Rules for ecological scale</a:t>
            </a:r>
            <a:endParaRPr lang="en-US" altLang="en-US" sz="4000" dirty="0">
              <a:cs typeface="Arial" panose="020B0604020202020204" pitchFamily="34" charset="0"/>
            </a:endParaRPr>
          </a:p>
        </p:txBody>
      </p:sp>
      <p:sp>
        <p:nvSpPr>
          <p:cNvPr id="67587" name="Content Placeholder 2"/>
          <p:cNvSpPr>
            <a:spLocks noGrp="1"/>
          </p:cNvSpPr>
          <p:nvPr>
            <p:ph idx="1"/>
          </p:nvPr>
        </p:nvSpPr>
        <p:spPr>
          <a:xfrm>
            <a:off x="533400" y="1295400"/>
            <a:ext cx="11201400" cy="4114800"/>
          </a:xfrm>
        </p:spPr>
        <p:txBody>
          <a:bodyPr/>
          <a:lstStyle/>
          <a:p>
            <a:pPr marL="342900" lvl="1" indent="-342900">
              <a:buNone/>
            </a:pPr>
            <a:r>
              <a:rPr lang="en-US" altLang="en-US" sz="2400" dirty="0">
                <a:latin typeface="+mj-lt"/>
                <a:cs typeface="Arial" panose="020B0604020202020204" pitchFamily="34" charset="0"/>
              </a:rPr>
              <a:t>6. </a:t>
            </a:r>
            <a:r>
              <a:rPr lang="en-US" altLang="en-US" sz="2400" dirty="0">
                <a:latin typeface="+mj-lt"/>
              </a:rPr>
              <a:t>Don’t be anthropocentric – other organisms  scale the world differently from us. The</a:t>
            </a:r>
            <a:r>
              <a:rPr lang="en-US" altLang="en-US" sz="2400" dirty="0">
                <a:latin typeface="+mj-lt"/>
                <a:cs typeface="Arial" panose="020B0604020202020204" pitchFamily="34" charset="0"/>
              </a:rPr>
              <a:t> scales experienced by an organism define what it sees and responds to.  For example, what might constitute a patchy resource to an insect, could be perceived by a larger vertebrate such as a bird as a homogeneous patch. </a:t>
            </a:r>
          </a:p>
          <a:p>
            <a:endParaRPr lang="en-US" altLang="en-US" dirty="0">
              <a:latin typeface="+mj-lt"/>
              <a:cs typeface="Arial" panose="020B0604020202020204" pitchFamily="34" charset="0"/>
            </a:endParaRPr>
          </a:p>
        </p:txBody>
      </p:sp>
      <p:pic>
        <p:nvPicPr>
          <p:cNvPr id="67588" name="Picture 2" descr="C:\Documents and Settings\Tony Stallins\Desktop\scalfig1.gif"/>
          <p:cNvPicPr>
            <a:picLocks noChangeAspect="1" noChangeArrowheads="1"/>
          </p:cNvPicPr>
          <p:nvPr/>
        </p:nvPicPr>
        <p:blipFill>
          <a:blip r:embed="rId3">
            <a:extLst>
              <a:ext uri="{28A0092B-C50C-407E-A947-70E740481C1C}">
                <a14:useLocalDpi xmlns:a14="http://schemas.microsoft.com/office/drawing/2010/main" val="0"/>
              </a:ext>
            </a:extLst>
          </a:blip>
          <a:srcRect t="7407"/>
          <a:stretch>
            <a:fillRect/>
          </a:stretch>
        </p:blipFill>
        <p:spPr bwMode="auto">
          <a:xfrm>
            <a:off x="2130778" y="2945450"/>
            <a:ext cx="8153399" cy="391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2057400" y="457200"/>
            <a:ext cx="7772400" cy="1143000"/>
          </a:xfrm>
        </p:spPr>
        <p:txBody>
          <a:bodyPr/>
          <a:lstStyle/>
          <a:p>
            <a:r>
              <a:rPr lang="en-US" altLang="en-US" sz="4000" dirty="0"/>
              <a:t>Rules for ecological scale</a:t>
            </a:r>
            <a:endParaRPr lang="en-US" altLang="en-US" sz="4000" dirty="0">
              <a:cs typeface="Arial" panose="020B0604020202020204" pitchFamily="34" charset="0"/>
            </a:endParaRPr>
          </a:p>
        </p:txBody>
      </p:sp>
      <p:sp>
        <p:nvSpPr>
          <p:cNvPr id="68611" name="Content Placeholder 2"/>
          <p:cNvSpPr>
            <a:spLocks noGrp="1"/>
          </p:cNvSpPr>
          <p:nvPr>
            <p:ph idx="1"/>
          </p:nvPr>
        </p:nvSpPr>
        <p:spPr>
          <a:xfrm>
            <a:off x="304800" y="1905000"/>
            <a:ext cx="4495800" cy="4114800"/>
          </a:xfrm>
        </p:spPr>
        <p:txBody>
          <a:bodyPr/>
          <a:lstStyle/>
          <a:p>
            <a:pPr>
              <a:buFontTx/>
              <a:buNone/>
            </a:pPr>
            <a:r>
              <a:rPr lang="en-US" altLang="en-US" sz="2400" dirty="0">
                <a:latin typeface="+mj-lt"/>
                <a:cs typeface="Arial" panose="020B0604020202020204" pitchFamily="34" charset="0"/>
              </a:rPr>
              <a:t>7. There is no single correct scale or level at which to describe a system.  It depends upon one’s goals.</a:t>
            </a:r>
          </a:p>
        </p:txBody>
      </p:sp>
      <p:pic>
        <p:nvPicPr>
          <p:cNvPr id="68612" name="Picture 2" descr="C:\Documents and Settings\Jon Anthony Stallins\Desktop\77997-004-17E3A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9" y="1611314"/>
            <a:ext cx="5716587"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a:xfrm>
            <a:off x="2286000" y="381000"/>
            <a:ext cx="7772400" cy="1143000"/>
          </a:xfrm>
        </p:spPr>
        <p:txBody>
          <a:bodyPr/>
          <a:lstStyle/>
          <a:p>
            <a:r>
              <a:rPr lang="en-US" altLang="en-US" sz="4000" dirty="0">
                <a:cs typeface="Arial" panose="020B0604020202020204" pitchFamily="34" charset="0"/>
              </a:rPr>
              <a:t>Rules for ecological scales</a:t>
            </a:r>
          </a:p>
        </p:txBody>
      </p:sp>
      <p:sp>
        <p:nvSpPr>
          <p:cNvPr id="88066" name="Rectangle 3"/>
          <p:cNvSpPr>
            <a:spLocks noGrp="1" noChangeArrowheads="1"/>
          </p:cNvSpPr>
          <p:nvPr>
            <p:ph idx="1"/>
          </p:nvPr>
        </p:nvSpPr>
        <p:spPr>
          <a:xfrm>
            <a:off x="838200" y="1752600"/>
            <a:ext cx="11049000" cy="4114800"/>
          </a:xfrm>
        </p:spPr>
        <p:txBody>
          <a:bodyPr/>
          <a:lstStyle/>
          <a:p>
            <a:pPr marL="514350" indent="-514350">
              <a:buFont typeface="+mj-lt"/>
              <a:buAutoNum type="arabicPeriod" startAt="9"/>
              <a:defRPr/>
            </a:pPr>
            <a:r>
              <a:rPr lang="en-US" altLang="en-US" sz="2800" dirty="0">
                <a:latin typeface="+mj-lt"/>
              </a:rPr>
              <a:t>Be aware of the different types of scale and scale issues.</a:t>
            </a:r>
          </a:p>
          <a:p>
            <a:pPr marL="514350" indent="-514350">
              <a:buFont typeface="+mj-lt"/>
              <a:buAutoNum type="arabicPeriod" startAt="9"/>
              <a:defRPr/>
            </a:pPr>
            <a:r>
              <a:rPr lang="en-US" altLang="en-US" sz="2800" dirty="0">
                <a:latin typeface="+mj-lt"/>
              </a:rPr>
              <a:t>Use methodologies are sensitive to how patterns change with changes in extent and grain</a:t>
            </a:r>
          </a:p>
          <a:p>
            <a:pPr lvl="1" eaLnBrk="1" hangingPunct="1">
              <a:defRPr/>
            </a:pPr>
            <a:r>
              <a:rPr lang="en-US" altLang="en-US" sz="2400" dirty="0">
                <a:latin typeface="+mj-lt"/>
              </a:rPr>
              <a:t>Nested observations and fractals</a:t>
            </a:r>
          </a:p>
          <a:p>
            <a:pPr lvl="1" eaLnBrk="1" hangingPunct="1">
              <a:defRPr/>
            </a:pPr>
            <a:r>
              <a:rPr lang="en-US" altLang="en-US" sz="2400" dirty="0">
                <a:latin typeface="+mj-lt"/>
              </a:rPr>
              <a:t>Power laws</a:t>
            </a:r>
          </a:p>
          <a:p>
            <a:pPr lvl="1" eaLnBrk="1" hangingPunct="1">
              <a:defRPr/>
            </a:pPr>
            <a:r>
              <a:rPr lang="en-US" altLang="en-US" sz="2400" dirty="0">
                <a:latin typeface="+mj-lt"/>
              </a:rPr>
              <a:t>Networks </a:t>
            </a:r>
          </a:p>
          <a:p>
            <a:pPr lvl="1" eaLnBrk="1" hangingPunct="1">
              <a:defRPr/>
            </a:pPr>
            <a:r>
              <a:rPr lang="en-US" altLang="en-US" sz="2400" dirty="0">
                <a:latin typeface="+mj-lt"/>
              </a:rPr>
              <a:t>Spatial autocorrelation</a:t>
            </a:r>
          </a:p>
          <a:p>
            <a:pPr eaLnBrk="1" hangingPunct="1">
              <a:buFontTx/>
              <a:buNone/>
              <a:defRPr/>
            </a:pPr>
            <a:endParaRPr lang="en-US" altLang="en-US" dirty="0">
              <a:latin typeface="+mj-lt"/>
            </a:endParaRPr>
          </a:p>
          <a:p>
            <a:pPr eaLnBrk="1" hangingPunct="1">
              <a:buFontTx/>
              <a:buNone/>
              <a:defRPr/>
            </a:pPr>
            <a:endParaRPr lang="en-US" altLang="en-US" dirty="0">
              <a:latin typeface="+mj-lt"/>
            </a:endParaRPr>
          </a:p>
          <a:p>
            <a:pPr eaLnBrk="1" hangingPunct="1">
              <a:buFontTx/>
              <a:buNone/>
              <a:defRPr/>
            </a:pPr>
            <a:endParaRPr lang="en-US" altLang="en-US"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2174875" y="533400"/>
            <a:ext cx="7772400" cy="1143000"/>
          </a:xfrm>
        </p:spPr>
        <p:txBody>
          <a:bodyPr/>
          <a:lstStyle/>
          <a:p>
            <a:r>
              <a:rPr lang="en-US" altLang="en-US" dirty="0">
                <a:cs typeface="Arial" panose="020B0604020202020204" pitchFamily="34" charset="0"/>
              </a:rPr>
              <a:t>Scale-sensitive methods: nested observations</a:t>
            </a:r>
          </a:p>
        </p:txBody>
      </p:sp>
      <p:pic>
        <p:nvPicPr>
          <p:cNvPr id="70659" name="Picture 5" descr="http://tiee.ecoed.net/vol/v6/experiment/assessment_assemblage/img/Fig2Venn.jpg"/>
          <p:cNvPicPr>
            <a:picLocks noChangeAspect="1" noChangeArrowheads="1"/>
          </p:cNvPicPr>
          <p:nvPr/>
        </p:nvPicPr>
        <p:blipFill>
          <a:blip r:embed="rId3">
            <a:extLst>
              <a:ext uri="{28A0092B-C50C-407E-A947-70E740481C1C}">
                <a14:useLocalDpi xmlns:a14="http://schemas.microsoft.com/office/drawing/2010/main" val="0"/>
              </a:ext>
            </a:extLst>
          </a:blip>
          <a:srcRect l="2933" t="15535" r="52472" b="5241"/>
          <a:stretch>
            <a:fillRect/>
          </a:stretch>
        </p:blipFill>
        <p:spPr bwMode="auto">
          <a:xfrm>
            <a:off x="3276601" y="1674814"/>
            <a:ext cx="5160963"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Box 1"/>
          <p:cNvSpPr txBox="1">
            <a:spLocks noChangeArrowheads="1"/>
          </p:cNvSpPr>
          <p:nvPr/>
        </p:nvSpPr>
        <p:spPr bwMode="auto">
          <a:xfrm>
            <a:off x="9144000" y="6400800"/>
            <a:ext cx="1261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1800" dirty="0">
                <a:latin typeface="+mj-lt"/>
              </a:rPr>
              <a:t>Sp - species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51" cy="6858000"/>
          </a:xfrm>
          <a:prstGeom prst="rect">
            <a:avLst/>
          </a:prstGeom>
        </p:spPr>
      </p:pic>
    </p:spTree>
    <p:extLst>
      <p:ext uri="{BB962C8B-B14F-4D97-AF65-F5344CB8AC3E}">
        <p14:creationId xmlns:p14="http://schemas.microsoft.com/office/powerpoint/2010/main" val="3304073460"/>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 y="0"/>
            <a:ext cx="12188283" cy="6857962"/>
          </a:xfrm>
          <a:prstGeom prst="rect">
            <a:avLst/>
          </a:prstGeom>
        </p:spPr>
      </p:pic>
    </p:spTree>
    <p:extLst>
      <p:ext uri="{BB962C8B-B14F-4D97-AF65-F5344CB8AC3E}">
        <p14:creationId xmlns:p14="http://schemas.microsoft.com/office/powerpoint/2010/main" val="15455845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4114800" y="152400"/>
            <a:ext cx="3657600" cy="1143000"/>
          </a:xfrm>
        </p:spPr>
        <p:txBody>
          <a:bodyPr/>
          <a:lstStyle/>
          <a:p>
            <a:r>
              <a:rPr lang="en-US" altLang="en-US" sz="4000" dirty="0">
                <a:cs typeface="Arial" panose="020B0604020202020204" pitchFamily="34" charset="0"/>
              </a:rPr>
              <a:t>Fractals</a:t>
            </a:r>
          </a:p>
        </p:txBody>
      </p:sp>
      <p:sp>
        <p:nvSpPr>
          <p:cNvPr id="117763" name="Content Placeholder 2"/>
          <p:cNvSpPr>
            <a:spLocks noGrp="1"/>
          </p:cNvSpPr>
          <p:nvPr>
            <p:ph idx="1"/>
          </p:nvPr>
        </p:nvSpPr>
        <p:spPr>
          <a:xfrm>
            <a:off x="228600" y="1524000"/>
            <a:ext cx="6248400" cy="4876800"/>
          </a:xfrm>
        </p:spPr>
        <p:txBody>
          <a:bodyPr/>
          <a:lstStyle/>
          <a:p>
            <a:r>
              <a:rPr lang="en-US" altLang="en-US" sz="2400" dirty="0">
                <a:latin typeface="+mj-lt"/>
                <a:cs typeface="Arial" panose="020B0604020202020204" pitchFamily="34" charset="0"/>
              </a:rPr>
              <a:t>A way of conceptualizing how patterns change at different extents</a:t>
            </a:r>
          </a:p>
          <a:p>
            <a:r>
              <a:rPr lang="en-US" altLang="en-US" sz="2400" dirty="0">
                <a:latin typeface="+mj-lt"/>
                <a:cs typeface="Arial" panose="020B0604020202020204" pitchFamily="34" charset="0"/>
              </a:rPr>
              <a:t>A true fractal pattern appears the same across all extents. It is scale invariant.</a:t>
            </a:r>
          </a:p>
          <a:p>
            <a:r>
              <a:rPr lang="en-US" altLang="en-US" sz="2400" dirty="0">
                <a:latin typeface="+mj-lt"/>
                <a:cs typeface="Arial" panose="020B0604020202020204" pitchFamily="34" charset="0"/>
              </a:rPr>
              <a:t>Measuring how well patterns approach this scale invariance gives you an indication of how patterns change with scale</a:t>
            </a:r>
          </a:p>
          <a:p>
            <a:pPr marL="0" indent="0">
              <a:buNone/>
            </a:pPr>
            <a:endParaRPr lang="en-US" altLang="en-US" sz="2400" dirty="0">
              <a:latin typeface="+mj-lt"/>
              <a:cs typeface="Arial" panose="020B0604020202020204" pitchFamily="34" charset="0"/>
            </a:endParaRPr>
          </a:p>
          <a:p>
            <a:endParaRPr lang="en-US" altLang="en-US" sz="1700" dirty="0">
              <a:latin typeface="+mj-lt"/>
              <a:cs typeface="Arial" panose="020B0604020202020204" pitchFamily="34" charset="0"/>
            </a:endParaRPr>
          </a:p>
          <a:p>
            <a:endParaRPr lang="en-US" altLang="en-US" sz="1700" dirty="0">
              <a:latin typeface="+mj-lt"/>
              <a:cs typeface="Arial" panose="020B0604020202020204" pitchFamily="34" charset="0"/>
            </a:endParaRPr>
          </a:p>
          <a:p>
            <a:endParaRPr lang="en-US" altLang="en-US" sz="1700" dirty="0">
              <a:latin typeface="+mj-lt"/>
              <a:cs typeface="Arial" panose="020B0604020202020204" pitchFamily="34" charset="0"/>
            </a:endParaRPr>
          </a:p>
          <a:p>
            <a:pPr>
              <a:buFontTx/>
              <a:buNone/>
            </a:pPr>
            <a:endParaRPr lang="en-US" altLang="en-US" sz="1700" dirty="0">
              <a:latin typeface="+mj-lt"/>
              <a:cs typeface="Arial" panose="020B0604020202020204" pitchFamily="34" charset="0"/>
            </a:endParaRPr>
          </a:p>
        </p:txBody>
      </p:sp>
      <p:pic>
        <p:nvPicPr>
          <p:cNvPr id="114692" name="Picture 2" descr="C:\Documents and Settings\tony\Desktop\koch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6764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77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 calcmode="lin" valueType="num">
                                      <p:cBhvr additive="base">
                                        <p:cTn id="7" dur="5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 calcmode="lin" valueType="num">
                                      <p:cBhvr additive="base">
                                        <p:cTn id="13"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77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7763">
                                            <p:txEl>
                                              <p:pRg st="2" end="2"/>
                                            </p:txEl>
                                          </p:spTgt>
                                        </p:tgtEl>
                                        <p:attrNameLst>
                                          <p:attrName>style.visibility</p:attrName>
                                        </p:attrNameLst>
                                      </p:cBhvr>
                                      <p:to>
                                        <p:strVal val="visible"/>
                                      </p:to>
                                    </p:set>
                                    <p:anim calcmode="lin" valueType="num">
                                      <p:cBhvr additive="base">
                                        <p:cTn id="19"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77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676400" y="304800"/>
            <a:ext cx="8396579" cy="6478396"/>
          </a:xfrm>
          <a:prstGeom prst="rect">
            <a:avLst/>
          </a:prstGeom>
        </p:spPr>
      </p:pic>
      <p:sp>
        <p:nvSpPr>
          <p:cNvPr id="3" name="Title 1"/>
          <p:cNvSpPr>
            <a:spLocks noGrp="1"/>
          </p:cNvSpPr>
          <p:nvPr>
            <p:ph type="title"/>
          </p:nvPr>
        </p:nvSpPr>
        <p:spPr>
          <a:xfrm>
            <a:off x="1828800" y="23019"/>
            <a:ext cx="8839200" cy="1143000"/>
          </a:xfrm>
        </p:spPr>
        <p:txBody>
          <a:bodyPr/>
          <a:lstStyle/>
          <a:p>
            <a:r>
              <a:rPr lang="en-US" altLang="en-US" dirty="0">
                <a:cs typeface="Arial" panose="020B0604020202020204" pitchFamily="34" charset="0"/>
              </a:rPr>
              <a:t>Power laws</a:t>
            </a:r>
          </a:p>
        </p:txBody>
      </p:sp>
    </p:spTree>
    <p:extLst>
      <p:ext uri="{BB962C8B-B14F-4D97-AF65-F5344CB8AC3E}">
        <p14:creationId xmlns:p14="http://schemas.microsoft.com/office/powerpoint/2010/main" val="3247541900"/>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6" descr="C:\Documents and Settings\tony\Desktop\SA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22238"/>
            <a:ext cx="48895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Content Placeholder 2"/>
          <p:cNvSpPr>
            <a:spLocks noGrp="1"/>
          </p:cNvSpPr>
          <p:nvPr>
            <p:ph idx="1"/>
          </p:nvPr>
        </p:nvSpPr>
        <p:spPr>
          <a:xfrm>
            <a:off x="6543674" y="272653"/>
            <a:ext cx="5343525" cy="6347619"/>
          </a:xfrm>
        </p:spPr>
        <p:txBody>
          <a:bodyPr/>
          <a:lstStyle/>
          <a:p>
            <a:pPr marL="342900" lvl="1" indent="-342900">
              <a:buFontTx/>
              <a:buChar char="•"/>
            </a:pPr>
            <a:r>
              <a:rPr lang="en-US" altLang="en-US" sz="2400" b="1" dirty="0">
                <a:cs typeface="Arial" panose="020B0604020202020204" pitchFamily="34" charset="0"/>
              </a:rPr>
              <a:t>Power laws s</a:t>
            </a:r>
            <a:r>
              <a:rPr lang="en-US" altLang="en-US" sz="2400" dirty="0">
                <a:latin typeface="+mj-lt"/>
                <a:cs typeface="Arial" panose="020B0604020202020204" pitchFamily="34" charset="0"/>
              </a:rPr>
              <a:t>ummarize how relationships change with changes in extent</a:t>
            </a:r>
          </a:p>
          <a:p>
            <a:pPr marL="342900" lvl="1" indent="-342900">
              <a:buFontTx/>
              <a:buChar char="•"/>
            </a:pPr>
            <a:r>
              <a:rPr lang="en-US" altLang="en-US" sz="2400" dirty="0">
                <a:latin typeface="+mj-lt"/>
                <a:cs typeface="Arial" panose="020B0604020202020204" pitchFamily="34" charset="0"/>
              </a:rPr>
              <a:t>Often expressed on a log-log plot. </a:t>
            </a:r>
          </a:p>
          <a:p>
            <a:pPr marL="342900" lvl="1" indent="-342900">
              <a:buFontTx/>
              <a:buChar char="•"/>
            </a:pPr>
            <a:r>
              <a:rPr lang="en-US" altLang="en-US" sz="2400" dirty="0">
                <a:latin typeface="+mj-lt"/>
                <a:cs typeface="Arial" panose="020B0604020202020204" pitchFamily="34" charset="0"/>
              </a:rPr>
              <a:t>Y = constant (X)</a:t>
            </a:r>
            <a:r>
              <a:rPr lang="en-US" altLang="en-US" sz="2400" baseline="30000" dirty="0">
                <a:latin typeface="+mj-lt"/>
                <a:cs typeface="Arial" panose="020B0604020202020204" pitchFamily="34" charset="0"/>
              </a:rPr>
              <a:t>n </a:t>
            </a:r>
          </a:p>
          <a:p>
            <a:pPr marL="342900" lvl="1" indent="-342900">
              <a:buFontTx/>
              <a:buChar char="•"/>
            </a:pPr>
            <a:r>
              <a:rPr lang="en-US" altLang="en-US" sz="2400" dirty="0">
                <a:latin typeface="+mj-lt"/>
                <a:cs typeface="Arial" panose="020B0604020202020204" pitchFamily="34" charset="0"/>
              </a:rPr>
              <a:t>For example</a:t>
            </a:r>
          </a:p>
          <a:p>
            <a:pPr marL="742950" lvl="2" indent="-342900"/>
            <a:r>
              <a:rPr lang="en-US" altLang="en-US" sz="2000" dirty="0">
                <a:latin typeface="+mj-lt"/>
                <a:cs typeface="Arial" panose="020B0604020202020204" pitchFamily="34" charset="0"/>
              </a:rPr>
              <a:t>Species-area relationships (left): S=cA</a:t>
            </a:r>
            <a:r>
              <a:rPr lang="en-US" altLang="en-US" sz="2000" baseline="30000" dirty="0">
                <a:latin typeface="+mj-lt"/>
                <a:cs typeface="Arial" panose="020B0604020202020204" pitchFamily="34" charset="0"/>
              </a:rPr>
              <a:t>z</a:t>
            </a:r>
            <a:endParaRPr lang="en-US" altLang="en-US" sz="2000" dirty="0">
              <a:latin typeface="+mj-lt"/>
              <a:cs typeface="Arial" panose="020B0604020202020204" pitchFamily="34" charset="0"/>
            </a:endParaRPr>
          </a:p>
          <a:p>
            <a:pPr marL="742950" lvl="2" indent="-342900">
              <a:buFont typeface="Arial" panose="020B0604020202020204" pitchFamily="34" charset="0"/>
              <a:buChar char="•"/>
            </a:pPr>
            <a:r>
              <a:rPr lang="en-US" altLang="en-US" sz="1800" dirty="0">
                <a:latin typeface="+mj-lt"/>
                <a:cs typeface="Arial" panose="020B0604020202020204" pitchFamily="34" charset="0"/>
              </a:rPr>
              <a:t>Can be used to predict number of species when only area is known</a:t>
            </a:r>
          </a:p>
          <a:p>
            <a:pPr marL="342900" lvl="1" indent="-342900">
              <a:buFont typeface="Arial" panose="020B0604020202020204" pitchFamily="34" charset="0"/>
              <a:buChar char="•"/>
            </a:pPr>
            <a:r>
              <a:rPr lang="en-US" altLang="en-US" sz="2400" dirty="0">
                <a:latin typeface="+mj-lt"/>
                <a:cs typeface="Arial" panose="020B0604020202020204" pitchFamily="34" charset="0"/>
              </a:rPr>
              <a:t>Using power laws permits assessment of how patterns change across scale</a:t>
            </a:r>
          </a:p>
          <a:p>
            <a:pPr marL="342900" lvl="1" indent="-342900">
              <a:buFont typeface="Arial" panose="020B0604020202020204" pitchFamily="34" charset="0"/>
              <a:buChar char="•"/>
            </a:pPr>
            <a:r>
              <a:rPr lang="en-US" altLang="en-US" sz="2400" dirty="0">
                <a:latin typeface="+mj-lt"/>
                <a:cs typeface="Arial" panose="020B0604020202020204" pitchFamily="34" charset="0"/>
              </a:rPr>
              <a:t>Fractals are a special kind of power law. </a:t>
            </a:r>
          </a:p>
          <a:p>
            <a:pPr marL="342900" lvl="1" indent="-342900">
              <a:buFont typeface="Arial" panose="020B0604020202020204" pitchFamily="34" charset="0"/>
              <a:buChar char="•"/>
            </a:pPr>
            <a:r>
              <a:rPr lang="en-US" altLang="en-US" sz="2400" dirty="0">
                <a:cs typeface="Arial" panose="020B0604020202020204" pitchFamily="34" charset="0"/>
              </a:rPr>
              <a:t>Similar slopes are thought to have similar structuring processes (n = slope)</a:t>
            </a:r>
          </a:p>
          <a:p>
            <a:pPr marL="342900" lvl="1" indent="-342900">
              <a:buFont typeface="Arial" panose="020B0604020202020204" pitchFamily="34" charset="0"/>
              <a:buChar char="•"/>
            </a:pPr>
            <a:endParaRPr lang="en-US" altLang="en-US" sz="2000" dirty="0">
              <a:latin typeface="+mj-lt"/>
              <a:cs typeface="Arial" panose="020B0604020202020204" pitchFamily="34" charset="0"/>
            </a:endParaRPr>
          </a:p>
          <a:p>
            <a:pPr marL="342900" lvl="1" indent="-342900">
              <a:buFont typeface="Arial" panose="020B0604020202020204" pitchFamily="34" charset="0"/>
              <a:buChar char="•"/>
            </a:pPr>
            <a:endParaRPr lang="en-US" altLang="en-US" sz="2000" dirty="0">
              <a:latin typeface="+mj-lt"/>
              <a:cs typeface="Arial" panose="020B0604020202020204" pitchFamily="34" charset="0"/>
            </a:endParaRPr>
          </a:p>
        </p:txBody>
      </p:sp>
    </p:spTree>
    <p:extLst>
      <p:ext uri="{BB962C8B-B14F-4D97-AF65-F5344CB8AC3E}">
        <p14:creationId xmlns:p14="http://schemas.microsoft.com/office/powerpoint/2010/main" val="823155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3668">
                                            <p:txEl>
                                              <p:pRg st="0" end="0"/>
                                            </p:txEl>
                                          </p:spTgt>
                                        </p:tgtEl>
                                        <p:attrNameLst>
                                          <p:attrName>style.visibility</p:attrName>
                                        </p:attrNameLst>
                                      </p:cBhvr>
                                      <p:to>
                                        <p:strVal val="visible"/>
                                      </p:to>
                                    </p:set>
                                    <p:anim calcmode="lin" valueType="num">
                                      <p:cBhvr additive="base">
                                        <p:cTn id="7" dur="500" fill="hold"/>
                                        <p:tgtEl>
                                          <p:spTgt spid="1136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36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3668">
                                            <p:txEl>
                                              <p:pRg st="1" end="1"/>
                                            </p:txEl>
                                          </p:spTgt>
                                        </p:tgtEl>
                                        <p:attrNameLst>
                                          <p:attrName>style.visibility</p:attrName>
                                        </p:attrNameLst>
                                      </p:cBhvr>
                                      <p:to>
                                        <p:strVal val="visible"/>
                                      </p:to>
                                    </p:set>
                                    <p:anim calcmode="lin" valueType="num">
                                      <p:cBhvr additive="base">
                                        <p:cTn id="13" dur="500" fill="hold"/>
                                        <p:tgtEl>
                                          <p:spTgt spid="1136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36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3668">
                                            <p:txEl>
                                              <p:pRg st="2" end="2"/>
                                            </p:txEl>
                                          </p:spTgt>
                                        </p:tgtEl>
                                        <p:attrNameLst>
                                          <p:attrName>style.visibility</p:attrName>
                                        </p:attrNameLst>
                                      </p:cBhvr>
                                      <p:to>
                                        <p:strVal val="visible"/>
                                      </p:to>
                                    </p:set>
                                    <p:anim calcmode="lin" valueType="num">
                                      <p:cBhvr additive="base">
                                        <p:cTn id="19" dur="500" fill="hold"/>
                                        <p:tgtEl>
                                          <p:spTgt spid="11366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36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13668">
                                            <p:txEl>
                                              <p:pRg st="3" end="3"/>
                                            </p:txEl>
                                          </p:spTgt>
                                        </p:tgtEl>
                                        <p:attrNameLst>
                                          <p:attrName>style.visibility</p:attrName>
                                        </p:attrNameLst>
                                      </p:cBhvr>
                                      <p:to>
                                        <p:strVal val="visible"/>
                                      </p:to>
                                    </p:set>
                                    <p:anim calcmode="lin" valueType="num">
                                      <p:cBhvr additive="base">
                                        <p:cTn id="25" dur="500" fill="hold"/>
                                        <p:tgtEl>
                                          <p:spTgt spid="11366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3668">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3668">
                                            <p:txEl>
                                              <p:pRg st="4" end="4"/>
                                            </p:txEl>
                                          </p:spTgt>
                                        </p:tgtEl>
                                        <p:attrNameLst>
                                          <p:attrName>style.visibility</p:attrName>
                                        </p:attrNameLst>
                                      </p:cBhvr>
                                      <p:to>
                                        <p:strVal val="visible"/>
                                      </p:to>
                                    </p:set>
                                    <p:anim calcmode="lin" valueType="num">
                                      <p:cBhvr additive="base">
                                        <p:cTn id="29" dur="500" fill="hold"/>
                                        <p:tgtEl>
                                          <p:spTgt spid="113668">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36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3668">
                                            <p:txEl>
                                              <p:pRg st="5" end="5"/>
                                            </p:txEl>
                                          </p:spTgt>
                                        </p:tgtEl>
                                        <p:attrNameLst>
                                          <p:attrName>style.visibility</p:attrName>
                                        </p:attrNameLst>
                                      </p:cBhvr>
                                      <p:to>
                                        <p:strVal val="visible"/>
                                      </p:to>
                                    </p:set>
                                    <p:anim calcmode="lin" valueType="num">
                                      <p:cBhvr additive="base">
                                        <p:cTn id="35" dur="500" fill="hold"/>
                                        <p:tgtEl>
                                          <p:spTgt spid="113668">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36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3668">
                                            <p:txEl>
                                              <p:pRg st="6" end="6"/>
                                            </p:txEl>
                                          </p:spTgt>
                                        </p:tgtEl>
                                        <p:attrNameLst>
                                          <p:attrName>style.visibility</p:attrName>
                                        </p:attrNameLst>
                                      </p:cBhvr>
                                      <p:to>
                                        <p:strVal val="visible"/>
                                      </p:to>
                                    </p:set>
                                    <p:anim calcmode="lin" valueType="num">
                                      <p:cBhvr additive="base">
                                        <p:cTn id="41" dur="500" fill="hold"/>
                                        <p:tgtEl>
                                          <p:spTgt spid="113668">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366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3668">
                                            <p:txEl>
                                              <p:pRg st="7" end="7"/>
                                            </p:txEl>
                                          </p:spTgt>
                                        </p:tgtEl>
                                        <p:attrNameLst>
                                          <p:attrName>style.visibility</p:attrName>
                                        </p:attrNameLst>
                                      </p:cBhvr>
                                      <p:to>
                                        <p:strVal val="visible"/>
                                      </p:to>
                                    </p:set>
                                    <p:anim calcmode="lin" valueType="num">
                                      <p:cBhvr additive="base">
                                        <p:cTn id="47" dur="500" fill="hold"/>
                                        <p:tgtEl>
                                          <p:spTgt spid="113668">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36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13668">
                                            <p:txEl>
                                              <p:pRg st="8" end="8"/>
                                            </p:txEl>
                                          </p:spTgt>
                                        </p:tgtEl>
                                        <p:attrNameLst>
                                          <p:attrName>style.visibility</p:attrName>
                                        </p:attrNameLst>
                                      </p:cBhvr>
                                      <p:to>
                                        <p:strVal val="visible"/>
                                      </p:to>
                                    </p:set>
                                    <p:anim calcmode="lin" valueType="num">
                                      <p:cBhvr additive="base">
                                        <p:cTn id="53" dur="500" fill="hold"/>
                                        <p:tgtEl>
                                          <p:spTgt spid="113668">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136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PqnjikzVPLA/V4mMYqIYhfI/AAAAAAAAjSI/_oPWXC7xR80UlKzNjRX9hTknmRfRrxPmACEw/s640/Map3.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05199" y="-76200"/>
            <a:ext cx="5363169"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26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2" descr="C:\Documents and Settings\Tony Stallins\Desktop\Complexity Seminar\Lectures\9 Network complexity\highschooldatingnetwor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2290"/>
            <a:ext cx="6705600" cy="671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38200" y="6248400"/>
            <a:ext cx="3764685" cy="461665"/>
          </a:xfrm>
          <a:prstGeom prst="rect">
            <a:avLst/>
          </a:prstGeom>
        </p:spPr>
        <p:txBody>
          <a:bodyPr wrap="none">
            <a:spAutoFit/>
          </a:bodyPr>
          <a:lstStyle/>
          <a:p>
            <a:r>
              <a:rPr lang="en-US" altLang="en-US" sz="2400" dirty="0">
                <a:latin typeface="+mj-lt"/>
              </a:rPr>
              <a:t>A high school dating network</a:t>
            </a:r>
          </a:p>
        </p:txBody>
      </p:sp>
    </p:spTree>
    <p:extLst>
      <p:ext uri="{BB962C8B-B14F-4D97-AF65-F5344CB8AC3E}">
        <p14:creationId xmlns:p14="http://schemas.microsoft.com/office/powerpoint/2010/main" val="218512861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2133600" y="152400"/>
            <a:ext cx="3581400" cy="1143000"/>
          </a:xfrm>
        </p:spPr>
        <p:txBody>
          <a:bodyPr/>
          <a:lstStyle/>
          <a:p>
            <a:r>
              <a:rPr lang="en-US" altLang="en-US" sz="4000" dirty="0">
                <a:cs typeface="Arial" panose="020B0604020202020204" pitchFamily="34" charset="0"/>
              </a:rPr>
              <a:t>Networks</a:t>
            </a:r>
          </a:p>
        </p:txBody>
      </p:sp>
      <p:sp>
        <p:nvSpPr>
          <p:cNvPr id="71683" name="Content Placeholder 2"/>
          <p:cNvSpPr>
            <a:spLocks noGrp="1"/>
          </p:cNvSpPr>
          <p:nvPr>
            <p:ph idx="1"/>
          </p:nvPr>
        </p:nvSpPr>
        <p:spPr>
          <a:xfrm>
            <a:off x="228600" y="1524000"/>
            <a:ext cx="6019800" cy="5257800"/>
          </a:xfrm>
        </p:spPr>
        <p:txBody>
          <a:bodyPr/>
          <a:lstStyle/>
          <a:p>
            <a:r>
              <a:rPr lang="en-US" altLang="en-US" sz="2400" dirty="0">
                <a:latin typeface="+mj-lt"/>
                <a:cs typeface="Arial" panose="020B0604020202020204" pitchFamily="34" charset="0"/>
              </a:rPr>
              <a:t>Can represent relationships at a variety of scales at once. </a:t>
            </a:r>
          </a:p>
          <a:p>
            <a:r>
              <a:rPr lang="en-US" altLang="en-US" sz="2400" dirty="0">
                <a:latin typeface="+mj-lt"/>
                <a:cs typeface="Arial" panose="020B0604020202020204" pitchFamily="34" charset="0"/>
              </a:rPr>
              <a:t>Structural properties of networks provide means of understanding how they work</a:t>
            </a:r>
          </a:p>
          <a:p>
            <a:pPr lvl="1"/>
            <a:r>
              <a:rPr lang="en-US" altLang="en-US" sz="2400" dirty="0">
                <a:latin typeface="+mj-lt"/>
                <a:cs typeface="Arial" panose="020B0604020202020204" pitchFamily="34" charset="0"/>
              </a:rPr>
              <a:t>Nodes and links</a:t>
            </a:r>
          </a:p>
          <a:p>
            <a:pPr lvl="1"/>
            <a:r>
              <a:rPr lang="en-US" altLang="en-US" sz="2400" dirty="0">
                <a:latin typeface="+mj-lt"/>
                <a:cs typeface="Arial" panose="020B0604020202020204" pitchFamily="34" charset="0"/>
              </a:rPr>
              <a:t>Betweeness</a:t>
            </a:r>
          </a:p>
          <a:p>
            <a:pPr lvl="1"/>
            <a:r>
              <a:rPr lang="en-US" altLang="en-US" sz="2400" dirty="0">
                <a:latin typeface="+mj-lt"/>
                <a:cs typeface="Arial" panose="020B0604020202020204" pitchFamily="34" charset="0"/>
              </a:rPr>
              <a:t>Weak versus strong links</a:t>
            </a:r>
          </a:p>
          <a:p>
            <a:pPr lvl="1"/>
            <a:r>
              <a:rPr lang="en-US" altLang="en-US" sz="2400" dirty="0">
                <a:latin typeface="+mj-lt"/>
                <a:cs typeface="Arial" panose="020B0604020202020204" pitchFamily="34" charset="0"/>
              </a:rPr>
              <a:t>Random versus scale-free networks</a:t>
            </a:r>
          </a:p>
          <a:p>
            <a:pPr marL="0" indent="0">
              <a:buNone/>
            </a:pPr>
            <a:endParaRPr lang="en-US" altLang="en-US" sz="2400" dirty="0">
              <a:latin typeface="+mj-lt"/>
              <a:cs typeface="Arial" panose="020B0604020202020204" pitchFamily="34" charset="0"/>
            </a:endParaRPr>
          </a:p>
          <a:p>
            <a:endParaRPr lang="en-US" altLang="en-US" sz="2400" dirty="0">
              <a:latin typeface="+mj-lt"/>
              <a:cs typeface="Arial" panose="020B0604020202020204" pitchFamily="34" charset="0"/>
            </a:endParaRPr>
          </a:p>
        </p:txBody>
      </p:sp>
      <p:pic>
        <p:nvPicPr>
          <p:cNvPr id="71684" name="Picture 2" descr="C:\Users\JAS\Desktop\600px-Graph_betweenness.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3357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http://jasss.soc.surrey.ac.uk/17/2/7/Figure%2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3624470"/>
            <a:ext cx="3657600" cy="1962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39256" y="5815221"/>
            <a:ext cx="4572000" cy="584775"/>
          </a:xfrm>
          <a:prstGeom prst="rect">
            <a:avLst/>
          </a:prstGeom>
        </p:spPr>
        <p:txBody>
          <a:bodyPr>
            <a:spAutoFit/>
          </a:bodyPr>
          <a:lstStyle/>
          <a:p>
            <a:r>
              <a:rPr lang="en-US" altLang="en-US" sz="1600" dirty="0"/>
              <a:t>Weak links shown as dashes; strong links are solid lines</a:t>
            </a:r>
          </a:p>
        </p:txBody>
      </p:sp>
      <p:sp>
        <p:nvSpPr>
          <p:cNvPr id="3" name="Rectangle 2"/>
          <p:cNvSpPr/>
          <p:nvPr/>
        </p:nvSpPr>
        <p:spPr bwMode="auto">
          <a:xfrm>
            <a:off x="8648700" y="1528970"/>
            <a:ext cx="342900" cy="342900"/>
          </a:xfrm>
          <a:prstGeom prst="rect">
            <a:avLst/>
          </a:prstGeom>
          <a:noFill/>
          <a:ln w="539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8" name="Rectangle 7"/>
          <p:cNvSpPr/>
          <p:nvPr/>
        </p:nvSpPr>
        <p:spPr>
          <a:xfrm>
            <a:off x="5715000" y="163206"/>
            <a:ext cx="2209800" cy="830997"/>
          </a:xfrm>
          <a:prstGeom prst="rect">
            <a:avLst/>
          </a:prstGeom>
        </p:spPr>
        <p:txBody>
          <a:bodyPr wrap="square">
            <a:spAutoFit/>
          </a:bodyPr>
          <a:lstStyle/>
          <a:p>
            <a:r>
              <a:rPr lang="en-US" altLang="en-US" sz="1600" dirty="0"/>
              <a:t>Box is drawn around</a:t>
            </a:r>
          </a:p>
          <a:p>
            <a:r>
              <a:rPr lang="en-US" altLang="en-US" sz="1600" dirty="0"/>
              <a:t>node with high betweenness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Documents and Settings\tony\Desktop\fig_rand_versus_scalefree_lar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1"/>
            <a:ext cx="69977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C:\Documents and Settings\tony\Desktop\barabasi2004_box2.JPG"/>
          <p:cNvPicPr>
            <a:picLocks noChangeAspect="1" noChangeArrowheads="1"/>
          </p:cNvPicPr>
          <p:nvPr/>
        </p:nvPicPr>
        <p:blipFill>
          <a:blip r:embed="rId4">
            <a:extLst>
              <a:ext uri="{28A0092B-C50C-407E-A947-70E740481C1C}">
                <a14:useLocalDpi xmlns:a14="http://schemas.microsoft.com/office/drawing/2010/main" val="0"/>
              </a:ext>
            </a:extLst>
          </a:blip>
          <a:srcRect r="35245" b="58664"/>
          <a:stretch>
            <a:fillRect/>
          </a:stretch>
        </p:blipFill>
        <p:spPr bwMode="auto">
          <a:xfrm>
            <a:off x="3671889" y="304800"/>
            <a:ext cx="46831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1"/>
          <p:cNvSpPr>
            <a:spLocks noChangeArrowheads="1"/>
          </p:cNvSpPr>
          <p:nvPr/>
        </p:nvSpPr>
        <p:spPr bwMode="auto">
          <a:xfrm>
            <a:off x="609600" y="5715000"/>
            <a:ext cx="1104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r>
              <a:rPr lang="en-US" altLang="en-US" sz="2400" dirty="0">
                <a:latin typeface="+mj-lt"/>
                <a:cs typeface="Arial" panose="020B0604020202020204" pitchFamily="34" charset="0"/>
              </a:rPr>
              <a:t>Random versus scale free networks can reflect different processes of assembly and different dynamics </a:t>
            </a:r>
            <a:endParaRPr lang="en-US" altLang="en-US" sz="2400" dirty="0">
              <a:latin typeface="+mj-lt"/>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5" y="68264"/>
            <a:ext cx="4648200" cy="658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descr="C:\Documents and Settings\Jon Anthony Stallins\Desktop\capture.jpg"/>
          <p:cNvPicPr>
            <a:picLocks noChangeAspect="1" noChangeArrowheads="1"/>
          </p:cNvPicPr>
          <p:nvPr/>
        </p:nvPicPr>
        <p:blipFill>
          <a:blip r:embed="rId4">
            <a:extLst>
              <a:ext uri="{28A0092B-C50C-407E-A947-70E740481C1C}">
                <a14:useLocalDpi xmlns:a14="http://schemas.microsoft.com/office/drawing/2010/main" val="0"/>
              </a:ext>
            </a:extLst>
          </a:blip>
          <a:srcRect l="52718" b="10526"/>
          <a:stretch>
            <a:fillRect/>
          </a:stretch>
        </p:blipFill>
        <p:spPr bwMode="auto">
          <a:xfrm>
            <a:off x="6019800" y="1"/>
            <a:ext cx="46482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Documents and Settings\tony\Desktop\barabasi2004_box2.JPG"/>
          <p:cNvPicPr>
            <a:picLocks noChangeAspect="1" noChangeArrowheads="1"/>
          </p:cNvPicPr>
          <p:nvPr/>
        </p:nvPicPr>
        <p:blipFill>
          <a:blip r:embed="rId5">
            <a:extLst>
              <a:ext uri="{28A0092B-C50C-407E-A947-70E740481C1C}">
                <a14:useLocalDpi xmlns:a14="http://schemas.microsoft.com/office/drawing/2010/main" val="0"/>
              </a:ext>
            </a:extLst>
          </a:blip>
          <a:srcRect r="35245" b="58664"/>
          <a:stretch>
            <a:fillRect/>
          </a:stretch>
        </p:blipFill>
        <p:spPr bwMode="auto">
          <a:xfrm>
            <a:off x="7391400" y="4572000"/>
            <a:ext cx="3146864" cy="19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57528" y="5538995"/>
            <a:ext cx="5681472" cy="1015663"/>
          </a:xfrm>
          <a:prstGeom prst="rect">
            <a:avLst/>
          </a:prstGeom>
          <a:solidFill>
            <a:schemeClr val="bg1"/>
          </a:solidFill>
          <a:ln>
            <a:solidFill>
              <a:schemeClr val="accent4"/>
            </a:solidFill>
          </a:ln>
        </p:spPr>
        <p:txBody>
          <a:bodyPr wrap="square">
            <a:spAutoFit/>
          </a:bodyPr>
          <a:lstStyle/>
          <a:p>
            <a:r>
              <a:rPr lang="en-US" altLang="en-US" sz="2000" dirty="0"/>
              <a:t>Coral dispersal patterns on the Great Barrier Reef is scale-free network. What does that imply about reef conservation policy?</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dirty="0">
                <a:cs typeface="Arial" panose="020B0604020202020204" pitchFamily="34" charset="0"/>
              </a:rPr>
              <a:t>Autocorrelation</a:t>
            </a:r>
            <a:br>
              <a:rPr lang="en-US" altLang="en-US" dirty="0">
                <a:cs typeface="Arial" panose="020B0604020202020204" pitchFamily="34" charset="0"/>
              </a:rPr>
            </a:br>
            <a:endParaRPr lang="en-US" altLang="en-US" dirty="0">
              <a:cs typeface="Arial" panose="020B0604020202020204" pitchFamily="34" charset="0"/>
            </a:endParaRPr>
          </a:p>
        </p:txBody>
      </p:sp>
      <p:sp>
        <p:nvSpPr>
          <p:cNvPr id="76803" name="Content Placeholder 2"/>
          <p:cNvSpPr>
            <a:spLocks noGrp="1"/>
          </p:cNvSpPr>
          <p:nvPr>
            <p:ph idx="1"/>
          </p:nvPr>
        </p:nvSpPr>
        <p:spPr>
          <a:xfrm>
            <a:off x="457200" y="1600200"/>
            <a:ext cx="11277600" cy="4114800"/>
          </a:xfrm>
        </p:spPr>
        <p:txBody>
          <a:bodyPr/>
          <a:lstStyle/>
          <a:p>
            <a:r>
              <a:rPr lang="en-US" altLang="en-US" dirty="0">
                <a:latin typeface="+mj-lt"/>
                <a:cs typeface="Arial" panose="020B0604020202020204" pitchFamily="34" charset="0"/>
              </a:rPr>
              <a:t>A method to summarize how patterns change with scale.</a:t>
            </a:r>
          </a:p>
          <a:p>
            <a:r>
              <a:rPr lang="en-US" altLang="en-US" dirty="0">
                <a:latin typeface="+mj-lt"/>
                <a:cs typeface="Arial" panose="020B0604020202020204" pitchFamily="34" charset="0"/>
              </a:rPr>
              <a:t>Based on </a:t>
            </a:r>
            <a:r>
              <a:rPr lang="en-US" altLang="en-US" b="1" dirty="0">
                <a:latin typeface="+mj-lt"/>
                <a:cs typeface="Arial" panose="020B0604020202020204" pitchFamily="34" charset="0"/>
              </a:rPr>
              <a:t>Tobler’s Law</a:t>
            </a:r>
            <a:r>
              <a:rPr lang="en-US" altLang="en-US" dirty="0">
                <a:latin typeface="+mj-lt"/>
                <a:cs typeface="Arial" panose="020B0604020202020204" pitchFamily="34" charset="0"/>
              </a:rPr>
              <a:t>: near things are more likely to be similar than things at a greater distance apart</a:t>
            </a:r>
          </a:p>
          <a:p>
            <a:r>
              <a:rPr lang="en-US" altLang="en-US" dirty="0">
                <a:latin typeface="+mj-lt"/>
                <a:cs typeface="Arial" panose="020B0604020202020204" pitchFamily="34" charset="0"/>
              </a:rPr>
              <a:t>Applies to space (spatial autocorrelation) or time (temporal autocorrelation)</a:t>
            </a:r>
          </a:p>
          <a:p>
            <a:endParaRPr lang="en-US" altLang="en-US" dirty="0">
              <a:latin typeface="+mj-l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Documents and Settings\tony\Desktop\new-1.jpg"/>
          <p:cNvPicPr>
            <a:picLocks noChangeAspect="1" noChangeArrowheads="1"/>
          </p:cNvPicPr>
          <p:nvPr/>
        </p:nvPicPr>
        <p:blipFill rotWithShape="1">
          <a:blip r:embed="rId3">
            <a:extLst>
              <a:ext uri="{28A0092B-C50C-407E-A947-70E740481C1C}">
                <a14:useLocalDpi xmlns:a14="http://schemas.microsoft.com/office/drawing/2010/main" val="0"/>
              </a:ext>
            </a:extLst>
          </a:blip>
          <a:srcRect r="18172" b="54446"/>
          <a:stretch/>
        </p:blipFill>
        <p:spPr bwMode="auto">
          <a:xfrm>
            <a:off x="2057400" y="342900"/>
            <a:ext cx="7162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5943599" y="647700"/>
            <a:ext cx="457200" cy="228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4" name="Rectangle 3"/>
          <p:cNvSpPr/>
          <p:nvPr/>
        </p:nvSpPr>
        <p:spPr bwMode="auto">
          <a:xfrm>
            <a:off x="5943599" y="3452037"/>
            <a:ext cx="533400" cy="26820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3" name="TextBox 2"/>
          <p:cNvSpPr txBox="1"/>
          <p:nvPr/>
        </p:nvSpPr>
        <p:spPr>
          <a:xfrm>
            <a:off x="6059899" y="571500"/>
            <a:ext cx="417101" cy="2308324"/>
          </a:xfrm>
          <a:prstGeom prst="rect">
            <a:avLst/>
          </a:prstGeom>
          <a:noFill/>
        </p:spPr>
        <p:txBody>
          <a:bodyPr wrap="none" rtlCol="0">
            <a:spAutoFit/>
          </a:bodyPr>
          <a:lstStyle/>
          <a:p>
            <a:pPr algn="ctr"/>
            <a:r>
              <a:rPr lang="en-US" sz="1800" dirty="0">
                <a:latin typeface="+mj-lt"/>
              </a:rPr>
              <a:t>+1</a:t>
            </a:r>
            <a:br>
              <a:rPr lang="en-US" sz="1800" dirty="0">
                <a:latin typeface="+mj-lt"/>
              </a:rPr>
            </a:br>
            <a:br>
              <a:rPr lang="en-US" sz="1800" dirty="0">
                <a:latin typeface="+mj-lt"/>
              </a:rPr>
            </a:br>
            <a:br>
              <a:rPr lang="en-US" sz="1800" dirty="0">
                <a:latin typeface="+mj-lt"/>
              </a:rPr>
            </a:br>
            <a:br>
              <a:rPr lang="en-US" sz="1800" dirty="0">
                <a:latin typeface="+mj-lt"/>
              </a:rPr>
            </a:br>
            <a:r>
              <a:rPr lang="en-US" sz="1800" dirty="0">
                <a:latin typeface="+mj-lt"/>
              </a:rPr>
              <a:t>0</a:t>
            </a:r>
            <a:br>
              <a:rPr lang="en-US" sz="1800" dirty="0">
                <a:latin typeface="+mj-lt"/>
              </a:rPr>
            </a:br>
            <a:br>
              <a:rPr lang="en-US" sz="1800" dirty="0">
                <a:latin typeface="+mj-lt"/>
              </a:rPr>
            </a:br>
            <a:endParaRPr lang="en-US" sz="1800" dirty="0">
              <a:latin typeface="+mj-lt"/>
            </a:endParaRPr>
          </a:p>
          <a:p>
            <a:pPr algn="ctr"/>
            <a:r>
              <a:rPr lang="en-US" sz="1800" dirty="0">
                <a:latin typeface="+mj-lt"/>
              </a:rPr>
              <a:t>-1</a:t>
            </a:r>
          </a:p>
        </p:txBody>
      </p:sp>
      <p:sp>
        <p:nvSpPr>
          <p:cNvPr id="6" name="TextBox 5"/>
          <p:cNvSpPr txBox="1"/>
          <p:nvPr/>
        </p:nvSpPr>
        <p:spPr>
          <a:xfrm>
            <a:off x="6075189" y="3505912"/>
            <a:ext cx="417101" cy="2308324"/>
          </a:xfrm>
          <a:prstGeom prst="rect">
            <a:avLst/>
          </a:prstGeom>
          <a:noFill/>
        </p:spPr>
        <p:txBody>
          <a:bodyPr wrap="none" rtlCol="0">
            <a:spAutoFit/>
          </a:bodyPr>
          <a:lstStyle/>
          <a:p>
            <a:pPr algn="ctr"/>
            <a:r>
              <a:rPr lang="en-US" sz="1800" dirty="0">
                <a:latin typeface="+mj-lt"/>
              </a:rPr>
              <a:t>+1</a:t>
            </a:r>
            <a:br>
              <a:rPr lang="en-US" sz="1800" dirty="0">
                <a:latin typeface="+mj-lt"/>
              </a:rPr>
            </a:br>
            <a:br>
              <a:rPr lang="en-US" sz="1800" dirty="0">
                <a:latin typeface="+mj-lt"/>
              </a:rPr>
            </a:br>
            <a:br>
              <a:rPr lang="en-US" sz="1800" dirty="0">
                <a:latin typeface="+mj-lt"/>
              </a:rPr>
            </a:br>
            <a:br>
              <a:rPr lang="en-US" sz="1800" dirty="0">
                <a:latin typeface="+mj-lt"/>
              </a:rPr>
            </a:br>
            <a:r>
              <a:rPr lang="en-US" sz="1800" dirty="0">
                <a:latin typeface="+mj-lt"/>
              </a:rPr>
              <a:t>0</a:t>
            </a:r>
            <a:br>
              <a:rPr lang="en-US" sz="1800" dirty="0">
                <a:latin typeface="+mj-lt"/>
              </a:rPr>
            </a:br>
            <a:br>
              <a:rPr lang="en-US" sz="1800" dirty="0">
                <a:latin typeface="+mj-lt"/>
              </a:rPr>
            </a:br>
            <a:endParaRPr lang="en-US" sz="1800" dirty="0">
              <a:latin typeface="+mj-lt"/>
            </a:endParaRPr>
          </a:p>
          <a:p>
            <a:pPr algn="ctr"/>
            <a:r>
              <a:rPr lang="en-US" sz="1800" dirty="0">
                <a:latin typeface="+mj-lt"/>
              </a:rPr>
              <a:t>-1</a:t>
            </a:r>
          </a:p>
        </p:txBody>
      </p:sp>
      <p:sp>
        <p:nvSpPr>
          <p:cNvPr id="7" name="TextBox 6"/>
          <p:cNvSpPr txBox="1"/>
          <p:nvPr/>
        </p:nvSpPr>
        <p:spPr>
          <a:xfrm rot="16200000">
            <a:off x="4843200" y="3027695"/>
            <a:ext cx="2289858" cy="369332"/>
          </a:xfrm>
          <a:prstGeom prst="rect">
            <a:avLst/>
          </a:prstGeom>
          <a:noFill/>
        </p:spPr>
        <p:txBody>
          <a:bodyPr wrap="none" rtlCol="0">
            <a:spAutoFit/>
          </a:bodyPr>
          <a:lstStyle/>
          <a:p>
            <a:r>
              <a:rPr lang="en-US" sz="1800" dirty="0">
                <a:latin typeface="+mj-lt"/>
              </a:rPr>
              <a:t>Spatial autocorrelation</a:t>
            </a:r>
          </a:p>
        </p:txBody>
      </p:sp>
      <p:sp>
        <p:nvSpPr>
          <p:cNvPr id="5" name="Rectangle 4"/>
          <p:cNvSpPr/>
          <p:nvPr/>
        </p:nvSpPr>
        <p:spPr bwMode="auto">
          <a:xfrm>
            <a:off x="6629400" y="457200"/>
            <a:ext cx="2667000" cy="190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cxnSp>
        <p:nvCxnSpPr>
          <p:cNvPr id="10" name="Straight Connector 9"/>
          <p:cNvCxnSpPr/>
          <p:nvPr/>
        </p:nvCxnSpPr>
        <p:spPr bwMode="auto">
          <a:xfrm>
            <a:off x="6629400" y="1752600"/>
            <a:ext cx="259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Freeform 11"/>
          <p:cNvSpPr/>
          <p:nvPr/>
        </p:nvSpPr>
        <p:spPr bwMode="auto">
          <a:xfrm>
            <a:off x="6571488" y="838200"/>
            <a:ext cx="2590800" cy="1066800"/>
          </a:xfrm>
          <a:custGeom>
            <a:avLst/>
            <a:gdLst>
              <a:gd name="connsiteX0" fmla="*/ 0 w 2657856"/>
              <a:gd name="connsiteY0" fmla="*/ 0 h 1438656"/>
              <a:gd name="connsiteX1" fmla="*/ 182880 w 2657856"/>
              <a:gd name="connsiteY1" fmla="*/ 48768 h 1438656"/>
              <a:gd name="connsiteX2" fmla="*/ 304800 w 2657856"/>
              <a:gd name="connsiteY2" fmla="*/ 85344 h 1438656"/>
              <a:gd name="connsiteX3" fmla="*/ 377952 w 2657856"/>
              <a:gd name="connsiteY3" fmla="*/ 109728 h 1438656"/>
              <a:gd name="connsiteX4" fmla="*/ 414528 w 2657856"/>
              <a:gd name="connsiteY4" fmla="*/ 121920 h 1438656"/>
              <a:gd name="connsiteX5" fmla="*/ 548640 w 2657856"/>
              <a:gd name="connsiteY5" fmla="*/ 158496 h 1438656"/>
              <a:gd name="connsiteX6" fmla="*/ 585216 w 2657856"/>
              <a:gd name="connsiteY6" fmla="*/ 170688 h 1438656"/>
              <a:gd name="connsiteX7" fmla="*/ 621792 w 2657856"/>
              <a:gd name="connsiteY7" fmla="*/ 182880 h 1438656"/>
              <a:gd name="connsiteX8" fmla="*/ 694944 w 2657856"/>
              <a:gd name="connsiteY8" fmla="*/ 231648 h 1438656"/>
              <a:gd name="connsiteX9" fmla="*/ 731520 w 2657856"/>
              <a:gd name="connsiteY9" fmla="*/ 243840 h 1438656"/>
              <a:gd name="connsiteX10" fmla="*/ 768096 w 2657856"/>
              <a:gd name="connsiteY10" fmla="*/ 268224 h 1438656"/>
              <a:gd name="connsiteX11" fmla="*/ 841248 w 2657856"/>
              <a:gd name="connsiteY11" fmla="*/ 292608 h 1438656"/>
              <a:gd name="connsiteX12" fmla="*/ 877824 w 2657856"/>
              <a:gd name="connsiteY12" fmla="*/ 316992 h 1438656"/>
              <a:gd name="connsiteX13" fmla="*/ 914400 w 2657856"/>
              <a:gd name="connsiteY13" fmla="*/ 329184 h 1438656"/>
              <a:gd name="connsiteX14" fmla="*/ 987552 w 2657856"/>
              <a:gd name="connsiteY14" fmla="*/ 377952 h 1438656"/>
              <a:gd name="connsiteX15" fmla="*/ 1097280 w 2657856"/>
              <a:gd name="connsiteY15" fmla="*/ 451104 h 1438656"/>
              <a:gd name="connsiteX16" fmla="*/ 1170432 w 2657856"/>
              <a:gd name="connsiteY16" fmla="*/ 499872 h 1438656"/>
              <a:gd name="connsiteX17" fmla="*/ 1207008 w 2657856"/>
              <a:gd name="connsiteY17" fmla="*/ 524256 h 1438656"/>
              <a:gd name="connsiteX18" fmla="*/ 1243584 w 2657856"/>
              <a:gd name="connsiteY18" fmla="*/ 560832 h 1438656"/>
              <a:gd name="connsiteX19" fmla="*/ 1280160 w 2657856"/>
              <a:gd name="connsiteY19" fmla="*/ 573024 h 1438656"/>
              <a:gd name="connsiteX20" fmla="*/ 1316736 w 2657856"/>
              <a:gd name="connsiteY20" fmla="*/ 597408 h 1438656"/>
              <a:gd name="connsiteX21" fmla="*/ 1353312 w 2657856"/>
              <a:gd name="connsiteY21" fmla="*/ 609600 h 1438656"/>
              <a:gd name="connsiteX22" fmla="*/ 1389888 w 2657856"/>
              <a:gd name="connsiteY22" fmla="*/ 633984 h 1438656"/>
              <a:gd name="connsiteX23" fmla="*/ 1426464 w 2657856"/>
              <a:gd name="connsiteY23" fmla="*/ 646176 h 1438656"/>
              <a:gd name="connsiteX24" fmla="*/ 1536192 w 2657856"/>
              <a:gd name="connsiteY24" fmla="*/ 719328 h 1438656"/>
              <a:gd name="connsiteX25" fmla="*/ 1572768 w 2657856"/>
              <a:gd name="connsiteY25" fmla="*/ 743712 h 1438656"/>
              <a:gd name="connsiteX26" fmla="*/ 1645920 w 2657856"/>
              <a:gd name="connsiteY26" fmla="*/ 804672 h 1438656"/>
              <a:gd name="connsiteX27" fmla="*/ 1694688 w 2657856"/>
              <a:gd name="connsiteY27" fmla="*/ 853440 h 1438656"/>
              <a:gd name="connsiteX28" fmla="*/ 1719072 w 2657856"/>
              <a:gd name="connsiteY28" fmla="*/ 902208 h 1438656"/>
              <a:gd name="connsiteX29" fmla="*/ 1792224 w 2657856"/>
              <a:gd name="connsiteY29" fmla="*/ 950976 h 1438656"/>
              <a:gd name="connsiteX30" fmla="*/ 1828800 w 2657856"/>
              <a:gd name="connsiteY30" fmla="*/ 975360 h 1438656"/>
              <a:gd name="connsiteX31" fmla="*/ 1865376 w 2657856"/>
              <a:gd name="connsiteY31" fmla="*/ 999744 h 1438656"/>
              <a:gd name="connsiteX32" fmla="*/ 1901952 w 2657856"/>
              <a:gd name="connsiteY32" fmla="*/ 1024128 h 1438656"/>
              <a:gd name="connsiteX33" fmla="*/ 1938528 w 2657856"/>
              <a:gd name="connsiteY33" fmla="*/ 1036320 h 1438656"/>
              <a:gd name="connsiteX34" fmla="*/ 1975104 w 2657856"/>
              <a:gd name="connsiteY34" fmla="*/ 1060704 h 1438656"/>
              <a:gd name="connsiteX35" fmla="*/ 2011680 w 2657856"/>
              <a:gd name="connsiteY35" fmla="*/ 1072896 h 1438656"/>
              <a:gd name="connsiteX36" fmla="*/ 2084832 w 2657856"/>
              <a:gd name="connsiteY36" fmla="*/ 1109472 h 1438656"/>
              <a:gd name="connsiteX37" fmla="*/ 2194560 w 2657856"/>
              <a:gd name="connsiteY37" fmla="*/ 1170432 h 1438656"/>
              <a:gd name="connsiteX38" fmla="*/ 2267712 w 2657856"/>
              <a:gd name="connsiteY38" fmla="*/ 1207008 h 1438656"/>
              <a:gd name="connsiteX39" fmla="*/ 2304288 w 2657856"/>
              <a:gd name="connsiteY39" fmla="*/ 1231392 h 1438656"/>
              <a:gd name="connsiteX40" fmla="*/ 2340864 w 2657856"/>
              <a:gd name="connsiteY40" fmla="*/ 1243584 h 1438656"/>
              <a:gd name="connsiteX41" fmla="*/ 2414016 w 2657856"/>
              <a:gd name="connsiteY41" fmla="*/ 1292352 h 1438656"/>
              <a:gd name="connsiteX42" fmla="*/ 2450592 w 2657856"/>
              <a:gd name="connsiteY42" fmla="*/ 1316736 h 1438656"/>
              <a:gd name="connsiteX43" fmla="*/ 2487168 w 2657856"/>
              <a:gd name="connsiteY43" fmla="*/ 1328928 h 1438656"/>
              <a:gd name="connsiteX44" fmla="*/ 2560320 w 2657856"/>
              <a:gd name="connsiteY44" fmla="*/ 1365504 h 1438656"/>
              <a:gd name="connsiteX45" fmla="*/ 2596896 w 2657856"/>
              <a:gd name="connsiteY45" fmla="*/ 1402080 h 1438656"/>
              <a:gd name="connsiteX46" fmla="*/ 2657856 w 2657856"/>
              <a:gd name="connsiteY46" fmla="*/ 1438656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657856" h="1438656">
                <a:moveTo>
                  <a:pt x="0" y="0"/>
                </a:moveTo>
                <a:cubicBezTo>
                  <a:pt x="103897" y="62338"/>
                  <a:pt x="23740" y="26034"/>
                  <a:pt x="182880" y="48768"/>
                </a:cubicBezTo>
                <a:cubicBezTo>
                  <a:pt x="215125" y="53374"/>
                  <a:pt x="279346" y="76859"/>
                  <a:pt x="304800" y="85344"/>
                </a:cubicBezTo>
                <a:lnTo>
                  <a:pt x="377952" y="109728"/>
                </a:lnTo>
                <a:cubicBezTo>
                  <a:pt x="390144" y="113792"/>
                  <a:pt x="401926" y="119400"/>
                  <a:pt x="414528" y="121920"/>
                </a:cubicBezTo>
                <a:cubicBezTo>
                  <a:pt x="500692" y="139153"/>
                  <a:pt x="455829" y="127559"/>
                  <a:pt x="548640" y="158496"/>
                </a:cubicBezTo>
                <a:lnTo>
                  <a:pt x="585216" y="170688"/>
                </a:lnTo>
                <a:cubicBezTo>
                  <a:pt x="597408" y="174752"/>
                  <a:pt x="611099" y="175751"/>
                  <a:pt x="621792" y="182880"/>
                </a:cubicBezTo>
                <a:cubicBezTo>
                  <a:pt x="646176" y="199136"/>
                  <a:pt x="667142" y="222381"/>
                  <a:pt x="694944" y="231648"/>
                </a:cubicBezTo>
                <a:cubicBezTo>
                  <a:pt x="707136" y="235712"/>
                  <a:pt x="720025" y="238093"/>
                  <a:pt x="731520" y="243840"/>
                </a:cubicBezTo>
                <a:cubicBezTo>
                  <a:pt x="744626" y="250393"/>
                  <a:pt x="754706" y="262273"/>
                  <a:pt x="768096" y="268224"/>
                </a:cubicBezTo>
                <a:cubicBezTo>
                  <a:pt x="791584" y="278663"/>
                  <a:pt x="819862" y="278351"/>
                  <a:pt x="841248" y="292608"/>
                </a:cubicBezTo>
                <a:cubicBezTo>
                  <a:pt x="853440" y="300736"/>
                  <a:pt x="864718" y="310439"/>
                  <a:pt x="877824" y="316992"/>
                </a:cubicBezTo>
                <a:cubicBezTo>
                  <a:pt x="889319" y="322739"/>
                  <a:pt x="903166" y="322943"/>
                  <a:pt x="914400" y="329184"/>
                </a:cubicBezTo>
                <a:cubicBezTo>
                  <a:pt x="940018" y="343416"/>
                  <a:pt x="963168" y="361696"/>
                  <a:pt x="987552" y="377952"/>
                </a:cubicBezTo>
                <a:lnTo>
                  <a:pt x="1097280" y="451104"/>
                </a:lnTo>
                <a:lnTo>
                  <a:pt x="1170432" y="499872"/>
                </a:lnTo>
                <a:cubicBezTo>
                  <a:pt x="1182624" y="508000"/>
                  <a:pt x="1196647" y="513895"/>
                  <a:pt x="1207008" y="524256"/>
                </a:cubicBezTo>
                <a:cubicBezTo>
                  <a:pt x="1219200" y="536448"/>
                  <a:pt x="1229238" y="551268"/>
                  <a:pt x="1243584" y="560832"/>
                </a:cubicBezTo>
                <a:cubicBezTo>
                  <a:pt x="1254277" y="567961"/>
                  <a:pt x="1268665" y="567277"/>
                  <a:pt x="1280160" y="573024"/>
                </a:cubicBezTo>
                <a:cubicBezTo>
                  <a:pt x="1293266" y="579577"/>
                  <a:pt x="1303630" y="590855"/>
                  <a:pt x="1316736" y="597408"/>
                </a:cubicBezTo>
                <a:cubicBezTo>
                  <a:pt x="1328231" y="603155"/>
                  <a:pt x="1341817" y="603853"/>
                  <a:pt x="1353312" y="609600"/>
                </a:cubicBezTo>
                <a:cubicBezTo>
                  <a:pt x="1366418" y="616153"/>
                  <a:pt x="1376782" y="627431"/>
                  <a:pt x="1389888" y="633984"/>
                </a:cubicBezTo>
                <a:cubicBezTo>
                  <a:pt x="1401383" y="639731"/>
                  <a:pt x="1415230" y="639935"/>
                  <a:pt x="1426464" y="646176"/>
                </a:cubicBezTo>
                <a:lnTo>
                  <a:pt x="1536192" y="719328"/>
                </a:lnTo>
                <a:cubicBezTo>
                  <a:pt x="1548384" y="727456"/>
                  <a:pt x="1562407" y="733351"/>
                  <a:pt x="1572768" y="743712"/>
                </a:cubicBezTo>
                <a:cubicBezTo>
                  <a:pt x="1619705" y="790649"/>
                  <a:pt x="1594998" y="770724"/>
                  <a:pt x="1645920" y="804672"/>
                </a:cubicBezTo>
                <a:cubicBezTo>
                  <a:pt x="1678432" y="902208"/>
                  <a:pt x="1629664" y="788416"/>
                  <a:pt x="1694688" y="853440"/>
                </a:cubicBezTo>
                <a:cubicBezTo>
                  <a:pt x="1707539" y="866291"/>
                  <a:pt x="1706221" y="889357"/>
                  <a:pt x="1719072" y="902208"/>
                </a:cubicBezTo>
                <a:cubicBezTo>
                  <a:pt x="1739794" y="922930"/>
                  <a:pt x="1767840" y="934720"/>
                  <a:pt x="1792224" y="950976"/>
                </a:cubicBezTo>
                <a:lnTo>
                  <a:pt x="1828800" y="975360"/>
                </a:lnTo>
                <a:lnTo>
                  <a:pt x="1865376" y="999744"/>
                </a:lnTo>
                <a:cubicBezTo>
                  <a:pt x="1877568" y="1007872"/>
                  <a:pt x="1888051" y="1019494"/>
                  <a:pt x="1901952" y="1024128"/>
                </a:cubicBezTo>
                <a:cubicBezTo>
                  <a:pt x="1914144" y="1028192"/>
                  <a:pt x="1927033" y="1030573"/>
                  <a:pt x="1938528" y="1036320"/>
                </a:cubicBezTo>
                <a:cubicBezTo>
                  <a:pt x="1951634" y="1042873"/>
                  <a:pt x="1961998" y="1054151"/>
                  <a:pt x="1975104" y="1060704"/>
                </a:cubicBezTo>
                <a:cubicBezTo>
                  <a:pt x="1986599" y="1066451"/>
                  <a:pt x="2000185" y="1067149"/>
                  <a:pt x="2011680" y="1072896"/>
                </a:cubicBezTo>
                <a:cubicBezTo>
                  <a:pt x="2106218" y="1120165"/>
                  <a:pt x="1992897" y="1078827"/>
                  <a:pt x="2084832" y="1109472"/>
                </a:cubicBezTo>
                <a:cubicBezTo>
                  <a:pt x="2199627" y="1224267"/>
                  <a:pt x="2015541" y="1051086"/>
                  <a:pt x="2194560" y="1170432"/>
                </a:cubicBezTo>
                <a:cubicBezTo>
                  <a:pt x="2299382" y="1240313"/>
                  <a:pt x="2166758" y="1156531"/>
                  <a:pt x="2267712" y="1207008"/>
                </a:cubicBezTo>
                <a:cubicBezTo>
                  <a:pt x="2280818" y="1213561"/>
                  <a:pt x="2291182" y="1224839"/>
                  <a:pt x="2304288" y="1231392"/>
                </a:cubicBezTo>
                <a:cubicBezTo>
                  <a:pt x="2315783" y="1237139"/>
                  <a:pt x="2329630" y="1237343"/>
                  <a:pt x="2340864" y="1243584"/>
                </a:cubicBezTo>
                <a:cubicBezTo>
                  <a:pt x="2366482" y="1257816"/>
                  <a:pt x="2389632" y="1276096"/>
                  <a:pt x="2414016" y="1292352"/>
                </a:cubicBezTo>
                <a:cubicBezTo>
                  <a:pt x="2426208" y="1300480"/>
                  <a:pt x="2436691" y="1312102"/>
                  <a:pt x="2450592" y="1316736"/>
                </a:cubicBezTo>
                <a:cubicBezTo>
                  <a:pt x="2462784" y="1320800"/>
                  <a:pt x="2475673" y="1323181"/>
                  <a:pt x="2487168" y="1328928"/>
                </a:cubicBezTo>
                <a:cubicBezTo>
                  <a:pt x="2581706" y="1376197"/>
                  <a:pt x="2468385" y="1334859"/>
                  <a:pt x="2560320" y="1365504"/>
                </a:cubicBezTo>
                <a:cubicBezTo>
                  <a:pt x="2572512" y="1377696"/>
                  <a:pt x="2583650" y="1391042"/>
                  <a:pt x="2596896" y="1402080"/>
                </a:cubicBezTo>
                <a:cubicBezTo>
                  <a:pt x="2618965" y="1420470"/>
                  <a:pt x="2634052" y="1426754"/>
                  <a:pt x="2657856" y="1438656"/>
                </a:cubicBezTo>
              </a:path>
            </a:pathLst>
          </a:custGeom>
          <a:noFill/>
          <a:ln w="539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
        <p:nvSpPr>
          <p:cNvPr id="14" name="Rectangle 13"/>
          <p:cNvSpPr/>
          <p:nvPr/>
        </p:nvSpPr>
        <p:spPr bwMode="auto">
          <a:xfrm>
            <a:off x="6571488" y="3528822"/>
            <a:ext cx="2667000" cy="1905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cxnSp>
        <p:nvCxnSpPr>
          <p:cNvPr id="15" name="Straight Connector 14"/>
          <p:cNvCxnSpPr/>
          <p:nvPr/>
        </p:nvCxnSpPr>
        <p:spPr bwMode="auto">
          <a:xfrm>
            <a:off x="6571488" y="4824222"/>
            <a:ext cx="25908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Freeform 12"/>
          <p:cNvSpPr/>
          <p:nvPr/>
        </p:nvSpPr>
        <p:spPr bwMode="auto">
          <a:xfrm>
            <a:off x="6571488" y="4742598"/>
            <a:ext cx="2633472" cy="219546"/>
          </a:xfrm>
          <a:custGeom>
            <a:avLst/>
            <a:gdLst>
              <a:gd name="connsiteX0" fmla="*/ 0 w 2633472"/>
              <a:gd name="connsiteY0" fmla="*/ 109818 h 219546"/>
              <a:gd name="connsiteX1" fmla="*/ 60960 w 2633472"/>
              <a:gd name="connsiteY1" fmla="*/ 73242 h 219546"/>
              <a:gd name="connsiteX2" fmla="*/ 304800 w 2633472"/>
              <a:gd name="connsiteY2" fmla="*/ 109818 h 219546"/>
              <a:gd name="connsiteX3" fmla="*/ 414528 w 2633472"/>
              <a:gd name="connsiteY3" fmla="*/ 146394 h 219546"/>
              <a:gd name="connsiteX4" fmla="*/ 451104 w 2633472"/>
              <a:gd name="connsiteY4" fmla="*/ 158586 h 219546"/>
              <a:gd name="connsiteX5" fmla="*/ 487680 w 2633472"/>
              <a:gd name="connsiteY5" fmla="*/ 170778 h 219546"/>
              <a:gd name="connsiteX6" fmla="*/ 975360 w 2633472"/>
              <a:gd name="connsiteY6" fmla="*/ 158586 h 219546"/>
              <a:gd name="connsiteX7" fmla="*/ 1060704 w 2633472"/>
              <a:gd name="connsiteY7" fmla="*/ 109818 h 219546"/>
              <a:gd name="connsiteX8" fmla="*/ 1207008 w 2633472"/>
              <a:gd name="connsiteY8" fmla="*/ 97626 h 219546"/>
              <a:gd name="connsiteX9" fmla="*/ 1292352 w 2633472"/>
              <a:gd name="connsiteY9" fmla="*/ 85434 h 219546"/>
              <a:gd name="connsiteX10" fmla="*/ 1328928 w 2633472"/>
              <a:gd name="connsiteY10" fmla="*/ 73242 h 219546"/>
              <a:gd name="connsiteX11" fmla="*/ 1365504 w 2633472"/>
              <a:gd name="connsiteY11" fmla="*/ 48858 h 219546"/>
              <a:gd name="connsiteX12" fmla="*/ 1414272 w 2633472"/>
              <a:gd name="connsiteY12" fmla="*/ 36666 h 219546"/>
              <a:gd name="connsiteX13" fmla="*/ 1450848 w 2633472"/>
              <a:gd name="connsiteY13" fmla="*/ 12282 h 219546"/>
              <a:gd name="connsiteX14" fmla="*/ 1853184 w 2633472"/>
              <a:gd name="connsiteY14" fmla="*/ 12282 h 219546"/>
              <a:gd name="connsiteX15" fmla="*/ 1926336 w 2633472"/>
              <a:gd name="connsiteY15" fmla="*/ 48858 h 219546"/>
              <a:gd name="connsiteX16" fmla="*/ 1962912 w 2633472"/>
              <a:gd name="connsiteY16" fmla="*/ 73242 h 219546"/>
              <a:gd name="connsiteX17" fmla="*/ 2036064 w 2633472"/>
              <a:gd name="connsiteY17" fmla="*/ 97626 h 219546"/>
              <a:gd name="connsiteX18" fmla="*/ 2072640 w 2633472"/>
              <a:gd name="connsiteY18" fmla="*/ 109818 h 219546"/>
              <a:gd name="connsiteX19" fmla="*/ 2194560 w 2633472"/>
              <a:gd name="connsiteY19" fmla="*/ 170778 h 219546"/>
              <a:gd name="connsiteX20" fmla="*/ 2243328 w 2633472"/>
              <a:gd name="connsiteY20" fmla="*/ 195162 h 219546"/>
              <a:gd name="connsiteX21" fmla="*/ 2316480 w 2633472"/>
              <a:gd name="connsiteY21" fmla="*/ 219546 h 219546"/>
              <a:gd name="connsiteX22" fmla="*/ 2633472 w 2633472"/>
              <a:gd name="connsiteY22" fmla="*/ 207354 h 2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33472" h="219546">
                <a:moveTo>
                  <a:pt x="0" y="109818"/>
                </a:moveTo>
                <a:cubicBezTo>
                  <a:pt x="20320" y="97626"/>
                  <a:pt x="37290" y="74369"/>
                  <a:pt x="60960" y="73242"/>
                </a:cubicBezTo>
                <a:cubicBezTo>
                  <a:pt x="104341" y="71176"/>
                  <a:pt x="235498" y="89027"/>
                  <a:pt x="304800" y="109818"/>
                </a:cubicBezTo>
                <a:lnTo>
                  <a:pt x="414528" y="146394"/>
                </a:lnTo>
                <a:lnTo>
                  <a:pt x="451104" y="158586"/>
                </a:lnTo>
                <a:lnTo>
                  <a:pt x="487680" y="170778"/>
                </a:lnTo>
                <a:cubicBezTo>
                  <a:pt x="650240" y="166714"/>
                  <a:pt x="812917" y="165970"/>
                  <a:pt x="975360" y="158586"/>
                </a:cubicBezTo>
                <a:cubicBezTo>
                  <a:pt x="1136302" y="151270"/>
                  <a:pt x="914065" y="148922"/>
                  <a:pt x="1060704" y="109818"/>
                </a:cubicBezTo>
                <a:cubicBezTo>
                  <a:pt x="1107989" y="97209"/>
                  <a:pt x="1158340" y="102749"/>
                  <a:pt x="1207008" y="97626"/>
                </a:cubicBezTo>
                <a:cubicBezTo>
                  <a:pt x="1235587" y="94618"/>
                  <a:pt x="1263904" y="89498"/>
                  <a:pt x="1292352" y="85434"/>
                </a:cubicBezTo>
                <a:cubicBezTo>
                  <a:pt x="1304544" y="81370"/>
                  <a:pt x="1317433" y="78989"/>
                  <a:pt x="1328928" y="73242"/>
                </a:cubicBezTo>
                <a:cubicBezTo>
                  <a:pt x="1342034" y="66689"/>
                  <a:pt x="1352036" y="54630"/>
                  <a:pt x="1365504" y="48858"/>
                </a:cubicBezTo>
                <a:cubicBezTo>
                  <a:pt x="1380905" y="42257"/>
                  <a:pt x="1398016" y="40730"/>
                  <a:pt x="1414272" y="36666"/>
                </a:cubicBezTo>
                <a:cubicBezTo>
                  <a:pt x="1426464" y="28538"/>
                  <a:pt x="1436418" y="14828"/>
                  <a:pt x="1450848" y="12282"/>
                </a:cubicBezTo>
                <a:cubicBezTo>
                  <a:pt x="1585041" y="-11399"/>
                  <a:pt x="1718595" y="5198"/>
                  <a:pt x="1853184" y="12282"/>
                </a:cubicBezTo>
                <a:cubicBezTo>
                  <a:pt x="1958006" y="82163"/>
                  <a:pt x="1825382" y="-1619"/>
                  <a:pt x="1926336" y="48858"/>
                </a:cubicBezTo>
                <a:cubicBezTo>
                  <a:pt x="1939442" y="55411"/>
                  <a:pt x="1949522" y="67291"/>
                  <a:pt x="1962912" y="73242"/>
                </a:cubicBezTo>
                <a:cubicBezTo>
                  <a:pt x="1986400" y="83681"/>
                  <a:pt x="2011680" y="89498"/>
                  <a:pt x="2036064" y="97626"/>
                </a:cubicBezTo>
                <a:cubicBezTo>
                  <a:pt x="2048256" y="101690"/>
                  <a:pt x="2061145" y="104071"/>
                  <a:pt x="2072640" y="109818"/>
                </a:cubicBezTo>
                <a:lnTo>
                  <a:pt x="2194560" y="170778"/>
                </a:lnTo>
                <a:cubicBezTo>
                  <a:pt x="2210816" y="178906"/>
                  <a:pt x="2226086" y="189415"/>
                  <a:pt x="2243328" y="195162"/>
                </a:cubicBezTo>
                <a:lnTo>
                  <a:pt x="2316480" y="219546"/>
                </a:lnTo>
                <a:cubicBezTo>
                  <a:pt x="2600943" y="206616"/>
                  <a:pt x="2495204" y="207354"/>
                  <a:pt x="2633472" y="207354"/>
                </a:cubicBezTo>
              </a:path>
            </a:pathLst>
          </a:custGeom>
          <a:noFill/>
          <a:ln w="476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en-US"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40601"/>
          <a:stretch/>
        </p:blipFill>
        <p:spPr>
          <a:xfrm>
            <a:off x="1524001" y="1"/>
            <a:ext cx="4702443" cy="5528783"/>
          </a:xfrm>
          <a:prstGeom prst="rect">
            <a:avLst/>
          </a:prstGeom>
        </p:spPr>
      </p:pic>
      <p:sp>
        <p:nvSpPr>
          <p:cNvPr id="3" name="TextBox 2"/>
          <p:cNvSpPr txBox="1"/>
          <p:nvPr/>
        </p:nvSpPr>
        <p:spPr>
          <a:xfrm>
            <a:off x="6324600" y="515430"/>
            <a:ext cx="4038600" cy="2554545"/>
          </a:xfrm>
          <a:prstGeom prst="rect">
            <a:avLst/>
          </a:prstGeom>
          <a:noFill/>
        </p:spPr>
        <p:txBody>
          <a:bodyPr wrap="square" rtlCol="0">
            <a:spAutoFit/>
          </a:bodyPr>
          <a:lstStyle/>
          <a:p>
            <a:r>
              <a:rPr lang="en-US" sz="2000" dirty="0">
                <a:latin typeface="+mn-lt"/>
              </a:rPr>
              <a:t>Green values are where maximum greenness occurred in synchrony over the time interval of study. They have high temporal autocorrelation.  Red values are where maximum greenness did not synchronize across years. There is lower temporal autocorrelation.</a:t>
            </a:r>
          </a:p>
        </p:txBody>
      </p:sp>
      <p:pic>
        <p:nvPicPr>
          <p:cNvPr id="5" name="Content Placeholder 3"/>
          <p:cNvPicPr>
            <a:picLocks noChangeAspect="1"/>
          </p:cNvPicPr>
          <p:nvPr/>
        </p:nvPicPr>
        <p:blipFill rotWithShape="1">
          <a:blip r:embed="rId2"/>
          <a:srcRect t="58746" b="10707"/>
          <a:stretch/>
        </p:blipFill>
        <p:spPr bwMode="auto">
          <a:xfrm>
            <a:off x="5886450" y="3617831"/>
            <a:ext cx="4914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rotWithShape="1">
          <a:blip r:embed="rId2"/>
          <a:srcRect t="89233" b="125"/>
          <a:stretch/>
        </p:blipFill>
        <p:spPr bwMode="auto">
          <a:xfrm>
            <a:off x="1408798" y="5599031"/>
            <a:ext cx="470244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33600" y="381000"/>
            <a:ext cx="1410964" cy="400110"/>
          </a:xfrm>
          <a:prstGeom prst="rect">
            <a:avLst/>
          </a:prstGeom>
          <a:solidFill>
            <a:schemeClr val="bg1"/>
          </a:solidFill>
        </p:spPr>
        <p:txBody>
          <a:bodyPr wrap="none" rtlCol="0">
            <a:spAutoFit/>
          </a:bodyPr>
          <a:lstStyle/>
          <a:p>
            <a:r>
              <a:rPr lang="en-US" sz="2000" dirty="0"/>
              <a:t>1989-1998</a:t>
            </a:r>
          </a:p>
        </p:txBody>
      </p:sp>
      <p:sp>
        <p:nvSpPr>
          <p:cNvPr id="7" name="TextBox 6"/>
          <p:cNvSpPr txBox="1"/>
          <p:nvPr/>
        </p:nvSpPr>
        <p:spPr>
          <a:xfrm>
            <a:off x="1905000" y="2925572"/>
            <a:ext cx="1410964" cy="400110"/>
          </a:xfrm>
          <a:prstGeom prst="rect">
            <a:avLst/>
          </a:prstGeom>
          <a:solidFill>
            <a:schemeClr val="bg1"/>
          </a:solidFill>
        </p:spPr>
        <p:txBody>
          <a:bodyPr wrap="none" rtlCol="0">
            <a:spAutoFit/>
          </a:bodyPr>
          <a:lstStyle/>
          <a:p>
            <a:r>
              <a:rPr lang="en-US" sz="2000" dirty="0"/>
              <a:t>2006-2015</a:t>
            </a:r>
          </a:p>
        </p:txBody>
      </p:sp>
    </p:spTree>
    <p:extLst>
      <p:ext uri="{BB962C8B-B14F-4D97-AF65-F5344CB8AC3E}">
        <p14:creationId xmlns:p14="http://schemas.microsoft.com/office/powerpoint/2010/main" val="86989808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extLst>
              <a:ext uri="{28A0092B-C50C-407E-A947-70E740481C1C}">
                <a14:useLocalDpi xmlns:a14="http://schemas.microsoft.com/office/drawing/2010/main" val="0"/>
              </a:ext>
            </a:extLst>
          </a:blip>
          <a:srcRect t="54701"/>
          <a:stretch>
            <a:fillRect/>
          </a:stretch>
        </p:blipFill>
        <p:spPr bwMode="auto">
          <a:xfrm rot="-128183">
            <a:off x="254188" y="591436"/>
            <a:ext cx="11485819" cy="567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l="1125" t="10548" r="3304" b="9671"/>
          <a:stretch/>
        </p:blipFill>
        <p:spPr bwMode="auto">
          <a:xfrm>
            <a:off x="2171699" y="990600"/>
            <a:ext cx="8075219"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3"/>
          <p:cNvSpPr>
            <a:spLocks noGrp="1"/>
          </p:cNvSpPr>
          <p:nvPr>
            <p:ph type="title"/>
          </p:nvPr>
        </p:nvSpPr>
        <p:spPr>
          <a:xfrm>
            <a:off x="2209800" y="-152400"/>
            <a:ext cx="7772400" cy="1143000"/>
          </a:xfrm>
        </p:spPr>
        <p:txBody>
          <a:bodyPr/>
          <a:lstStyle/>
          <a:p>
            <a:pPr eaLnBrk="1" hangingPunct="1"/>
            <a:r>
              <a:rPr lang="en-US" altLang="en-US" sz="4000" dirty="0">
                <a:cs typeface="Arial" panose="020B0604020202020204" pitchFamily="34" charset="0"/>
              </a:rPr>
              <a:t>Cartographic scale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sals2"/>
          <p:cNvPicPr>
            <a:picLocks noChangeAspect="1" noChangeArrowheads="1"/>
          </p:cNvPicPr>
          <p:nvPr/>
        </p:nvPicPr>
        <p:blipFill>
          <a:blip r:embed="rId3">
            <a:extLst>
              <a:ext uri="{28A0092B-C50C-407E-A947-70E740481C1C}">
                <a14:useLocalDpi xmlns:a14="http://schemas.microsoft.com/office/drawing/2010/main" val="0"/>
              </a:ext>
            </a:extLst>
          </a:blip>
          <a:srcRect l="43668" t="26071" r="20309" b="46881"/>
          <a:stretch>
            <a:fillRect/>
          </a:stretch>
        </p:blipFill>
        <p:spPr bwMode="auto">
          <a:xfrm>
            <a:off x="640080" y="1707197"/>
            <a:ext cx="3229852" cy="288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4"/>
          <p:cNvSpPr txBox="1">
            <a:spLocks noChangeArrowheads="1"/>
          </p:cNvSpPr>
          <p:nvPr/>
        </p:nvSpPr>
        <p:spPr bwMode="auto">
          <a:xfrm>
            <a:off x="1524000" y="4914901"/>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en-US" altLang="en-US" dirty="0">
                <a:latin typeface="+mj-lt"/>
                <a:cs typeface="Arial" panose="020B0604020202020204" pitchFamily="34" charset="0"/>
              </a:rPr>
              <a:t>1:250,000</a:t>
            </a:r>
          </a:p>
        </p:txBody>
      </p:sp>
      <p:pic>
        <p:nvPicPr>
          <p:cNvPr id="9220" name="Picture 5" descr="sals3"/>
          <p:cNvPicPr>
            <a:picLocks noChangeAspect="1" noChangeArrowheads="1"/>
          </p:cNvPicPr>
          <p:nvPr/>
        </p:nvPicPr>
        <p:blipFill>
          <a:blip r:embed="rId4">
            <a:extLst>
              <a:ext uri="{28A0092B-C50C-407E-A947-70E740481C1C}">
                <a14:useLocalDpi xmlns:a14="http://schemas.microsoft.com/office/drawing/2010/main" val="0"/>
              </a:ext>
            </a:extLst>
          </a:blip>
          <a:srcRect t="34406" r="56149" b="38509"/>
          <a:stretch>
            <a:fillRect/>
          </a:stretch>
        </p:blipFill>
        <p:spPr bwMode="auto">
          <a:xfrm>
            <a:off x="3869932" y="1707198"/>
            <a:ext cx="3735425" cy="288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6"/>
          <p:cNvSpPr txBox="1">
            <a:spLocks noChangeArrowheads="1"/>
          </p:cNvSpPr>
          <p:nvPr/>
        </p:nvSpPr>
        <p:spPr bwMode="auto">
          <a:xfrm>
            <a:off x="5364070" y="4914900"/>
            <a:ext cx="1463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en-US" altLang="en-US" dirty="0">
                <a:latin typeface="+mj-lt"/>
                <a:cs typeface="Arial" panose="020B0604020202020204" pitchFamily="34" charset="0"/>
              </a:rPr>
              <a:t>1:50,000</a:t>
            </a:r>
          </a:p>
        </p:txBody>
      </p:sp>
      <p:pic>
        <p:nvPicPr>
          <p:cNvPr id="9222" name="Picture 7" descr="sals1"/>
          <p:cNvPicPr>
            <a:picLocks noChangeAspect="1" noChangeArrowheads="1"/>
          </p:cNvPicPr>
          <p:nvPr/>
        </p:nvPicPr>
        <p:blipFill>
          <a:blip r:embed="rId5" cstate="print">
            <a:extLst>
              <a:ext uri="{28A0092B-C50C-407E-A947-70E740481C1C}">
                <a14:useLocalDpi xmlns:a14="http://schemas.microsoft.com/office/drawing/2010/main" val="0"/>
              </a:ext>
            </a:extLst>
          </a:blip>
          <a:srcRect t="46765" r="49040" b="13951"/>
          <a:stretch>
            <a:fillRect/>
          </a:stretch>
        </p:blipFill>
        <p:spPr bwMode="auto">
          <a:xfrm>
            <a:off x="7619999" y="1726246"/>
            <a:ext cx="3295209" cy="286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8"/>
          <p:cNvSpPr txBox="1">
            <a:spLocks noChangeArrowheads="1"/>
          </p:cNvSpPr>
          <p:nvPr/>
        </p:nvSpPr>
        <p:spPr bwMode="auto">
          <a:xfrm>
            <a:off x="7772400" y="4914901"/>
            <a:ext cx="2743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defRPr>
            </a:lvl1pPr>
            <a:lvl2pPr marL="742950" indent="-285750">
              <a:defRPr sz="2800">
                <a:solidFill>
                  <a:schemeClr val="tx2"/>
                </a:solidFill>
                <a:latin typeface="Arial" panose="020B0604020202020204" pitchFamily="34" charset="0"/>
              </a:defRPr>
            </a:lvl2pPr>
            <a:lvl3pPr marL="1143000" indent="-228600">
              <a:defRPr sz="2800">
                <a:solidFill>
                  <a:schemeClr val="tx2"/>
                </a:solidFill>
                <a:latin typeface="Arial" panose="020B0604020202020204" pitchFamily="34" charset="0"/>
              </a:defRPr>
            </a:lvl3pPr>
            <a:lvl4pPr marL="1600200" indent="-228600">
              <a:defRPr sz="2800">
                <a:solidFill>
                  <a:schemeClr val="tx2"/>
                </a:solidFill>
                <a:latin typeface="Arial" panose="020B0604020202020204" pitchFamily="34" charset="0"/>
              </a:defRPr>
            </a:lvl4pPr>
            <a:lvl5pPr marL="2057400" indent="-22860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en-US" altLang="en-US" dirty="0">
                <a:latin typeface="+mj-lt"/>
                <a:cs typeface="Arial" panose="020B0604020202020204" pitchFamily="34" charset="0"/>
              </a:rPr>
              <a:t>1:2500</a:t>
            </a:r>
          </a:p>
        </p:txBody>
      </p:sp>
      <p:sp>
        <p:nvSpPr>
          <p:cNvPr id="9" name="Title 3"/>
          <p:cNvSpPr txBox="1">
            <a:spLocks/>
          </p:cNvSpPr>
          <p:nvPr/>
        </p:nvSpPr>
        <p:spPr>
          <a:xfrm>
            <a:off x="2209800" y="533400"/>
            <a:ext cx="7772400" cy="1143000"/>
          </a:xfrm>
          <a:prstGeom prst="rect">
            <a:avLst/>
          </a:prstGeom>
        </p:spPr>
        <p:txBody>
          <a:bodyPr/>
          <a:lstStyle/>
          <a:p>
            <a:pPr algn="ctr" eaLnBrk="1" hangingPunct="1">
              <a:defRPr/>
            </a:pPr>
            <a:r>
              <a:rPr lang="en-US" sz="4000" kern="0" dirty="0">
                <a:latin typeface="+mj-lt"/>
                <a:ea typeface="+mj-ea"/>
                <a:cs typeface="Arial" charset="0"/>
              </a:rPr>
              <a:t>Cartographic scale</a:t>
            </a:r>
          </a:p>
        </p:txBody>
      </p:sp>
      <p:sp>
        <p:nvSpPr>
          <p:cNvPr id="10" name="Rectangle 9"/>
          <p:cNvSpPr/>
          <p:nvPr/>
        </p:nvSpPr>
        <p:spPr>
          <a:xfrm>
            <a:off x="3961690" y="5638800"/>
            <a:ext cx="4217821" cy="584775"/>
          </a:xfrm>
          <a:prstGeom prst="rect">
            <a:avLst/>
          </a:prstGeom>
        </p:spPr>
        <p:txBody>
          <a:bodyPr wrap="none">
            <a:spAutoFit/>
          </a:bodyPr>
          <a:lstStyle/>
          <a:p>
            <a:pPr algn="ctr" eaLnBrk="1" hangingPunct="1">
              <a:defRPr/>
            </a:pPr>
            <a:r>
              <a:rPr lang="en-US" sz="3200" kern="0" dirty="0">
                <a:latin typeface="+mj-lt"/>
                <a:cs typeface="Arial" charset="0"/>
              </a:rPr>
              <a:t>Representative fractions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Theme1">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2D2DB9"/>
      </a:hlink>
      <a:folHlink>
        <a:srgbClr val="2D2DB9"/>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04650E1D-863C-4CC2-ABFB-C57022358B2D}" vid="{DD15FB11-5626-4A81-9806-CF1BA7C9D37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3177</TotalTime>
  <Words>2988</Words>
  <Application>Microsoft Office PowerPoint</Application>
  <PresentationFormat>Widescreen</PresentationFormat>
  <Paragraphs>319</Paragraphs>
  <Slides>66</Slides>
  <Notes>61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Times New Roman</vt:lpstr>
      <vt:lpstr>Theme1</vt:lpstr>
      <vt:lpstr>The critical concept of scale</vt:lpstr>
      <vt:lpstr>PowerPoint Presentation</vt:lpstr>
      <vt:lpstr>Why is the concept of scale important for ecology and conservation?</vt:lpstr>
      <vt:lpstr>Example:  what makes it warm or cold?</vt:lpstr>
      <vt:lpstr>PowerPoint Presentation</vt:lpstr>
      <vt:lpstr>PowerPoint Presentation</vt:lpstr>
      <vt:lpstr>PowerPoint Presentation</vt:lpstr>
      <vt:lpstr>Cartographic scale</vt:lpstr>
      <vt:lpstr>PowerPoint Presentation</vt:lpstr>
      <vt:lpstr>PowerPoint Presentation</vt:lpstr>
      <vt:lpstr>PowerPoint Presentation</vt:lpstr>
      <vt:lpstr>Absolute and relative scale</vt:lpstr>
      <vt:lpstr>PowerPoint Presentation</vt:lpstr>
      <vt:lpstr>PowerPoint Presentation</vt:lpstr>
      <vt:lpstr>PowerPoint Presentation</vt:lpstr>
      <vt:lpstr>Operational scale</vt:lpstr>
      <vt:lpstr>PowerPoint Presentation</vt:lpstr>
      <vt:lpstr>Cartesian scale</vt:lpstr>
      <vt:lpstr>Ecological scale</vt:lpstr>
      <vt:lpstr>Which map shows more grain?</vt:lpstr>
      <vt:lpstr>Haggett’s scale coverage problem</vt:lpstr>
      <vt:lpstr>PowerPoint Presentation</vt:lpstr>
      <vt:lpstr>Haggett’s scale coverage problem</vt:lpstr>
      <vt:lpstr>Sampling error</vt:lpstr>
      <vt:lpstr>How many trees in the world?</vt:lpstr>
      <vt:lpstr>PowerPoint Presentation</vt:lpstr>
      <vt:lpstr>PowerPoint Presentation</vt:lpstr>
      <vt:lpstr>Fallacies of spatial inference</vt:lpstr>
      <vt:lpstr>PowerPoint Presentation</vt:lpstr>
      <vt:lpstr>PowerPoint Presentation</vt:lpstr>
      <vt:lpstr>PowerPoint Presentation</vt:lpstr>
      <vt:lpstr>The modifiable areal unit problem (MAUP)</vt:lpstr>
      <vt:lpstr>PowerPoint Presentation</vt:lpstr>
      <vt:lpstr>MAUP and lead exposures in drinking water in Flint, Michigan</vt:lpstr>
      <vt:lpstr>MAUP and ecological recovery</vt:lpstr>
      <vt:lpstr>MAUP and ecological recovery</vt:lpstr>
      <vt:lpstr>Sampling bias</vt:lpstr>
      <vt:lpstr>PowerPoint Presentation</vt:lpstr>
      <vt:lpstr>PowerPoint Presentation</vt:lpstr>
      <vt:lpstr>PowerPoint Presentation</vt:lpstr>
      <vt:lpstr>Hierarchy theory</vt:lpstr>
      <vt:lpstr>PowerPoint Presentation</vt:lpstr>
      <vt:lpstr>Constructivist scale</vt:lpstr>
      <vt:lpstr>Constructivist scale</vt:lpstr>
      <vt:lpstr>Rules for ecological scale</vt:lpstr>
      <vt:lpstr>PowerPoint Presentation</vt:lpstr>
      <vt:lpstr>PowerPoint Presentation</vt:lpstr>
      <vt:lpstr>PowerPoint Presentation</vt:lpstr>
      <vt:lpstr>PowerPoint Presentation</vt:lpstr>
      <vt:lpstr>Rules for ecological scale</vt:lpstr>
      <vt:lpstr>Rules for ecological scale</vt:lpstr>
      <vt:lpstr>Rules for ecological scale</vt:lpstr>
      <vt:lpstr>Rules for ecological scales</vt:lpstr>
      <vt:lpstr>Scale-sensitive methods: nested observations</vt:lpstr>
      <vt:lpstr>PowerPoint Presentation</vt:lpstr>
      <vt:lpstr>PowerPoint Presentation</vt:lpstr>
      <vt:lpstr>Fractals</vt:lpstr>
      <vt:lpstr>Power laws</vt:lpstr>
      <vt:lpstr>PowerPoint Presentation</vt:lpstr>
      <vt:lpstr>PowerPoint Presentation</vt:lpstr>
      <vt:lpstr>Networks</vt:lpstr>
      <vt:lpstr>PowerPoint Presentation</vt:lpstr>
      <vt:lpstr>PowerPoint Presentation</vt:lpstr>
      <vt:lpstr>Autocorrelation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dc:creator>
  <cp:lastModifiedBy>Stallins, Jon A.</cp:lastModifiedBy>
  <cp:revision>399</cp:revision>
  <dcterms:created xsi:type="dcterms:W3CDTF">1601-01-01T00:00:00Z</dcterms:created>
  <dcterms:modified xsi:type="dcterms:W3CDTF">2023-10-13T13:30:27Z</dcterms:modified>
</cp:coreProperties>
</file>