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59"/>
  </p:notesMasterIdLst>
  <p:sldIdLst>
    <p:sldId id="534" r:id="rId2"/>
    <p:sldId id="444" r:id="rId3"/>
    <p:sldId id="423" r:id="rId4"/>
    <p:sldId id="539" r:id="rId5"/>
    <p:sldId id="442" r:id="rId6"/>
    <p:sldId id="258" r:id="rId7"/>
    <p:sldId id="259" r:id="rId8"/>
    <p:sldId id="380" r:id="rId9"/>
    <p:sldId id="467" r:id="rId10"/>
    <p:sldId id="307" r:id="rId11"/>
    <p:sldId id="414" r:id="rId12"/>
    <p:sldId id="268" r:id="rId13"/>
    <p:sldId id="466" r:id="rId14"/>
    <p:sldId id="535" r:id="rId15"/>
    <p:sldId id="465" r:id="rId16"/>
    <p:sldId id="449" r:id="rId17"/>
    <p:sldId id="271" r:id="rId18"/>
    <p:sldId id="531" r:id="rId19"/>
    <p:sldId id="353" r:id="rId20"/>
    <p:sldId id="532" r:id="rId21"/>
    <p:sldId id="523" r:id="rId22"/>
    <p:sldId id="317" r:id="rId23"/>
    <p:sldId id="378" r:id="rId24"/>
    <p:sldId id="360" r:id="rId25"/>
    <p:sldId id="382" r:id="rId26"/>
    <p:sldId id="312" r:id="rId27"/>
    <p:sldId id="450" r:id="rId28"/>
    <p:sldId id="462" r:id="rId29"/>
    <p:sldId id="533" r:id="rId30"/>
    <p:sldId id="515" r:id="rId31"/>
    <p:sldId id="537" r:id="rId32"/>
    <p:sldId id="293" r:id="rId33"/>
    <p:sldId id="488" r:id="rId34"/>
    <p:sldId id="492" r:id="rId35"/>
    <p:sldId id="291" r:id="rId36"/>
    <p:sldId id="345" r:id="rId37"/>
    <p:sldId id="326" r:id="rId38"/>
    <p:sldId id="390" r:id="rId39"/>
    <p:sldId id="389" r:id="rId40"/>
    <p:sldId id="344" r:id="rId41"/>
    <p:sldId id="504" r:id="rId42"/>
    <p:sldId id="375" r:id="rId43"/>
    <p:sldId id="460" r:id="rId44"/>
    <p:sldId id="352" r:id="rId45"/>
    <p:sldId id="507" r:id="rId46"/>
    <p:sldId id="514" r:id="rId47"/>
    <p:sldId id="510" r:id="rId48"/>
    <p:sldId id="508" r:id="rId49"/>
    <p:sldId id="541" r:id="rId50"/>
    <p:sldId id="511" r:id="rId51"/>
    <p:sldId id="512" r:id="rId52"/>
    <p:sldId id="519" r:id="rId53"/>
    <p:sldId id="513" r:id="rId54"/>
    <p:sldId id="430" r:id="rId55"/>
    <p:sldId id="474" r:id="rId56"/>
    <p:sldId id="524" r:id="rId57"/>
    <p:sldId id="50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MR timeline" id="{497DB89F-EFCD-4191-848C-CE40463178FE}">
          <p14:sldIdLst>
            <p14:sldId id="534"/>
            <p14:sldId id="444"/>
            <p14:sldId id="423"/>
            <p14:sldId id="539"/>
            <p14:sldId id="442"/>
            <p14:sldId id="258"/>
            <p14:sldId id="259"/>
            <p14:sldId id="380"/>
            <p14:sldId id="467"/>
            <p14:sldId id="307"/>
            <p14:sldId id="414"/>
            <p14:sldId id="268"/>
            <p14:sldId id="466"/>
            <p14:sldId id="535"/>
          </p14:sldIdLst>
        </p14:section>
        <p14:section name="Why is AMR a wicked problem?" id="{5158BB1F-9B18-4076-BBE5-719AD272672D}">
          <p14:sldIdLst>
            <p14:sldId id="465"/>
            <p14:sldId id="449"/>
            <p14:sldId id="271"/>
            <p14:sldId id="531"/>
            <p14:sldId id="353"/>
            <p14:sldId id="532"/>
          </p14:sldIdLst>
        </p14:section>
        <p14:section name="Antinfungal resistance" id="{1C8DA5ED-BCEE-43E1-ADDF-CF02FE09D4CC}">
          <p14:sldIdLst>
            <p14:sldId id="523"/>
            <p14:sldId id="317"/>
            <p14:sldId id="378"/>
            <p14:sldId id="360"/>
          </p14:sldIdLst>
        </p14:section>
        <p14:section name="Economics and market dynamics with AMR" id="{825F417F-841D-4667-AD8A-65EB6B076B2B}">
          <p14:sldIdLst>
            <p14:sldId id="382"/>
            <p14:sldId id="312"/>
            <p14:sldId id="450"/>
            <p14:sldId id="462"/>
            <p14:sldId id="533"/>
            <p14:sldId id="515"/>
          </p14:sldIdLst>
        </p14:section>
        <p14:section name="Evolutionary perspective" id="{9429932F-1845-4AA9-8B9A-A69A5F97475D}">
          <p14:sldIdLst>
            <p14:sldId id="537"/>
            <p14:sldId id="293"/>
            <p14:sldId id="488"/>
            <p14:sldId id="492"/>
            <p14:sldId id="291"/>
          </p14:sldIdLst>
        </p14:section>
        <p14:section name="The secrecy problem also thwarts addressing the AMR issue" id="{A5D133B3-9AA7-47BA-A4DE-1E6E555BC3BD}">
          <p14:sldIdLst>
            <p14:sldId id="345"/>
            <p14:sldId id="326"/>
            <p14:sldId id="390"/>
            <p14:sldId id="389"/>
            <p14:sldId id="344"/>
          </p14:sldIdLst>
        </p14:section>
        <p14:section name="Global AMR" id="{CA92F1E9-A99B-424E-8B59-C5EA95E5041B}">
          <p14:sldIdLst>
            <p14:sldId id="504"/>
            <p14:sldId id="375"/>
            <p14:sldId id="460"/>
            <p14:sldId id="352"/>
            <p14:sldId id="507"/>
            <p14:sldId id="514"/>
            <p14:sldId id="510"/>
            <p14:sldId id="508"/>
            <p14:sldId id="541"/>
            <p14:sldId id="511"/>
            <p14:sldId id="512"/>
            <p14:sldId id="519"/>
            <p14:sldId id="513"/>
          </p14:sldIdLst>
        </p14:section>
        <p14:section name="Closing - new drugs are being discovered" id="{3974801A-3C6F-4800-9FF0-3D08CB3A2E28}">
          <p14:sldIdLst>
            <p14:sldId id="430"/>
            <p14:sldId id="474"/>
          </p14:sldIdLst>
        </p14:section>
        <p14:section name="Closing - but making them presents challenges" id="{F4991859-FD0C-49A4-A414-601E157C84AD}">
          <p14:sldIdLst>
            <p14:sldId id="524"/>
            <p14:sldId id="5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50377" autoAdjust="0"/>
  </p:normalViewPr>
  <p:slideViewPr>
    <p:cSldViewPr snapToGrid="0" showGuides="1">
      <p:cViewPr varScale="1">
        <p:scale>
          <a:sx n="43" d="100"/>
          <a:sy n="43" d="100"/>
        </p:scale>
        <p:origin x="148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20558"/>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B9A7F-8806-4E6A-9EDF-4C58D1F981BB}" type="datetimeFigureOut">
              <a:rPr lang="en-US" smtClean="0"/>
              <a:t>10/29/2023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63954-8C06-47E4-BD2D-CC2DEB82B650}" type="slidenum">
              <a:rPr lang="en-US" smtClean="0"/>
              <a:t>‹#›</a:t>
            </a:fld>
            <a:endParaRPr lang="en-US" dirty="0"/>
          </a:p>
        </p:txBody>
      </p:sp>
    </p:spTree>
    <p:extLst>
      <p:ext uri="{BB962C8B-B14F-4D97-AF65-F5344CB8AC3E}">
        <p14:creationId xmlns:p14="http://schemas.microsoft.com/office/powerpoint/2010/main" val="2649210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zzKqEZmUGxY&amp;t=139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_HBhXpbPPu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AgXAmtybfK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https://www.nytimes.com/2020/07/15/sunday-review/coronavirus-history-pandemics.html</a:t>
            </a:r>
          </a:p>
        </p:txBody>
      </p:sp>
      <p:sp>
        <p:nvSpPr>
          <p:cNvPr id="4" name="Slide Number Placeholder 3"/>
          <p:cNvSpPr>
            <a:spLocks noGrp="1"/>
          </p:cNvSpPr>
          <p:nvPr>
            <p:ph type="sldNum" sz="quarter" idx="5"/>
          </p:nvPr>
        </p:nvSpPr>
        <p:spPr/>
        <p:txBody>
          <a:bodyPr/>
          <a:lstStyle/>
          <a:p>
            <a:fld id="{5DD63954-8C06-47E4-BD2D-CC2DEB82B650}" type="slidenum">
              <a:rPr lang="en-US" smtClean="0"/>
              <a:t>1</a:t>
            </a:fld>
            <a:endParaRPr lang="en-US" dirty="0"/>
          </a:p>
        </p:txBody>
      </p:sp>
    </p:spTree>
    <p:extLst>
      <p:ext uri="{BB962C8B-B14F-4D97-AF65-F5344CB8AC3E}">
        <p14:creationId xmlns:p14="http://schemas.microsoft.com/office/powerpoint/2010/main" val="3015256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http://www.bbc.com/news/health-30416844</a:t>
            </a:r>
            <a:br>
              <a:rPr lang="en-US" dirty="0"/>
            </a:br>
            <a:br>
              <a:rPr lang="en-US" dirty="0"/>
            </a:br>
            <a:r>
              <a:rPr lang="en-US" sz="1200" dirty="0"/>
              <a:t>AMR will account for an extra 10 million human deaths a year worldwide - more than currently die from cancer - by 2050 unless action is taken. </a:t>
            </a:r>
            <a:br>
              <a:rPr lang="en-US" sz="1200" dirty="0"/>
            </a:br>
            <a:br>
              <a:rPr lang="en-US" sz="1200" dirty="0"/>
            </a:br>
            <a:r>
              <a:rPr lang="en-US" sz="1200" dirty="0"/>
              <a:t>Antimicrobial drugs include antibacterial, antifungals, and  antiprotozoals </a:t>
            </a:r>
            <a:br>
              <a:rPr lang="en-US" sz="1200" dirty="0"/>
            </a:br>
            <a:br>
              <a:rPr lang="en-US" sz="1200" dirty="0"/>
            </a:br>
            <a:r>
              <a:rPr lang="en-US" sz="1200" dirty="0"/>
              <a:t>AMR means antimicrobial resistance. These are antibacterials, antivirals, antifungals, and antiprotozoals</a:t>
            </a:r>
          </a:p>
          <a:p>
            <a:br>
              <a:rPr lang="en-US" dirty="0"/>
            </a:b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CC56BA23-74C7-45A0-8B7A-276A1900AA24}" type="slidenum">
              <a:rPr lang="en-US" smtClean="0"/>
              <a:t>12</a:t>
            </a:fld>
            <a:endParaRPr lang="en-US" dirty="0"/>
          </a:p>
        </p:txBody>
      </p:sp>
    </p:spTree>
    <p:extLst>
      <p:ext uri="{BB962C8B-B14F-4D97-AF65-F5344CB8AC3E}">
        <p14:creationId xmlns:p14="http://schemas.microsoft.com/office/powerpoint/2010/main" val="2539435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https://www.nytimes.com/2020/02/24/health/genomic-diagnostic-tests.html</a:t>
            </a:r>
          </a:p>
        </p:txBody>
      </p:sp>
      <p:sp>
        <p:nvSpPr>
          <p:cNvPr id="4" name="Slide Number Placeholder 3"/>
          <p:cNvSpPr>
            <a:spLocks noGrp="1"/>
          </p:cNvSpPr>
          <p:nvPr>
            <p:ph type="sldNum" sz="quarter" idx="5"/>
          </p:nvPr>
        </p:nvSpPr>
        <p:spPr/>
        <p:txBody>
          <a:bodyPr/>
          <a:lstStyle/>
          <a:p>
            <a:fld id="{5DD63954-8C06-47E4-BD2D-CC2DEB82B650}" type="slidenum">
              <a:rPr lang="en-US" smtClean="0"/>
              <a:t>14</a:t>
            </a:fld>
            <a:endParaRPr lang="en-US" dirty="0"/>
          </a:p>
        </p:txBody>
      </p:sp>
    </p:spTree>
    <p:extLst>
      <p:ext uri="{BB962C8B-B14F-4D97-AF65-F5344CB8AC3E}">
        <p14:creationId xmlns:p14="http://schemas.microsoft.com/office/powerpoint/2010/main" val="3902872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https://aspe.hhs.gov/pdf-report/carb-plan-2020-2025</a:t>
            </a:r>
            <a:br>
              <a:rPr lang="en-US" dirty="0"/>
            </a:br>
            <a:br>
              <a:rPr lang="en-US" dirty="0"/>
            </a:br>
            <a:r>
              <a:rPr lang="en-US" dirty="0"/>
              <a:t>Developed versus developing countries is a false dichotomy. A country could have parts of it that are developed and others developing. The idea of ‘developed’ supposes that a state of advancement is technologically advanced and having a global economy. This falsely assumes that development is only this particular definition and not development in other ways, </a:t>
            </a:r>
          </a:p>
        </p:txBody>
      </p:sp>
      <p:sp>
        <p:nvSpPr>
          <p:cNvPr id="4" name="Slide Number Placeholder 3"/>
          <p:cNvSpPr>
            <a:spLocks noGrp="1"/>
          </p:cNvSpPr>
          <p:nvPr>
            <p:ph type="sldNum" sz="quarter" idx="5"/>
          </p:nvPr>
        </p:nvSpPr>
        <p:spPr/>
        <p:txBody>
          <a:bodyPr/>
          <a:lstStyle/>
          <a:p>
            <a:fld id="{5DD63954-8C06-47E4-BD2D-CC2DEB82B650}" type="slidenum">
              <a:rPr lang="en-US" smtClean="0"/>
              <a:t>15</a:t>
            </a:fld>
            <a:endParaRPr lang="en-US" dirty="0"/>
          </a:p>
        </p:txBody>
      </p:sp>
    </p:spTree>
    <p:extLst>
      <p:ext uri="{BB962C8B-B14F-4D97-AF65-F5344CB8AC3E}">
        <p14:creationId xmlns:p14="http://schemas.microsoft.com/office/powerpoint/2010/main" val="168127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https://www.cdc.gov/antibiotic-use/data/outpatient-prescribing/index.html?CDC_AA_refVal=https%3A%2F%2Fwww.cdc.gov%2Fantibiotic-use%2Fcommunity%2Fprograms-measurement%2Fmeasuring-antibiotic-prescribing.html</a:t>
            </a:r>
          </a:p>
        </p:txBody>
      </p:sp>
      <p:sp>
        <p:nvSpPr>
          <p:cNvPr id="4" name="Slide Number Placeholder 3"/>
          <p:cNvSpPr>
            <a:spLocks noGrp="1"/>
          </p:cNvSpPr>
          <p:nvPr>
            <p:ph type="sldNum" sz="quarter" idx="5"/>
          </p:nvPr>
        </p:nvSpPr>
        <p:spPr/>
        <p:txBody>
          <a:bodyPr/>
          <a:lstStyle/>
          <a:p>
            <a:fld id="{5DD63954-8C06-47E4-BD2D-CC2DEB82B650}" type="slidenum">
              <a:rPr lang="en-US" smtClean="0"/>
              <a:t>16</a:t>
            </a:fld>
            <a:endParaRPr lang="en-US" dirty="0"/>
          </a:p>
        </p:txBody>
      </p:sp>
    </p:spTree>
    <p:extLst>
      <p:ext uri="{BB962C8B-B14F-4D97-AF65-F5344CB8AC3E}">
        <p14:creationId xmlns:p14="http://schemas.microsoft.com/office/powerpoint/2010/main" val="2267420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Antibiotic resistant bacteria and bacterial genes that confer resistance now move among humans, domesticated animals, wildlife, and the environment</a:t>
            </a:r>
          </a:p>
          <a:p>
            <a:endParaRPr lang="en-US" dirty="0"/>
          </a:p>
          <a:p>
            <a:r>
              <a:rPr lang="en-US" dirty="0"/>
              <a:t>AMR is a challenge because it is an environmental issue. Antimicrobials are used in agriculture.  However, veterinary and human medicine not well integrated</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56BA23-74C7-45A0-8B7A-276A1900AA24}" type="slidenum">
              <a:rPr lang="en-US" smtClean="0"/>
              <a:t>17</a:t>
            </a:fld>
            <a:endParaRPr lang="en-US" dirty="0"/>
          </a:p>
        </p:txBody>
      </p:sp>
    </p:spTree>
    <p:extLst>
      <p:ext uri="{BB962C8B-B14F-4D97-AF65-F5344CB8AC3E}">
        <p14:creationId xmlns:p14="http://schemas.microsoft.com/office/powerpoint/2010/main" val="3650775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https://www.youtube.com/watch/zzKqEZmUGxY&amp;t=139s</a:t>
            </a: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18</a:t>
            </a:fld>
            <a:endParaRPr lang="en-US" dirty="0"/>
          </a:p>
        </p:txBody>
      </p:sp>
    </p:spTree>
    <p:extLst>
      <p:ext uri="{BB962C8B-B14F-4D97-AF65-F5344CB8AC3E}">
        <p14:creationId xmlns:p14="http://schemas.microsoft.com/office/powerpoint/2010/main" val="3176666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Citrus greening is caused by a bacteria carried in these insects shown above.  This disease has crippled the Florida citrus industry. 90% of the state’s citrus trees are infected.  Antibiotics are being sprayed on orange crops. There is little publicly available science on the long-term use of these drugs in crop settings. There have not been any studies done so far that looked at whether this use could lead to greater resistance. The bacterial disease is transmitted by an invasive psyllid insect and moves through the vascular tissue under the tree’s bark, a circulatory system that is difficult to access. Emergency applications on citrus crops since 2016 have shown that the antibiotics can slow disease progression, allowing growers to eke a few more harvests out of infected trees. But the drugs do not eliminate greening </a:t>
            </a:r>
          </a:p>
        </p:txBody>
      </p:sp>
      <p:sp>
        <p:nvSpPr>
          <p:cNvPr id="4" name="Slide Number Placeholder 3"/>
          <p:cNvSpPr>
            <a:spLocks noGrp="1"/>
          </p:cNvSpPr>
          <p:nvPr>
            <p:ph type="sldNum" sz="quarter" idx="10"/>
          </p:nvPr>
        </p:nvSpPr>
        <p:spPr/>
        <p:txBody>
          <a:bodyPr/>
          <a:lstStyle/>
          <a:p>
            <a:fld id="{E16DF6A9-64E7-491E-BE03-3F2DD586F4E2}" type="slidenum">
              <a:rPr lang="en-US" smtClean="0"/>
              <a:t>19</a:t>
            </a:fld>
            <a:endParaRPr lang="en-US" dirty="0"/>
          </a:p>
        </p:txBody>
      </p:sp>
    </p:spTree>
    <p:extLst>
      <p:ext uri="{BB962C8B-B14F-4D97-AF65-F5344CB8AC3E}">
        <p14:creationId xmlns:p14="http://schemas.microsoft.com/office/powerpoint/2010/main" val="311115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https://www.youtube.com/watch/_HBhXpbPPuE</a:t>
            </a: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20</a:t>
            </a:fld>
            <a:endParaRPr lang="en-US" dirty="0"/>
          </a:p>
        </p:txBody>
      </p:sp>
    </p:spTree>
    <p:extLst>
      <p:ext uri="{BB962C8B-B14F-4D97-AF65-F5344CB8AC3E}">
        <p14:creationId xmlns:p14="http://schemas.microsoft.com/office/powerpoint/2010/main" val="2391949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https://www.youtube.com/watch?v=AgXAmtybfKU</a:t>
            </a: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21</a:t>
            </a:fld>
            <a:endParaRPr lang="en-US" dirty="0"/>
          </a:p>
        </p:txBody>
      </p:sp>
    </p:spTree>
    <p:extLst>
      <p:ext uri="{BB962C8B-B14F-4D97-AF65-F5344CB8AC3E}">
        <p14:creationId xmlns:p14="http://schemas.microsoft.com/office/powerpoint/2010/main" val="2123369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https://www.nytimes.com/2019/04/06/health/drug-resistant-candida-auris.html</a:t>
            </a:r>
            <a:br>
              <a:rPr lang="en-US" dirty="0"/>
            </a:br>
            <a:br>
              <a:rPr lang="en-US" dirty="0"/>
            </a:br>
            <a:r>
              <a:rPr lang="en-US" dirty="0"/>
              <a:t>Other prominent strains of the fungus Candida — one of the most common causes of bloodstream infections in hospitals — have not developed significant resistance to drugs, but more than 90 percent of C. auris infections are resistant to at least one drug, and 30 percent are resistant to two or more drugs, the C.D.C. said. Nearly half of patients who contract C. auris die within 90 days, according to the C.D.C. </a:t>
            </a:r>
          </a:p>
          <a:p>
            <a:endParaRPr lang="en-US" dirty="0"/>
          </a:p>
        </p:txBody>
      </p:sp>
      <p:sp>
        <p:nvSpPr>
          <p:cNvPr id="4" name="Slide Number Placeholder 3"/>
          <p:cNvSpPr>
            <a:spLocks noGrp="1"/>
          </p:cNvSpPr>
          <p:nvPr>
            <p:ph type="sldNum" sz="quarter" idx="10"/>
          </p:nvPr>
        </p:nvSpPr>
        <p:spPr/>
        <p:txBody>
          <a:bodyPr/>
          <a:lstStyle/>
          <a:p>
            <a:fld id="{E16DF6A9-64E7-491E-BE03-3F2DD586F4E2}" type="slidenum">
              <a:rPr lang="en-US" smtClean="0"/>
              <a:t>22</a:t>
            </a:fld>
            <a:endParaRPr lang="en-US" dirty="0"/>
          </a:p>
        </p:txBody>
      </p:sp>
    </p:spTree>
    <p:extLst>
      <p:ext uri="{BB962C8B-B14F-4D97-AF65-F5344CB8AC3E}">
        <p14:creationId xmlns:p14="http://schemas.microsoft.com/office/powerpoint/2010/main" val="404715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https://www.nytimes.com/1999/06/09/us/anne-miller-90-first-patient-who-was-saved-by-penicillin.html</a:t>
            </a:r>
            <a:br>
              <a:rPr lang="en-US" dirty="0"/>
            </a:br>
            <a:r>
              <a:rPr lang="en-US" dirty="0"/>
              <a:t>https://www.ynhh.org/publications/bulletin/090717/medication-superstar-made-its-us-debut-right-here.aspx</a:t>
            </a:r>
            <a:br>
              <a:rPr lang="en-US" dirty="0"/>
            </a:br>
            <a:r>
              <a:rPr lang="en-US" dirty="0"/>
              <a:t>https://www.med-dept.com/medical-kits-contents/class-9-items-drugs-chemicals-and-biological-stains-sulfa-drugs/</a:t>
            </a:r>
          </a:p>
          <a:p>
            <a:endParaRPr lang="en-US" dirty="0"/>
          </a:p>
          <a:p>
            <a:r>
              <a:rPr lang="en-US" dirty="0"/>
              <a:t>In March 1942, Mrs. Miller was near death at New Haven Hospital suffering from a streptococcal infection, a common cause of death then. She had been hospitalized for a month, often delirious with her temperature spiking to nearly 107, while doctors tried everything available, including sulfa drugs, blood transfusions and surgery. All failed.</a:t>
            </a:r>
            <a:br>
              <a:rPr lang="en-US" dirty="0"/>
            </a:br>
            <a:endParaRPr lang="en-US" dirty="0"/>
          </a:p>
          <a:p>
            <a:r>
              <a:rPr lang="en-US" dirty="0"/>
              <a:t>As she slipped in and out of consciousness, her desperate doctors obtained a tiny amount of what was still an obscure, experimental drug and injected her with it. Her hospital chart, now at the Smithsonian Institution, registered a sharp overnight drop in temperature, and by the next day she was no longer delirious and soon was eating full meals, one of her doctors reported. Mrs. Miller's life was saved, and so eventually were the lives of all those previously felled by infections of bacteria like streptococci, staphylococci and pneumococci. Penicillin also saved the lives of an untold number of servicemen and civilians wounded in World War II; in earlier wars, people died by the thousands from bacterial infections resulting from their injuries.</a:t>
            </a:r>
          </a:p>
          <a:p>
            <a:endParaRPr lang="en-US" dirty="0"/>
          </a:p>
          <a:p>
            <a:r>
              <a:rPr lang="en-US" dirty="0"/>
              <a:t>Although Sir Alexander Fleming, the Scottish biologist, was the first to recognize the therapeutic potential of penicillin through a chance discovery at St. Mary's Hospital in London in 1928, nearly a dozen years passed before scientists fully appreciated its significance and were able to produce it for experimental use in humans. Largely forgotten, it came to the fore only when researchers picked up on it again at Oxford University at the outbreak of World War II. The small quantity of penicillin rushed to New Haven came from a laboratory in New Jersey, and news of Mrs. Miller's full, seemingly miraculous recovery helped inspire the American pharmaceutical industry to begin full production of penicillin.</a:t>
            </a:r>
          </a:p>
          <a:p>
            <a:endParaRPr lang="en-US" dirty="0"/>
          </a:p>
          <a:p>
            <a:r>
              <a:rPr lang="en-US" dirty="0"/>
              <a:t>In 1935, the first ever sulfa drug was developed by a German scientists at the Bayer Laboratories.. The drugs were further developed by French researchers in the late 1930s, and by exploiting the German discovery, they in fact opened the way for bacterial chemotherapy.  The pioneering work carried out at these German laboratories soon became global news, as the discovery of the sulfonamide group opened a new era in medicine. Both the “John Hopkins Medical School” and the “Medical Field Service School” became involved, and after intensive research, it was decided in 1939 to introduce the antimicrobial drug for official Army use. Indeed it was not until the late 1940s and early 1950s that Sulfa Drugs began to be phased out in favor of the new Penicillin (discovered in 1928, and mass-produced in the early 1940s).</a:t>
            </a:r>
          </a:p>
          <a:p>
            <a:br>
              <a:rPr lang="en-US" dirty="0"/>
            </a:br>
            <a:r>
              <a:rPr lang="en-US" dirty="0"/>
              <a:t>https://www.med-dept.com/medical-kits-contents/class-9-items-drugs-chemicals-and-biological-stains-sulfa-drugs/</a:t>
            </a:r>
          </a:p>
        </p:txBody>
      </p:sp>
      <p:sp>
        <p:nvSpPr>
          <p:cNvPr id="4" name="Slide Number Placeholder 3"/>
          <p:cNvSpPr>
            <a:spLocks noGrp="1"/>
          </p:cNvSpPr>
          <p:nvPr>
            <p:ph type="sldNum" sz="quarter" idx="5"/>
          </p:nvPr>
        </p:nvSpPr>
        <p:spPr/>
        <p:txBody>
          <a:bodyPr/>
          <a:lstStyle/>
          <a:p>
            <a:fld id="{5DD63954-8C06-47E4-BD2D-CC2DEB82B650}" type="slidenum">
              <a:rPr lang="en-US" smtClean="0"/>
              <a:t>3</a:t>
            </a:fld>
            <a:endParaRPr lang="en-US" dirty="0"/>
          </a:p>
        </p:txBody>
      </p:sp>
    </p:spTree>
    <p:extLst>
      <p:ext uri="{BB962C8B-B14F-4D97-AF65-F5344CB8AC3E}">
        <p14:creationId xmlns:p14="http://schemas.microsoft.com/office/powerpoint/2010/main" val="91193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outbreaks of </a:t>
            </a:r>
            <a:r>
              <a:rPr lang="en-US" i="1" dirty="0"/>
              <a:t>Candida auris</a:t>
            </a:r>
            <a:r>
              <a:rPr lang="en-US" dirty="0"/>
              <a:t>, three separate times, producing three different resistant strains, on three continents</a:t>
            </a:r>
          </a:p>
          <a:p>
            <a:r>
              <a:rPr lang="en-US" dirty="0"/>
              <a:t>This argues for a common origin of resistance </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23</a:t>
            </a:fld>
            <a:endParaRPr lang="en-US" dirty="0"/>
          </a:p>
        </p:txBody>
      </p:sp>
    </p:spTree>
    <p:extLst>
      <p:ext uri="{BB962C8B-B14F-4D97-AF65-F5344CB8AC3E}">
        <p14:creationId xmlns:p14="http://schemas.microsoft.com/office/powerpoint/2010/main" val="3824982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Hence, one might have expected that C. auris to have been known as a human and animal pathogen first, and then acquired drug resistance, rather than simultaneously emerging as a drug resistant human pathogen from agricultural drug use. Another suggested explanation for the emergence of C. auris is that it recently acquired virulence traits that conferred the capacity for virulence. Although this explanation cannot be ruled out, the capacity for virulence is a complex property that emerges from many attributes, and it is improbable that it would have occurred concurrently in three continents, unless driven by another factor that selected for it.</a:t>
            </a:r>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24</a:t>
            </a:fld>
            <a:endParaRPr lang="en-US" dirty="0"/>
          </a:p>
        </p:txBody>
      </p:sp>
    </p:spTree>
    <p:extLst>
      <p:ext uri="{BB962C8B-B14F-4D97-AF65-F5344CB8AC3E}">
        <p14:creationId xmlns:p14="http://schemas.microsoft.com/office/powerpoint/2010/main" val="3017400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Antibacterial new molecular entities (NME)</a:t>
            </a:r>
          </a:p>
          <a:p>
            <a:endParaRPr lang="en-US" sz="1200" b="0" i="0" u="none" strike="noStrike" kern="1200" baseline="0" dirty="0">
              <a:solidFill>
                <a:schemeClr val="tx1"/>
              </a:solidFill>
              <a:latin typeface="+mn-lt"/>
              <a:ea typeface="+mn-ea"/>
              <a:cs typeface="+mn-cs"/>
            </a:endParaRPr>
          </a:p>
          <a:p>
            <a:r>
              <a:rPr lang="en-US" dirty="0"/>
              <a:t>Kinch, M. S., Patridge, E., Plummer, M., &amp; Hoyer, D. (2014). An analysis of FDA-approved drugs for infectious disease: antibacterial agents. </a:t>
            </a:r>
            <a:r>
              <a:rPr lang="en-US" i="1" dirty="0"/>
              <a:t>Drug discovery today</a:t>
            </a:r>
            <a:r>
              <a:rPr lang="en-US" dirty="0"/>
              <a:t>, </a:t>
            </a:r>
            <a:r>
              <a:rPr lang="en-US" i="1" dirty="0"/>
              <a:t>19</a:t>
            </a:r>
            <a:r>
              <a:rPr lang="en-US" dirty="0"/>
              <a:t>(9), 1283-1287.</a:t>
            </a:r>
          </a:p>
        </p:txBody>
      </p:sp>
      <p:sp>
        <p:nvSpPr>
          <p:cNvPr id="4" name="Slide Number Placeholder 3"/>
          <p:cNvSpPr>
            <a:spLocks noGrp="1"/>
          </p:cNvSpPr>
          <p:nvPr>
            <p:ph type="sldNum" sz="quarter" idx="5"/>
          </p:nvPr>
        </p:nvSpPr>
        <p:spPr/>
        <p:txBody>
          <a:bodyPr/>
          <a:lstStyle/>
          <a:p>
            <a:fld id="{5DD63954-8C06-47E4-BD2D-CC2DEB82B650}" type="slidenum">
              <a:rPr lang="en-US" smtClean="0"/>
              <a:t>25</a:t>
            </a:fld>
            <a:endParaRPr lang="en-US" dirty="0"/>
          </a:p>
        </p:txBody>
      </p:sp>
    </p:spTree>
    <p:extLst>
      <p:ext uri="{BB962C8B-B14F-4D97-AF65-F5344CB8AC3E}">
        <p14:creationId xmlns:p14="http://schemas.microsoft.com/office/powerpoint/2010/main" val="589459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Kinch, M. S., Patridge, E., Plummer, M., &amp; Hoyer, D. (2014). An analysis of FDA-approved drugs for infectious disease: antibacterial agents. </a:t>
            </a:r>
            <a:r>
              <a:rPr lang="en-US" i="1" dirty="0"/>
              <a:t>Drug discovery today</a:t>
            </a:r>
            <a:r>
              <a:rPr lang="en-US" dirty="0"/>
              <a:t>, </a:t>
            </a:r>
            <a:r>
              <a:rPr lang="en-US" i="1" dirty="0"/>
              <a:t>19</a:t>
            </a:r>
            <a:r>
              <a:rPr lang="en-US" dirty="0"/>
              <a:t>(9), 1283-1287.</a:t>
            </a:r>
          </a:p>
          <a:p>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Recent collapse of antibacterial new molecular entities (NMEs):  the entry (blue) and exit (red; because of obsolescence or resistance) is indicated on an annual basis. </a:t>
            </a: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26</a:t>
            </a:fld>
            <a:endParaRPr lang="en-US" dirty="0"/>
          </a:p>
        </p:txBody>
      </p:sp>
    </p:spTree>
    <p:extLst>
      <p:ext uri="{BB962C8B-B14F-4D97-AF65-F5344CB8AC3E}">
        <p14:creationId xmlns:p14="http://schemas.microsoft.com/office/powerpoint/2010/main" val="3428174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Moreover, antimicrobials viewed as less profitable by pharma companies  because taken only for short period and for one course of treatment.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Amoxicillin is the generic name for Amoxil.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Drug patents typically last 20 years before they can be turned into generics, but pharma companies have strategies to extend them including slight changes to the molecular structure of the active ingredients in the drug, which make it different from the one defined in the original patent. Getting a nee patent allows returns on their investment to continue.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Patented drugs are subject to litigation aiming to make them generic earlier. Health care relies on generic antibiotics, which account for about 80% of all prescriptions. </a:t>
            </a:r>
            <a:br>
              <a:rPr lang="en-US" dirty="0"/>
            </a:br>
            <a:br>
              <a:rPr lang="en-US" dirty="0"/>
            </a:br>
            <a:r>
              <a:rPr lang="en-US" dirty="0"/>
              <a:t>https://www.thelancet.com/journals/laninf/article/PIIS1473-3099(10)70246-2/fulltext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https://www.theatlantic.com/health/archive/2015/03/generic-drugs-the-same-but-not/388592/</a:t>
            </a:r>
            <a:br>
              <a:rPr lang="en-US" dirty="0"/>
            </a:br>
            <a:r>
              <a:rPr lang="en-US" dirty="0"/>
              <a:t>https://www.nytimes.com/2020/01/17/health/antibiotics-resistance-new-drugs.html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27</a:t>
            </a:fld>
            <a:endParaRPr lang="en-US" dirty="0"/>
          </a:p>
        </p:txBody>
      </p:sp>
    </p:spTree>
    <p:extLst>
      <p:ext uri="{BB962C8B-B14F-4D97-AF65-F5344CB8AC3E}">
        <p14:creationId xmlns:p14="http://schemas.microsoft.com/office/powerpoint/2010/main" val="947533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https://www.pbs.org/newshour/show/how-a-crumbling-antibiotics-infrastructure-could-yield-catastrophe</a:t>
            </a:r>
          </a:p>
        </p:txBody>
      </p:sp>
      <p:sp>
        <p:nvSpPr>
          <p:cNvPr id="4" name="Slide Number Placeholder 3"/>
          <p:cNvSpPr>
            <a:spLocks noGrp="1"/>
          </p:cNvSpPr>
          <p:nvPr>
            <p:ph type="sldNum" sz="quarter" idx="5"/>
          </p:nvPr>
        </p:nvSpPr>
        <p:spPr/>
        <p:txBody>
          <a:bodyPr/>
          <a:lstStyle/>
          <a:p>
            <a:fld id="{5DD63954-8C06-47E4-BD2D-CC2DEB82B650}" type="slidenum">
              <a:rPr lang="en-US" smtClean="0"/>
              <a:t>28</a:t>
            </a:fld>
            <a:endParaRPr lang="en-US" dirty="0"/>
          </a:p>
        </p:txBody>
      </p:sp>
    </p:spTree>
    <p:extLst>
      <p:ext uri="{BB962C8B-B14F-4D97-AF65-F5344CB8AC3E}">
        <p14:creationId xmlns:p14="http://schemas.microsoft.com/office/powerpoint/2010/main" val="1106201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https://www.nytimes.com/2020/07/09/health/antibiotics-pharma-drug-resistance.html</a:t>
            </a:r>
          </a:p>
        </p:txBody>
      </p:sp>
      <p:sp>
        <p:nvSpPr>
          <p:cNvPr id="4" name="Slide Number Placeholder 3"/>
          <p:cNvSpPr>
            <a:spLocks noGrp="1"/>
          </p:cNvSpPr>
          <p:nvPr>
            <p:ph type="sldNum" sz="quarter" idx="5"/>
          </p:nvPr>
        </p:nvSpPr>
        <p:spPr/>
        <p:txBody>
          <a:bodyPr/>
          <a:lstStyle/>
          <a:p>
            <a:fld id="{5DD63954-8C06-47E4-BD2D-CC2DEB82B650}" type="slidenum">
              <a:rPr lang="en-US" smtClean="0"/>
              <a:t>29</a:t>
            </a:fld>
            <a:endParaRPr lang="en-US" dirty="0"/>
          </a:p>
        </p:txBody>
      </p:sp>
    </p:spTree>
    <p:extLst>
      <p:ext uri="{BB962C8B-B14F-4D97-AF65-F5344CB8AC3E}">
        <p14:creationId xmlns:p14="http://schemas.microsoft.com/office/powerpoint/2010/main" val="412437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https://www.nytimes.com/2022/12/16/health/congress-antibiotics-drug-resistance.html</a:t>
            </a:r>
          </a:p>
        </p:txBody>
      </p:sp>
      <p:sp>
        <p:nvSpPr>
          <p:cNvPr id="4" name="Slide Number Placeholder 3"/>
          <p:cNvSpPr>
            <a:spLocks noGrp="1"/>
          </p:cNvSpPr>
          <p:nvPr>
            <p:ph type="sldNum" sz="quarter" idx="5"/>
          </p:nvPr>
        </p:nvSpPr>
        <p:spPr/>
        <p:txBody>
          <a:bodyPr/>
          <a:lstStyle/>
          <a:p>
            <a:fld id="{5DD63954-8C06-47E4-BD2D-CC2DEB82B650}" type="slidenum">
              <a:rPr lang="en-US" smtClean="0"/>
              <a:t>30</a:t>
            </a:fld>
            <a:endParaRPr lang="en-US" dirty="0"/>
          </a:p>
        </p:txBody>
      </p:sp>
    </p:spTree>
    <p:extLst>
      <p:ext uri="{BB962C8B-B14F-4D97-AF65-F5344CB8AC3E}">
        <p14:creationId xmlns:p14="http://schemas.microsoft.com/office/powerpoint/2010/main" val="3702708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31</a:t>
            </a:fld>
            <a:endParaRPr lang="en-US" dirty="0"/>
          </a:p>
        </p:txBody>
      </p:sp>
    </p:spTree>
    <p:extLst>
      <p:ext uri="{BB962C8B-B14F-4D97-AF65-F5344CB8AC3E}">
        <p14:creationId xmlns:p14="http://schemas.microsoft.com/office/powerpoint/2010/main" val="2267085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https://www.ncbi.nlm.nih.gov/books/NBK458823/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https://www.nytimes.com/2019/05/20/opinion/hospitals-antibiotic-resistant-bacteria-superbugs.html</a:t>
            </a:r>
          </a:p>
          <a:p>
            <a:endParaRPr lang="en-US" dirty="0"/>
          </a:p>
        </p:txBody>
      </p:sp>
      <p:sp>
        <p:nvSpPr>
          <p:cNvPr id="4" name="Slide Number Placeholder 3"/>
          <p:cNvSpPr>
            <a:spLocks noGrp="1"/>
          </p:cNvSpPr>
          <p:nvPr>
            <p:ph type="sldNum" sz="quarter" idx="10"/>
          </p:nvPr>
        </p:nvSpPr>
        <p:spPr/>
        <p:txBody>
          <a:bodyPr/>
          <a:lstStyle/>
          <a:p>
            <a:fld id="{CC56BA23-74C7-45A0-8B7A-276A1900AA24}" type="slidenum">
              <a:rPr lang="en-US" smtClean="0"/>
              <a:t>32</a:t>
            </a:fld>
            <a:endParaRPr lang="en-US" dirty="0"/>
          </a:p>
        </p:txBody>
      </p:sp>
    </p:spTree>
    <p:extLst>
      <p:ext uri="{BB962C8B-B14F-4D97-AF65-F5344CB8AC3E}">
        <p14:creationId xmlns:p14="http://schemas.microsoft.com/office/powerpoint/2010/main" val="349805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began much earlier.</a:t>
            </a:r>
            <a:br>
              <a:rPr lang="en-US" dirty="0"/>
            </a:br>
            <a:br>
              <a:rPr lang="en-US" dirty="0"/>
            </a:br>
            <a:r>
              <a:rPr lang="en-US" dirty="0"/>
              <a:t>In 1928, upon examining some colonies of Staphylococcus aureus, Dr. Fleming noted that a mold called Penicillium notatum had contaminated his petri dishes. After carefully placing the dishes under his microscope, he was amazed to find that the mold prevented the normal growth of the staphylococci.</a:t>
            </a:r>
            <a:br>
              <a:rPr lang="en-US" dirty="0"/>
            </a:br>
            <a:br>
              <a:rPr lang="en-US" dirty="0"/>
            </a:br>
            <a:r>
              <a:rPr lang="en-US" dirty="0"/>
              <a:t>Fleming realized that there was great potential in penicillin, but there were significant challenges in translating what could be demonstrated in the laboratory into a medicine that could be made widely available. He tried to attract the interest of chemists over a number of years but finally gave up in 1940 to pursue other interests. </a:t>
            </a:r>
          </a:p>
          <a:p>
            <a:endParaRPr lang="en-US" dirty="0"/>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4</a:t>
            </a:fld>
            <a:endParaRPr lang="en-US" dirty="0"/>
          </a:p>
        </p:txBody>
      </p:sp>
    </p:spTree>
    <p:extLst>
      <p:ext uri="{BB962C8B-B14F-4D97-AF65-F5344CB8AC3E}">
        <p14:creationId xmlns:p14="http://schemas.microsoft.com/office/powerpoint/2010/main" val="3190941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Dube, F., Söderlund, R., Lampinen Salomonsson, M., Troell, K., &amp; Börjesson, S. (2021). Benzylpenicillin-producing Trichophyton erinacei and methicillin resistant Staphylococcus aureus carrying the mecC gene on European hedgehogs–A pilot-study. </a:t>
            </a:r>
            <a:r>
              <a:rPr lang="en-US" b="0" i="1" dirty="0">
                <a:solidFill>
                  <a:srgbClr val="222222"/>
                </a:solidFill>
                <a:effectLst/>
                <a:latin typeface="Arial" panose="020B0604020202020204" pitchFamily="34" charset="0"/>
              </a:rPr>
              <a:t>BMC microbiology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21</a:t>
            </a:r>
            <a:r>
              <a:rPr lang="en-US" b="0" i="0" dirty="0">
                <a:solidFill>
                  <a:srgbClr val="222222"/>
                </a:solidFill>
                <a:effectLst/>
                <a:latin typeface="Arial" panose="020B0604020202020204" pitchFamily="34" charset="0"/>
              </a:rPr>
              <a:t>(1), 1-11.</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https://www.nytimes.com/2022/01/05/science/hedgehog-mrsa-drug-resistant-bacteria.html</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Trichophyton is a type of fungus that causes ringworm</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33</a:t>
            </a:fld>
            <a:endParaRPr lang="en-US" dirty="0"/>
          </a:p>
        </p:txBody>
      </p:sp>
    </p:spTree>
    <p:extLst>
      <p:ext uri="{BB962C8B-B14F-4D97-AF65-F5344CB8AC3E}">
        <p14:creationId xmlns:p14="http://schemas.microsoft.com/office/powerpoint/2010/main" val="103118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Resistance genes travel with them.  MDR – multidrug resistance</a:t>
            </a:r>
          </a:p>
        </p:txBody>
      </p:sp>
      <p:sp>
        <p:nvSpPr>
          <p:cNvPr id="4" name="Slide Number Placeholder 3"/>
          <p:cNvSpPr>
            <a:spLocks noGrp="1"/>
          </p:cNvSpPr>
          <p:nvPr>
            <p:ph type="sldNum" sz="quarter" idx="5"/>
          </p:nvPr>
        </p:nvSpPr>
        <p:spPr/>
        <p:txBody>
          <a:bodyPr/>
          <a:lstStyle/>
          <a:p>
            <a:fld id="{5DD63954-8C06-47E4-BD2D-CC2DEB82B650}" type="slidenum">
              <a:rPr lang="en-US" smtClean="0"/>
              <a:t>34</a:t>
            </a:fld>
            <a:endParaRPr lang="en-US" dirty="0"/>
          </a:p>
        </p:txBody>
      </p:sp>
    </p:spTree>
    <p:extLst>
      <p:ext uri="{BB962C8B-B14F-4D97-AF65-F5344CB8AC3E}">
        <p14:creationId xmlns:p14="http://schemas.microsoft.com/office/powerpoint/2010/main" val="4001464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https://www.smithsonianmag.com/smart-news/even-isolated-amazonian-tribes-microbes-are-antibiotic-resistant-180955076/</a:t>
            </a:r>
          </a:p>
          <a:p>
            <a:r>
              <a:rPr lang="en-US" dirty="0"/>
              <a:t>https://advances.sciencemag.org/content/1/3/e1500183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https://pib.socioambiental.org/en/Povo:Yanomami</a:t>
            </a:r>
          </a:p>
          <a:p>
            <a:endParaRPr lang="en-US" dirty="0"/>
          </a:p>
          <a:p>
            <a:r>
              <a:rPr lang="en-US" dirty="0"/>
              <a:t>These Yanomami harbor a microbiome with the highest diversity of bacteria and genetic functions ever reported in a human group. Despite their isolation, presumably for &gt;11,000 years since their ancestors arrived in South America, and no known exposure to antibiotics, they harbor bacteria that carry functional antibiotic resistance (AR) genes, including those that confer resistance to synthetic antibiotics</a:t>
            </a:r>
          </a:p>
        </p:txBody>
      </p:sp>
      <p:sp>
        <p:nvSpPr>
          <p:cNvPr id="4" name="Slide Number Placeholder 3"/>
          <p:cNvSpPr>
            <a:spLocks noGrp="1"/>
          </p:cNvSpPr>
          <p:nvPr>
            <p:ph type="sldNum" sz="quarter" idx="5"/>
          </p:nvPr>
        </p:nvSpPr>
        <p:spPr/>
        <p:txBody>
          <a:bodyPr/>
          <a:lstStyle/>
          <a:p>
            <a:fld id="{5DD63954-8C06-47E4-BD2D-CC2DEB82B650}" type="slidenum">
              <a:rPr lang="en-US" smtClean="0"/>
              <a:t>35</a:t>
            </a:fld>
            <a:endParaRPr lang="en-US" dirty="0"/>
          </a:p>
        </p:txBody>
      </p:sp>
    </p:spTree>
    <p:extLst>
      <p:ext uri="{BB962C8B-B14F-4D97-AF65-F5344CB8AC3E}">
        <p14:creationId xmlns:p14="http://schemas.microsoft.com/office/powerpoint/2010/main" val="1697567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Restaurants and cruise ships also announce outbreaks of bacterial disease immediately – but hospitals do not. </a:t>
            </a:r>
          </a:p>
        </p:txBody>
      </p:sp>
      <p:sp>
        <p:nvSpPr>
          <p:cNvPr id="4" name="Slide Number Placeholder 3"/>
          <p:cNvSpPr>
            <a:spLocks noGrp="1"/>
          </p:cNvSpPr>
          <p:nvPr>
            <p:ph type="sldNum" sz="quarter" idx="5"/>
          </p:nvPr>
        </p:nvSpPr>
        <p:spPr/>
        <p:txBody>
          <a:bodyPr/>
          <a:lstStyle/>
          <a:p>
            <a:fld id="{5DD63954-8C06-47E4-BD2D-CC2DEB82B650}" type="slidenum">
              <a:rPr lang="en-US" smtClean="0"/>
              <a:t>36</a:t>
            </a:fld>
            <a:endParaRPr lang="en-US" dirty="0"/>
          </a:p>
        </p:txBody>
      </p:sp>
    </p:spTree>
    <p:extLst>
      <p:ext uri="{BB962C8B-B14F-4D97-AF65-F5344CB8AC3E}">
        <p14:creationId xmlns:p14="http://schemas.microsoft.com/office/powerpoint/2010/main" val="2538300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https://www.nytimes.com/2019/05/20/opinion/hospitals-antibiotic-resistant-bacteria-superbugs.html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Revealing a microbe list would only freak patients out. It wouldn’t explain where the microbes came from, whether any patients were infected, and how they were cured.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37</a:t>
            </a:fld>
            <a:endParaRPr lang="en-US" dirty="0"/>
          </a:p>
        </p:txBody>
      </p:sp>
    </p:spTree>
    <p:extLst>
      <p:ext uri="{BB962C8B-B14F-4D97-AF65-F5344CB8AC3E}">
        <p14:creationId xmlns:p14="http://schemas.microsoft.com/office/powerpoint/2010/main" val="3453697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hospitals that see the most superbugs are often the best ones we have, for the simple reason that they have the most sophisticated diagnostic platforms, the most powerful antibiotics and the experts to administer them. </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38</a:t>
            </a:fld>
            <a:endParaRPr lang="en-US" dirty="0"/>
          </a:p>
        </p:txBody>
      </p:sp>
    </p:spTree>
    <p:extLst>
      <p:ext uri="{BB962C8B-B14F-4D97-AF65-F5344CB8AC3E}">
        <p14:creationId xmlns:p14="http://schemas.microsoft.com/office/powerpoint/2010/main" val="1795796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http://www.cidrap.umn.edu/news-perspective/2018/01/2016-cre-outbreak-kentucky-highlights-need-vigilance</a:t>
            </a:r>
          </a:p>
          <a:p>
            <a:r>
              <a:rPr lang="en-US" dirty="0"/>
              <a:t>https://www.cdc.gov/mmwr/volumes/66/wr/mm665152a5.htm</a:t>
            </a:r>
          </a:p>
          <a:p>
            <a:r>
              <a:rPr lang="en-US" dirty="0"/>
              <a:t>https://www.nytimes.com/2019/08/06/health/duodenoscopes-infections-hospitals-antibiotics.html</a:t>
            </a:r>
          </a:p>
          <a:p>
            <a:r>
              <a:rPr lang="en-US" dirty="0"/>
              <a:t>https://www.help.senate.gov/imo/media/doc/Duodenoscope%20Investigation%20FINAL%20Report.pdf</a:t>
            </a:r>
          </a:p>
          <a:p>
            <a:r>
              <a:rPr lang="en-US" dirty="0"/>
              <a:t>https://academic.oup.com/cid/article-abstract/68/8/1327/5094756?redirectedFrom=fulltext</a:t>
            </a:r>
            <a:br>
              <a:rPr lang="en-US" dirty="0"/>
            </a:br>
            <a:br>
              <a:rPr lang="en-US" dirty="0"/>
            </a:br>
            <a:r>
              <a:rPr lang="en-US" dirty="0"/>
              <a:t>Also incidents have happened in neonatal wards</a:t>
            </a:r>
          </a:p>
        </p:txBody>
      </p:sp>
      <p:sp>
        <p:nvSpPr>
          <p:cNvPr id="4" name="Slide Number Placeholder 3"/>
          <p:cNvSpPr>
            <a:spLocks noGrp="1"/>
          </p:cNvSpPr>
          <p:nvPr>
            <p:ph type="sldNum" sz="quarter" idx="5"/>
          </p:nvPr>
        </p:nvSpPr>
        <p:spPr/>
        <p:txBody>
          <a:bodyPr/>
          <a:lstStyle/>
          <a:p>
            <a:fld id="{5DD63954-8C06-47E4-BD2D-CC2DEB82B650}" type="slidenum">
              <a:rPr lang="en-US" smtClean="0"/>
              <a:t>39</a:t>
            </a:fld>
            <a:endParaRPr lang="en-US" dirty="0"/>
          </a:p>
        </p:txBody>
      </p:sp>
    </p:spTree>
    <p:extLst>
      <p:ext uri="{BB962C8B-B14F-4D97-AF65-F5344CB8AC3E}">
        <p14:creationId xmlns:p14="http://schemas.microsoft.com/office/powerpoint/2010/main" val="2650509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Rheumatic fever </a:t>
            </a:r>
            <a:r>
              <a:rPr lang="en-US" dirty="0"/>
              <a:t>is an inflammatory disease of the heart, bone, skin or brain that can develop as a complication of streptococcal throat infections like strep throat</a:t>
            </a:r>
          </a:p>
          <a:p>
            <a:endParaRPr lang="en-US" dirty="0"/>
          </a:p>
        </p:txBody>
      </p:sp>
      <p:sp>
        <p:nvSpPr>
          <p:cNvPr id="4" name="Slide Number Placeholder 3"/>
          <p:cNvSpPr>
            <a:spLocks noGrp="1"/>
          </p:cNvSpPr>
          <p:nvPr>
            <p:ph type="sldNum" sz="quarter" idx="10"/>
          </p:nvPr>
        </p:nvSpPr>
        <p:spPr/>
        <p:txBody>
          <a:bodyPr/>
          <a:lstStyle/>
          <a:p>
            <a:fld id="{CC56BA23-74C7-45A0-8B7A-276A1900AA24}" type="slidenum">
              <a:rPr lang="en-US" smtClean="0"/>
              <a:t>41</a:t>
            </a:fld>
            <a:endParaRPr lang="en-US" dirty="0"/>
          </a:p>
        </p:txBody>
      </p:sp>
    </p:spTree>
    <p:extLst>
      <p:ext uri="{BB962C8B-B14F-4D97-AF65-F5344CB8AC3E}">
        <p14:creationId xmlns:p14="http://schemas.microsoft.com/office/powerpoint/2010/main" val="26319431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poor countries, strep throat often goes undiagnosed and can become a long, slow death sentence. Without treatment, it can lead to rheumatic fever and rheumatic heart disease, in which the immune system attacks the heart valves — intricate flaps of tissue that must open and shut properly 100,000 times a day for the heart to work normally. As the valves deteriorate, the heart struggles and gradually wears out. Patients become weak, short of breath and unable to attend school or work. Many die before they reach 30. Women with the illness who become pregnant can suffer severe and sometimes fatal complications.</a:t>
            </a:r>
          </a:p>
          <a:p>
            <a:endParaRPr lang="en-US" dirty="0"/>
          </a:p>
          <a:p>
            <a:r>
              <a:rPr lang="en-US" dirty="0"/>
              <a:t>https://www.nytimes.com/2018/09/16/health/rwanda-strep-heart-disease.html</a:t>
            </a:r>
          </a:p>
          <a:p>
            <a:endParaRPr lang="en-US" dirty="0"/>
          </a:p>
        </p:txBody>
      </p:sp>
      <p:sp>
        <p:nvSpPr>
          <p:cNvPr id="4" name="Slide Number Placeholder 3"/>
          <p:cNvSpPr>
            <a:spLocks noGrp="1"/>
          </p:cNvSpPr>
          <p:nvPr>
            <p:ph type="sldNum" sz="quarter" idx="5"/>
          </p:nvPr>
        </p:nvSpPr>
        <p:spPr/>
        <p:txBody>
          <a:bodyPr/>
          <a:lstStyle/>
          <a:p>
            <a:fld id="{2AAFCD2E-FA0D-4949-BDB6-F7875ABE6FC9}" type="slidenum">
              <a:rPr lang="en-US" smtClean="0"/>
              <a:t>42</a:t>
            </a:fld>
            <a:endParaRPr lang="en-US" dirty="0"/>
          </a:p>
        </p:txBody>
      </p:sp>
    </p:spTree>
    <p:extLst>
      <p:ext uri="{BB962C8B-B14F-4D97-AF65-F5344CB8AC3E}">
        <p14:creationId xmlns:p14="http://schemas.microsoft.com/office/powerpoint/2010/main" val="2688382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https://resistancemap.cddep.org/AntibioticResistance.php</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43</a:t>
            </a:fld>
            <a:endParaRPr lang="en-US" dirty="0"/>
          </a:p>
        </p:txBody>
      </p:sp>
    </p:spTree>
    <p:extLst>
      <p:ext uri="{BB962C8B-B14F-4D97-AF65-F5344CB8AC3E}">
        <p14:creationId xmlns:p14="http://schemas.microsoft.com/office/powerpoint/2010/main" val="1990222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Howard Florey (1898–1968), a pharmacologist and pathologist, Ernst Chain (1906–1979), a biochemist, were instrumental in testing penicillin’s effectiveness and pushing penicillin closer to commercial production. </a:t>
            </a:r>
            <a:br>
              <a:rPr lang="en-US" dirty="0"/>
            </a:br>
            <a:br>
              <a:rPr lang="en-US" dirty="0"/>
            </a:br>
            <a:r>
              <a:rPr lang="en-US" dirty="0"/>
              <a:t>It was later, In September 1940, that the Oxford police constable, Albert Alexander, 48, provided the first test case. Alexander nicked his face working in his rose garden. The scratch, infected with streptococci and staphylococci, spread to his eyes and scalp. Although Alexander was admitted to the Radcliffe Infirmary and treated with doses of sulfa drugs, the infection worsened and resulted in smoldering abscesses in the eye, lungs and shoulder. Florey and Chain heard about the horrible case at high table one evening and, immediately, asked the Radcliffe physicians if they could try their ”purified” penicillin. After five days of injections, Alexander began to recover. But Chain and Florey did not have enough pure penicillin to eradicate the infection, and Alexander ultimately died.</a:t>
            </a:r>
            <a:br>
              <a:rPr lang="en-US" dirty="0"/>
            </a:br>
            <a:br>
              <a:rPr lang="en-US" dirty="0"/>
            </a:br>
            <a:r>
              <a:rPr lang="en-US" dirty="0"/>
              <a:t>Another vital figure in bringing penicillin to market was a biochemist, Dr. Norman Heatley, who used every available container, bottle and bedpan to grow vats of the penicillin mold, suction off the fluid and develop ways to purify the antibiotic.</a:t>
            </a:r>
            <a:br>
              <a:rPr lang="en-US" dirty="0"/>
            </a:br>
            <a:br>
              <a:rPr lang="en-US" dirty="0"/>
            </a:br>
            <a:r>
              <a:rPr lang="en-US" dirty="0"/>
              <a:t> In the summer of 1941, shortly before the United States entered World War II, Florey and Heatley flew to the United States, where they worked with American scientists in Peoria, Ill., to develop a means of mass producing what became known as the wonder drug. Aware that the fungus Penicillium notatum would never yield enough penicillin to treat people reliably, Florey and Heatley searched for a more productive species. One hot summer day, a laboratory assistant, Mary Hunt, arrived with a cantaloupe that she had picked up at the market and that was covered with a ”pretty, golden mold.” Serendipitously, the mold turned out to be the fungus Penicillium chrysogeum, and it yielded 200 times the amount of penicillin as the species that Fleming had described. Yet even that species required enhancing with mutation-causing X-rays and filtration, ultimately producing 1,000 times as much penicillin as the first batches from Penicillium notatum.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5</a:t>
            </a:fld>
            <a:endParaRPr lang="en-US" dirty="0"/>
          </a:p>
        </p:txBody>
      </p:sp>
    </p:spTree>
    <p:extLst>
      <p:ext uri="{BB962C8B-B14F-4D97-AF65-F5344CB8AC3E}">
        <p14:creationId xmlns:p14="http://schemas.microsoft.com/office/powerpoint/2010/main" val="3986996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Resistance developed rapidly because thousands of people with insufficient levels of chloroquine in their systems became infected with malaria parasites. Strains that were susceptible to the drug died, but more-resilient ones multiplied. Eventually, chloroquine stopped working.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https://apps.who.int/iris/bitstream/handle/10665/259367/9789241513104-eng.pdf;jsessionid=08C1FFE11C7824F6488A535544E1A839?sequence=1</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44</a:t>
            </a:fld>
            <a:endParaRPr lang="en-US" dirty="0"/>
          </a:p>
        </p:txBody>
      </p:sp>
    </p:spTree>
    <p:extLst>
      <p:ext uri="{BB962C8B-B14F-4D97-AF65-F5344CB8AC3E}">
        <p14:creationId xmlns:p14="http://schemas.microsoft.com/office/powerpoint/2010/main" val="3245727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Niger probably experienced the greatest benefit because it has the highest childhood mortality rate of the three countries. About 9% of children die before the age of 5 in Niger, compared with about 5% in Tanzania and Malawi.</a:t>
            </a:r>
            <a:br>
              <a:rPr lang="en-US" dirty="0"/>
            </a:br>
            <a:br>
              <a:rPr lang="en-US" dirty="0"/>
            </a:br>
            <a:r>
              <a:rPr lang="en-US" dirty="0"/>
              <a:t>https://blog.cartercenter.org/2018/04/26/groundbreaking-study-could-revolutionize-public-health/</a:t>
            </a:r>
          </a:p>
          <a:p>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45</a:t>
            </a:fld>
            <a:endParaRPr lang="en-US" dirty="0"/>
          </a:p>
        </p:txBody>
      </p:sp>
    </p:spTree>
    <p:extLst>
      <p:ext uri="{BB962C8B-B14F-4D97-AF65-F5344CB8AC3E}">
        <p14:creationId xmlns:p14="http://schemas.microsoft.com/office/powerpoint/2010/main" val="2060252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https://www.science.org/content/article/remote-pacific-island-doctor-has-revived-60-year-quest-eradicate-disfiguring-disease</a:t>
            </a:r>
          </a:p>
        </p:txBody>
      </p:sp>
      <p:sp>
        <p:nvSpPr>
          <p:cNvPr id="4" name="Slide Number Placeholder 3"/>
          <p:cNvSpPr>
            <a:spLocks noGrp="1"/>
          </p:cNvSpPr>
          <p:nvPr>
            <p:ph type="sldNum" sz="quarter" idx="5"/>
          </p:nvPr>
        </p:nvSpPr>
        <p:spPr/>
        <p:txBody>
          <a:bodyPr/>
          <a:lstStyle/>
          <a:p>
            <a:fld id="{5DD63954-8C06-47E4-BD2D-CC2DEB82B650}" type="slidenum">
              <a:rPr lang="en-US" smtClean="0"/>
              <a:t>46</a:t>
            </a:fld>
            <a:endParaRPr lang="en-US" dirty="0"/>
          </a:p>
        </p:txBody>
      </p:sp>
    </p:spTree>
    <p:extLst>
      <p:ext uri="{BB962C8B-B14F-4D97-AF65-F5344CB8AC3E}">
        <p14:creationId xmlns:p14="http://schemas.microsoft.com/office/powerpoint/2010/main" val="489424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Kirchhelle, C., Atkinson, P., Broom, A., Chuengsatiansup, K., Ferreira, J. P., Fortané, N., ... &amp; Chandler, C. I. (2020). Setting the standard: multidisciplinary hallmarks for structural, equitable and tracked antibiotic policy. </a:t>
            </a:r>
            <a:r>
              <a:rPr lang="en-US" i="1" dirty="0"/>
              <a:t>BMJ Global Health</a:t>
            </a:r>
            <a:r>
              <a:rPr lang="en-US" dirty="0"/>
              <a:t>, </a:t>
            </a:r>
            <a:r>
              <a:rPr lang="en-US" i="1" dirty="0"/>
              <a:t>5</a:t>
            </a:r>
            <a:r>
              <a:rPr lang="en-US" dirty="0"/>
              <a:t>(9), e003091.</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47</a:t>
            </a:fld>
            <a:endParaRPr lang="en-US" dirty="0"/>
          </a:p>
        </p:txBody>
      </p:sp>
    </p:spTree>
    <p:extLst>
      <p:ext uri="{BB962C8B-B14F-4D97-AF65-F5344CB8AC3E}">
        <p14:creationId xmlns:p14="http://schemas.microsoft.com/office/powerpoint/2010/main" val="2260295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Klein, E. Y., Tseng, K. K., Pant, S., &amp; Laxminarayan, R. (2019). Tracking global trends in the effectiveness of antibiotic therapy using the Drug Resistance Index. </a:t>
            </a:r>
            <a:r>
              <a:rPr lang="en-US" i="1" dirty="0"/>
              <a:t>BMJ global health</a:t>
            </a:r>
            <a:r>
              <a:rPr lang="en-US" dirty="0"/>
              <a:t>, </a:t>
            </a:r>
            <a:r>
              <a:rPr lang="en-US" i="1" dirty="0"/>
              <a:t>4</a:t>
            </a:r>
            <a:r>
              <a:rPr lang="en-US" dirty="0"/>
              <a:t>(2), e001315.</a:t>
            </a:r>
          </a:p>
          <a:p>
            <a:endParaRPr lang="en-US" dirty="0"/>
          </a:p>
          <a:p>
            <a:r>
              <a:rPr lang="en-US" dirty="0"/>
              <a:t>Evaluating trends in antibiotic resistance and communicating the results to a broad audience are important for dealing with this global threat. The Drug Resistance Index (DRI), which combines use and resistance into a single measure, was developed as an easy-to-understand measure of the effectiveness of antibiotic therapy. We demonstrate its utility in communicating differences in the effectiveness of antibiotic therapy across countries. We calculated the DRI for countries with data on antibiotic use and resistance for the disease-causing organisms considered by the WHO as priority pathogens: </a:t>
            </a:r>
            <a:r>
              <a:rPr lang="en-US" i="1" dirty="0"/>
              <a:t>Acinetobacter baumannii</a:t>
            </a:r>
            <a:r>
              <a:rPr lang="en-US" dirty="0"/>
              <a:t>, </a:t>
            </a:r>
            <a:r>
              <a:rPr lang="en-US" i="1" dirty="0"/>
              <a:t>Escherichia coli</a:t>
            </a:r>
            <a:r>
              <a:rPr lang="en-US" dirty="0"/>
              <a:t>, </a:t>
            </a:r>
            <a:r>
              <a:rPr lang="en-US" i="1" dirty="0"/>
              <a:t>Klebsiella pneumoniae</a:t>
            </a:r>
            <a:r>
              <a:rPr lang="en-US" dirty="0"/>
              <a:t>, </a:t>
            </a:r>
            <a:r>
              <a:rPr lang="en-US" i="1" dirty="0"/>
              <a:t>Pseudomonas aeruginosa</a:t>
            </a:r>
            <a:r>
              <a:rPr lang="en-US" dirty="0"/>
              <a:t>, </a:t>
            </a:r>
            <a:r>
              <a:rPr lang="en-US" i="1" dirty="0"/>
              <a:t>Staphylococcus aureus</a:t>
            </a:r>
            <a:r>
              <a:rPr lang="en-US" dirty="0"/>
              <a:t>, </a:t>
            </a:r>
            <a:r>
              <a:rPr lang="en-US" i="1" dirty="0"/>
              <a:t>Enterococcus faecium</a:t>
            </a:r>
            <a:r>
              <a:rPr lang="en-US" dirty="0"/>
              <a:t> and </a:t>
            </a:r>
            <a:r>
              <a:rPr lang="en-US" i="1" dirty="0"/>
              <a:t>Enterococcus faecalis</a:t>
            </a:r>
            <a:r>
              <a:rPr lang="en-US" dirty="0"/>
              <a:t>. Additionally, we estimated pooled worldwide resistance rates for these pathogens. 41 countries had the requisite data and were included in the study. Resistance and use rates were highly variable across countries, but </a:t>
            </a:r>
            <a:r>
              <a:rPr lang="en-US" i="1" dirty="0"/>
              <a:t>A. baumannii</a:t>
            </a:r>
            <a:r>
              <a:rPr lang="en-US" dirty="0"/>
              <a:t> resistance rates were uniformly higher, on average, than other organisms. High-income countries, particularly Sweden, Canada, Norway, Finland and Denmark, had the lowest DRIs; the countries with the highest DRIs, and therefore the lowest effectiveness of antibiotic therapy, were all low-income and middle-income countries. The DRI is a useful indicator of the problem of resistance. By combining data on antibiotic use with resistance, it captures a snapshot of how the antibiotics a country typically uses match their resistance profiles. This single measure of the effectiveness of antibiotic therapy provides a means of benchmarking against other countries and can, over time, indicate changes in drug effectiveness that can be easily communicated.</a:t>
            </a:r>
          </a:p>
          <a:p>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48</a:t>
            </a:fld>
            <a:endParaRPr lang="en-US" dirty="0"/>
          </a:p>
        </p:txBody>
      </p:sp>
    </p:spTree>
    <p:extLst>
      <p:ext uri="{BB962C8B-B14F-4D97-AF65-F5344CB8AC3E}">
        <p14:creationId xmlns:p14="http://schemas.microsoft.com/office/powerpoint/2010/main" val="1560421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Klein, E. Y., Tseng, K. K., Pant, S., &amp; Laxminarayan, R. (2019). Tracking global trends in the effectiveness of antibiotic therapy using the Drug Resistance Index. </a:t>
            </a:r>
            <a:r>
              <a:rPr lang="en-US" i="1" dirty="0"/>
              <a:t>BMJ global health</a:t>
            </a:r>
            <a:r>
              <a:rPr lang="en-US" dirty="0"/>
              <a:t>, </a:t>
            </a:r>
            <a:r>
              <a:rPr lang="en-US" i="1" dirty="0"/>
              <a:t>4</a:t>
            </a:r>
            <a:r>
              <a:rPr lang="en-US" dirty="0"/>
              <a:t>(2), e001315.</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49</a:t>
            </a:fld>
            <a:endParaRPr lang="en-US" dirty="0"/>
          </a:p>
        </p:txBody>
      </p:sp>
    </p:spTree>
    <p:extLst>
      <p:ext uri="{BB962C8B-B14F-4D97-AF65-F5344CB8AC3E}">
        <p14:creationId xmlns:p14="http://schemas.microsoft.com/office/powerpoint/2010/main" val="212184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https://www.who.int/antimicrobial-resistance/interagency-coordination-group/IACG_final_report_EN.pdf?ua=1</a:t>
            </a:r>
            <a:br>
              <a:rPr lang="en-US" dirty="0"/>
            </a:br>
            <a:br>
              <a:rPr lang="en-US" dirty="0"/>
            </a:br>
            <a:r>
              <a:rPr lang="en-US" sz="1200" b="0" i="0" u="none" strike="noStrike" baseline="0" dirty="0">
                <a:solidFill>
                  <a:srgbClr val="000000"/>
                </a:solidFill>
                <a:latin typeface="Calibri Light" panose="020F0302020204030204" pitchFamily="34" charset="0"/>
                <a:cs typeface="Calibri Light" panose="020F0302020204030204" pitchFamily="34" charset="0"/>
              </a:rPr>
              <a:t>‘Paper tiger’ initiatives to address AMR which are not enforced, such as bans on over-the-counter sales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16DF6A9-64E7-491E-BE03-3F2DD586F4E2}" type="slidenum">
              <a:rPr lang="en-US" smtClean="0"/>
              <a:t>50</a:t>
            </a:fld>
            <a:endParaRPr lang="en-US" dirty="0"/>
          </a:p>
        </p:txBody>
      </p:sp>
    </p:spTree>
    <p:extLst>
      <p:ext uri="{BB962C8B-B14F-4D97-AF65-F5344CB8AC3E}">
        <p14:creationId xmlns:p14="http://schemas.microsoft.com/office/powerpoint/2010/main" val="2292952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http://dx.doi.org/10.1126/science.aau4679</a:t>
            </a:r>
            <a:endParaRPr lang="en-US" dirty="0"/>
          </a:p>
        </p:txBody>
      </p:sp>
      <p:sp>
        <p:nvSpPr>
          <p:cNvPr id="4" name="Slide Number Placeholder 3"/>
          <p:cNvSpPr>
            <a:spLocks noGrp="1"/>
          </p:cNvSpPr>
          <p:nvPr>
            <p:ph type="sldNum" sz="quarter" idx="10"/>
          </p:nvPr>
        </p:nvSpPr>
        <p:spPr/>
        <p:txBody>
          <a:bodyPr/>
          <a:lstStyle/>
          <a:p>
            <a:fld id="{E16DF6A9-64E7-491E-BE03-3F2DD586F4E2}" type="slidenum">
              <a:rPr lang="en-US" smtClean="0"/>
              <a:t>51</a:t>
            </a:fld>
            <a:endParaRPr lang="en-US" dirty="0"/>
          </a:p>
        </p:txBody>
      </p:sp>
    </p:spTree>
    <p:extLst>
      <p:ext uri="{BB962C8B-B14F-4D97-AF65-F5344CB8AC3E}">
        <p14:creationId xmlns:p14="http://schemas.microsoft.com/office/powerpoint/2010/main" val="2307242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Nadimpalli, M. L., Stegger, M., Viau, R., Yith, V., de Lauzanne, A., Sem, N., ... &amp; Price, L. B. (2023). Plugging the leaks: antibiotic resistance at human–animal interfaces in low‐resource settings. </a:t>
            </a:r>
            <a:r>
              <a:rPr lang="en-US" i="1" dirty="0"/>
              <a:t>Frontiers in Ecology and the Environment</a:t>
            </a:r>
            <a:r>
              <a:rPr lang="en-US" dirty="0"/>
              <a:t>.</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52</a:t>
            </a:fld>
            <a:endParaRPr lang="en-US" dirty="0"/>
          </a:p>
        </p:txBody>
      </p:sp>
    </p:spTree>
    <p:extLst>
      <p:ext uri="{BB962C8B-B14F-4D97-AF65-F5344CB8AC3E}">
        <p14:creationId xmlns:p14="http://schemas.microsoft.com/office/powerpoint/2010/main" val="1064643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wash clothes just outside a river polluted with sewage and waste in the Kibera neighborhood of Nairobi, Kenya. The rate of drug-resistant infections in the community is high.</a:t>
            </a:r>
          </a:p>
          <a:p>
            <a:endParaRPr lang="en-US" dirty="0"/>
          </a:p>
          <a:p>
            <a:r>
              <a:rPr lang="en-US" dirty="0"/>
              <a:t>https://www.nytimes.com/2019/04/29/health/un-drug-resistance-antibiotics.html?rref=collection%2Fseriescollection%2Fdeadly-germs-lost-cures&amp;action=click&amp;contentCollection=health&amp;region=stream&amp;module=stream_unit&amp;version=latest&amp;contentPlacement=4&amp;pgtype=collection</a:t>
            </a:r>
          </a:p>
          <a:p>
            <a:endParaRPr lang="en-US" dirty="0"/>
          </a:p>
        </p:txBody>
      </p:sp>
      <p:sp>
        <p:nvSpPr>
          <p:cNvPr id="4" name="Slide Number Placeholder 3"/>
          <p:cNvSpPr>
            <a:spLocks noGrp="1"/>
          </p:cNvSpPr>
          <p:nvPr>
            <p:ph type="sldNum" sz="quarter" idx="5"/>
          </p:nvPr>
        </p:nvSpPr>
        <p:spPr/>
        <p:txBody>
          <a:bodyPr/>
          <a:lstStyle/>
          <a:p>
            <a:fld id="{2AAFCD2E-FA0D-4949-BDB6-F7875ABE6FC9}" type="slidenum">
              <a:rPr lang="en-US" smtClean="0"/>
              <a:t>53</a:t>
            </a:fld>
            <a:endParaRPr lang="en-US" dirty="0"/>
          </a:p>
        </p:txBody>
      </p:sp>
    </p:spTree>
    <p:extLst>
      <p:ext uri="{BB962C8B-B14F-4D97-AF65-F5344CB8AC3E}">
        <p14:creationId xmlns:p14="http://schemas.microsoft.com/office/powerpoint/2010/main" val="2469390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the ‘Golden Age’ of antibiotic discovery, the best source of new agents was from other naturally occurring soil microorganisms. After streptomycin was isolated in 1944 from </a:t>
            </a:r>
            <a:r>
              <a:rPr lang="en-US" i="1" dirty="0"/>
              <a:t>Streptomyces griseus</a:t>
            </a:r>
            <a:r>
              <a:rPr lang="en-US" dirty="0"/>
              <a:t> (a fungal organism found in soil), a worldwide search began. Every effort was made to reach all corners of the globe, but resources were limited. Eli Lilly had the bright idea of asking Christian missionaries to send back a soil sample from every exotic place that they visited. A sample from Borneo sent in 1952 grew </a:t>
            </a:r>
            <a:r>
              <a:rPr lang="en-US" i="1" dirty="0"/>
              <a:t>Streptomyces orientalis,</a:t>
            </a:r>
            <a:r>
              <a:rPr lang="en-US" dirty="0"/>
              <a:t> from which vancomycin was eventually extracted; vancomycin became available for patient use in 1958.</a:t>
            </a:r>
          </a:p>
          <a:p>
            <a:endParaRPr lang="en-US" dirty="0"/>
          </a:p>
          <a:p>
            <a:r>
              <a:rPr lang="en-US" dirty="0"/>
              <a:t>https://www.pbs.org/newshour/health/the-real-story-behind-the-worlds-first-antibiotic</a:t>
            </a:r>
          </a:p>
        </p:txBody>
      </p:sp>
      <p:sp>
        <p:nvSpPr>
          <p:cNvPr id="4" name="Slide Number Placeholder 3"/>
          <p:cNvSpPr>
            <a:spLocks noGrp="1"/>
          </p:cNvSpPr>
          <p:nvPr>
            <p:ph type="sldNum" sz="quarter" idx="10"/>
          </p:nvPr>
        </p:nvSpPr>
        <p:spPr/>
        <p:txBody>
          <a:bodyPr/>
          <a:lstStyle/>
          <a:p>
            <a:fld id="{CC56BA23-74C7-45A0-8B7A-276A1900AA24}" type="slidenum">
              <a:rPr lang="en-US" smtClean="0"/>
              <a:t>6</a:t>
            </a:fld>
            <a:endParaRPr lang="en-US" dirty="0"/>
          </a:p>
        </p:txBody>
      </p:sp>
    </p:spTree>
    <p:extLst>
      <p:ext uri="{BB962C8B-B14F-4D97-AF65-F5344CB8AC3E}">
        <p14:creationId xmlns:p14="http://schemas.microsoft.com/office/powerpoint/2010/main" val="2119828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https://www.nytimes.com/2019/08/14/health/tuberculosis-xdr-tb-cure.html</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54</a:t>
            </a:fld>
            <a:endParaRPr lang="en-US" dirty="0"/>
          </a:p>
        </p:txBody>
      </p:sp>
    </p:spTree>
    <p:extLst>
      <p:ext uri="{BB962C8B-B14F-4D97-AF65-F5344CB8AC3E}">
        <p14:creationId xmlns:p14="http://schemas.microsoft.com/office/powerpoint/2010/main" val="2764511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antifungals can not readily be used because of their toxicity. They are toxic to mammal cells.  Topical (skin) applications are not a concern because little of these medicines go beyond the skin surface.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Zhang, F., Zhao, M., Braun, D. R., Ericksen, S. S., Piotrowski, J. S., Nelson, J., ... &amp; Bugni, T. S. (2020). A marine microbiome antifungal targets urgent-threat drug-resistant fungi. </a:t>
            </a:r>
            <a:r>
              <a:rPr lang="en-US" i="1" dirty="0"/>
              <a:t>Science</a:t>
            </a:r>
            <a:r>
              <a:rPr lang="en-US" dirty="0"/>
              <a:t>, </a:t>
            </a:r>
            <a:r>
              <a:rPr lang="en-US" i="1" dirty="0"/>
              <a:t>370</a:t>
            </a:r>
            <a:r>
              <a:rPr lang="en-US" dirty="0"/>
              <a:t>(6519), 974-978.</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55</a:t>
            </a:fld>
            <a:endParaRPr lang="en-US" dirty="0"/>
          </a:p>
        </p:txBody>
      </p:sp>
    </p:spTree>
    <p:extLst>
      <p:ext uri="{BB962C8B-B14F-4D97-AF65-F5344CB8AC3E}">
        <p14:creationId xmlns:p14="http://schemas.microsoft.com/office/powerpoint/2010/main" val="2167865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Pharmaceutical manufacturing has been outsourced to other countries.</a:t>
            </a:r>
            <a:br>
              <a:rPr lang="en-US" dirty="0"/>
            </a:br>
            <a:br>
              <a:rPr lang="en-US" dirty="0"/>
            </a:br>
            <a:r>
              <a:rPr lang="en-US" dirty="0"/>
              <a:t>After the FDA declared amoxicillin to be in shortage in October 2022, prescriptions for it dropped more than 90% as doctors pivoted to sometimes stronger antibiotics like augmentin and cefdinir. These substitutions can result in harsher side effects for patients and can contribute to antibiotic resistance. They can also create a domino effect if the sudden shift in demand wipes out supplies of substitutes. </a:t>
            </a:r>
          </a:p>
          <a:p>
            <a:br>
              <a:rPr lang="en-US" dirty="0"/>
            </a:br>
            <a:r>
              <a:rPr lang="en-US" dirty="0"/>
              <a:t>https://www.cnn.com/2023/09/22/health/amoxicillin-drug-shortage/index.html</a:t>
            </a:r>
            <a:br>
              <a:rPr lang="en-US" dirty="0"/>
            </a:br>
            <a:br>
              <a:rPr lang="en-US" dirty="0"/>
            </a:br>
            <a:r>
              <a:rPr lang="en-US" dirty="0"/>
              <a:t>https://mann.usc.edu/news/blame-capitalism-why-hundreds-of-decades-old-yet-vital-drugs-are-nearly-impossible-to-find/</a:t>
            </a:r>
          </a:p>
        </p:txBody>
      </p:sp>
      <p:sp>
        <p:nvSpPr>
          <p:cNvPr id="4" name="Slide Number Placeholder 3"/>
          <p:cNvSpPr>
            <a:spLocks noGrp="1"/>
          </p:cNvSpPr>
          <p:nvPr>
            <p:ph type="sldNum" sz="quarter" idx="5"/>
          </p:nvPr>
        </p:nvSpPr>
        <p:spPr/>
        <p:txBody>
          <a:bodyPr/>
          <a:lstStyle/>
          <a:p>
            <a:fld id="{5DD63954-8C06-47E4-BD2D-CC2DEB82B650}" type="slidenum">
              <a:rPr lang="en-US" smtClean="0"/>
              <a:t>56</a:t>
            </a:fld>
            <a:endParaRPr lang="en-US" dirty="0"/>
          </a:p>
        </p:txBody>
      </p:sp>
    </p:spTree>
    <p:extLst>
      <p:ext uri="{BB962C8B-B14F-4D97-AF65-F5344CB8AC3E}">
        <p14:creationId xmlns:p14="http://schemas.microsoft.com/office/powerpoint/2010/main" val="2740185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https://www.nytimes.com/2023/04/03/health/superbug-eyedrops-blindness.html</a:t>
            </a:r>
          </a:p>
        </p:txBody>
      </p:sp>
      <p:sp>
        <p:nvSpPr>
          <p:cNvPr id="4" name="Slide Number Placeholder 3"/>
          <p:cNvSpPr>
            <a:spLocks noGrp="1"/>
          </p:cNvSpPr>
          <p:nvPr>
            <p:ph type="sldNum" sz="quarter" idx="5"/>
          </p:nvPr>
        </p:nvSpPr>
        <p:spPr/>
        <p:txBody>
          <a:bodyPr/>
          <a:lstStyle/>
          <a:p>
            <a:fld id="{5DD63954-8C06-47E4-BD2D-CC2DEB82B650}" type="slidenum">
              <a:rPr lang="en-US" smtClean="0"/>
              <a:t>57</a:t>
            </a:fld>
            <a:endParaRPr lang="en-US" dirty="0"/>
          </a:p>
        </p:txBody>
      </p:sp>
    </p:spTree>
    <p:extLst>
      <p:ext uri="{BB962C8B-B14F-4D97-AF65-F5344CB8AC3E}">
        <p14:creationId xmlns:p14="http://schemas.microsoft.com/office/powerpoint/2010/main" val="3784314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https://wwwnc.cdc.gov/eid/article/23/5/16-1556_article</a:t>
            </a:r>
          </a:p>
        </p:txBody>
      </p:sp>
      <p:sp>
        <p:nvSpPr>
          <p:cNvPr id="4" name="Slide Number Placeholder 3"/>
          <p:cNvSpPr>
            <a:spLocks noGrp="1"/>
          </p:cNvSpPr>
          <p:nvPr>
            <p:ph type="sldNum" sz="quarter" idx="5"/>
          </p:nvPr>
        </p:nvSpPr>
        <p:spPr/>
        <p:txBody>
          <a:bodyPr/>
          <a:lstStyle/>
          <a:p>
            <a:fld id="{5DD63954-8C06-47E4-BD2D-CC2DEB82B650}" type="slidenum">
              <a:rPr lang="en-US" smtClean="0"/>
              <a:t>7</a:t>
            </a:fld>
            <a:endParaRPr lang="en-US" dirty="0"/>
          </a:p>
        </p:txBody>
      </p:sp>
    </p:spTree>
    <p:extLst>
      <p:ext uri="{BB962C8B-B14F-4D97-AF65-F5344CB8AC3E}">
        <p14:creationId xmlns:p14="http://schemas.microsoft.com/office/powerpoint/2010/main" val="189115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late 1950’s, resistance to antibiotics was becoming apparent, and scientists looked at new ways to improve on existing agents to combat this obstacle. </a:t>
            </a:r>
          </a:p>
          <a:p>
            <a:endParaRPr lang="en-US" dirty="0"/>
          </a:p>
        </p:txBody>
      </p:sp>
      <p:sp>
        <p:nvSpPr>
          <p:cNvPr id="4" name="Slide Number Placeholder 3"/>
          <p:cNvSpPr>
            <a:spLocks noGrp="1"/>
          </p:cNvSpPr>
          <p:nvPr>
            <p:ph type="sldNum" sz="quarter" idx="5"/>
          </p:nvPr>
        </p:nvSpPr>
        <p:spPr/>
        <p:txBody>
          <a:bodyPr/>
          <a:lstStyle/>
          <a:p>
            <a:fld id="{5DD63954-8C06-47E4-BD2D-CC2DEB82B650}" type="slidenum">
              <a:rPr lang="en-US" smtClean="0"/>
              <a:t>8</a:t>
            </a:fld>
            <a:endParaRPr lang="en-US" dirty="0"/>
          </a:p>
        </p:txBody>
      </p:sp>
    </p:spTree>
    <p:extLst>
      <p:ext uri="{BB962C8B-B14F-4D97-AF65-F5344CB8AC3E}">
        <p14:creationId xmlns:p14="http://schemas.microsoft.com/office/powerpoint/2010/main" val="2841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https://www.who.int/news/item/15-04-2021-global-shortage-of-innovative-antibiotics-fuels-emergence-and-spread-of-drug-resistance</a:t>
            </a:r>
          </a:p>
        </p:txBody>
      </p:sp>
      <p:sp>
        <p:nvSpPr>
          <p:cNvPr id="4" name="Slide Number Placeholder 3"/>
          <p:cNvSpPr>
            <a:spLocks noGrp="1"/>
          </p:cNvSpPr>
          <p:nvPr>
            <p:ph type="sldNum" sz="quarter" idx="5"/>
          </p:nvPr>
        </p:nvSpPr>
        <p:spPr/>
        <p:txBody>
          <a:bodyPr/>
          <a:lstStyle/>
          <a:p>
            <a:fld id="{5DD63954-8C06-47E4-BD2D-CC2DEB82B650}" type="slidenum">
              <a:rPr lang="en-US" smtClean="0"/>
              <a:t>9</a:t>
            </a:fld>
            <a:endParaRPr lang="en-US" dirty="0"/>
          </a:p>
        </p:txBody>
      </p:sp>
    </p:spTree>
    <p:extLst>
      <p:ext uri="{BB962C8B-B14F-4D97-AF65-F5344CB8AC3E}">
        <p14:creationId xmlns:p14="http://schemas.microsoft.com/office/powerpoint/2010/main" val="83873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World Health Organization, many other global and national agencies have sounded a warning about antibiotic resistance. </a:t>
            </a:r>
          </a:p>
        </p:txBody>
      </p:sp>
      <p:sp>
        <p:nvSpPr>
          <p:cNvPr id="4" name="Slide Number Placeholder 3"/>
          <p:cNvSpPr>
            <a:spLocks noGrp="1"/>
          </p:cNvSpPr>
          <p:nvPr>
            <p:ph type="sldNum" sz="quarter" idx="5"/>
          </p:nvPr>
        </p:nvSpPr>
        <p:spPr/>
        <p:txBody>
          <a:bodyPr/>
          <a:lstStyle/>
          <a:p>
            <a:fld id="{5DD63954-8C06-47E4-BD2D-CC2DEB82B650}" type="slidenum">
              <a:rPr lang="en-US" smtClean="0"/>
              <a:t>10</a:t>
            </a:fld>
            <a:endParaRPr lang="en-US" dirty="0"/>
          </a:p>
        </p:txBody>
      </p:sp>
    </p:spTree>
    <p:extLst>
      <p:ext uri="{BB962C8B-B14F-4D97-AF65-F5344CB8AC3E}">
        <p14:creationId xmlns:p14="http://schemas.microsoft.com/office/powerpoint/2010/main" val="2931807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351077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390467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142733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62980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278035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2314012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1537130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359749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47146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317705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5025E4-FC3B-447F-8364-E2AB1EC8D645}" type="datetimeFigureOut">
              <a:rPr lang="en-US" smtClean="0"/>
              <a:t>10/29/2023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EFA5DB-738C-41D7-BC1C-A363D595D98E}" type="slidenum">
              <a:rPr lang="en-US" smtClean="0"/>
              <a:t>‹#›</a:t>
            </a:fld>
            <a:endParaRPr lang="en-US" dirty="0"/>
          </a:p>
        </p:txBody>
      </p:sp>
    </p:spTree>
    <p:extLst>
      <p:ext uri="{BB962C8B-B14F-4D97-AF65-F5344CB8AC3E}">
        <p14:creationId xmlns:p14="http://schemas.microsoft.com/office/powerpoint/2010/main" val="175839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025E4-FC3B-447F-8364-E2AB1EC8D645}" type="datetimeFigureOut">
              <a:rPr lang="en-US" smtClean="0"/>
              <a:t>10/29/2023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FA5DB-738C-41D7-BC1C-A363D595D98E}" type="slidenum">
              <a:rPr lang="en-US" smtClean="0"/>
              <a:t>‹#›</a:t>
            </a:fld>
            <a:endParaRPr lang="en-US" dirty="0"/>
          </a:p>
        </p:txBody>
      </p:sp>
    </p:spTree>
    <p:extLst>
      <p:ext uri="{BB962C8B-B14F-4D97-AF65-F5344CB8AC3E}">
        <p14:creationId xmlns:p14="http://schemas.microsoft.com/office/powerpoint/2010/main" val="12487278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zzKqEZmUGxY&amp;t=139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nytimes.com/video/health/100000005932983/bacteria-antibiotics-war.html?rref=collection%2Fseriescollection%2Fdeadly-germs-lost-cures&amp;action=click&amp;contentCollection=health&amp;region=stream&amp;module=stream_unit&amp;version=latest&amp;contentPlacement=12&amp;pgtype=collectio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_HBhXpbPPu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AgXAmtybfK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nytimes.com/2019/04/06/health/drug-resistant-candida-auris.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nytimes.com/2019/04/06/health/drug-resistant-candida-auris.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pbs.org/newshour/show/how-a-crumbling-antibiotics-infrastructure-could-yield-catastroph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ytimes.com/2022/01/05/science/hedgehog-mrsa-drug-resistant-bacteria.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nytimes.com/2019/04/08/health/candida-auris-hospitals-drug-resistant.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hyperlink" Target="https://www.hospitalsafetygrade.org/search?findBy=city&amp;city=Lexington&amp;state_prov=KY&amp;rPos=613&amp;rSort=distanc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webp"/></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washingtonpost.com/national/health-science/they-went-to-mexico-for-surgery-they-came-back-with-a-deadly-superbug/2019/01/23/ac0ca280-1dcb-11e9-9145-3f74070bbdb9_story.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resistancemap.cddep.org/AntibioticResistance.php"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webp"/><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youtu.be/ianST_B1_C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hyperlink" Target="https://www.nytimes.com/2019/04/07/health/antibiotic-resistance-kenya-drugs.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hyperlink" Target="https://resistancemap.onehealthtrust.org/DRI.php"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hyperlink" Target="https://www.cnn.com/2023/09/22/health/amoxicillin-drug-shortage/index.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news/item/15-04-2021-global-shortage-of-innovative-antibiotics-fuels-emergence-and-spread-of-drug-resistanc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white chart&#10;&#10;Description automatically generated">
            <a:extLst>
              <a:ext uri="{FF2B5EF4-FFF2-40B4-BE49-F238E27FC236}">
                <a16:creationId xmlns:a16="http://schemas.microsoft.com/office/drawing/2014/main" id="{30B7967D-82C5-6112-7C58-BBEE217D8E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2237" y="321146"/>
            <a:ext cx="9138936" cy="6215708"/>
          </a:xfrm>
        </p:spPr>
      </p:pic>
      <p:sp>
        <p:nvSpPr>
          <p:cNvPr id="6" name="TextBox 7">
            <a:extLst>
              <a:ext uri="{FF2B5EF4-FFF2-40B4-BE49-F238E27FC236}">
                <a16:creationId xmlns:a16="http://schemas.microsoft.com/office/drawing/2014/main" id="{7D57BE6C-DC04-21E1-B0E8-9AA938EB416D}"/>
              </a:ext>
            </a:extLst>
          </p:cNvPr>
          <p:cNvSpPr txBox="1"/>
          <p:nvPr/>
        </p:nvSpPr>
        <p:spPr>
          <a:xfrm>
            <a:off x="7699979" y="1459429"/>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1139911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6FF16DF-9F5E-4160-85E1-296E6897DF32}"/>
              </a:ext>
            </a:extLst>
          </p:cNvPr>
          <p:cNvPicPr>
            <a:picLocks noGrp="1" noChangeAspect="1"/>
          </p:cNvPicPr>
          <p:nvPr>
            <p:ph idx="1"/>
          </p:nvPr>
        </p:nvPicPr>
        <p:blipFill>
          <a:blip r:embed="rId3"/>
          <a:stretch>
            <a:fillRect/>
          </a:stretch>
        </p:blipFill>
        <p:spPr>
          <a:xfrm>
            <a:off x="4044066" y="385231"/>
            <a:ext cx="8147934" cy="6087538"/>
          </a:xfrm>
          <a:prstGeom prst="rect">
            <a:avLst/>
          </a:prstGeom>
        </p:spPr>
      </p:pic>
      <p:pic>
        <p:nvPicPr>
          <p:cNvPr id="3" name="Content Placeholder 5">
            <a:extLst>
              <a:ext uri="{FF2B5EF4-FFF2-40B4-BE49-F238E27FC236}">
                <a16:creationId xmlns:a16="http://schemas.microsoft.com/office/drawing/2014/main" id="{D9BF1288-002C-4FBA-8855-EF90E3F86BAD}"/>
              </a:ext>
            </a:extLst>
          </p:cNvPr>
          <p:cNvPicPr>
            <a:picLocks noChangeAspect="1"/>
          </p:cNvPicPr>
          <p:nvPr/>
        </p:nvPicPr>
        <p:blipFill rotWithShape="1">
          <a:blip r:embed="rId4"/>
          <a:srcRect l="6969" r="8548"/>
          <a:stretch/>
        </p:blipFill>
        <p:spPr>
          <a:xfrm>
            <a:off x="0" y="385231"/>
            <a:ext cx="3891776" cy="5941626"/>
          </a:xfrm>
          <a:prstGeom prst="rect">
            <a:avLst/>
          </a:prstGeom>
        </p:spPr>
      </p:pic>
    </p:spTree>
    <p:extLst>
      <p:ext uri="{BB962C8B-B14F-4D97-AF65-F5344CB8AC3E}">
        <p14:creationId xmlns:p14="http://schemas.microsoft.com/office/powerpoint/2010/main" val="985621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03AF3F-D74F-4D3E-8C54-5C37DBEC9E70}"/>
              </a:ext>
            </a:extLst>
          </p:cNvPr>
          <p:cNvPicPr>
            <a:picLocks noChangeAspect="1"/>
          </p:cNvPicPr>
          <p:nvPr/>
        </p:nvPicPr>
        <p:blipFill>
          <a:blip r:embed="rId2"/>
          <a:stretch>
            <a:fillRect/>
          </a:stretch>
        </p:blipFill>
        <p:spPr>
          <a:xfrm>
            <a:off x="6511167" y="485666"/>
            <a:ext cx="5177026" cy="5718364"/>
          </a:xfrm>
          <a:prstGeom prst="rect">
            <a:avLst/>
          </a:prstGeom>
        </p:spPr>
      </p:pic>
      <p:sp>
        <p:nvSpPr>
          <p:cNvPr id="3" name="Content Placeholder 2">
            <a:extLst>
              <a:ext uri="{FF2B5EF4-FFF2-40B4-BE49-F238E27FC236}">
                <a16:creationId xmlns:a16="http://schemas.microsoft.com/office/drawing/2014/main" id="{7A51CAEE-2D9C-4D99-BD4E-15EA93D24CB0}"/>
              </a:ext>
            </a:extLst>
          </p:cNvPr>
          <p:cNvSpPr>
            <a:spLocks noGrp="1"/>
          </p:cNvSpPr>
          <p:nvPr>
            <p:ph idx="1"/>
          </p:nvPr>
        </p:nvSpPr>
        <p:spPr>
          <a:xfrm>
            <a:off x="321022" y="671331"/>
            <a:ext cx="5884718" cy="5810491"/>
          </a:xfrm>
        </p:spPr>
        <p:txBody>
          <a:bodyPr>
            <a:normAutofit/>
          </a:bodyPr>
          <a:lstStyle/>
          <a:p>
            <a:r>
              <a:rPr lang="en-US" dirty="0"/>
              <a:t>Drug-resistant organisms sicken about 3 million people every year in the United States and kill about 35,000</a:t>
            </a:r>
          </a:p>
          <a:p>
            <a:r>
              <a:rPr lang="en-US" dirty="0"/>
              <a:t>Killing </a:t>
            </a:r>
            <a:r>
              <a:rPr lang="en-US" b="1" dirty="0"/>
              <a:t>700,000 people a year globally</a:t>
            </a:r>
            <a:r>
              <a:rPr lang="en-US" dirty="0"/>
              <a:t>, and it is predicted to cause 10 million deaths per year by 2050 if the current situation is not improved.</a:t>
            </a:r>
          </a:p>
        </p:txBody>
      </p:sp>
    </p:spTree>
    <p:extLst>
      <p:ext uri="{BB962C8B-B14F-4D97-AF65-F5344CB8AC3E}">
        <p14:creationId xmlns:p14="http://schemas.microsoft.com/office/powerpoint/2010/main" val="26826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188767" y="0"/>
            <a:ext cx="8202705" cy="6753276"/>
          </a:xfrm>
          <a:prstGeom prst="rect">
            <a:avLst/>
          </a:prstGeom>
        </p:spPr>
      </p:pic>
    </p:spTree>
    <p:extLst>
      <p:ext uri="{BB962C8B-B14F-4D97-AF65-F5344CB8AC3E}">
        <p14:creationId xmlns:p14="http://schemas.microsoft.com/office/powerpoint/2010/main" val="59648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10D17D-4856-44FC-A065-04E68315E030}"/>
              </a:ext>
            </a:extLst>
          </p:cNvPr>
          <p:cNvPicPr>
            <a:picLocks noGrp="1" noChangeAspect="1"/>
          </p:cNvPicPr>
          <p:nvPr>
            <p:ph idx="1"/>
          </p:nvPr>
        </p:nvPicPr>
        <p:blipFill>
          <a:blip r:embed="rId2"/>
          <a:stretch>
            <a:fillRect/>
          </a:stretch>
        </p:blipFill>
        <p:spPr>
          <a:xfrm>
            <a:off x="2868706" y="-94926"/>
            <a:ext cx="6472517" cy="7028382"/>
          </a:xfrm>
        </p:spPr>
      </p:pic>
    </p:spTree>
    <p:extLst>
      <p:ext uri="{BB962C8B-B14F-4D97-AF65-F5344CB8AC3E}">
        <p14:creationId xmlns:p14="http://schemas.microsoft.com/office/powerpoint/2010/main" val="746645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B0ADAA-45C4-8ADD-B1D4-C250E6ECF69B}"/>
              </a:ext>
            </a:extLst>
          </p:cNvPr>
          <p:cNvPicPr>
            <a:picLocks noGrp="1" noChangeAspect="1"/>
          </p:cNvPicPr>
          <p:nvPr>
            <p:ph idx="1"/>
          </p:nvPr>
        </p:nvPicPr>
        <p:blipFill rotWithShape="1">
          <a:blip r:embed="rId3"/>
          <a:srcRect t="18286"/>
          <a:stretch/>
        </p:blipFill>
        <p:spPr>
          <a:xfrm>
            <a:off x="2467927" y="0"/>
            <a:ext cx="6867525" cy="1945799"/>
          </a:xfrm>
        </p:spPr>
      </p:pic>
      <p:pic>
        <p:nvPicPr>
          <p:cNvPr id="7" name="Picture 6">
            <a:extLst>
              <a:ext uri="{FF2B5EF4-FFF2-40B4-BE49-F238E27FC236}">
                <a16:creationId xmlns:a16="http://schemas.microsoft.com/office/drawing/2014/main" id="{8E1E5ECD-C3F6-F76F-40EE-8F7C35116128}"/>
              </a:ext>
            </a:extLst>
          </p:cNvPr>
          <p:cNvPicPr>
            <a:picLocks noChangeAspect="1"/>
          </p:cNvPicPr>
          <p:nvPr/>
        </p:nvPicPr>
        <p:blipFill>
          <a:blip r:embed="rId4"/>
          <a:stretch>
            <a:fillRect/>
          </a:stretch>
        </p:blipFill>
        <p:spPr>
          <a:xfrm>
            <a:off x="2948940" y="1916038"/>
            <a:ext cx="5575378" cy="4941962"/>
          </a:xfrm>
          <a:prstGeom prst="rect">
            <a:avLst/>
          </a:prstGeom>
        </p:spPr>
      </p:pic>
      <p:sp>
        <p:nvSpPr>
          <p:cNvPr id="8" name="TextBox 7">
            <a:extLst>
              <a:ext uri="{FF2B5EF4-FFF2-40B4-BE49-F238E27FC236}">
                <a16:creationId xmlns:a16="http://schemas.microsoft.com/office/drawing/2014/main" id="{390ABDCE-4BA6-8ECF-C986-FDCDCDCB9ECD}"/>
              </a:ext>
            </a:extLst>
          </p:cNvPr>
          <p:cNvSpPr txBox="1"/>
          <p:nvPr/>
        </p:nvSpPr>
        <p:spPr>
          <a:xfrm>
            <a:off x="1354048" y="2110939"/>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3736291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C83C65-9A76-4FFD-B54A-662F6752DC5C}"/>
              </a:ext>
            </a:extLst>
          </p:cNvPr>
          <p:cNvSpPr>
            <a:spLocks noGrp="1"/>
          </p:cNvSpPr>
          <p:nvPr>
            <p:ph idx="1"/>
          </p:nvPr>
        </p:nvSpPr>
        <p:spPr>
          <a:xfrm>
            <a:off x="540196" y="1893863"/>
            <a:ext cx="6010729" cy="4351338"/>
          </a:xfrm>
        </p:spPr>
        <p:txBody>
          <a:bodyPr>
            <a:normAutofit fontScale="92500"/>
          </a:bodyPr>
          <a:lstStyle/>
          <a:p>
            <a:r>
              <a:rPr lang="en-US" dirty="0"/>
              <a:t>Recognition of AMR has been known for decades</a:t>
            </a:r>
          </a:p>
          <a:p>
            <a:r>
              <a:rPr lang="en-US" dirty="0"/>
              <a:t>Many national and international reports from prominent governmental and non-governmental agencies</a:t>
            </a:r>
          </a:p>
          <a:p>
            <a:r>
              <a:rPr lang="en-US" dirty="0"/>
              <a:t>Much of the public recognizes the threat</a:t>
            </a:r>
          </a:p>
          <a:p>
            <a:r>
              <a:rPr lang="en-US" dirty="0"/>
              <a:t>Reasons are different for developed versus undeveloped countries</a:t>
            </a:r>
          </a:p>
          <a:p>
            <a:r>
              <a:rPr lang="en-US" b="1" dirty="0"/>
              <a:t>First, here are the reasons for the AMR issue for developed countries</a:t>
            </a:r>
          </a:p>
        </p:txBody>
      </p:sp>
      <p:pic>
        <p:nvPicPr>
          <p:cNvPr id="9" name="Picture 8">
            <a:extLst>
              <a:ext uri="{FF2B5EF4-FFF2-40B4-BE49-F238E27FC236}">
                <a16:creationId xmlns:a16="http://schemas.microsoft.com/office/drawing/2014/main" id="{575C071C-B4D4-446B-BBBD-1916D754C6AB}"/>
              </a:ext>
            </a:extLst>
          </p:cNvPr>
          <p:cNvPicPr>
            <a:picLocks noChangeAspect="1"/>
          </p:cNvPicPr>
          <p:nvPr/>
        </p:nvPicPr>
        <p:blipFill>
          <a:blip r:embed="rId3"/>
          <a:stretch>
            <a:fillRect/>
          </a:stretch>
        </p:blipFill>
        <p:spPr>
          <a:xfrm>
            <a:off x="6867071" y="0"/>
            <a:ext cx="5324929" cy="6858000"/>
          </a:xfrm>
          <a:prstGeom prst="rect">
            <a:avLst/>
          </a:prstGeom>
        </p:spPr>
      </p:pic>
      <p:sp>
        <p:nvSpPr>
          <p:cNvPr id="4" name="Title 1">
            <a:extLst>
              <a:ext uri="{FF2B5EF4-FFF2-40B4-BE49-F238E27FC236}">
                <a16:creationId xmlns:a16="http://schemas.microsoft.com/office/drawing/2014/main" id="{7E5EE8D7-A45C-40B1-971B-EDB70CA2841B}"/>
              </a:ext>
            </a:extLst>
          </p:cNvPr>
          <p:cNvSpPr>
            <a:spLocks noGrp="1"/>
          </p:cNvSpPr>
          <p:nvPr>
            <p:ph type="title"/>
          </p:nvPr>
        </p:nvSpPr>
        <p:spPr>
          <a:xfrm>
            <a:off x="426720" y="319405"/>
            <a:ext cx="6124205" cy="1325563"/>
          </a:xfrm>
        </p:spPr>
        <p:txBody>
          <a:bodyPr/>
          <a:lstStyle/>
          <a:p>
            <a:pPr algn="ctr"/>
            <a:r>
              <a:rPr lang="en-US" dirty="0"/>
              <a:t>Why has the AMR issue persisted?</a:t>
            </a:r>
          </a:p>
        </p:txBody>
      </p:sp>
    </p:spTree>
    <p:extLst>
      <p:ext uri="{BB962C8B-B14F-4D97-AF65-F5344CB8AC3E}">
        <p14:creationId xmlns:p14="http://schemas.microsoft.com/office/powerpoint/2010/main" val="2910030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 y="450376"/>
            <a:ext cx="4069080" cy="6239984"/>
          </a:xfrm>
        </p:spPr>
        <p:txBody>
          <a:bodyPr>
            <a:normAutofit/>
          </a:bodyPr>
          <a:lstStyle/>
          <a:p>
            <a:r>
              <a:rPr lang="en-US" dirty="0">
                <a:solidFill>
                  <a:srgbClr val="00B050"/>
                </a:solidFill>
              </a:rPr>
              <a:t>Overuse and inappropriate use </a:t>
            </a:r>
          </a:p>
          <a:p>
            <a:pPr lvl="1"/>
            <a:r>
              <a:rPr lang="en-US" dirty="0"/>
              <a:t>Total inappropriate antibiotic use, inclusive of unnecessary use and inappropriate selection, dosing and duration, may approach 50% of all outpatient antibiotic use</a:t>
            </a:r>
          </a:p>
          <a:p>
            <a:pPr marL="457200" lvl="1" indent="0">
              <a:buNone/>
            </a:pPr>
            <a:endParaRPr lang="en-US" dirty="0"/>
          </a:p>
        </p:txBody>
      </p:sp>
      <p:pic>
        <p:nvPicPr>
          <p:cNvPr id="4" name="Picture 3" descr="A map of the united states&#10;&#10;Description automatically generated">
            <a:extLst>
              <a:ext uri="{FF2B5EF4-FFF2-40B4-BE49-F238E27FC236}">
                <a16:creationId xmlns:a16="http://schemas.microsoft.com/office/drawing/2014/main" id="{2F337922-7BE7-2DB1-944B-93701448B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587" y="517160"/>
            <a:ext cx="7527511" cy="5823679"/>
          </a:xfrm>
          <a:prstGeom prst="rect">
            <a:avLst/>
          </a:prstGeom>
        </p:spPr>
      </p:pic>
    </p:spTree>
    <p:extLst>
      <p:ext uri="{BB962C8B-B14F-4D97-AF65-F5344CB8AC3E}">
        <p14:creationId xmlns:p14="http://schemas.microsoft.com/office/powerpoint/2010/main" val="112203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4959"/>
          <a:stretch/>
        </p:blipFill>
        <p:spPr>
          <a:xfrm>
            <a:off x="1843131" y="261699"/>
            <a:ext cx="9091288" cy="6596301"/>
          </a:xfrm>
          <a:prstGeom prst="rect">
            <a:avLst/>
          </a:prstGeom>
        </p:spPr>
      </p:pic>
    </p:spTree>
    <p:extLst>
      <p:ext uri="{BB962C8B-B14F-4D97-AF65-F5344CB8AC3E}">
        <p14:creationId xmlns:p14="http://schemas.microsoft.com/office/powerpoint/2010/main" val="296243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DA9F902A-78CD-3FD1-BE40-E53528AF1A34}"/>
              </a:ext>
            </a:extLst>
          </p:cNvPr>
          <p:cNvPicPr>
            <a:picLocks noGrp="1" noChangeAspect="1"/>
          </p:cNvPicPr>
          <p:nvPr>
            <p:ph idx="1"/>
          </p:nvPr>
        </p:nvPicPr>
        <p:blipFill>
          <a:blip r:embed="rId4"/>
          <a:stretch>
            <a:fillRect/>
          </a:stretch>
        </p:blipFill>
        <p:spPr>
          <a:xfrm>
            <a:off x="459802" y="178381"/>
            <a:ext cx="11272396" cy="6403701"/>
          </a:xfrm>
        </p:spPr>
      </p:pic>
    </p:spTree>
    <p:extLst>
      <p:ext uri="{BB962C8B-B14F-4D97-AF65-F5344CB8AC3E}">
        <p14:creationId xmlns:p14="http://schemas.microsoft.com/office/powerpoint/2010/main" val="3057009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upload.wikimedia.org/wikipedia/commons/6/67/Orange_juice_1_edit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21" r="8997"/>
          <a:stretch/>
        </p:blipFill>
        <p:spPr bwMode="auto">
          <a:xfrm>
            <a:off x="1599422" y="6530"/>
            <a:ext cx="40052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descr="C:\Users\JAS\Desktop\asian psyllid.jpg"/>
          <p:cNvPicPr>
            <a:picLocks noChangeAspect="1" noChangeArrowheads="1"/>
          </p:cNvPicPr>
          <p:nvPr/>
        </p:nvPicPr>
        <p:blipFill rotWithShape="1">
          <a:blip r:embed="rId4" cstate="print"/>
          <a:srcRect l="58193" r="10806"/>
          <a:stretch/>
        </p:blipFill>
        <p:spPr bwMode="auto">
          <a:xfrm>
            <a:off x="-1" y="0"/>
            <a:ext cx="2834641" cy="6858000"/>
          </a:xfrm>
          <a:prstGeom prst="rect">
            <a:avLst/>
          </a:prstGeom>
          <a:noFill/>
        </p:spPr>
      </p:pic>
      <p:pic>
        <p:nvPicPr>
          <p:cNvPr id="5" name="Picture 4"/>
          <p:cNvPicPr>
            <a:picLocks noChangeAspect="1"/>
          </p:cNvPicPr>
          <p:nvPr/>
        </p:nvPicPr>
        <p:blipFill>
          <a:blip r:embed="rId5"/>
          <a:stretch>
            <a:fillRect/>
          </a:stretch>
        </p:blipFill>
        <p:spPr>
          <a:xfrm>
            <a:off x="4985805" y="-199207"/>
            <a:ext cx="7206195" cy="7050677"/>
          </a:xfrm>
          <a:prstGeom prst="rect">
            <a:avLst/>
          </a:prstGeom>
        </p:spPr>
      </p:pic>
    </p:spTree>
    <p:extLst>
      <p:ext uri="{BB962C8B-B14F-4D97-AF65-F5344CB8AC3E}">
        <p14:creationId xmlns:p14="http://schemas.microsoft.com/office/powerpoint/2010/main" val="4012864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a:extLst>
              <a:ext uri="{FF2B5EF4-FFF2-40B4-BE49-F238E27FC236}">
                <a16:creationId xmlns:a16="http://schemas.microsoft.com/office/drawing/2014/main" id="{87388C84-C402-4F89-8534-CC8D9B6CB9BC}"/>
              </a:ext>
            </a:extLst>
          </p:cNvPr>
          <p:cNvPicPr>
            <a:picLocks noGrp="1" noChangeAspect="1"/>
          </p:cNvPicPr>
          <p:nvPr>
            <p:ph idx="1"/>
          </p:nvPr>
        </p:nvPicPr>
        <p:blipFill>
          <a:blip r:embed="rId3"/>
          <a:stretch>
            <a:fillRect/>
          </a:stretch>
        </p:blipFill>
        <p:spPr>
          <a:xfrm>
            <a:off x="0" y="791403"/>
            <a:ext cx="12192001" cy="5305115"/>
          </a:xfrm>
          <a:ln w="88900">
            <a:solidFill>
              <a:schemeClr val="accent1"/>
            </a:solidFill>
          </a:ln>
        </p:spPr>
      </p:pic>
      <p:sp>
        <p:nvSpPr>
          <p:cNvPr id="2" name="TextBox 7">
            <a:extLst>
              <a:ext uri="{FF2B5EF4-FFF2-40B4-BE49-F238E27FC236}">
                <a16:creationId xmlns:a16="http://schemas.microsoft.com/office/drawing/2014/main" id="{FD5C6000-E1CB-4533-B987-8ACFB1BF855D}"/>
              </a:ext>
            </a:extLst>
          </p:cNvPr>
          <p:cNvSpPr txBox="1"/>
          <p:nvPr/>
        </p:nvSpPr>
        <p:spPr>
          <a:xfrm>
            <a:off x="9594243" y="234662"/>
            <a:ext cx="1095172"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 </a:t>
            </a:r>
          </a:p>
        </p:txBody>
      </p:sp>
    </p:spTree>
    <p:extLst>
      <p:ext uri="{BB962C8B-B14F-4D97-AF65-F5344CB8AC3E}">
        <p14:creationId xmlns:p14="http://schemas.microsoft.com/office/powerpoint/2010/main" val="711911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C6DABA5E-368D-1587-8312-1086E20D0095}"/>
              </a:ext>
            </a:extLst>
          </p:cNvPr>
          <p:cNvPicPr>
            <a:picLocks noGrp="1" noChangeAspect="1"/>
          </p:cNvPicPr>
          <p:nvPr>
            <p:ph idx="1"/>
          </p:nvPr>
        </p:nvPicPr>
        <p:blipFill>
          <a:blip r:embed="rId4"/>
          <a:stretch>
            <a:fillRect/>
          </a:stretch>
        </p:blipFill>
        <p:spPr>
          <a:xfrm>
            <a:off x="911020" y="188320"/>
            <a:ext cx="10648634" cy="6481360"/>
          </a:xfrm>
        </p:spPr>
      </p:pic>
    </p:spTree>
    <p:extLst>
      <p:ext uri="{BB962C8B-B14F-4D97-AF65-F5344CB8AC3E}">
        <p14:creationId xmlns:p14="http://schemas.microsoft.com/office/powerpoint/2010/main" val="1774826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1E00A-D800-4C9A-C07A-C457228CB266}"/>
              </a:ext>
            </a:extLst>
          </p:cNvPr>
          <p:cNvSpPr>
            <a:spLocks noGrp="1"/>
          </p:cNvSpPr>
          <p:nvPr>
            <p:ph type="title"/>
          </p:nvPr>
        </p:nvSpPr>
        <p:spPr>
          <a:xfrm>
            <a:off x="0" y="-126195"/>
            <a:ext cx="12192000" cy="1325563"/>
          </a:xfrm>
        </p:spPr>
        <p:txBody>
          <a:bodyPr>
            <a:normAutofit/>
          </a:bodyPr>
          <a:lstStyle/>
          <a:p>
            <a:pPr algn="ctr"/>
            <a:r>
              <a:rPr lang="en-US" sz="4000" b="1" dirty="0">
                <a:solidFill>
                  <a:srgbClr val="00B050"/>
                </a:solidFill>
                <a:latin typeface="Calibri Light" panose="020F0302020204030204" pitchFamily="34" charset="0"/>
                <a:cs typeface="Calibri Light" panose="020F0302020204030204" pitchFamily="34" charset="0"/>
              </a:rPr>
              <a:t>Antifungals are applied in far greater quantities on crops</a:t>
            </a:r>
          </a:p>
        </p:txBody>
      </p:sp>
      <p:pic>
        <p:nvPicPr>
          <p:cNvPr id="5" name="Content Placeholder 4">
            <a:hlinkClick r:id="rId3"/>
            <a:extLst>
              <a:ext uri="{FF2B5EF4-FFF2-40B4-BE49-F238E27FC236}">
                <a16:creationId xmlns:a16="http://schemas.microsoft.com/office/drawing/2014/main" id="{DC38EDE8-01BB-16CD-8D15-73ABF92647BA}"/>
              </a:ext>
            </a:extLst>
          </p:cNvPr>
          <p:cNvPicPr>
            <a:picLocks noGrp="1" noChangeAspect="1"/>
          </p:cNvPicPr>
          <p:nvPr>
            <p:ph idx="1"/>
          </p:nvPr>
        </p:nvPicPr>
        <p:blipFill>
          <a:blip r:embed="rId4"/>
          <a:stretch>
            <a:fillRect/>
          </a:stretch>
        </p:blipFill>
        <p:spPr>
          <a:xfrm>
            <a:off x="1031527" y="799514"/>
            <a:ext cx="9518191" cy="5902148"/>
          </a:xfrm>
        </p:spPr>
      </p:pic>
    </p:spTree>
    <p:extLst>
      <p:ext uri="{BB962C8B-B14F-4D97-AF65-F5344CB8AC3E}">
        <p14:creationId xmlns:p14="http://schemas.microsoft.com/office/powerpoint/2010/main" val="96062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69639" y="93002"/>
            <a:ext cx="8242992" cy="6586934"/>
          </a:xfrm>
          <a:prstGeom prst="rect">
            <a:avLst/>
          </a:prstGeom>
        </p:spPr>
      </p:pic>
      <p:pic>
        <p:nvPicPr>
          <p:cNvPr id="3" name="Picture 2">
            <a:hlinkClick r:id="rId4"/>
            <a:extLst>
              <a:ext uri="{FF2B5EF4-FFF2-40B4-BE49-F238E27FC236}">
                <a16:creationId xmlns:a16="http://schemas.microsoft.com/office/drawing/2014/main" id="{FDC041C4-0679-4EB3-AD7E-2CA15DD6D284}"/>
              </a:ext>
            </a:extLst>
          </p:cNvPr>
          <p:cNvPicPr>
            <a:picLocks noChangeAspect="1"/>
          </p:cNvPicPr>
          <p:nvPr/>
        </p:nvPicPr>
        <p:blipFill rotWithShape="1">
          <a:blip r:embed="rId5"/>
          <a:srcRect l="23158" r="21184" b="6110"/>
          <a:stretch/>
        </p:blipFill>
        <p:spPr>
          <a:xfrm>
            <a:off x="314633" y="1895507"/>
            <a:ext cx="6785812" cy="2784648"/>
          </a:xfrm>
          <a:prstGeom prst="rect">
            <a:avLst/>
          </a:prstGeom>
          <a:ln w="41275">
            <a:solidFill>
              <a:schemeClr val="accent1"/>
            </a:solidFill>
          </a:ln>
        </p:spPr>
      </p:pic>
      <p:sp>
        <p:nvSpPr>
          <p:cNvPr id="2" name="TextBox 7">
            <a:extLst>
              <a:ext uri="{FF2B5EF4-FFF2-40B4-BE49-F238E27FC236}">
                <a16:creationId xmlns:a16="http://schemas.microsoft.com/office/drawing/2014/main" id="{4E5E4FE1-F6CD-4ACD-A5F4-901D64BA9682}"/>
              </a:ext>
            </a:extLst>
          </p:cNvPr>
          <p:cNvSpPr txBox="1"/>
          <p:nvPr/>
        </p:nvSpPr>
        <p:spPr>
          <a:xfrm>
            <a:off x="9594243" y="234662"/>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2013875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F36722FA-7ACB-4E0D-AA9E-9EBB27AE27AF}"/>
              </a:ext>
            </a:extLst>
          </p:cNvPr>
          <p:cNvPicPr>
            <a:picLocks noGrp="1" noChangeAspect="1"/>
          </p:cNvPicPr>
          <p:nvPr>
            <p:ph idx="1"/>
          </p:nvPr>
        </p:nvPicPr>
        <p:blipFill>
          <a:blip r:embed="rId4"/>
          <a:stretch>
            <a:fillRect/>
          </a:stretch>
        </p:blipFill>
        <p:spPr>
          <a:xfrm>
            <a:off x="1668230" y="181536"/>
            <a:ext cx="8999771" cy="6494929"/>
          </a:xfrm>
          <a:prstGeom prst="rect">
            <a:avLst/>
          </a:prstGeom>
          <a:ln w="31750">
            <a:solidFill>
              <a:schemeClr val="accent1"/>
            </a:solidFill>
          </a:ln>
        </p:spPr>
      </p:pic>
    </p:spTree>
    <p:extLst>
      <p:ext uri="{BB962C8B-B14F-4D97-AF65-F5344CB8AC3E}">
        <p14:creationId xmlns:p14="http://schemas.microsoft.com/office/powerpoint/2010/main" val="17085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9BD3D0-1AB2-4E00-90DB-DC82D021B5C5}"/>
              </a:ext>
            </a:extLst>
          </p:cNvPr>
          <p:cNvPicPr>
            <a:picLocks noGrp="1" noChangeAspect="1"/>
          </p:cNvPicPr>
          <p:nvPr>
            <p:ph idx="1"/>
          </p:nvPr>
        </p:nvPicPr>
        <p:blipFill>
          <a:blip r:embed="rId3"/>
          <a:stretch>
            <a:fillRect/>
          </a:stretch>
        </p:blipFill>
        <p:spPr>
          <a:xfrm>
            <a:off x="1170142" y="0"/>
            <a:ext cx="9257534" cy="6693397"/>
          </a:xfrm>
          <a:prstGeom prst="rect">
            <a:avLst/>
          </a:prstGeom>
        </p:spPr>
      </p:pic>
    </p:spTree>
    <p:extLst>
      <p:ext uri="{BB962C8B-B14F-4D97-AF65-F5344CB8AC3E}">
        <p14:creationId xmlns:p14="http://schemas.microsoft.com/office/powerpoint/2010/main" val="4198620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AA6BFF-7C17-4A7D-9CE9-4D141C5D3F86}"/>
              </a:ext>
            </a:extLst>
          </p:cNvPr>
          <p:cNvPicPr>
            <a:picLocks noChangeAspect="1"/>
          </p:cNvPicPr>
          <p:nvPr/>
        </p:nvPicPr>
        <p:blipFill rotWithShape="1">
          <a:blip r:embed="rId3"/>
          <a:srcRect t="7493"/>
          <a:stretch/>
        </p:blipFill>
        <p:spPr>
          <a:xfrm>
            <a:off x="1829571" y="1690688"/>
            <a:ext cx="7969749" cy="5068672"/>
          </a:xfrm>
          <a:prstGeom prst="rect">
            <a:avLst/>
          </a:prstGeom>
        </p:spPr>
      </p:pic>
      <p:sp>
        <p:nvSpPr>
          <p:cNvPr id="7" name="Title 1">
            <a:extLst>
              <a:ext uri="{FF2B5EF4-FFF2-40B4-BE49-F238E27FC236}">
                <a16:creationId xmlns:a16="http://schemas.microsoft.com/office/drawing/2014/main" id="{BEAA2C59-A04D-4BBF-8029-ED98ACFD20E8}"/>
              </a:ext>
            </a:extLst>
          </p:cNvPr>
          <p:cNvSpPr>
            <a:spLocks noGrp="1"/>
          </p:cNvSpPr>
          <p:nvPr>
            <p:ph type="title"/>
          </p:nvPr>
        </p:nvSpPr>
        <p:spPr>
          <a:xfrm>
            <a:off x="838200" y="365125"/>
            <a:ext cx="10515600" cy="1325563"/>
          </a:xfrm>
        </p:spPr>
        <p:txBody>
          <a:bodyPr>
            <a:normAutofit/>
          </a:bodyPr>
          <a:lstStyle/>
          <a:p>
            <a:pPr algn="ctr"/>
            <a:r>
              <a:rPr lang="en-US" sz="4400" b="0" i="0" u="none" strike="noStrike" kern="1200" baseline="0" dirty="0">
                <a:solidFill>
                  <a:schemeClr val="tx1"/>
                </a:solidFill>
                <a:ea typeface="+mn-ea"/>
                <a:cs typeface="+mn-cs"/>
              </a:rPr>
              <a:t>New molecular entities  (NME) for drugs to combat disease-causing organisms </a:t>
            </a:r>
            <a:endParaRPr lang="en-US" dirty="0"/>
          </a:p>
        </p:txBody>
      </p:sp>
    </p:spTree>
    <p:extLst>
      <p:ext uri="{BB962C8B-B14F-4D97-AF65-F5344CB8AC3E}">
        <p14:creationId xmlns:p14="http://schemas.microsoft.com/office/powerpoint/2010/main" val="3606345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7423204-1347-42DA-B2ED-E4FFF80F5050}"/>
              </a:ext>
            </a:extLst>
          </p:cNvPr>
          <p:cNvPicPr>
            <a:picLocks noGrp="1" noChangeAspect="1"/>
          </p:cNvPicPr>
          <p:nvPr>
            <p:ph idx="1"/>
          </p:nvPr>
        </p:nvPicPr>
        <p:blipFill>
          <a:blip r:embed="rId3"/>
          <a:stretch>
            <a:fillRect/>
          </a:stretch>
        </p:blipFill>
        <p:spPr>
          <a:xfrm>
            <a:off x="2057400" y="1654798"/>
            <a:ext cx="7513320" cy="4992403"/>
          </a:xfrm>
          <a:prstGeom prst="rect">
            <a:avLst/>
          </a:prstGeom>
        </p:spPr>
      </p:pic>
      <p:sp>
        <p:nvSpPr>
          <p:cNvPr id="3" name="Title 1">
            <a:extLst>
              <a:ext uri="{FF2B5EF4-FFF2-40B4-BE49-F238E27FC236}">
                <a16:creationId xmlns:a16="http://schemas.microsoft.com/office/drawing/2014/main" id="{79A04D25-54A9-4362-97C6-5B76C0C49ADD}"/>
              </a:ext>
            </a:extLst>
          </p:cNvPr>
          <p:cNvSpPr>
            <a:spLocks noGrp="1"/>
          </p:cNvSpPr>
          <p:nvPr>
            <p:ph type="title"/>
          </p:nvPr>
        </p:nvSpPr>
        <p:spPr>
          <a:xfrm>
            <a:off x="838200" y="365125"/>
            <a:ext cx="10515600" cy="1325563"/>
          </a:xfrm>
        </p:spPr>
        <p:txBody>
          <a:bodyPr>
            <a:normAutofit/>
          </a:bodyPr>
          <a:lstStyle/>
          <a:p>
            <a:pPr algn="ctr"/>
            <a:r>
              <a:rPr lang="en-US" dirty="0">
                <a:latin typeface="+mn-lt"/>
                <a:ea typeface="+mn-ea"/>
                <a:cs typeface="+mn-cs"/>
              </a:rPr>
              <a:t>Entry and exit of antibacterial agents in the market</a:t>
            </a:r>
            <a:endParaRPr lang="en-US" dirty="0"/>
          </a:p>
        </p:txBody>
      </p:sp>
    </p:spTree>
    <p:extLst>
      <p:ext uri="{BB962C8B-B14F-4D97-AF65-F5344CB8AC3E}">
        <p14:creationId xmlns:p14="http://schemas.microsoft.com/office/powerpoint/2010/main" val="1423607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163" y="365125"/>
            <a:ext cx="4676498" cy="6066155"/>
          </a:xfrm>
        </p:spPr>
        <p:txBody>
          <a:bodyPr>
            <a:noAutofit/>
          </a:bodyPr>
          <a:lstStyle/>
          <a:p>
            <a:r>
              <a:rPr lang="en-US" sz="2600" dirty="0">
                <a:latin typeface="+mj-lt"/>
              </a:rPr>
              <a:t>There is a built-in economic self-destruct mechanism due to the evolutionary inevitability of AMR </a:t>
            </a:r>
          </a:p>
          <a:p>
            <a:r>
              <a:rPr lang="en-US" sz="2600" dirty="0">
                <a:latin typeface="+mj-lt"/>
              </a:rPr>
              <a:t>Antimicrobials have limited financial shelf-life since they are often held in reserve as drug of last choice - delaying returns on investment</a:t>
            </a:r>
          </a:p>
          <a:p>
            <a:r>
              <a:rPr lang="en-US" sz="2600" dirty="0">
                <a:latin typeface="+mj-lt"/>
              </a:rPr>
              <a:t>Once put into use, pressure to make it a generic increases. This also lowers return on investment.</a:t>
            </a:r>
          </a:p>
          <a:p>
            <a:r>
              <a:rPr lang="en-US" sz="2600" dirty="0">
                <a:latin typeface="+mj-lt"/>
              </a:rPr>
              <a:t>This is what makes it financially risky to focus on new AMR drugs. </a:t>
            </a:r>
          </a:p>
          <a:p>
            <a:endParaRPr lang="en-US" sz="2600" dirty="0"/>
          </a:p>
        </p:txBody>
      </p:sp>
      <p:sp>
        <p:nvSpPr>
          <p:cNvPr id="4" name="Title 1">
            <a:extLst>
              <a:ext uri="{FF2B5EF4-FFF2-40B4-BE49-F238E27FC236}">
                <a16:creationId xmlns:a16="http://schemas.microsoft.com/office/drawing/2014/main" id="{A93B7E47-C08F-49E7-9351-33957EE5B2FE}"/>
              </a:ext>
            </a:extLst>
          </p:cNvPr>
          <p:cNvSpPr>
            <a:spLocks noGrp="1"/>
          </p:cNvSpPr>
          <p:nvPr>
            <p:ph type="title"/>
          </p:nvPr>
        </p:nvSpPr>
        <p:spPr>
          <a:xfrm>
            <a:off x="5622878" y="365125"/>
            <a:ext cx="5730922" cy="1325563"/>
          </a:xfrm>
        </p:spPr>
        <p:txBody>
          <a:bodyPr>
            <a:normAutofit/>
          </a:bodyPr>
          <a:lstStyle/>
          <a:p>
            <a:pPr algn="ctr"/>
            <a:r>
              <a:rPr lang="en-US" dirty="0"/>
              <a:t>The antibiotic paradox</a:t>
            </a:r>
          </a:p>
        </p:txBody>
      </p:sp>
      <p:pic>
        <p:nvPicPr>
          <p:cNvPr id="5" name="Picture 4">
            <a:extLst>
              <a:ext uri="{FF2B5EF4-FFF2-40B4-BE49-F238E27FC236}">
                <a16:creationId xmlns:a16="http://schemas.microsoft.com/office/drawing/2014/main" id="{8C6BDB84-41DF-4206-B001-13BE1D2609AC}"/>
              </a:ext>
            </a:extLst>
          </p:cNvPr>
          <p:cNvPicPr>
            <a:picLocks noChangeAspect="1"/>
          </p:cNvPicPr>
          <p:nvPr/>
        </p:nvPicPr>
        <p:blipFill>
          <a:blip r:embed="rId3"/>
          <a:stretch>
            <a:fillRect/>
          </a:stretch>
        </p:blipFill>
        <p:spPr>
          <a:xfrm>
            <a:off x="5098095" y="1903414"/>
            <a:ext cx="7033358" cy="2689225"/>
          </a:xfrm>
          <a:prstGeom prst="rect">
            <a:avLst/>
          </a:prstGeom>
          <a:ln>
            <a:solidFill>
              <a:schemeClr val="tx1"/>
            </a:solidFill>
          </a:ln>
        </p:spPr>
      </p:pic>
      <p:sp>
        <p:nvSpPr>
          <p:cNvPr id="6" name="Content Placeholder 2">
            <a:extLst>
              <a:ext uri="{FF2B5EF4-FFF2-40B4-BE49-F238E27FC236}">
                <a16:creationId xmlns:a16="http://schemas.microsoft.com/office/drawing/2014/main" id="{2DDA1184-0EE7-4F7F-BBD1-0B624D1349A0}"/>
              </a:ext>
            </a:extLst>
          </p:cNvPr>
          <p:cNvSpPr txBox="1">
            <a:spLocks/>
          </p:cNvSpPr>
          <p:nvPr/>
        </p:nvSpPr>
        <p:spPr>
          <a:xfrm>
            <a:off x="295162" y="5840732"/>
            <a:ext cx="11058638" cy="16626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19515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14C8A413-0BD9-47CF-A18D-936FC7ED1344}"/>
              </a:ext>
            </a:extLst>
          </p:cNvPr>
          <p:cNvPicPr>
            <a:picLocks noGrp="1" noChangeAspect="1"/>
          </p:cNvPicPr>
          <p:nvPr>
            <p:ph idx="1"/>
          </p:nvPr>
        </p:nvPicPr>
        <p:blipFill>
          <a:blip r:embed="rId4"/>
          <a:stretch>
            <a:fillRect/>
          </a:stretch>
        </p:blipFill>
        <p:spPr>
          <a:xfrm>
            <a:off x="286817" y="1315187"/>
            <a:ext cx="11618365" cy="4227625"/>
          </a:xfrm>
          <a:ln w="50800">
            <a:solidFill>
              <a:schemeClr val="accent1"/>
            </a:solidFill>
          </a:ln>
        </p:spPr>
      </p:pic>
      <p:sp>
        <p:nvSpPr>
          <p:cNvPr id="3" name="TextBox 7">
            <a:extLst>
              <a:ext uri="{FF2B5EF4-FFF2-40B4-BE49-F238E27FC236}">
                <a16:creationId xmlns:a16="http://schemas.microsoft.com/office/drawing/2014/main" id="{066548BA-8DE8-4F3D-AE3D-381590FD8BF0}"/>
              </a:ext>
            </a:extLst>
          </p:cNvPr>
          <p:cNvSpPr txBox="1"/>
          <p:nvPr/>
        </p:nvSpPr>
        <p:spPr>
          <a:xfrm>
            <a:off x="7276284" y="5179048"/>
            <a:ext cx="1013419"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a:t>
            </a:r>
          </a:p>
        </p:txBody>
      </p:sp>
    </p:spTree>
    <p:extLst>
      <p:ext uri="{BB962C8B-B14F-4D97-AF65-F5344CB8AC3E}">
        <p14:creationId xmlns:p14="http://schemas.microsoft.com/office/powerpoint/2010/main" val="2363466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558AE7-1F7A-288D-7123-3693B74F885E}"/>
              </a:ext>
            </a:extLst>
          </p:cNvPr>
          <p:cNvPicPr>
            <a:picLocks noGrp="1" noChangeAspect="1"/>
          </p:cNvPicPr>
          <p:nvPr>
            <p:ph idx="1"/>
          </p:nvPr>
        </p:nvPicPr>
        <p:blipFill>
          <a:blip r:embed="rId3"/>
          <a:stretch>
            <a:fillRect/>
          </a:stretch>
        </p:blipFill>
        <p:spPr>
          <a:xfrm>
            <a:off x="3228345" y="330691"/>
            <a:ext cx="5022520" cy="6196617"/>
          </a:xfrm>
        </p:spPr>
      </p:pic>
      <p:sp>
        <p:nvSpPr>
          <p:cNvPr id="6" name="TextBox 7">
            <a:extLst>
              <a:ext uri="{FF2B5EF4-FFF2-40B4-BE49-F238E27FC236}">
                <a16:creationId xmlns:a16="http://schemas.microsoft.com/office/drawing/2014/main" id="{16014928-2FCB-A9C5-706E-71029D8B09BA}"/>
              </a:ext>
            </a:extLst>
          </p:cNvPr>
          <p:cNvSpPr txBox="1"/>
          <p:nvPr/>
        </p:nvSpPr>
        <p:spPr>
          <a:xfrm>
            <a:off x="6261555" y="2210971"/>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373819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53FC37-382A-44D5-BCB0-6AA4BF77F9A3}"/>
              </a:ext>
            </a:extLst>
          </p:cNvPr>
          <p:cNvSpPr>
            <a:spLocks noGrp="1"/>
          </p:cNvSpPr>
          <p:nvPr>
            <p:ph idx="1"/>
          </p:nvPr>
        </p:nvSpPr>
        <p:spPr>
          <a:xfrm>
            <a:off x="838200" y="523081"/>
            <a:ext cx="5914292" cy="5811838"/>
          </a:xfrm>
        </p:spPr>
        <p:txBody>
          <a:bodyPr>
            <a:normAutofit fontScale="92500" lnSpcReduction="10000"/>
          </a:bodyPr>
          <a:lstStyle/>
          <a:p>
            <a:r>
              <a:rPr lang="en-US" dirty="0"/>
              <a:t>In September 1940, an Oxford police constable, Albert Alexander, 48, was near death from sepsis he acquired from a small cut. As an experiment, he was given penicillin</a:t>
            </a:r>
          </a:p>
          <a:p>
            <a:r>
              <a:rPr lang="en-US" dirty="0"/>
              <a:t>He recovered, but died the next day because there wasn’t enough penicillin to give him another dose</a:t>
            </a:r>
          </a:p>
          <a:p>
            <a:r>
              <a:rPr lang="en-US" dirty="0"/>
              <a:t>In March 1942, Mrs. Anne Miller, age 33,  of New Haven, Connecticut, was near death from sepsis due to an infection after a miscarriage.</a:t>
            </a:r>
          </a:p>
          <a:p>
            <a:r>
              <a:rPr lang="en-US" dirty="0"/>
              <a:t>After experimental administration of penicillin, she recovered, becoming the first person in the world to be saved by an antibiotic. </a:t>
            </a:r>
          </a:p>
          <a:p>
            <a:endParaRPr lang="en-US" dirty="0"/>
          </a:p>
          <a:p>
            <a:endParaRPr lang="en-US" dirty="0"/>
          </a:p>
        </p:txBody>
      </p:sp>
      <p:pic>
        <p:nvPicPr>
          <p:cNvPr id="6" name="Picture 5" descr="A person standing in front of a mirror posing for the camera&#10;&#10;Description automatically generated">
            <a:extLst>
              <a:ext uri="{FF2B5EF4-FFF2-40B4-BE49-F238E27FC236}">
                <a16:creationId xmlns:a16="http://schemas.microsoft.com/office/drawing/2014/main" id="{3F4A7817-58DE-48E0-9ECD-C1507D3A61A2}"/>
              </a:ext>
            </a:extLst>
          </p:cNvPr>
          <p:cNvPicPr>
            <a:picLocks noChangeAspect="1"/>
          </p:cNvPicPr>
          <p:nvPr/>
        </p:nvPicPr>
        <p:blipFill rotWithShape="1">
          <a:blip r:embed="rId3">
            <a:extLst>
              <a:ext uri="{28A0092B-C50C-407E-A947-70E740481C1C}">
                <a14:useLocalDpi xmlns:a14="http://schemas.microsoft.com/office/drawing/2010/main" val="0"/>
              </a:ext>
            </a:extLst>
          </a:blip>
          <a:srcRect l="26187" r="27972"/>
          <a:stretch/>
        </p:blipFill>
        <p:spPr>
          <a:xfrm>
            <a:off x="7010399" y="523081"/>
            <a:ext cx="4806462" cy="5811838"/>
          </a:xfrm>
          <a:prstGeom prst="rect">
            <a:avLst/>
          </a:prstGeom>
        </p:spPr>
      </p:pic>
    </p:spTree>
    <p:extLst>
      <p:ext uri="{BB962C8B-B14F-4D97-AF65-F5344CB8AC3E}">
        <p14:creationId xmlns:p14="http://schemas.microsoft.com/office/powerpoint/2010/main" val="2572604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3BF86F-E2E3-C7E9-E189-40D350D5DE3B}"/>
              </a:ext>
            </a:extLst>
          </p:cNvPr>
          <p:cNvPicPr>
            <a:picLocks noChangeAspect="1"/>
          </p:cNvPicPr>
          <p:nvPr/>
        </p:nvPicPr>
        <p:blipFill rotWithShape="1">
          <a:blip r:embed="rId3"/>
          <a:srcRect l="64309" t="32904" r="4472" b="28349"/>
          <a:stretch/>
        </p:blipFill>
        <p:spPr>
          <a:xfrm>
            <a:off x="4283899" y="-81329"/>
            <a:ext cx="2316480" cy="2642454"/>
          </a:xfrm>
          <a:prstGeom prst="rect">
            <a:avLst/>
          </a:prstGeom>
        </p:spPr>
      </p:pic>
      <p:pic>
        <p:nvPicPr>
          <p:cNvPr id="5" name="Picture 4">
            <a:extLst>
              <a:ext uri="{FF2B5EF4-FFF2-40B4-BE49-F238E27FC236}">
                <a16:creationId xmlns:a16="http://schemas.microsoft.com/office/drawing/2014/main" id="{0120B0E0-623A-40BA-A042-633B4CA03F85}"/>
              </a:ext>
            </a:extLst>
          </p:cNvPr>
          <p:cNvPicPr>
            <a:picLocks noChangeAspect="1"/>
          </p:cNvPicPr>
          <p:nvPr/>
        </p:nvPicPr>
        <p:blipFill rotWithShape="1">
          <a:blip r:embed="rId4"/>
          <a:srcRect r="10320"/>
          <a:stretch/>
        </p:blipFill>
        <p:spPr>
          <a:xfrm>
            <a:off x="4056881" y="2289364"/>
            <a:ext cx="6833603" cy="3305175"/>
          </a:xfrm>
          <a:prstGeom prst="rect">
            <a:avLst/>
          </a:prstGeom>
        </p:spPr>
      </p:pic>
      <p:sp>
        <p:nvSpPr>
          <p:cNvPr id="2" name="TextBox 7">
            <a:extLst>
              <a:ext uri="{FF2B5EF4-FFF2-40B4-BE49-F238E27FC236}">
                <a16:creationId xmlns:a16="http://schemas.microsoft.com/office/drawing/2014/main" id="{EBB3B6BA-FDED-F0F2-011F-627965A84E19}"/>
              </a:ext>
            </a:extLst>
          </p:cNvPr>
          <p:cNvSpPr txBox="1"/>
          <p:nvPr/>
        </p:nvSpPr>
        <p:spPr>
          <a:xfrm>
            <a:off x="4283899" y="5953632"/>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pic>
        <p:nvPicPr>
          <p:cNvPr id="4" name="Picture 3">
            <a:extLst>
              <a:ext uri="{FF2B5EF4-FFF2-40B4-BE49-F238E27FC236}">
                <a16:creationId xmlns:a16="http://schemas.microsoft.com/office/drawing/2014/main" id="{78DBAF43-5D33-0B64-7EF9-82A8E28F02E6}"/>
              </a:ext>
            </a:extLst>
          </p:cNvPr>
          <p:cNvPicPr>
            <a:picLocks noChangeAspect="1"/>
          </p:cNvPicPr>
          <p:nvPr/>
        </p:nvPicPr>
        <p:blipFill rotWithShape="1">
          <a:blip r:embed="rId3"/>
          <a:srcRect l="3432" t="1998" r="48816" b="1838"/>
          <a:stretch/>
        </p:blipFill>
        <p:spPr>
          <a:xfrm>
            <a:off x="740599" y="0"/>
            <a:ext cx="3543300" cy="6558181"/>
          </a:xfrm>
          <a:prstGeom prst="rect">
            <a:avLst/>
          </a:prstGeom>
        </p:spPr>
      </p:pic>
    </p:spTree>
    <p:extLst>
      <p:ext uri="{BB962C8B-B14F-4D97-AF65-F5344CB8AC3E}">
        <p14:creationId xmlns:p14="http://schemas.microsoft.com/office/powerpoint/2010/main" val="3438695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3D3A-5A5E-448B-A18D-42B701A17E89}"/>
              </a:ext>
            </a:extLst>
          </p:cNvPr>
          <p:cNvSpPr>
            <a:spLocks noGrp="1"/>
          </p:cNvSpPr>
          <p:nvPr>
            <p:ph type="title"/>
          </p:nvPr>
        </p:nvSpPr>
        <p:spPr>
          <a:xfrm>
            <a:off x="838200" y="365125"/>
            <a:ext cx="6396318" cy="1325563"/>
          </a:xfrm>
        </p:spPr>
        <p:txBody>
          <a:bodyPr>
            <a:normAutofit/>
          </a:bodyPr>
          <a:lstStyle/>
          <a:p>
            <a:pPr algn="ctr"/>
            <a:r>
              <a:rPr lang="en-US" sz="4000" dirty="0"/>
              <a:t>Globalization 1.0</a:t>
            </a:r>
          </a:p>
        </p:txBody>
      </p:sp>
      <p:sp>
        <p:nvSpPr>
          <p:cNvPr id="3" name="Content Placeholder 2">
            <a:extLst>
              <a:ext uri="{FF2B5EF4-FFF2-40B4-BE49-F238E27FC236}">
                <a16:creationId xmlns:a16="http://schemas.microsoft.com/office/drawing/2014/main" id="{4EA4EF1E-DB86-4A71-B731-A857D0FAF350}"/>
              </a:ext>
            </a:extLst>
          </p:cNvPr>
          <p:cNvSpPr>
            <a:spLocks noGrp="1"/>
          </p:cNvSpPr>
          <p:nvPr>
            <p:ph idx="1"/>
          </p:nvPr>
        </p:nvSpPr>
        <p:spPr>
          <a:xfrm>
            <a:off x="333829" y="1825625"/>
            <a:ext cx="7155541" cy="4895850"/>
          </a:xfrm>
        </p:spPr>
        <p:txBody>
          <a:bodyPr>
            <a:normAutofit/>
          </a:bodyPr>
          <a:lstStyle/>
          <a:p>
            <a:r>
              <a:rPr lang="en-US" dirty="0"/>
              <a:t>Non-human life globalized and colonized the planet billions of years ago, as have many other life forms (</a:t>
            </a:r>
            <a:r>
              <a:rPr lang="en-US" b="1" dirty="0"/>
              <a:t>Globalization 1.0</a:t>
            </a:r>
            <a:r>
              <a:rPr lang="en-US" dirty="0"/>
              <a:t>)</a:t>
            </a:r>
          </a:p>
          <a:p>
            <a:r>
              <a:rPr lang="en-US" dirty="0"/>
              <a:t>For much of Earth’s history, microbes were the only life form on the planet</a:t>
            </a:r>
          </a:p>
          <a:p>
            <a:r>
              <a:rPr lang="en-US" dirty="0"/>
              <a:t>Human health exists within this deep time history of a deeply microbial planet</a:t>
            </a:r>
          </a:p>
          <a:p>
            <a:pPr marL="0" indent="0">
              <a:buNone/>
            </a:pPr>
            <a:endParaRPr lang="en-US" dirty="0"/>
          </a:p>
          <a:p>
            <a:pPr marL="0" indent="0">
              <a:buNone/>
            </a:pPr>
            <a:endParaRPr lang="en-US" dirty="0"/>
          </a:p>
        </p:txBody>
      </p:sp>
      <p:pic>
        <p:nvPicPr>
          <p:cNvPr id="5" name="Picture 4" descr="A picture containing fruit&#10;&#10;Description automatically generated">
            <a:extLst>
              <a:ext uri="{FF2B5EF4-FFF2-40B4-BE49-F238E27FC236}">
                <a16:creationId xmlns:a16="http://schemas.microsoft.com/office/drawing/2014/main" id="{83C78945-A702-4DD0-8AFC-13515881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1786" y="-94129"/>
            <a:ext cx="4570214" cy="6858000"/>
          </a:xfrm>
          <a:prstGeom prst="rect">
            <a:avLst/>
          </a:prstGeom>
        </p:spPr>
      </p:pic>
      <p:sp>
        <p:nvSpPr>
          <p:cNvPr id="4" name="Slide Number Placeholder 3">
            <a:extLst>
              <a:ext uri="{FF2B5EF4-FFF2-40B4-BE49-F238E27FC236}">
                <a16:creationId xmlns:a16="http://schemas.microsoft.com/office/drawing/2014/main" id="{5FE42C07-FC04-4209-B713-5B46EFE50CC6}"/>
              </a:ext>
            </a:extLst>
          </p:cNvPr>
          <p:cNvSpPr>
            <a:spLocks noGrp="1"/>
          </p:cNvSpPr>
          <p:nvPr>
            <p:ph type="sldNum" sz="quarter" idx="12"/>
          </p:nvPr>
        </p:nvSpPr>
        <p:spPr/>
        <p:txBody>
          <a:bodyPr/>
          <a:lstStyle/>
          <a:p>
            <a:fld id="{91F5D5B3-D24A-42EA-B582-81E5372869F6}" type="slidenum">
              <a:rPr lang="en-US" smtClean="0"/>
              <a:t>31</a:t>
            </a:fld>
            <a:endParaRPr lang="en-US" dirty="0"/>
          </a:p>
        </p:txBody>
      </p:sp>
    </p:spTree>
    <p:extLst>
      <p:ext uri="{BB962C8B-B14F-4D97-AF65-F5344CB8AC3E}">
        <p14:creationId xmlns:p14="http://schemas.microsoft.com/office/powerpoint/2010/main" val="3898297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227" y="1675708"/>
            <a:ext cx="4337222" cy="6124754"/>
          </a:xfrm>
          <a:prstGeom prst="rect">
            <a:avLst/>
          </a:prstGeom>
        </p:spPr>
        <p:txBody>
          <a:bodyPr wrap="square">
            <a:spAutoFit/>
          </a:bodyPr>
          <a:lstStyle/>
          <a:p>
            <a:pPr marL="457200" indent="-457200">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Bacteria are ubiquitous in all environments</a:t>
            </a:r>
          </a:p>
          <a:p>
            <a:pPr marL="457200" indent="-457200">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We shed millions of bacterial cells per hour.</a:t>
            </a:r>
          </a:p>
          <a:p>
            <a:pPr marL="457200" indent="-457200">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A deeply intertwined life with bacteria is unavoidable</a:t>
            </a:r>
          </a:p>
          <a:p>
            <a:pPr marL="457200" indent="-457200">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Rooms take on the microbial properties of those who enter it.</a:t>
            </a:r>
          </a:p>
          <a:p>
            <a:endParaRPr lang="en-US" sz="2800" dirty="0">
              <a:latin typeface="Calibri Light" panose="020F0302020204030204" pitchFamily="34" charset="0"/>
              <a:cs typeface="Calibri Light" panose="020F0302020204030204" pitchFamily="34" charset="0"/>
            </a:endParaRPr>
          </a:p>
          <a:p>
            <a:endParaRPr lang="en-US" sz="2800" dirty="0"/>
          </a:p>
          <a:p>
            <a:endParaRPr lang="en-US" sz="2800" dirty="0"/>
          </a:p>
          <a:p>
            <a:pPr marL="457200" indent="-457200">
              <a:buFont typeface="Arial" panose="020B0604020202020204" pitchFamily="34" charset="0"/>
              <a:buChar char="•"/>
            </a:pPr>
            <a:endParaRPr lang="en-US" sz="2800" dirty="0"/>
          </a:p>
        </p:txBody>
      </p:sp>
      <p:sp>
        <p:nvSpPr>
          <p:cNvPr id="6" name="Content Placeholder 2"/>
          <p:cNvSpPr txBox="1">
            <a:spLocks/>
          </p:cNvSpPr>
          <p:nvPr/>
        </p:nvSpPr>
        <p:spPr>
          <a:xfrm>
            <a:off x="875270" y="369481"/>
            <a:ext cx="10441460" cy="113804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dirty="0">
                <a:latin typeface="+mj-lt"/>
              </a:rPr>
              <a:t>Bacteria are far more abundant and mobile than our conceptions of ‘clean’ or ‘sterile’ </a:t>
            </a:r>
          </a:p>
          <a:p>
            <a:pPr marL="0" indent="0">
              <a:buNone/>
            </a:pPr>
            <a:endParaRPr lang="en-US" sz="3600" dirty="0">
              <a:solidFill>
                <a:schemeClr val="bg1"/>
              </a:solidFill>
            </a:endParaRPr>
          </a:p>
          <a:p>
            <a:pPr marL="0" indent="0">
              <a:buNone/>
            </a:pPr>
            <a:endParaRPr lang="en-US" dirty="0">
              <a:solidFill>
                <a:schemeClr val="bg1"/>
              </a:solidFill>
            </a:endParaRPr>
          </a:p>
        </p:txBody>
      </p:sp>
      <p:pic>
        <p:nvPicPr>
          <p:cNvPr id="8" name="Content Placeholder 3"/>
          <p:cNvPicPr>
            <a:picLocks noGrp="1" noChangeAspect="1"/>
          </p:cNvPicPr>
          <p:nvPr>
            <p:ph idx="1"/>
          </p:nvPr>
        </p:nvPicPr>
        <p:blipFill rotWithShape="1">
          <a:blip r:embed="rId3"/>
          <a:stretch/>
        </p:blipFill>
        <p:spPr>
          <a:xfrm>
            <a:off x="4572000" y="1728726"/>
            <a:ext cx="7534773" cy="4070654"/>
          </a:xfrm>
          <a:prstGeom prst="rect">
            <a:avLst/>
          </a:prstGeom>
        </p:spPr>
      </p:pic>
    </p:spTree>
    <p:extLst>
      <p:ext uri="{BB962C8B-B14F-4D97-AF65-F5344CB8AC3E}">
        <p14:creationId xmlns:p14="http://schemas.microsoft.com/office/powerpoint/2010/main" val="87180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333B-0420-B016-B93D-1A89B8C2F2E3}"/>
              </a:ext>
            </a:extLst>
          </p:cNvPr>
          <p:cNvSpPr>
            <a:spLocks noGrp="1"/>
          </p:cNvSpPr>
          <p:nvPr>
            <p:ph type="title"/>
          </p:nvPr>
        </p:nvSpPr>
        <p:spPr>
          <a:xfrm>
            <a:off x="6888480" y="-118555"/>
            <a:ext cx="4148328" cy="1325563"/>
          </a:xfrm>
        </p:spPr>
        <p:txBody>
          <a:bodyPr/>
          <a:lstStyle/>
          <a:p>
            <a:r>
              <a:rPr lang="en-US" dirty="0"/>
              <a:t>Hedgehogs</a:t>
            </a:r>
          </a:p>
        </p:txBody>
      </p:sp>
      <p:sp>
        <p:nvSpPr>
          <p:cNvPr id="3" name="Content Placeholder 2">
            <a:extLst>
              <a:ext uri="{FF2B5EF4-FFF2-40B4-BE49-F238E27FC236}">
                <a16:creationId xmlns:a16="http://schemas.microsoft.com/office/drawing/2014/main" id="{B9DD876B-55F9-D0F5-2C1F-7BDD97E0F479}"/>
              </a:ext>
            </a:extLst>
          </p:cNvPr>
          <p:cNvSpPr>
            <a:spLocks noGrp="1"/>
          </p:cNvSpPr>
          <p:nvPr>
            <p:ph idx="1"/>
          </p:nvPr>
        </p:nvSpPr>
        <p:spPr>
          <a:xfrm>
            <a:off x="170688" y="292608"/>
            <a:ext cx="4669536" cy="6327648"/>
          </a:xfrm>
        </p:spPr>
        <p:txBody>
          <a:bodyPr>
            <a:normAutofit/>
          </a:bodyPr>
          <a:lstStyle/>
          <a:p>
            <a:pPr algn="l"/>
            <a:r>
              <a:rPr lang="en-US" sz="2400" b="0" i="0" u="none" strike="noStrike" baseline="0" dirty="0">
                <a:latin typeface="+mj-lt"/>
              </a:rPr>
              <a:t>Methicillin-resistant </a:t>
            </a:r>
            <a:r>
              <a:rPr lang="en-US" sz="2400" b="0" i="1" u="none" strike="noStrike" baseline="0" dirty="0">
                <a:latin typeface="+mj-lt"/>
              </a:rPr>
              <a:t>Staphylococcus aureus</a:t>
            </a:r>
            <a:r>
              <a:rPr lang="en-US" sz="2400" b="0" i="0" u="none" strike="noStrike" baseline="0" dirty="0">
                <a:latin typeface="+mj-lt"/>
              </a:rPr>
              <a:t>—a notorious human pathogen—appeared in European hedgehogs in the pre-antibiotic era.</a:t>
            </a:r>
          </a:p>
          <a:p>
            <a:pPr algn="l"/>
            <a:r>
              <a:rPr lang="en-US" sz="2400" b="0" i="0" u="none" strike="noStrike" baseline="0" dirty="0">
                <a:latin typeface="+mj-lt"/>
              </a:rPr>
              <a:t>These resistant lineages spread within the local hedgehog populations and between hedgehogs and secondary hosts, including livestock and humans. </a:t>
            </a:r>
          </a:p>
          <a:p>
            <a:pPr algn="l"/>
            <a:r>
              <a:rPr lang="en-US" sz="2400" b="0" i="0" u="none" strike="noStrike" baseline="0" dirty="0">
                <a:latin typeface="+mj-lt"/>
              </a:rPr>
              <a:t>A hedgehog fungal dermatophyte </a:t>
            </a:r>
            <a:r>
              <a:rPr lang="en-US" sz="2400" b="0" i="1" u="none" strike="noStrike" baseline="0" dirty="0">
                <a:latin typeface="+mj-lt"/>
              </a:rPr>
              <a:t>Trichophyton erinacei </a:t>
            </a:r>
            <a:r>
              <a:rPr lang="en-US" sz="2400" b="0" i="0" u="none" strike="noStrike" baseline="0" dirty="0">
                <a:latin typeface="+mj-lt"/>
              </a:rPr>
              <a:t>produces antibiotics</a:t>
            </a:r>
          </a:p>
          <a:p>
            <a:pPr algn="l"/>
            <a:r>
              <a:rPr lang="en-US" sz="2400" dirty="0">
                <a:latin typeface="+mj-lt"/>
              </a:rPr>
              <a:t>These antibiotics, over time, selected for </a:t>
            </a:r>
            <a:r>
              <a:rPr lang="en-US" sz="2400" b="0" i="1" u="none" strike="noStrike" baseline="0" dirty="0">
                <a:latin typeface="+mj-lt"/>
              </a:rPr>
              <a:t>Staphylococcus aureus </a:t>
            </a:r>
            <a:r>
              <a:rPr lang="en-US" sz="2400" b="0" u="none" strike="noStrike" baseline="0" dirty="0">
                <a:latin typeface="+mj-lt"/>
              </a:rPr>
              <a:t>on hedgehogs that were resistant to them.</a:t>
            </a:r>
          </a:p>
        </p:txBody>
      </p:sp>
      <p:pic>
        <p:nvPicPr>
          <p:cNvPr id="5" name="Picture 4" descr="A person holding a small animal&#10;&#10;Description automatically generated with medium confidence">
            <a:hlinkClick r:id="rId3"/>
            <a:extLst>
              <a:ext uri="{FF2B5EF4-FFF2-40B4-BE49-F238E27FC236}">
                <a16:creationId xmlns:a16="http://schemas.microsoft.com/office/drawing/2014/main" id="{3D52211C-92CC-9992-F255-126020AAC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39" t="17600" r="22176"/>
          <a:stretch/>
        </p:blipFill>
        <p:spPr>
          <a:xfrm>
            <a:off x="5059680" y="1076019"/>
            <a:ext cx="6624098" cy="5650992"/>
          </a:xfrm>
          <a:prstGeom prst="rect">
            <a:avLst/>
          </a:prstGeom>
          <a:ln w="57150">
            <a:solidFill>
              <a:srgbClr val="0070C0"/>
            </a:solidFill>
          </a:ln>
        </p:spPr>
      </p:pic>
    </p:spTree>
    <p:extLst>
      <p:ext uri="{BB962C8B-B14F-4D97-AF65-F5344CB8AC3E}">
        <p14:creationId xmlns:p14="http://schemas.microsoft.com/office/powerpoint/2010/main" val="1232543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4D2FC7-145C-6B35-D70E-9BCFFC5A112E}"/>
              </a:ext>
            </a:extLst>
          </p:cNvPr>
          <p:cNvPicPr>
            <a:picLocks noGrp="1" noChangeAspect="1"/>
          </p:cNvPicPr>
          <p:nvPr>
            <p:ph idx="1"/>
          </p:nvPr>
        </p:nvPicPr>
        <p:blipFill>
          <a:blip r:embed="rId3"/>
          <a:stretch>
            <a:fillRect/>
          </a:stretch>
        </p:blipFill>
        <p:spPr>
          <a:xfrm>
            <a:off x="747392" y="0"/>
            <a:ext cx="10408288" cy="6761475"/>
          </a:xfrm>
        </p:spPr>
      </p:pic>
    </p:spTree>
    <p:extLst>
      <p:ext uri="{BB962C8B-B14F-4D97-AF65-F5344CB8AC3E}">
        <p14:creationId xmlns:p14="http://schemas.microsoft.com/office/powerpoint/2010/main" val="2598218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85446" y="237567"/>
            <a:ext cx="10621107" cy="1325563"/>
          </a:xfrm>
        </p:spPr>
        <p:txBody>
          <a:bodyPr>
            <a:normAutofit/>
          </a:bodyPr>
          <a:lstStyle/>
          <a:p>
            <a:pPr algn="ctr"/>
            <a:r>
              <a:rPr lang="en-US" dirty="0"/>
              <a:t>Resistance does not correlate neatly with industrialization and antibiotic use</a:t>
            </a:r>
          </a:p>
        </p:txBody>
      </p:sp>
      <p:sp>
        <p:nvSpPr>
          <p:cNvPr id="3" name="Content Placeholder 2"/>
          <p:cNvSpPr>
            <a:spLocks noGrp="1"/>
          </p:cNvSpPr>
          <p:nvPr>
            <p:ph idx="1"/>
          </p:nvPr>
        </p:nvSpPr>
        <p:spPr>
          <a:xfrm>
            <a:off x="480646" y="2083743"/>
            <a:ext cx="5410200" cy="4351338"/>
          </a:xfrm>
        </p:spPr>
        <p:txBody>
          <a:bodyPr>
            <a:normAutofit fontScale="92500"/>
          </a:bodyPr>
          <a:lstStyle/>
          <a:p>
            <a:r>
              <a:rPr lang="en-US" dirty="0">
                <a:latin typeface="+mj-lt"/>
              </a:rPr>
              <a:t>Despite limited access to the full range antibiotics in Fiji, resistance genes for most classes of antibiotics were found in the Fijian population. </a:t>
            </a:r>
          </a:p>
          <a:p>
            <a:r>
              <a:rPr lang="en-US" dirty="0">
                <a:latin typeface="+mj-lt"/>
              </a:rPr>
              <a:t>Resistance genes have also been detected in isolated Amazon tribes </a:t>
            </a:r>
          </a:p>
          <a:p>
            <a:r>
              <a:rPr lang="en-US" dirty="0">
                <a:latin typeface="+mj-lt"/>
              </a:rPr>
              <a:t>The same genetic resistance mechanism occurred among a population of people in rural El Salvador and more urban locations in Peru</a:t>
            </a:r>
          </a:p>
        </p:txBody>
      </p:sp>
      <p:pic>
        <p:nvPicPr>
          <p:cNvPr id="4" name="Picture 3" descr="A picture containing person, outdoor, birthday, child&#10;&#10;Description automatically generated">
            <a:extLst>
              <a:ext uri="{FF2B5EF4-FFF2-40B4-BE49-F238E27FC236}">
                <a16:creationId xmlns:a16="http://schemas.microsoft.com/office/drawing/2014/main" id="{C9D5DBEA-C005-4E70-8446-C58ABBA12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324" y="1756074"/>
            <a:ext cx="6238676" cy="4679007"/>
          </a:xfrm>
          <a:prstGeom prst="rect">
            <a:avLst/>
          </a:prstGeom>
        </p:spPr>
      </p:pic>
    </p:spTree>
    <p:extLst>
      <p:ext uri="{BB962C8B-B14F-4D97-AF65-F5344CB8AC3E}">
        <p14:creationId xmlns:p14="http://schemas.microsoft.com/office/powerpoint/2010/main" val="2099895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3C41-9627-496E-86C9-BA9129DCA923}"/>
              </a:ext>
            </a:extLst>
          </p:cNvPr>
          <p:cNvSpPr>
            <a:spLocks noGrp="1"/>
          </p:cNvSpPr>
          <p:nvPr>
            <p:ph type="title"/>
          </p:nvPr>
        </p:nvSpPr>
        <p:spPr/>
        <p:txBody>
          <a:bodyPr/>
          <a:lstStyle/>
          <a:p>
            <a:r>
              <a:rPr lang="en-US" dirty="0"/>
              <a:t>The secrecy problem</a:t>
            </a:r>
          </a:p>
        </p:txBody>
      </p:sp>
      <p:sp>
        <p:nvSpPr>
          <p:cNvPr id="3" name="Content Placeholder 2">
            <a:extLst>
              <a:ext uri="{FF2B5EF4-FFF2-40B4-BE49-F238E27FC236}">
                <a16:creationId xmlns:a16="http://schemas.microsoft.com/office/drawing/2014/main" id="{A6FD5450-ACDE-4DE5-8963-EB50BE95C99C}"/>
              </a:ext>
            </a:extLst>
          </p:cNvPr>
          <p:cNvSpPr>
            <a:spLocks noGrp="1"/>
          </p:cNvSpPr>
          <p:nvPr>
            <p:ph idx="1"/>
          </p:nvPr>
        </p:nvSpPr>
        <p:spPr>
          <a:xfrm>
            <a:off x="227554" y="1825624"/>
            <a:ext cx="5594512" cy="4841393"/>
          </a:xfrm>
        </p:spPr>
        <p:txBody>
          <a:bodyPr>
            <a:normAutofit/>
          </a:bodyPr>
          <a:lstStyle/>
          <a:p>
            <a:r>
              <a:rPr lang="en-US" sz="2600" dirty="0">
                <a:latin typeface="Calibri Light" panose="020F0302020204030204" pitchFamily="34" charset="0"/>
                <a:cs typeface="Calibri Light" panose="020F0302020204030204" pitchFamily="34" charset="0"/>
              </a:rPr>
              <a:t>CDC says a degree of confidentiality is necessary to encourage the cooperation of hospitals and nursing homes, which might otherwise seek to conceal infectious outbreaks. </a:t>
            </a:r>
          </a:p>
          <a:p>
            <a:r>
              <a:rPr lang="en-US" sz="2600" dirty="0">
                <a:latin typeface="Calibri Light" panose="020F0302020204030204" pitchFamily="34" charset="0"/>
                <a:cs typeface="Calibri Light" panose="020F0302020204030204" pitchFamily="34" charset="0"/>
              </a:rPr>
              <a:t>Medical institutions want to protect their reputations</a:t>
            </a:r>
          </a:p>
          <a:p>
            <a:r>
              <a:rPr lang="en-US" sz="2600" dirty="0">
                <a:latin typeface="Calibri Light" panose="020F0302020204030204" pitchFamily="34" charset="0"/>
                <a:cs typeface="Calibri Light" panose="020F0302020204030204" pitchFamily="34" charset="0"/>
              </a:rPr>
              <a:t>If people become wary of hospitals, they may not go, making it more likely they may have other health issues from not seeking care</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pic>
        <p:nvPicPr>
          <p:cNvPr id="4" name="Content Placeholder 3">
            <a:hlinkClick r:id="rId3"/>
            <a:extLst>
              <a:ext uri="{FF2B5EF4-FFF2-40B4-BE49-F238E27FC236}">
                <a16:creationId xmlns:a16="http://schemas.microsoft.com/office/drawing/2014/main" id="{5896F10A-326D-46AA-86A3-FE0B706E7878}"/>
              </a:ext>
            </a:extLst>
          </p:cNvPr>
          <p:cNvPicPr>
            <a:picLocks noChangeAspect="1"/>
          </p:cNvPicPr>
          <p:nvPr/>
        </p:nvPicPr>
        <p:blipFill>
          <a:blip r:embed="rId4"/>
          <a:stretch>
            <a:fillRect/>
          </a:stretch>
        </p:blipFill>
        <p:spPr>
          <a:xfrm>
            <a:off x="6096000" y="121024"/>
            <a:ext cx="5868446" cy="6736976"/>
          </a:xfrm>
          <a:prstGeom prst="rect">
            <a:avLst/>
          </a:prstGeom>
          <a:ln w="31750">
            <a:solidFill>
              <a:schemeClr val="accent1"/>
            </a:solidFill>
          </a:ln>
        </p:spPr>
      </p:pic>
    </p:spTree>
    <p:extLst>
      <p:ext uri="{BB962C8B-B14F-4D97-AF65-F5344CB8AC3E}">
        <p14:creationId xmlns:p14="http://schemas.microsoft.com/office/powerpoint/2010/main" val="2323343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82F3C-B492-4141-B6C2-350504751A6C}"/>
              </a:ext>
            </a:extLst>
          </p:cNvPr>
          <p:cNvSpPr>
            <a:spLocks noGrp="1"/>
          </p:cNvSpPr>
          <p:nvPr>
            <p:ph idx="1"/>
          </p:nvPr>
        </p:nvSpPr>
        <p:spPr>
          <a:xfrm>
            <a:off x="544920" y="354334"/>
            <a:ext cx="4175343" cy="6149332"/>
          </a:xfrm>
        </p:spPr>
        <p:txBody>
          <a:bodyPr>
            <a:normAutofit/>
          </a:bodyPr>
          <a:lstStyle/>
          <a:p>
            <a:r>
              <a:rPr lang="en-US" sz="2600" dirty="0">
                <a:latin typeface="Calibri Light" panose="020F0302020204030204" pitchFamily="34" charset="0"/>
                <a:cs typeface="Calibri Light" panose="020F0302020204030204" pitchFamily="34" charset="0"/>
              </a:rPr>
              <a:t>Announcing outbreaks could lead to patients avoiding medical care out of fear of encountering drug-resistant bacteria.</a:t>
            </a:r>
          </a:p>
          <a:p>
            <a:r>
              <a:rPr lang="en-US" sz="2600" dirty="0">
                <a:latin typeface="Calibri Light" panose="020F0302020204030204" pitchFamily="34" charset="0"/>
                <a:cs typeface="Calibri Light" panose="020F0302020204030204" pitchFamily="34" charset="0"/>
              </a:rPr>
              <a:t> Hospitals might start refusing patients with certain infections, especially those coming from nursing facilities where AMR is more common</a:t>
            </a:r>
          </a:p>
          <a:p>
            <a:r>
              <a:rPr lang="en-US" sz="2600" dirty="0">
                <a:latin typeface="Calibri Light" panose="020F0302020204030204" pitchFamily="34" charset="0"/>
                <a:cs typeface="Calibri Light" panose="020F0302020204030204" pitchFamily="34" charset="0"/>
              </a:rPr>
              <a:t>These are ratings for Lexington area hospitals based on statistics about infections contracted through hospital care</a:t>
            </a:r>
          </a:p>
        </p:txBody>
      </p:sp>
      <p:pic>
        <p:nvPicPr>
          <p:cNvPr id="5" name="Picture 4">
            <a:hlinkClick r:id="rId3"/>
            <a:extLst>
              <a:ext uri="{FF2B5EF4-FFF2-40B4-BE49-F238E27FC236}">
                <a16:creationId xmlns:a16="http://schemas.microsoft.com/office/drawing/2014/main" id="{9FBA211C-E4F3-19C9-5B63-920E2F15CCB0}"/>
              </a:ext>
            </a:extLst>
          </p:cNvPr>
          <p:cNvPicPr>
            <a:picLocks noChangeAspect="1"/>
          </p:cNvPicPr>
          <p:nvPr/>
        </p:nvPicPr>
        <p:blipFill>
          <a:blip r:embed="rId4"/>
          <a:stretch>
            <a:fillRect/>
          </a:stretch>
        </p:blipFill>
        <p:spPr>
          <a:xfrm>
            <a:off x="5892188" y="0"/>
            <a:ext cx="6149340" cy="6858000"/>
          </a:xfrm>
          <a:prstGeom prst="rect">
            <a:avLst/>
          </a:prstGeom>
          <a:ln w="31750">
            <a:solidFill>
              <a:schemeClr val="accent1"/>
            </a:solidFill>
          </a:ln>
        </p:spPr>
      </p:pic>
    </p:spTree>
    <p:extLst>
      <p:ext uri="{BB962C8B-B14F-4D97-AF65-F5344CB8AC3E}">
        <p14:creationId xmlns:p14="http://schemas.microsoft.com/office/powerpoint/2010/main" val="2037420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3C41-9627-496E-86C9-BA9129DCA923}"/>
              </a:ext>
            </a:extLst>
          </p:cNvPr>
          <p:cNvSpPr>
            <a:spLocks noGrp="1"/>
          </p:cNvSpPr>
          <p:nvPr>
            <p:ph type="title"/>
          </p:nvPr>
        </p:nvSpPr>
        <p:spPr/>
        <p:txBody>
          <a:bodyPr/>
          <a:lstStyle/>
          <a:p>
            <a:r>
              <a:rPr lang="en-US" dirty="0"/>
              <a:t>The secrecy problem</a:t>
            </a:r>
          </a:p>
        </p:txBody>
      </p:sp>
      <p:sp>
        <p:nvSpPr>
          <p:cNvPr id="3" name="Content Placeholder 2">
            <a:extLst>
              <a:ext uri="{FF2B5EF4-FFF2-40B4-BE49-F238E27FC236}">
                <a16:creationId xmlns:a16="http://schemas.microsoft.com/office/drawing/2014/main" id="{A6FD5450-ACDE-4DE5-8963-EB50BE95C99C}"/>
              </a:ext>
            </a:extLst>
          </p:cNvPr>
          <p:cNvSpPr>
            <a:spLocks noGrp="1"/>
          </p:cNvSpPr>
          <p:nvPr>
            <p:ph idx="1"/>
          </p:nvPr>
        </p:nvSpPr>
        <p:spPr>
          <a:xfrm>
            <a:off x="237439" y="1825625"/>
            <a:ext cx="6001315" cy="4351338"/>
          </a:xfrm>
        </p:spPr>
        <p:txBody>
          <a:bodyPr>
            <a:normAutofit/>
          </a:bodyPr>
          <a:lstStyle/>
          <a:p>
            <a:r>
              <a:rPr lang="en-US" sz="2600" dirty="0">
                <a:latin typeface="Calibri Light" panose="020F0302020204030204" pitchFamily="34" charset="0"/>
                <a:cs typeface="Calibri Light" panose="020F0302020204030204" pitchFamily="34" charset="0"/>
              </a:rPr>
              <a:t>Large, advanced public hospitals have greater challenges – they are more likely to have higher rates of drug-resistant infections because of who they treat</a:t>
            </a:r>
          </a:p>
          <a:p>
            <a:pPr lvl="1"/>
            <a:r>
              <a:rPr lang="en-US" sz="2600" dirty="0">
                <a:latin typeface="Calibri Light" panose="020F0302020204030204" pitchFamily="34" charset="0"/>
                <a:cs typeface="Calibri Light" panose="020F0302020204030204" pitchFamily="34" charset="0"/>
              </a:rPr>
              <a:t>At a hospital of last resort, you’re going to see repeat patients with infections, many resistant</a:t>
            </a:r>
          </a:p>
          <a:p>
            <a:pPr lvl="1"/>
            <a:r>
              <a:rPr lang="en-US" sz="2600" dirty="0">
                <a:latin typeface="Calibri Light" panose="020F0302020204030204" pitchFamily="34" charset="0"/>
                <a:cs typeface="Calibri Light" panose="020F0302020204030204" pitchFamily="34" charset="0"/>
              </a:rPr>
              <a:t>Yet these hospitals are also better equipped to detect, identify and report infections</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pic>
        <p:nvPicPr>
          <p:cNvPr id="7" name="Picture 6" descr="A tall building in a city&#10;&#10;Description automatically generated">
            <a:extLst>
              <a:ext uri="{FF2B5EF4-FFF2-40B4-BE49-F238E27FC236}">
                <a16:creationId xmlns:a16="http://schemas.microsoft.com/office/drawing/2014/main" id="{C68058E9-22FC-417E-BA94-D22AFBFF0326}"/>
              </a:ext>
            </a:extLst>
          </p:cNvPr>
          <p:cNvPicPr>
            <a:picLocks noChangeAspect="1"/>
          </p:cNvPicPr>
          <p:nvPr/>
        </p:nvPicPr>
        <p:blipFill rotWithShape="1">
          <a:blip r:embed="rId3">
            <a:extLst>
              <a:ext uri="{28A0092B-C50C-407E-A947-70E740481C1C}">
                <a14:useLocalDpi xmlns:a14="http://schemas.microsoft.com/office/drawing/2010/main" val="0"/>
              </a:ext>
            </a:extLst>
          </a:blip>
          <a:srcRect l="5134" r="11387"/>
          <a:stretch/>
        </p:blipFill>
        <p:spPr>
          <a:xfrm>
            <a:off x="6331352" y="1585730"/>
            <a:ext cx="5623209" cy="4456253"/>
          </a:xfrm>
          <a:prstGeom prst="rect">
            <a:avLst/>
          </a:prstGeom>
        </p:spPr>
      </p:pic>
    </p:spTree>
    <p:extLst>
      <p:ext uri="{BB962C8B-B14F-4D97-AF65-F5344CB8AC3E}">
        <p14:creationId xmlns:p14="http://schemas.microsoft.com/office/powerpoint/2010/main" val="1327601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A40D-EED2-4FDE-B036-474E92FE0AFC}"/>
              </a:ext>
            </a:extLst>
          </p:cNvPr>
          <p:cNvSpPr>
            <a:spLocks noGrp="1"/>
          </p:cNvSpPr>
          <p:nvPr>
            <p:ph type="title"/>
          </p:nvPr>
        </p:nvSpPr>
        <p:spPr>
          <a:xfrm>
            <a:off x="838200" y="365125"/>
            <a:ext cx="10515600" cy="1325563"/>
          </a:xfrm>
        </p:spPr>
        <p:txBody>
          <a:bodyPr/>
          <a:lstStyle/>
          <a:p>
            <a:r>
              <a:rPr lang="en-US" dirty="0"/>
              <a:t>AMR incidents in the US</a:t>
            </a:r>
          </a:p>
        </p:txBody>
      </p:sp>
      <p:sp>
        <p:nvSpPr>
          <p:cNvPr id="3" name="Content Placeholder 2">
            <a:extLst>
              <a:ext uri="{FF2B5EF4-FFF2-40B4-BE49-F238E27FC236}">
                <a16:creationId xmlns:a16="http://schemas.microsoft.com/office/drawing/2014/main" id="{711886BC-9E99-4156-9A05-03999F0B819B}"/>
              </a:ext>
            </a:extLst>
          </p:cNvPr>
          <p:cNvSpPr>
            <a:spLocks noGrp="1"/>
          </p:cNvSpPr>
          <p:nvPr>
            <p:ph idx="1"/>
          </p:nvPr>
        </p:nvSpPr>
        <p:spPr>
          <a:xfrm>
            <a:off x="138719" y="1690686"/>
            <a:ext cx="7611319" cy="5032375"/>
          </a:xfrm>
        </p:spPr>
        <p:txBody>
          <a:bodyPr>
            <a:normAutofit/>
          </a:bodyPr>
          <a:lstStyle/>
          <a:p>
            <a:r>
              <a:rPr lang="en-US" dirty="0"/>
              <a:t>2016: Carbapenem-resistant Enterobacteriaceae outbreak in rural Kentucky hospital. </a:t>
            </a:r>
          </a:p>
          <a:p>
            <a:pPr lvl="1"/>
            <a:r>
              <a:rPr lang="en-US" dirty="0"/>
              <a:t>C.D.C. issued a report on that outbreak in 2018 and even then, the agency did not name the hospital where it occurred.  </a:t>
            </a:r>
          </a:p>
          <a:p>
            <a:r>
              <a:rPr lang="en-US" dirty="0"/>
              <a:t>In 2012-2014, more than three dozen people at a Seattle hospital were infected with a drug-resistant bacteria from a contaminated medical scope. </a:t>
            </a:r>
          </a:p>
          <a:p>
            <a:pPr lvl="1"/>
            <a:r>
              <a:rPr lang="en-US" dirty="0"/>
              <a:t>Eighteen died, but the hospital did not disclose the outbreak, saying at the time it did not see the need to do so. </a:t>
            </a:r>
          </a:p>
          <a:p>
            <a:endParaRPr lang="en-US" dirty="0"/>
          </a:p>
        </p:txBody>
      </p:sp>
      <p:pic>
        <p:nvPicPr>
          <p:cNvPr id="4" name="Picture 3">
            <a:extLst>
              <a:ext uri="{FF2B5EF4-FFF2-40B4-BE49-F238E27FC236}">
                <a16:creationId xmlns:a16="http://schemas.microsoft.com/office/drawing/2014/main" id="{0D6E974A-B06E-4620-AAF1-41C0A37CFC4A}"/>
              </a:ext>
            </a:extLst>
          </p:cNvPr>
          <p:cNvPicPr>
            <a:picLocks noChangeAspect="1"/>
          </p:cNvPicPr>
          <p:nvPr/>
        </p:nvPicPr>
        <p:blipFill>
          <a:blip r:embed="rId3"/>
          <a:stretch>
            <a:fillRect/>
          </a:stretch>
        </p:blipFill>
        <p:spPr>
          <a:xfrm>
            <a:off x="7611319" y="1325564"/>
            <a:ext cx="4441962" cy="5167311"/>
          </a:xfrm>
          <a:prstGeom prst="rect">
            <a:avLst/>
          </a:prstGeom>
        </p:spPr>
      </p:pic>
      <p:pic>
        <p:nvPicPr>
          <p:cNvPr id="6" name="Picture 5" descr="A close up of a device&#10;&#10;Description automatically generated">
            <a:extLst>
              <a:ext uri="{FF2B5EF4-FFF2-40B4-BE49-F238E27FC236}">
                <a16:creationId xmlns:a16="http://schemas.microsoft.com/office/drawing/2014/main" id="{EAEA263F-99E5-45B2-B8BF-C0D97984E7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30" t="5027" b="17007"/>
          <a:stretch/>
        </p:blipFill>
        <p:spPr>
          <a:xfrm>
            <a:off x="7611319" y="134938"/>
            <a:ext cx="4441962" cy="2376767"/>
          </a:xfrm>
          <a:prstGeom prst="rect">
            <a:avLst/>
          </a:prstGeom>
        </p:spPr>
      </p:pic>
    </p:spTree>
    <p:extLst>
      <p:ext uri="{BB962C8B-B14F-4D97-AF65-F5344CB8AC3E}">
        <p14:creationId xmlns:p14="http://schemas.microsoft.com/office/powerpoint/2010/main" val="305933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6972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A40D-EED2-4FDE-B036-474E92FE0AFC}"/>
              </a:ext>
            </a:extLst>
          </p:cNvPr>
          <p:cNvSpPr>
            <a:spLocks noGrp="1"/>
          </p:cNvSpPr>
          <p:nvPr>
            <p:ph type="title"/>
          </p:nvPr>
        </p:nvSpPr>
        <p:spPr/>
        <p:txBody>
          <a:bodyPr/>
          <a:lstStyle/>
          <a:p>
            <a:r>
              <a:rPr lang="en-US" dirty="0"/>
              <a:t>AMR incidents abroad</a:t>
            </a:r>
          </a:p>
        </p:txBody>
      </p:sp>
      <p:sp>
        <p:nvSpPr>
          <p:cNvPr id="3" name="Content Placeholder 2">
            <a:extLst>
              <a:ext uri="{FF2B5EF4-FFF2-40B4-BE49-F238E27FC236}">
                <a16:creationId xmlns:a16="http://schemas.microsoft.com/office/drawing/2014/main" id="{711886BC-9E99-4156-9A05-03999F0B819B}"/>
              </a:ext>
            </a:extLst>
          </p:cNvPr>
          <p:cNvSpPr>
            <a:spLocks noGrp="1"/>
          </p:cNvSpPr>
          <p:nvPr>
            <p:ph idx="1"/>
          </p:nvPr>
        </p:nvSpPr>
        <p:spPr>
          <a:xfrm>
            <a:off x="838200" y="1825625"/>
            <a:ext cx="5655197" cy="4351338"/>
          </a:xfrm>
        </p:spPr>
        <p:txBody>
          <a:bodyPr>
            <a:normAutofit lnSpcReduction="10000"/>
          </a:bodyPr>
          <a:lstStyle/>
          <a:p>
            <a:r>
              <a:rPr lang="en-US" dirty="0"/>
              <a:t>In 2019 the Centers for Disease Control and Prevention sent out an urgent alert about a deadly bacteria, resistant to virtually every known antibiotic, that sickened more than a dozen Americans who had elective weight loss surgery at Grand View Hospital in Tijuana, Mexico.</a:t>
            </a:r>
          </a:p>
          <a:p>
            <a:r>
              <a:rPr lang="en-US" dirty="0"/>
              <a:t>When outbreaks occur in other countries, however, warning are issued quickly</a:t>
            </a:r>
          </a:p>
          <a:p>
            <a:pPr marL="0" indent="0">
              <a:buNone/>
            </a:pPr>
            <a:endParaRPr lang="en-US" dirty="0"/>
          </a:p>
        </p:txBody>
      </p:sp>
      <p:pic>
        <p:nvPicPr>
          <p:cNvPr id="5" name="Picture 4" descr="A person in a red shirt&#10;&#10;Description automatically generated">
            <a:hlinkClick r:id="rId2"/>
            <a:extLst>
              <a:ext uri="{FF2B5EF4-FFF2-40B4-BE49-F238E27FC236}">
                <a16:creationId xmlns:a16="http://schemas.microsoft.com/office/drawing/2014/main" id="{AE21E43D-9255-4205-A614-8326EA197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873" y="26940"/>
            <a:ext cx="4534603" cy="6804120"/>
          </a:xfrm>
          <a:prstGeom prst="rect">
            <a:avLst/>
          </a:prstGeom>
          <a:ln w="31750">
            <a:solidFill>
              <a:schemeClr val="accent1"/>
            </a:solidFill>
          </a:ln>
        </p:spPr>
      </p:pic>
      <p:sp>
        <p:nvSpPr>
          <p:cNvPr id="4" name="TextBox 7">
            <a:extLst>
              <a:ext uri="{FF2B5EF4-FFF2-40B4-BE49-F238E27FC236}">
                <a16:creationId xmlns:a16="http://schemas.microsoft.com/office/drawing/2014/main" id="{FC5AF1AB-032B-4803-83B1-A20A56CC0BAD}"/>
              </a:ext>
            </a:extLst>
          </p:cNvPr>
          <p:cNvSpPr txBox="1"/>
          <p:nvPr/>
        </p:nvSpPr>
        <p:spPr>
          <a:xfrm>
            <a:off x="6619031" y="6113699"/>
            <a:ext cx="1095172"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 </a:t>
            </a:r>
          </a:p>
        </p:txBody>
      </p:sp>
    </p:spTree>
    <p:extLst>
      <p:ext uri="{BB962C8B-B14F-4D97-AF65-F5344CB8AC3E}">
        <p14:creationId xmlns:p14="http://schemas.microsoft.com/office/powerpoint/2010/main" val="1811025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94784" y="191127"/>
            <a:ext cx="4569285" cy="6466114"/>
          </a:xfrm>
          <a:prstGeom prst="rect">
            <a:avLst/>
          </a:prstGeom>
        </p:spPr>
      </p:pic>
      <p:pic>
        <p:nvPicPr>
          <p:cNvPr id="4" name="Picture 3" descr="A picture containing wheel&#10;&#10;Description automatically generated">
            <a:extLst>
              <a:ext uri="{FF2B5EF4-FFF2-40B4-BE49-F238E27FC236}">
                <a16:creationId xmlns:a16="http://schemas.microsoft.com/office/drawing/2014/main" id="{4AED977A-1AE0-4F53-AE12-8B902EE4B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221" y="-1"/>
            <a:ext cx="4569285" cy="6848369"/>
          </a:xfrm>
          <a:prstGeom prst="rect">
            <a:avLst/>
          </a:prstGeom>
        </p:spPr>
      </p:pic>
    </p:spTree>
    <p:extLst>
      <p:ext uri="{BB962C8B-B14F-4D97-AF65-F5344CB8AC3E}">
        <p14:creationId xmlns:p14="http://schemas.microsoft.com/office/powerpoint/2010/main" val="3989576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007CE02-EE47-4EB3-BCAC-1BEFEC8C6136}"/>
              </a:ext>
            </a:extLst>
          </p:cNvPr>
          <p:cNvPicPr>
            <a:picLocks noGrp="1" noChangeAspect="1"/>
          </p:cNvPicPr>
          <p:nvPr>
            <p:ph idx="1"/>
          </p:nvPr>
        </p:nvPicPr>
        <p:blipFill>
          <a:blip r:embed="rId3"/>
          <a:stretch>
            <a:fillRect/>
          </a:stretch>
        </p:blipFill>
        <p:spPr>
          <a:xfrm>
            <a:off x="0" y="853888"/>
            <a:ext cx="12171503" cy="5150224"/>
          </a:xfrm>
          <a:prstGeom prst="rect">
            <a:avLst/>
          </a:prstGeom>
        </p:spPr>
      </p:pic>
      <p:sp>
        <p:nvSpPr>
          <p:cNvPr id="2" name="TextBox 7">
            <a:extLst>
              <a:ext uri="{FF2B5EF4-FFF2-40B4-BE49-F238E27FC236}">
                <a16:creationId xmlns:a16="http://schemas.microsoft.com/office/drawing/2014/main" id="{8CE18EC6-CC44-4DF8-A738-4D25AB4D0A07}"/>
              </a:ext>
            </a:extLst>
          </p:cNvPr>
          <p:cNvSpPr txBox="1"/>
          <p:nvPr/>
        </p:nvSpPr>
        <p:spPr>
          <a:xfrm>
            <a:off x="8679843" y="170867"/>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492166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9168-0859-4540-AFAD-012F6784B291}"/>
              </a:ext>
            </a:extLst>
          </p:cNvPr>
          <p:cNvSpPr>
            <a:spLocks noGrp="1"/>
          </p:cNvSpPr>
          <p:nvPr>
            <p:ph type="title"/>
          </p:nvPr>
        </p:nvSpPr>
        <p:spPr/>
        <p:txBody>
          <a:bodyPr/>
          <a:lstStyle/>
          <a:p>
            <a:pPr algn="ctr"/>
            <a:r>
              <a:rPr lang="en-US" dirty="0"/>
              <a:t>Global AMR</a:t>
            </a:r>
          </a:p>
        </p:txBody>
      </p:sp>
      <p:sp>
        <p:nvSpPr>
          <p:cNvPr id="3" name="Content Placeholder 2">
            <a:extLst>
              <a:ext uri="{FF2B5EF4-FFF2-40B4-BE49-F238E27FC236}">
                <a16:creationId xmlns:a16="http://schemas.microsoft.com/office/drawing/2014/main" id="{6C2CB1A5-DF55-4356-A65B-EC8BFEB014C6}"/>
              </a:ext>
            </a:extLst>
          </p:cNvPr>
          <p:cNvSpPr>
            <a:spLocks noGrp="1"/>
          </p:cNvSpPr>
          <p:nvPr>
            <p:ph idx="1"/>
          </p:nvPr>
        </p:nvSpPr>
        <p:spPr/>
        <p:txBody>
          <a:bodyPr>
            <a:normAutofit/>
          </a:bodyPr>
          <a:lstStyle/>
          <a:p>
            <a:r>
              <a:rPr lang="en-US" dirty="0"/>
              <a:t>Much less data from the lower and middle income nations</a:t>
            </a:r>
          </a:p>
          <a:p>
            <a:r>
              <a:rPr lang="en-US" dirty="0"/>
              <a:t>International reports disproportionately reflect data from resource-rich settings</a:t>
            </a:r>
          </a:p>
          <a:p>
            <a:r>
              <a:rPr lang="en-US" dirty="0"/>
              <a:t>Few well-studied low-income surveillance sites</a:t>
            </a:r>
          </a:p>
          <a:p>
            <a:r>
              <a:rPr lang="en-US" dirty="0"/>
              <a:t>Only 25% of countries have implemented a national policy to tackle AMR.</a:t>
            </a:r>
          </a:p>
          <a:p>
            <a:r>
              <a:rPr lang="en-US" dirty="0"/>
              <a:t>Less than 40% of countries have put in place infection prevention and control programs for AMR.</a:t>
            </a:r>
          </a:p>
          <a:p>
            <a:pPr lvl="1"/>
            <a:r>
              <a:rPr lang="en-US" dirty="0">
                <a:hlinkClick r:id="rId3"/>
              </a:rPr>
              <a:t>ResistanceMap</a:t>
            </a:r>
            <a:endParaRPr lang="en-US" dirty="0"/>
          </a:p>
        </p:txBody>
      </p:sp>
    </p:spTree>
    <p:extLst>
      <p:ext uri="{BB962C8B-B14F-4D97-AF65-F5344CB8AC3E}">
        <p14:creationId xmlns:p14="http://schemas.microsoft.com/office/powerpoint/2010/main" val="4124013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8AC229-1819-4759-A593-53D5BC73C1AC}"/>
              </a:ext>
            </a:extLst>
          </p:cNvPr>
          <p:cNvSpPr>
            <a:spLocks noGrp="1"/>
          </p:cNvSpPr>
          <p:nvPr>
            <p:ph type="title"/>
          </p:nvPr>
        </p:nvSpPr>
        <p:spPr/>
        <p:txBody>
          <a:bodyPr/>
          <a:lstStyle/>
          <a:p>
            <a:r>
              <a:rPr lang="en-US" dirty="0"/>
              <a:t>Mass antimicrobial</a:t>
            </a:r>
            <a:br>
              <a:rPr lang="en-US" dirty="0"/>
            </a:br>
            <a:r>
              <a:rPr lang="en-US" dirty="0"/>
              <a:t>administration </a:t>
            </a:r>
          </a:p>
        </p:txBody>
      </p:sp>
      <p:sp>
        <p:nvSpPr>
          <p:cNvPr id="3" name="Content Placeholder 2"/>
          <p:cNvSpPr>
            <a:spLocks noGrp="1"/>
          </p:cNvSpPr>
          <p:nvPr>
            <p:ph idx="1"/>
          </p:nvPr>
        </p:nvSpPr>
        <p:spPr>
          <a:xfrm>
            <a:off x="506896" y="1866762"/>
            <a:ext cx="6026426" cy="4351338"/>
          </a:xfrm>
        </p:spPr>
        <p:txBody>
          <a:bodyPr>
            <a:normAutofit/>
          </a:bodyPr>
          <a:lstStyle/>
          <a:p>
            <a:r>
              <a:rPr lang="en-US" sz="2600" dirty="0">
                <a:latin typeface="Calibri Light" panose="020F0302020204030204" pitchFamily="34" charset="0"/>
                <a:cs typeface="Calibri Light" panose="020F0302020204030204" pitchFamily="34" charset="0"/>
              </a:rPr>
              <a:t>Fell out of favor in the late 1960s, after programs to prevent malaria through the large-scale distribution of a drug called chloroquine led to resistance in the malarial parasite</a:t>
            </a:r>
          </a:p>
          <a:p>
            <a:r>
              <a:rPr lang="en-US" sz="2600" dirty="0">
                <a:latin typeface="Calibri Light" panose="020F0302020204030204" pitchFamily="34" charset="0"/>
                <a:cs typeface="Calibri Light" panose="020F0302020204030204" pitchFamily="34" charset="0"/>
              </a:rPr>
              <a:t>But opinions on mass drug administration seem to be changing. </a:t>
            </a:r>
          </a:p>
          <a:p>
            <a:r>
              <a:rPr lang="en-US" sz="2600" dirty="0">
                <a:latin typeface="Calibri Light" panose="020F0302020204030204" pitchFamily="34" charset="0"/>
                <a:cs typeface="Calibri Light" panose="020F0302020204030204" pitchFamily="34" charset="0"/>
              </a:rPr>
              <a:t>Several African countries have reduced deaths from malaria by pre-emptively treating millions of children</a:t>
            </a:r>
          </a:p>
        </p:txBody>
      </p:sp>
      <p:pic>
        <p:nvPicPr>
          <p:cNvPr id="4" name="Picture 3">
            <a:extLst>
              <a:ext uri="{FF2B5EF4-FFF2-40B4-BE49-F238E27FC236}">
                <a16:creationId xmlns:a16="http://schemas.microsoft.com/office/drawing/2014/main" id="{22F1A407-9555-4251-8228-0505574D50D8}"/>
              </a:ext>
            </a:extLst>
          </p:cNvPr>
          <p:cNvPicPr>
            <a:picLocks noChangeAspect="1"/>
          </p:cNvPicPr>
          <p:nvPr/>
        </p:nvPicPr>
        <p:blipFill>
          <a:blip r:embed="rId3"/>
          <a:stretch>
            <a:fillRect/>
          </a:stretch>
        </p:blipFill>
        <p:spPr>
          <a:xfrm>
            <a:off x="6955452" y="0"/>
            <a:ext cx="5013980" cy="6858000"/>
          </a:xfrm>
          <a:prstGeom prst="rect">
            <a:avLst/>
          </a:prstGeom>
          <a:ln>
            <a:solidFill>
              <a:schemeClr val="tx1"/>
            </a:solidFill>
          </a:ln>
        </p:spPr>
      </p:pic>
    </p:spTree>
    <p:extLst>
      <p:ext uri="{BB962C8B-B14F-4D97-AF65-F5344CB8AC3E}">
        <p14:creationId xmlns:p14="http://schemas.microsoft.com/office/powerpoint/2010/main" val="1676801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8AC229-1819-4759-A593-53D5BC73C1AC}"/>
              </a:ext>
            </a:extLst>
          </p:cNvPr>
          <p:cNvSpPr>
            <a:spLocks noGrp="1"/>
          </p:cNvSpPr>
          <p:nvPr>
            <p:ph type="title"/>
          </p:nvPr>
        </p:nvSpPr>
        <p:spPr>
          <a:xfrm>
            <a:off x="1161988" y="285888"/>
            <a:ext cx="10515600" cy="1325563"/>
          </a:xfrm>
        </p:spPr>
        <p:txBody>
          <a:bodyPr/>
          <a:lstStyle/>
          <a:p>
            <a:r>
              <a:rPr lang="en-US" dirty="0"/>
              <a:t>Mass drug administration of Azithromycin </a:t>
            </a:r>
          </a:p>
        </p:txBody>
      </p:sp>
      <p:sp>
        <p:nvSpPr>
          <p:cNvPr id="3" name="Content Placeholder 2"/>
          <p:cNvSpPr>
            <a:spLocks noGrp="1"/>
          </p:cNvSpPr>
          <p:nvPr>
            <p:ph idx="1"/>
          </p:nvPr>
        </p:nvSpPr>
        <p:spPr>
          <a:xfrm>
            <a:off x="334620" y="1690688"/>
            <a:ext cx="4436164" cy="4351338"/>
          </a:xfrm>
        </p:spPr>
        <p:txBody>
          <a:bodyPr>
            <a:normAutofit/>
          </a:bodyPr>
          <a:lstStyle/>
          <a:p>
            <a:r>
              <a:rPr lang="en-US" dirty="0"/>
              <a:t>A single twice-yearly dose of azithromycin given prophylactically within randomized villages to children less than 5 years of age in districts of Niger, Tanzania, and Malawi led to an 18% overall reduction in all-cause mortality in Niger compared to control villages </a:t>
            </a:r>
          </a:p>
          <a:p>
            <a:pPr marL="0" indent="0">
              <a:buNone/>
            </a:pPr>
            <a:endParaRPr lang="en-US" dirty="0"/>
          </a:p>
          <a:p>
            <a:endParaRPr lang="en-US" dirty="0"/>
          </a:p>
        </p:txBody>
      </p:sp>
      <p:pic>
        <p:nvPicPr>
          <p:cNvPr id="4" name="Picture 3" descr="A picture containing music, person, fence, sitting&#10;&#10;Description automatically generated">
            <a:extLst>
              <a:ext uri="{FF2B5EF4-FFF2-40B4-BE49-F238E27FC236}">
                <a16:creationId xmlns:a16="http://schemas.microsoft.com/office/drawing/2014/main" id="{A3831762-671D-4560-8BBC-F966385F1E33}"/>
              </a:ext>
            </a:extLst>
          </p:cNvPr>
          <p:cNvPicPr>
            <a:picLocks noChangeAspect="1"/>
          </p:cNvPicPr>
          <p:nvPr/>
        </p:nvPicPr>
        <p:blipFill rotWithShape="1">
          <a:blip r:embed="rId3">
            <a:extLst>
              <a:ext uri="{28A0092B-C50C-407E-A947-70E740481C1C}">
                <a14:useLocalDpi xmlns:a14="http://schemas.microsoft.com/office/drawing/2010/main" val="0"/>
              </a:ext>
            </a:extLst>
          </a:blip>
          <a:srcRect r="17730"/>
          <a:stretch/>
        </p:blipFill>
        <p:spPr>
          <a:xfrm>
            <a:off x="5372641" y="1556165"/>
            <a:ext cx="5997724" cy="4861845"/>
          </a:xfrm>
          <a:prstGeom prst="rect">
            <a:avLst/>
          </a:prstGeom>
        </p:spPr>
      </p:pic>
    </p:spTree>
    <p:extLst>
      <p:ext uri="{BB962C8B-B14F-4D97-AF65-F5344CB8AC3E}">
        <p14:creationId xmlns:p14="http://schemas.microsoft.com/office/powerpoint/2010/main" val="3213398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0356060C-FCCF-100B-597A-52A40C927F6C}"/>
              </a:ext>
            </a:extLst>
          </p:cNvPr>
          <p:cNvPicPr>
            <a:picLocks noGrp="1" noChangeAspect="1"/>
          </p:cNvPicPr>
          <p:nvPr>
            <p:ph idx="1"/>
          </p:nvPr>
        </p:nvPicPr>
        <p:blipFill>
          <a:blip r:embed="rId4"/>
          <a:stretch>
            <a:fillRect/>
          </a:stretch>
        </p:blipFill>
        <p:spPr>
          <a:xfrm>
            <a:off x="450756" y="225424"/>
            <a:ext cx="10933884" cy="6303963"/>
          </a:xfrm>
          <a:ln w="50800">
            <a:solidFill>
              <a:schemeClr val="accent1"/>
            </a:solidFill>
          </a:ln>
        </p:spPr>
      </p:pic>
      <p:sp>
        <p:nvSpPr>
          <p:cNvPr id="6" name="TextBox 7">
            <a:extLst>
              <a:ext uri="{FF2B5EF4-FFF2-40B4-BE49-F238E27FC236}">
                <a16:creationId xmlns:a16="http://schemas.microsoft.com/office/drawing/2014/main" id="{3B3D901D-4450-1DDB-9769-4CC0C007F781}"/>
              </a:ext>
            </a:extLst>
          </p:cNvPr>
          <p:cNvSpPr txBox="1"/>
          <p:nvPr/>
        </p:nvSpPr>
        <p:spPr>
          <a:xfrm>
            <a:off x="10843961" y="1690688"/>
            <a:ext cx="1013419"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Video</a:t>
            </a:r>
          </a:p>
        </p:txBody>
      </p:sp>
    </p:spTree>
    <p:extLst>
      <p:ext uri="{BB962C8B-B14F-4D97-AF65-F5344CB8AC3E}">
        <p14:creationId xmlns:p14="http://schemas.microsoft.com/office/powerpoint/2010/main" val="933961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85E3-AFE8-4929-BE7D-4350EC28325A}"/>
              </a:ext>
            </a:extLst>
          </p:cNvPr>
          <p:cNvSpPr>
            <a:spLocks noGrp="1"/>
          </p:cNvSpPr>
          <p:nvPr>
            <p:ph type="title"/>
          </p:nvPr>
        </p:nvSpPr>
        <p:spPr/>
        <p:txBody>
          <a:bodyPr/>
          <a:lstStyle/>
          <a:p>
            <a:pPr algn="ctr"/>
            <a:r>
              <a:rPr lang="en-US" dirty="0">
                <a:latin typeface="Calibri Light" panose="020F0302020204030204" pitchFamily="34" charset="0"/>
                <a:cs typeface="Calibri Light" panose="020F0302020204030204" pitchFamily="34" charset="0"/>
              </a:rPr>
              <a:t>Antibiotic use</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i</a:t>
            </a:r>
            <a:r>
              <a:rPr lang="en-US" dirty="0"/>
              <a:t>n low and middle income countries: </a:t>
            </a:r>
          </a:p>
        </p:txBody>
      </p:sp>
      <p:pic>
        <p:nvPicPr>
          <p:cNvPr id="4" name="Content Placeholder 3">
            <a:hlinkClick r:id="rId3"/>
            <a:extLst>
              <a:ext uri="{FF2B5EF4-FFF2-40B4-BE49-F238E27FC236}">
                <a16:creationId xmlns:a16="http://schemas.microsoft.com/office/drawing/2014/main" id="{EFE85E88-AC2F-4D77-9F0B-AB2245B17641}"/>
              </a:ext>
            </a:extLst>
          </p:cNvPr>
          <p:cNvPicPr>
            <a:picLocks noChangeAspect="1"/>
          </p:cNvPicPr>
          <p:nvPr/>
        </p:nvPicPr>
        <p:blipFill rotWithShape="1">
          <a:blip r:embed="rId4"/>
          <a:srcRect l="1" r="-188"/>
          <a:stretch/>
        </p:blipFill>
        <p:spPr>
          <a:xfrm>
            <a:off x="1253945" y="1844750"/>
            <a:ext cx="9684109" cy="4458886"/>
          </a:xfrm>
          <a:prstGeom prst="rect">
            <a:avLst/>
          </a:prstGeom>
          <a:ln w="63500">
            <a:solidFill>
              <a:srgbClr val="0070C0"/>
            </a:solidFill>
          </a:ln>
        </p:spPr>
      </p:pic>
      <p:sp>
        <p:nvSpPr>
          <p:cNvPr id="5" name="TextBox 7">
            <a:extLst>
              <a:ext uri="{FF2B5EF4-FFF2-40B4-BE49-F238E27FC236}">
                <a16:creationId xmlns:a16="http://schemas.microsoft.com/office/drawing/2014/main" id="{110969ED-B344-4DC5-9DCD-42CFF0E5CA96}"/>
              </a:ext>
            </a:extLst>
          </p:cNvPr>
          <p:cNvSpPr txBox="1"/>
          <p:nvPr/>
        </p:nvSpPr>
        <p:spPr>
          <a:xfrm>
            <a:off x="348790" y="1690688"/>
            <a:ext cx="3266364" cy="523220"/>
          </a:xfrm>
          <a:prstGeom prst="rect">
            <a:avLst/>
          </a:prstGeom>
          <a:solidFill>
            <a:srgbClr val="00B05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2245030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CFCA-879E-4A4D-8544-58C88F946BF9}"/>
              </a:ext>
            </a:extLst>
          </p:cNvPr>
          <p:cNvSpPr>
            <a:spLocks noGrp="1"/>
          </p:cNvSpPr>
          <p:nvPr>
            <p:ph type="title"/>
          </p:nvPr>
        </p:nvSpPr>
        <p:spPr>
          <a:xfrm>
            <a:off x="381965" y="365125"/>
            <a:ext cx="5528505" cy="1325563"/>
          </a:xfrm>
        </p:spPr>
        <p:txBody>
          <a:bodyPr/>
          <a:lstStyle/>
          <a:p>
            <a:pPr algn="ctr"/>
            <a:r>
              <a:rPr lang="en-US" dirty="0">
                <a:hlinkClick r:id="rId3"/>
              </a:rPr>
              <a:t>The Drug Resistance Index (DRI</a:t>
            </a:r>
            <a:r>
              <a:rPr lang="en-US" dirty="0"/>
              <a:t>) </a:t>
            </a:r>
          </a:p>
        </p:txBody>
      </p:sp>
      <p:sp>
        <p:nvSpPr>
          <p:cNvPr id="3" name="Content Placeholder 2">
            <a:extLst>
              <a:ext uri="{FF2B5EF4-FFF2-40B4-BE49-F238E27FC236}">
                <a16:creationId xmlns:a16="http://schemas.microsoft.com/office/drawing/2014/main" id="{EC57A7FD-A43F-4A08-95F0-2DEEAB5FDB68}"/>
              </a:ext>
            </a:extLst>
          </p:cNvPr>
          <p:cNvSpPr>
            <a:spLocks noGrp="1"/>
          </p:cNvSpPr>
          <p:nvPr>
            <p:ph idx="1"/>
          </p:nvPr>
        </p:nvSpPr>
        <p:spPr>
          <a:xfrm>
            <a:off x="281608" y="1974289"/>
            <a:ext cx="5350565" cy="4351338"/>
          </a:xfrm>
        </p:spPr>
        <p:txBody>
          <a:bodyPr>
            <a:normAutofit fontScale="92500" lnSpcReduction="10000"/>
          </a:bodyPr>
          <a:lstStyle/>
          <a:p>
            <a:r>
              <a:rPr lang="en-US" dirty="0"/>
              <a:t>Combines use and resistance in a single index</a:t>
            </a:r>
          </a:p>
          <a:p>
            <a:r>
              <a:rPr lang="en-US" dirty="0"/>
              <a:t>Allows for global assessment of the relative </a:t>
            </a:r>
            <a:r>
              <a:rPr lang="en-US" b="1" dirty="0"/>
              <a:t>efficacy</a:t>
            </a:r>
            <a:r>
              <a:rPr lang="en-US" dirty="0"/>
              <a:t> of countries’ antibiotic therapy.</a:t>
            </a:r>
          </a:p>
          <a:p>
            <a:r>
              <a:rPr lang="en-US" dirty="0"/>
              <a:t>Countries with highest relative effectiveness included Sweden, Canada, and Norway</a:t>
            </a:r>
          </a:p>
          <a:p>
            <a:r>
              <a:rPr lang="en-US" dirty="0"/>
              <a:t>Countries with lowest relative effectiveness of antibiotic therapy, included India, Thailand, Ecuador, and Venezuela.</a:t>
            </a:r>
          </a:p>
          <a:p>
            <a:endParaRPr lang="en-US" dirty="0"/>
          </a:p>
        </p:txBody>
      </p:sp>
      <p:pic>
        <p:nvPicPr>
          <p:cNvPr id="4" name="Content Placeholder 3">
            <a:extLst>
              <a:ext uri="{FF2B5EF4-FFF2-40B4-BE49-F238E27FC236}">
                <a16:creationId xmlns:a16="http://schemas.microsoft.com/office/drawing/2014/main" id="{8F9BC99E-1876-4061-82F5-D31146D210FD}"/>
              </a:ext>
            </a:extLst>
          </p:cNvPr>
          <p:cNvPicPr>
            <a:picLocks noChangeAspect="1"/>
          </p:cNvPicPr>
          <p:nvPr/>
        </p:nvPicPr>
        <p:blipFill rotWithShape="1">
          <a:blip r:embed="rId4"/>
          <a:srcRect l="780" r="49367" b="35255"/>
          <a:stretch/>
        </p:blipFill>
        <p:spPr>
          <a:xfrm>
            <a:off x="5375886" y="248770"/>
            <a:ext cx="6816114" cy="6360459"/>
          </a:xfrm>
          <a:prstGeom prst="rect">
            <a:avLst/>
          </a:prstGeom>
        </p:spPr>
      </p:pic>
    </p:spTree>
    <p:extLst>
      <p:ext uri="{BB962C8B-B14F-4D97-AF65-F5344CB8AC3E}">
        <p14:creationId xmlns:p14="http://schemas.microsoft.com/office/powerpoint/2010/main" val="1883972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920B3B59-EDE8-45D9-B742-057CC482BEB8}"/>
              </a:ext>
            </a:extLst>
          </p:cNvPr>
          <p:cNvPicPr>
            <a:picLocks noChangeAspect="1"/>
          </p:cNvPicPr>
          <p:nvPr/>
        </p:nvPicPr>
        <p:blipFill rotWithShape="1">
          <a:blip r:embed="rId3"/>
          <a:srcRect l="51260" b="35384"/>
          <a:stretch/>
        </p:blipFill>
        <p:spPr>
          <a:xfrm>
            <a:off x="2535760" y="0"/>
            <a:ext cx="6544237" cy="6233805"/>
          </a:xfrm>
          <a:prstGeom prst="rect">
            <a:avLst/>
          </a:prstGeom>
        </p:spPr>
      </p:pic>
      <p:sp>
        <p:nvSpPr>
          <p:cNvPr id="5" name="TextBox 4">
            <a:extLst>
              <a:ext uri="{FF2B5EF4-FFF2-40B4-BE49-F238E27FC236}">
                <a16:creationId xmlns:a16="http://schemas.microsoft.com/office/drawing/2014/main" id="{802CBC0D-8598-2C38-9923-E7A6BC3D6F89}"/>
              </a:ext>
            </a:extLst>
          </p:cNvPr>
          <p:cNvSpPr txBox="1"/>
          <p:nvPr/>
        </p:nvSpPr>
        <p:spPr>
          <a:xfrm>
            <a:off x="757646" y="6227057"/>
            <a:ext cx="11239723" cy="461665"/>
          </a:xfrm>
          <a:prstGeom prst="rect">
            <a:avLst/>
          </a:prstGeom>
          <a:solidFill>
            <a:schemeClr val="bg1"/>
          </a:solidFill>
        </p:spPr>
        <p:txBody>
          <a:bodyPr wrap="square">
            <a:spAutoFit/>
          </a:bodyPr>
          <a:lstStyle/>
          <a:p>
            <a:r>
              <a:rPr lang="en-US" sz="2400" b="1" dirty="0"/>
              <a:t>DDD – defied daily doses of antibiotics, a measure of how many antibiotics are being taken.</a:t>
            </a:r>
          </a:p>
        </p:txBody>
      </p:sp>
      <p:sp>
        <p:nvSpPr>
          <p:cNvPr id="8" name="TextBox 7">
            <a:extLst>
              <a:ext uri="{FF2B5EF4-FFF2-40B4-BE49-F238E27FC236}">
                <a16:creationId xmlns:a16="http://schemas.microsoft.com/office/drawing/2014/main" id="{240805E5-69F8-9FE1-CEC8-38736D6DE03B}"/>
              </a:ext>
            </a:extLst>
          </p:cNvPr>
          <p:cNvSpPr txBox="1"/>
          <p:nvPr/>
        </p:nvSpPr>
        <p:spPr>
          <a:xfrm>
            <a:off x="288695" y="224085"/>
            <a:ext cx="2441443" cy="1200329"/>
          </a:xfrm>
          <a:prstGeom prst="rect">
            <a:avLst/>
          </a:prstGeom>
          <a:solidFill>
            <a:schemeClr val="bg1"/>
          </a:solidFill>
        </p:spPr>
        <p:txBody>
          <a:bodyPr wrap="square">
            <a:spAutoFit/>
          </a:bodyPr>
          <a:lstStyle/>
          <a:p>
            <a:pPr algn="ctr"/>
            <a:r>
              <a:rPr lang="en-US" sz="2400" b="1" dirty="0"/>
              <a:t>Inefficient antibiotic use  and more resistance</a:t>
            </a:r>
          </a:p>
        </p:txBody>
      </p:sp>
      <p:sp>
        <p:nvSpPr>
          <p:cNvPr id="9" name="TextBox 8">
            <a:extLst>
              <a:ext uri="{FF2B5EF4-FFF2-40B4-BE49-F238E27FC236}">
                <a16:creationId xmlns:a16="http://schemas.microsoft.com/office/drawing/2014/main" id="{44B4DB97-287C-236D-7279-F9238551F184}"/>
              </a:ext>
            </a:extLst>
          </p:cNvPr>
          <p:cNvSpPr txBox="1"/>
          <p:nvPr/>
        </p:nvSpPr>
        <p:spPr>
          <a:xfrm>
            <a:off x="288695" y="4295342"/>
            <a:ext cx="2441443" cy="1200329"/>
          </a:xfrm>
          <a:prstGeom prst="rect">
            <a:avLst/>
          </a:prstGeom>
          <a:solidFill>
            <a:schemeClr val="bg1"/>
          </a:solidFill>
        </p:spPr>
        <p:txBody>
          <a:bodyPr wrap="square">
            <a:spAutoFit/>
          </a:bodyPr>
          <a:lstStyle/>
          <a:p>
            <a:pPr algn="ctr"/>
            <a:r>
              <a:rPr lang="en-US" sz="2400" b="1" dirty="0"/>
              <a:t>Efficient antibiotic use and less resistance</a:t>
            </a:r>
          </a:p>
        </p:txBody>
      </p:sp>
    </p:spTree>
    <p:extLst>
      <p:ext uri="{BB962C8B-B14F-4D97-AF65-F5344CB8AC3E}">
        <p14:creationId xmlns:p14="http://schemas.microsoft.com/office/powerpoint/2010/main" val="1663227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ta:image/jpeg;base64,/9j/4AAQSkZJRgABAQAAAQABAAD/2wCEAAkGBxMTEhUTEhMWFhUXGB8aGRgYGBgYHRgdGh0eHh0eHx0bHyggGx8lGx0XIjEiJSkrLi4uGx8zODMtNygtLisBCgoKBQUFDgUFDisZExkrKysrKysrKysrKysrKysrKysrKysrKysrKysrKysrKysrKysrKysrKysrKysrKysrK//AABEIAMkA+wMBIgACEQEDEQH/xAAcAAACAwEBAQEAAAAAAAAAAAAFBgMEBwIBAAj/xABHEAACAQIEAgcFBgIIBAYDAAABAgMAEQQSITEFQQYTIlFhcYEHMpGhsRQjQlLB0WJyFTNDgpKy4fCiwtLxCBYkU3OTFyVj/8QAFAEBAAAAAAAAAAAAAAAAAAAAAP/EABQRAQAAAAAAAAAAAAAAAAAAAAD/2gAMAwEAAhEDEQA/AEv7IZMUkYF7lV+Vz8ga2hOGYtFCiAEKAOzJ3abEVl+Ehy8Ruh1TYkcxlUG3kfrT+ekuNRwpcNfwAoL2TELq2Hlv4ZTby1qvNKx96KYeaH9KkTpZigbMFv4ip/8AznMPehU+tBQGKC/idfMOP0rhuIqd5l/vEf8ANRNumosS+H09DUMvTLCgfe4ew8VFAtcQ4yrkqpSwPakyKB4gWHzovwXpthRCIQnWsl7lVvca2Og0076vxdIeGuLmJR6C9cSYzhLHVQD5UA/gnF4Zi0yw2ikIC5Wtte50ovNBhgqteVA97donbQ6G/OqGBg4eGYRzGNNCo0GhvfS219fWiGJjwrIifbYwVvlzZbm5v3g70EUeBwp/t3B8QD+lW1SANlGMhzWvZrA28s16G8R6LyypbD41Y+9liLn01sKUJvZbjASVxSuTqSY2W58Trc0DxiujJlJZJ4jfx0/WqcvQzE8mjb+9+4pSHs/x6xMjZGN7qQbW0I5gVWm6K8RhIaJJ5GsNBPkQEC18quC217aetA1S9E8UP7IHyKmqz9H5lFmhff8ACtx8d6UpZekIa98UPBcpHw1vXUfSbpBF77Yiw/Nh1PzyUDLiMPKbB0kCjYZWUD0tah0zBORHxqjH7TOLLo6of54WX6EVfi9qWKI+8gw7d5swA+ZoBWK4gCbdr4VVfDLIrdoLcHU2v6D9aYU6dJI+abCRso91AbDxLaXY+B0HdfWiB49DiUZYeGyFyCAYyLA20ubgAX76BHwPRx5EVgQwKg22OuuxqMfdEbqRpcXQkqbbj3vWtV4dwCNwkeXq5MouCyu2mh01Fr87mgGL6OQDESD7XGrI49/JfNzuNLW0+dBSInZMrOG0BYMMrD+HMosTtyG1dyY9VXNKjJYWRSLr/iW403o6OjTKgZcZEQ3M5bE+flrvQ/EdFsVKwLTwlV93IxBW/O9t7eVAq8X4niY1yh1VZNewRmcd5y3IGwAva2lAHRhctyFxfv5U/Yj2bzF7xMpvuS+U3/wmqeL9m+N1GUG/PrE/YUClwXipRrSu5U7do6Hy21rWOiXHlxUbR3u6AXvuQRofqp9O+sm450ZxGGRJJVARzZDmBuRvoDcUQ6O4qXCyiVLZspUg3IIP6g2PpQDekOC+z4mWLkrdn+U6r8iK44RKRNGf41/zCi3SeU4ktiWsGVVBAW1xewO57/lQLhjffR/zr/mFBexMt3f+Y/WohX0x7b/zH615QOnAgDiJZCVByr2mYLe6jmed9aPGxZTdTbTSWM+P5vChOC6M4iVBIIZbEC1l3Fh4/Dwqq/Q7Egk9XKLa6q36LQNiFmI7BPkVP0Jqdlb/ANqQHvyn9KUF4LJcGzbc0IP0qwXmhFzIbDkwFvmbigZZIwR2lYeaH9qWcb0ezPnOJ1GoVo+7za3yohw7iUjPlfQEXDKzHbX3Rr661ekna+kjXB097W/dQA8RBJnLjEQa6AdWOyBsL318TzNFOjOGxhnXMsMsOzELlt6kWNMmH4YyRtLiCzBVLdWN7KL6n02rL8f7Q8ZMyPhyIIl1SJQCCOWckdryFgPHeg0XpDwjCQLLjcTnZI1vkQW0vYDSxJuRzFLGH9pMMMidXw9EhOrHMrTbaabA7bsaz/jfGpp2z4vEMx3CX7K+SL2R57+NDY+IKPcX1Y/tQa1xz2rNLG8eEhkidhZZWK3TXcLYi9vGl7hPSjiizLKJJZgN43bst33F9PSkgY1yCRsLXIG19q7TFP3n5UGrY72kY9omUYTqHO0q3ky669llIOmmvfQ/gHtMnTEKmPaNoSDmcREONNDZdDrvpSFBxCVfdcj1I+hq4eMyMMsoWQfxAN89x8aDZuIcTwc0Qlg4j1VyFBQhtTsGRgT9POlfieO45hVMqSw4uDcSRJm0/iUG49LjxpGwc0Ww+7v/AHl+G49KZOC8WTBQHrMzde7glWLJlQKQMuma+YjW3caCxw72lY+YFRhIpGta6o5sfHWw9TR/h3FOrXNjcNho827PIHdj4jKFA8AdO6hM/GIGRcuIdsykpFAnUg5d1vYkEWN9dhVIY2HMhii7Mqk530kULfMxvctoBbXW96AxxDGYJ2vBgUlP5iixR/8AEMxHkpqLEcSxBgnJkSHJHdYobJYlrWLm7XNiAQFFDs0vVo0rdW6NnZW+77KtZSQ2rXVgSAO40LxHEUMqOFGJEilnKgxspUe6N8yLcan5UBn2XN/+xlcBrGPdiWa4ZcwzXOax8e40X/8ALEM2OxLTsELytltbYD3mB7yQOQ2qLoS5jxIhN7KCVH5Q+Q2tz5a+HjXXH+jck8kzl86SdjKbjKcyuLG+11G3fQT9IehkRgMETxsucy6sAA2ULsNCbcqRMR0WnUPGYywIjH3e9z2tAe9FOu2lGv8AytHHhmglSQ2xGYWGc3Mdh+W40OoNBMLgMY8rvGJUiiIGWNnYmwKghm120A8bUBbgXQiaLEQzqzqkc8d0lazFc9tLCzaa28+6gXSfAYrDTswnfKzFgVkawJYm24ta+1qbcZwbGRzxN9qmmjEsbNmBtq6aE+JPyNJXtA4NPDiXLtnVrupAPZBY9k+Ita/lQHumkzPwbhrsSWLNcnmSG1+VIEWKddmPlv8AWnTpQT/QHDT3SkfKX9qQw2xoDuA4nmOVgNibjaw7xV2OJCAVAtupUC4O4I7/ACNL8Zyxu3NrKPqa6wONKHvU7ju8RQXpl7bag67jS9cFqvBUchjrfu5+PnVaTCODouYciOdB+m+DuDHcbE/oKuudD5UK6PyfcA8hf5afpV7DYgSRLIt7OgYX3sRcUE2H91fIfSgnTaANhrEA/eR/5xRqI9keQ+lL/Sji0OTqw4L51Nh/CwOp5bUCNwqH7xTe2hHfe42A7/8ATvot0l4+nDYlLKsmLcXihvog2LvbYDv5nQd9Gui/CFjUYhxawJTN+FTu57ifkKx/p1xaKfGzYtLiIqqKT/aZLjOo5KdgOdr86CfpV02xOMTI9oIQO2qMbyHnmbQ5b/gHqTSLjeK37MQyjv5n9hUz4HF4kdZHBI0XLKLjT6mqsnA8SN8PN/8AW36CgoGu4qm/o6Ybwyjzjf8AavBhnG6P/hI/SgswT2Vl0s1r/wB29vrUsdUy1twfhXSyjvoL3W12klURKO+pFegIqwNHIZSMNDYZiZJlGl7DLFfT4UtI+lOnA+o+xI88xiAllUAJmLhljzWNja1h8aCtwLhMkkiRhb50Zg1yFVTfMSF97e1rjevY8XiHBjjdEQxjswKt/C1jmJJve2u9+6mPgmIwaDPho2kbKUzyzbqBdlCpe+nLLVyDjTv93hzGgyFlEEdhZbC2ZtNCVHu86DxuCyScPw6QRf8AqLh5HnzAhurKtq/atqQANhbSqvDOiuGw5TrpousVdo7kkg3Jy3vtcaCpI4nlWCV3kdJZcjq75bC5udDl5d3OjCNh4Ri1VVte0ShcpBCjNa9swDEm43FtO8LeBxUUmIQokhfW8rJkBAsbG9idtLg0P6R8ShidgUa6kZurYZnBF9VuLbm19rXqbgyRDEREOjPYrdXNzYa5lJsDpe4rnH8cwGHxEwnXrJmt2QmfL2RlPgTpQU5ul2EGGMskGKVFlVCrM2a5UsrC0lwthbfflUOE6aYE5pEjxC5O2e0RmKksLrn7RvfcVax/GsA+HYushWKREcdWT94A9iB+Jd9aBcT6ScNOJjlBlBQplXqWUv2lzCxW9rC9+eo50DBwDpxhsViooVE6GSTXOpRSQpaxOa3KgvSzF8KaeVJ0xJeJyHsZsqi9r3U5QNBap+O9LsHOOreORy0qMoyGJkKkWO1jbTfupY6Rcdjw+OxKNFdWeQOcnaN2OxJ2vzHd50Bj2gphRwfDLhGzQrOMnazHVZCdTrueeorLU2rQcDLFHwKOWRA46xkyHaU53tm5oV1IdbEW9KSljiaQiLP1e4D2zAbkG2htqL89KCLGiwRO4XPm2v0tUKGucTNmYnvN68VqAlwzFZTlOxOngaMdnmt/U0vJ2BnO590fr6Vci4oLDNe/Og/R3CJHXDTdnVDJbXuuRpUfDeOxx4OA3DfdKBlZWuQoB2NQx8XWLDPntmZ5FA79SCaz/G425yrYKosqjQAUB3jnS2R+ypsO4V90L4WcRKXk1RdWv3ch/etc+A8aVYkzHUXA38SdgPP6X7q1jC5OHYBpZfwIZHtuzEaKPXKoHlQZV0l6TSY6WaXrXXBqDGkasVWVRfVgDZs2+v4bDvrNeL44zPfZRsOVFuk3ESqLBoCSzuF2DOcxA8ATYeApdVC2gBJoHLi+cYbh6RyGNerYFlcoupBuSCPGuvsuLCmOPEszCW2brSOzk1uS2gB1t61Z4lweTEQYQxRnLGpzdsAxqWXvN20BGlSPwaclrB0LSdYDoSLg5vdJuLk7+FAPxPFMXlypO6yRsesOfMLaAbk31IqccaxiYYu2KLOXjK6KxVWEoNwF3uux7hUUnRudZJCmZsy3ztEGLH8tjsdu1YbVX4jghDhiJS5lkdD1baE5C+2m2Vh60BP+k8VNgcVHOWkuAYroFbQkNoo56W8jSC8LL7ysLd4IrS55SIGYwvDaGMAHS+Utt32BAJ3NZxhSzK5JJ7BOpJ2trr50EEYuatwyaVRvU0JoLyGmfDygYGEkXVcSxPlaL9qVUbSnjo1whsTgRleNVTEsWMjZQRljO9jyBoKXDOMER5MpQq7MmRb6yX5n3SFOm9X8HiJAjPFCStxAGeSzRl9NltcEnfwBokeDQKztLxDDqM4bLGDLlOuUG55C9tByoxwUYMQgRTSypJOLMFRA0u4ALAEgAHQaWBoAPHpcXBJ9nzIFXIv3SAL96L3UN52vpXEWGXNL9tld440KoVe7A6EEbeG+m5pp4ziYc7tLgpJXjmVLu1+0SFDKoJFhYagXGWhfGOlksOIbDRYLDArezEg3A7Rtout2Ol73vQUuhGDy4+No1dkVTnkIJXMysRZja+mhNtMoHOm6XgkTzzzYjbQqNQGIVcp8wynTx8aA9EOlOMxc5DND1CEhii2zEroBdmJ1sb6aA0w8XwmNleT7PdowBZbRWvYk++pJN6D3EdF8KYmjSRwJCjubFiHAfa453Pwqri+jGDWSA9WSA46zKknbFiBnsNQGsde40uR8e4l9mxRzFZo5IlQ5E5lw9gBZthVfhfSLiLEpLiLve2qRgG9stuzfvoNK46+G6mWGOJgWWymKFjr4AAVnXtBwM004EOCclWZTKQQp6xtLagHUtrrbU1NLBx+Jj1uJACkAskSONRuOyL91Q9NOL8VixcoilXqQpljUojAhAMw1W9wbnU0HnSzACHgiwqrKsc6rd1KlyC2aSx5MxJHhlrNsO2VHbv7I9d/lWhcT45Ni+j7zTtmk+0KtwAugYAaDzrN527KJ4Zj5t/paghZqmw0YOp0Ub/t5moooyzADW9TYtx7q+6Of5jzNBFiJi5ufIDuHIV6r1wBVyJYyBfQ0GucVxQkkfWwLXA5jMM2nxv60MWEm3fV2JkzEZx1htpcZrBVA9OQrrA4qFwUFxIN0dSrAd9j5WBGlAY6E4FJpVVo9YWz3DXU76nTUk5bDkB50p9LeNPicZi5TIxw8LCOOPMchaPQNlvYnPna9u6tS6CYARxu/Njb4b1ivtAMUH2mHDjLGcQwUXJ90ANqeWfrLUCFipzI7OeZrpJSp0YjTl9PjUQFE+AYdesV5QOrG9yNbcreO3rQHuLKrYfh2d8qlGLHW9tO7evpuGqEaNMSRaVTchtLxsbEAE7G/pRji/DRicNh3aSGMWYkM2S4Zx/V6akC/xFQ4vhcLZyZIgGkDXEoNiFYb2FiQdvnpQLn2nMph611KMSXUNdwAAAANRe99bDSrvQ7B9fjB1jOwQ/i1YgbfvUmI4NGpbqZlCFRvOoOfmTbcW0tvR3oPwVllBw5V5MpEyrIrAre4IO6kWA8aDQeM8CTEhA7t1IWxC2DX3D311BA0IINzWK47AR4abEQDrSyxuFL5LFbXB7PPb51q/E+OyYcN2BcC9mOUk9225NZbiMZLjJ5ZmhMZ6hwQb27K6akDW1Ap1NDyqANXatQXA1qOwNfhRJXNbFk230CxX+V6YfZn0UinSXEYyB2hAHUm7KrNrn0BBYAZfDferiRy4iCQRQlxHI0SRooUBcqNrYd4I8qABwriwmEiSHq2L57hbtmAAVQtxrYbjTamfgvFWg+y4XCxlit3XPlUdYfeLWAuoXPYHW+utC+G9EMbLK8smGMJF2RTlILHSx7Wmh3PcKYuC9HMVh5GlSJ2crZWkmiAVud1UkEZrnTwoJcRFP1WIxJUF8PKQ6G8l3YJmlja41JNrW0F7UGwOIlxAkk6uJWwyEDsgmQkXO9zew1a9gSO+mGPAcTETwZcP1bvnbNI175sx2voTYW7hUSdH54o+rBwyqdZLySXa++ydmgl4Ph5Y48A4XKsjOHTQCMWLJayi428r71c45j8emIZMGVCFQTdc3asb89NLV9hopi0ay4iBlRyVVb313UX9PhRLicxidnWWMEqLxsQCV1BI137vKgBR4niGScfdi0i9RmisMmdwb69rs5ddKXW4/xDDsrthVbNKGWSwQMRdcoUZm52ve/hWgpxW8d+vwoyBRfNcILgdvtc9uWtUMXxRHK/+twNwCLWvvqDbrdwQLUFfH4rjMqMfs+Hi/FfrWZtBsAAQNKRPaPJjIsSWDAxSqAlmPZui5rjSxvci961eTplhCTfF4VQRY/eJp/xUndNMHhpmKy8UjhAVbRgRg2KLbUsCQQb+VAp4B79G5x+XFLf1aP96Rc3OtZXhuFh4NiY0xDTwdaGaSIRsQ14+yBntfQbnnWczHDKoeETXBsOtMfaPeFQaAeJPKgqyHq1y/jYa+A7vM1XFcFiTcnU16p5Cg6Y15epuotrIwXw3Y+nKuvtUQ/syfEtag11ejCSY55hIwUorqoAP5e/x1pkxeDiJLdWWkVSFYgXBtsDyoH0EWV1+1YhwBZogt9sjBSSdrXXQctdabzlILKwIG9iDQDuO9IJcBwyB4wnXSyKgzAkAsGLGwIvYKaxXpp2WjQsWJBdjpqznMx8Lkmti6V8EbF8Lw8quAcPecg/jXI1xpsbG48rVinTJ74j+7f40ARV12vV2LGKqgCFSfzNre1uXdv8aqDer8GHVgitJtsApJFyT9TQM3EVV8Lw5XW6lX7PfbtAX3F7WuORoexw0kZOTKpkjJRWC6hHAClzzF9zvR7EwRLhsCXxAjEWYrdTeSx202PnVSaeDK7viIWJdczdW6qDlay5RtptbuoI+hvQ1eJTyRqZEw0VizkIWudkFiVOmY3ubaVuHBOAYfBRiLDRrGOZ3Zj3s27GgvsnSAYE9Rl1mcsVDAE6W97XRMtN0h2oFjpvBnw0hy9oLmU2BZSpvmHla5HdVTorikxEQ66JGDEo2YAjMpKtvyNvnTVN3GlKDhn2cvGCcis0qfyuB2fGzKw8rUAzjnsWw0rs+HmaC5vkyh0W/cLgjyvUPR32LwQyl8ZN9oQC6oqmNTbm3aJI8ARRHhvtNwLx5pcSqW0CWbM1uZ0593xqTintT4fGmYTdcxIGSNWNgd/eAHL50DL0p4lBhsK7SdmNFACrodBYKg7yNABWGDjEi8PmmhZ4M2LuerYqbZIxqeehO/O9COlfSebHzmWQkKL9WnJBy0/Nbc0W6MSQjBBsQ2WJccrOcubQLGbFfxAkC47qDvh/GFmSVUxWKzMeznncFFXUm+axuNLVNGhdUDT3LnNdppABl0yknYm1yPGh2PaPETTzYSFVhZmRBlKgBj7xAFrgagUY4NwqESxiYdiEg5RqXY2u2q2Yac9qAvwj7PHh5kcrJJOH1ZiQi/h5XVwNgBa4JvteT2fNBhIpppSnWz6Km6hRfsNcaNmNydrZR31c43jcK0UsEqqsk84d8trqi2yFWK63W2g1Ha572+HNw6TFLN2T1USqtwoU5Mw7Kc3NwNRoBpQCuE8JwnXQZHA6g9jQXZmN9bDQanUHl404cV6P4bFTEYhirFFC20OhY727/GlTC8KiBjeMyaTdYTa4XMwsja9na19vC1NPFujq4vELmYLaMAXF+Z5HQ60FIdF8JGmIjYh4iqK9yBmysDvyGbnSxj+iWEDoMI8SKFBe7ki7EIp1BIIvqAbWPhR7F9ER1U6q8ZEkYjtYLZUlBBIGlj2jtuaWuL+zqELAyvc5lEgATKqkgO4AsTYcmvt4UDDxLojwlRKzCFBlFgpBAII7QGu/60v9JfsaTXkKsJcIujEC6pGuU6i4YnKRsfga0FPZpw1FOaFCQN2P6CwFJvTHo5hV6mZ3W6RpEA2UrZVsCSxykW5mgXOibX4DxEH/ANwH5R/sPjSHGhY2AJ8BWxycNw8fDeKRwW1XrmA2Tre0iAcssYX/ABGsfSZgCoaw8NCaDswqvvtY/lFifXkK5OMtpGuUd+5+NRCIV0BQR2vqa9sKkIrg0GxdGMGZeHsIGsWne5vyEh2vscuoPlRHo3wyYR3MrlXSwzWJNxe5t3bcv1qf2f8ACGw+E1UguzMoO+Uns37tLUd4fg5FhRGXtKo5jla/60EPEuMRYbhEaPmLzQ9TGqi5Zyh9ABYkk1hHTBLTj+Rf1rZukeBM3DsO0Ss7Q4jZQSbXkQ6DW3aBrIemUf3kbW3Wx8xQAWHOreCWQXZCNBc6jUXGm+upGnh4VWZrdxv5f7FXsJNBbtxue+xP6GgYeMSlcJw9soa1yQRcN2gbHfcivuJ4mN8wnjHYaJSouov1TEDQG1u0PjRXGT4ZcLg5WlkhCZjDkBdjr7pNtNOdUJeM4Uq0hkd7yAtmhvZmDkCxtcb6+HjQaX7IEQYOTq1ZU+0PYMc34I+dhpemyd7Oq99yPQG/1FL3sunjkwReLZpXJGUJY6fhG3KjWNktPGLfhc3+FB1iIg2/1NvhsaHcbX7vMOWnof8AWiL68j9KocZF4ZB/CT/h1/Sg/KArtDXuKiKOyHdWI+BtXC0FsNp6Vo3szxciYYJGEJlxioc65rKUUNYXGtjp4gVmo2pr4MT/AEa9mKn7WlmBsVP3eo8RvQatPjsSMeMLF9jaJpcgYr21yoHOZQ+p1I0A25VYbETtIVOHwxIxPVbfhAYmT8Qv2SMu+21Z0/R44eaaaLENnR1Is3aXrLdosdS2Ym4qth8XjOuXq5SzGYhHUD3zcFuztmF9xc3JO5oNNxNzBLK2Cw8jLiOqCD8Yz5A9ylhrfTW1jrVHFSqHxCycNiDQpd2DAhxlzWU5BmIFLvGMdjsERB1ivHARNdY7KzEl+1pdu1fW4327r2IbiMMaSyWIxjE5cxuhbWxuezmS3ujYetBYwPHsOWgX+j5FMjDIQEIGoNzZuW9MnSzGhFA+zSzMU9+LLeO1rbkHc8vGk3gkmJzSYkwyZFIR2JGUZ3F+d2NyDcbCnvjXHVwjR5lLGRGC5RmIK2IPlr8qBd4Vx+OVZwMBiMyR3YMf6ztp2AMxsSTe1DF6SRCXq24R1TWzfeFQbHnbKTTQvS2K0uWKTNDGXc5VAbq2UHLrqfO21JvSHpthZpYjNhZwVRlFsocluds1iNb0BFeleNlGZOD512DM4s19rXTUGrXE+keJTqAMDComjAdpHyiFizgobKeyLDYc9qs4Pp+DHEqYTEOAgViqrqQACdGvvS30y6QSLh8O6RyKHUnaxQiZwQW1s2W42OtAbbjsuIw3GIJ4Y4pMNFlPVktmzK5uSQL7Cx8axiCe2llIvftD9dxWhez/ABjYiPjTv70mHB8rLKBrz0trWfYQqQQwt/F+W+wPgbfWg6LpzjI/lN/rXJ6vk5H8w/avpbqSCK4uDQddUT7pB8iK5OGf8h+FRNEK9Gb8x+NBpUEuLbFGcyzMi7IrSNyBsBe2uo/7U4cLxEpSMSs4bIMwLEm9tbm+9LeOQQzWSQmJgLOFKX8CCTcjv51ahe6k52vsNR6cqDReghAWWMbK+YeTgf8AMGrD/aPhMmKxUYN+rlLDwD9q3oG+Van0GxhXElSpCMAhNjlz5Q++17ltBtesw6QcO6rEzxSXLCR1Ziblg5LIxJ71K/GgSJVFxrVjCMyEMhF9x/d119Rf0onJwZThXnLkOjZclhbQ28/G9UsLjY1taIkr2r6Ai2uhG+vlQN/F8HNHBw+JYw0yMwyWDapqd/I18wkbMGwoLZ1BQjKOyrD8OmlgPU99GjJG8WHnln6uRS7o2ZFDMxIN8wN9CdqrS4ldxiIt81zIDrr3R21vQM3sjxhJxcXVCFI2QhBm95lOY3I10Cf7NNvE2tiINNw4v6A2+XypE9nE6/bpSsiO0sZL5WJ9wqAbWA8NKeOOp2oZNew+o0tYgi/z+ZoLi0O4vqgX8xI+OlEL0Pxp+8jB7yf8tB+aumWH6vH4pBsJnt5FiR9aELTN7SIrcQmP5rN8RS5EtBK50p+6AfZvsci4tFMZxAF2fIqnqybk3HcB8KQWpn4aL8KxX/zL/koHY9IeDxdkqvaN2IUSXPeSCWv51cwD8EmZRGyZm90Ayo1yLWAJ332FYlaiOBLKVZSQwNwRoQRzoNs4z0bwuKa8k0hfv6xDe2moK62oti8DM8ccfXDLGOyTHcs35mIfcW7t9axeLpBi37DTOU1JBsfHu7694D9plxHVwzSRjdirsAoFyTYG196DZsHHiIsNPCxQ5yCpC23tnBGWxuANfGrnEiokjkaMSIqm5tcpfJqL+RvWccU6UYvA41VnmZsO40GVWIGQC+ovcPY77Xp74/0jhwcMbzswjfs9lcxJtcCx5Wv8KC1GmH6sHqszlSHsh7S31F7a30052qnxUCaFofsU2UjKGAVbAi2mYixHfSr/APlXAIMqx4kjllWNQP8AiFRS+2HDfhw0585Av0vQaTwJzHh4keEIyoqkLlAuALkAGw1vQrpBwd8RCYgsYNmILWKqS7EHLY3Gt6z2X2yC/ZwP+Kdj8slVZPbFP+DCQDzLt+1A0dC+ic+EXGGVo2WaKxEZN7KGJ1ygLcMBtp3Vl3EOMSTIEVVigBusMYsoPexOsj2/ExJ8q0/2d9Np+IS4iOZIlC4diOrDDcga3Y3rIeHtcFO8XH8wH6i4oO0kFsrbcjzX/SuJIipt8++uAKlhl0ytqvzXy8PCg4y7a38O6vK6kiKnvHIjY10CKDU+HwhsQwezKq2A5eOnxrjiOGMDZlBMfr2fA+HcaVMF0tnTfI/mtj8RRvCdOVseshOvJSCD/ioH7C47rYIOozElQFQDsRSQkm5NtC/O96PdI+Aw8QwbukaCd4wUewzB02Une17qazfobxfDNM8BkMUE+Uhc+V1lUggBiLBWtbfurSeF4veAkQSTozKmZWeJyDfb0Ycr3oPztxpnKAgkKTZ17nGmtB8O1j5gim/iHDWw7Ph5x2lbLJre53Dg8wwNwaWng6uQhhfuPf3GgbuMKPsWEJ/K9vO/7Xpn6GYBThFzi+p3H+9KWOPG+CwYGpyve1O3DZkjw8aZ1NlGtwOVB51jYWaKWGNSL2kAsDkIN7Hw3t4Uw8QxKTRE3JuLr7w8RpsDSTxbjkK/2qfEVJhuksC4ZWLOVtYkKStxoRmGl/XmKDQOFY0SRKwN9NfOocSt8QvhGSPMk/tSz7OcU0gkIuIjK+TbUXvp5HMKaWN8SR3Ko/zH9aDFvbbggmOjI0DwKfUO4+lqRIlrVfb3h1+0YVmNrxMNP4WH/VWYS5Pw5vW1BEwpq4BAX4diEB1adAPMobfSlOifBuKPGwjB+7ZwzAgHVRoe8EC/xoGPEdA3hyh0eRjclkeMJp4HtVWk4WE92LMLanO2g8rU5dIOmKL/AFfbyqScuoAOmvyoJ0fxqSpc2zbGgj6P9HRM+USQx3/Ozj/MBei2P4DLgGdsM0R7NnbtFSDuLX1O2txVnAxAAnmb39aEYjDtcEMTfcBiP9KAb0mmxOJKPOhBQaZLWsbd99dBTl7WcL1mAwwBA++GrGw1jfnbTbypfkSS2rk+DWPztTj06dRw2BnvYOpNgCfcflcXoMQxPCZAeyA/fkZX/wApNVGwrDcEeYI/StNwmEhmTsKXUWzEJYi+vOruF6EM34MR4BSg323a3yoMhZLbmvbVsEvs8tq+Gdr9+T6pY7V3J7KQVOWII1ty7G3Pa+tAD9h5/wDWTjvwzf51pAgBBGuo/StE9j8YTici90MinzDp+xpExcdpXHcx+tBPPYkMNm19eY+NV5Fqzh4SUI8bjzHL1H0qs1B3BJYZW1U8uY8RUwwROqkEcjeqtTR4S4oCnC8BE1sxO+utM2P6IJ1Zkjdhb8Laj470vQQlSCBZ195TsR3j9qdoeMJLCgTd2yleYO/+zQC+iHQ1sRMTMpWKM9oEe83JfEbE+HnWm4zolm6uVGyTxg5DsqtyYgbmo+FYlkKlnsgSwU2C3vvopYn1tRb+nIybCSO/dZiT5AkXoPZOGwYxW+0wx9eUEcjAAsu9irEXtckg+lYl0m4CcPM+GlYZk1R+9T7ptyv3cq1bpL0hXDJ9pJYlLDKEZc4JAtc6c7+lLHSHg0fEkPEcBd3ewmiJGYFRa4BOhAtccwLigyk4QgkWNx3VXmw55k/OmrjPBZsOwTERMt/dOlj5EXHpQiQ9WD2QR32/3agCvhfH6VrXsLxYaPEYRlBCsJRexHa7JFvNQfWszkxoIrYvYhwoDDS4r8Ur5PJY/wB2J+VA+Q4RE9xFUbWUAD4CqOCQnESt/GB6Kg/UmjLjWqfCWBzHvd/kxH6UGYf+ILD6YN/GRfiFP6VkkODLEKOenfW1+39b4bDH/wDsf8hrEopWQ5kJUjYigujgkwNrD1NvrrUTwhWANifAk29LUa4b0idwUfKfMb/61JNiMO5sy5W57X+f6UESSJ92NRdXUgix57jlpahPCcRItkjN2bQLa9zy/UUVxmCBYMJC1tAO4fWjXRebCYeKRp4xJOScoKBxl3AUEdk3JvfwoA/Dul7RXWaG4bmpsfgf3FWcJx+Fm98juD6f6Ur8ZxzTSM7KF5BQAoUchaueE4XNJbbsk66fPyoHc8WQA3Nwlg1tdzewoh0l6Z4bEYFMKOtV1CXJjuNAbnQ870H4VCo6wi1soHft3386D4MEK3foPkaDSPZC3vLfSwFrb6X9Nq1dABYVl3snjASR763Gn90a1oseLB27tKAXwDi2ImnmEiWjV3VLIRbIbAljoSQRoPGjQVwzGwtYAdtrk8+zaw871604AJO2+npQ/F8bCNbq5W1GqoSNb66chb5igwXjHG8XFjJYlnkjCyMAFIBXMb2zAXsPOlUTEsSdSdyedMXTgD+k5mXZpAw5bgUAEep8yKAhhMYqqbjW+h8qjxlrgjZtRVVVq3GuZCvMdofqKCJLXqbrO79agOw76vJgtO0DfnQM2IwDscwGo2I3qXCwBZ1kVLSA3y7KxtrbuNydPh3VaxQcaZapGFuZoH3DYtZYwR6jmDVOdUzHKwEmU5SSbAa322/7Ut8NxEubKhJkGxGuYdzDmfH499E4sf1isXSxCkNHzYjuI319RrQWONdB/tymRJCs6IgGYko3ZGnevmPUUndHf6Q4diWtFItges7BZLAE3JGh20sedahwbiUSBlaRUsqaMwBtlHfUPFekeCdGifFIARY2e3zFBJgePYXimHeLs9aVP3UmhVraMOZF7aiso4lwfE4eQRTRssh2Frh/5SNGrjjKQJOzYNiVVgUcGxFwDod9DcXPKmTgvtOnVVjxcfXqpusmUdYtueuhPjoaBIxOFW5DIVYb8vka2z2Ki3Dso5TP87GhHFsTguJwMsLwjEEdguMrKb8/xd4570f9k3DJcNh5YZgtxKWGVgwIKr+oNA3YhwoLHZQSfQXoZ0dv1aX3ygnzbU/Mmp+k7Ww0viuUf3uz+td8JTQ/D4UGaf8AiDl+6wid7ufgoH61jaxnurWf/EDL97g1/gkPzQVlfXeAtQR5bG40NEdJ17pF+fh+1U5Z15D9TUcczKQw/wC9AY4ViIUyiZrXJJNmYqLWtZdfTvrqLGpJMVUsqC5DWuco2OXSx2qnioBKvWJvbtDvt+oqGDCPmW6sBca2NqArxSWN5GK5Sp1swt8Lm417jVccPQG9iBvlvcfPX61TkJvkKEkcxrvqLeldSrNDY65TbfXcXHh9aAnh8SY0lURkggAAHN33J5jlvVbh2OjsySEob6XBtsd+7evsLxVbjOvz/wB/pRFUWQaBX8GFz6H3vgTQG+jnSmLCBlZr3sQQQQdLftR6b2mYdQDZ7d+Xf/elZxPwWM7Zoj4guvysw+BribgOIPuATJb3kZWF/HmuneBQaHJ7XoB7sch+AvVKX2wb5cOfC7CkF+BSXsMg8DIlx89ajPClHv4mEeALMR6AUFjjXFfteIM5XIzW0Gu3z2qNMG7Fslm52BF/gda5ihgXX7QSf4Ym/wCYirkWNRhZ0OnPQ/6/CgoPCy6MCp7iLV5FIVII5UdifNpFKCPyMQR/heu3gCG82FCnkUvH65TdT6WoKUWFVDnYixPYHn+tSvi4wbXc+KgW9KnxcMMgGWTK2txKCosbWCkAr33JIvcbWqkeEy8luPB1I+N6B0x0RcGSOTsqLsjACRfMXsw/iW/jahi4gc2GveRTD/QY5sSO6wt8SPpXH9CR93pc/wDagi4ZiBDKrlCHS9xfskkEa6XXflf0rnpHjsrKQHkiJL2Q5SHtvmIKsNSARqLbVbXg4UdmyjuGt6rScPOoLkA8lO/x0vQDcRg1xbmTqbuQLgm7AAADkL6AXqCTo8VGsVvgPrRnhuNjhZi4bQBVYBjpcX252Fd4vjsLbJM3hYD6mgBwcGJ921rX5f7vUeN4YVGi3PgM1Ev6XbZIMut9WA+gqOTi834UjX0Zv1oF84SQnNkbTuVbX9a1v2MYNlgndi/alsAxzWCou3hc1msuIxB/tMo/hUD63rYvZeluHxkklizkk8zmI5eAHwoL/Sz+pI8z8B+9qs8HX7sX7z9aC9N3tHLI5KxRROx1tmNtL/oO+vui3SjByQJlxUVwNQzqrDXmGsaDOPbqwbHYdC2ULBfyzOf+mlBcPw5UGZ5HfnYNb9KL+0DHnHcQkljUmNAIkYahghN2v3Zmb0oVg+BlhmZhbuGp9e6gq4lMOdIYn87D9TV+FI8iqkN2/ESw1/4f1q0OHldBa3hvXww58fhQeYiQWAESR+rE/PSoGl+7ZbC1tD3c/h/27qJJhyRrr56ihHEcI6BiuqkW05UFfCD7/wAB/wBNfYCMMFLm9re8SRpytXhxCDW+vO1+7w8K9wsgY5V08Tp8hQez4BL6C/ltXkGCy3s5UHcA72phHARluZL6X0Fvreh8uFK6hAR3tc3+OlByeIKthIcwH5t/lrXKYjDs90lMbcr3H/ELH60P4plktYdvawFrknYCh4wWVu2CbfhI+voRQNOLgY/18SSgbORZv/sTUeoNCsVwSN+1HKYyfwzbeki6fEA13gOIvGBkzBdv4fhtRgcRQ6vGLcymhHjbnQKuL4RNCLvGcp/GO0v+IaVVWUi9uffrT/Hw2RAHgYqG2Huhr+B7LVRx+AjY2mw+Vvzxdg+ZU9k+lAoRsSRmNhzt3elaFgMJDKA0ExTuV2Dgj+V9aC4bopDIbJibfwslm+BIv6XqU8Hw8OjTTtbksW3xFBY4vwmSKzSRhlP44+zqe8bUGfCx33YecZ/TSjEXSLCxLkH2hhzDWAPmCbV6nHMJb+pPq5oHhMIx943rr7L4f7+lcHevW2oOJV8SflUZgJG3xqR9hXVBVPDTzt5Wr4YLwHwq3Xib0EH9GA7j4Wro8HTu+ZrtuXnXo3oKMvAxewA/SrPD8fi8HGUhZMpNwrLexPdU9VMRvQCOOY3F4tSmIkkIJF0CgIbG490fWq69G4bWyA+YvR+OueZoBkHBUA9zSvRw8ILKuUdwFqMQ1xiaAOEA0PzqWOFTzWvZt69GxoPHjC7tf0qpiIc+wA77/wClXT7oqNaAXjcPg2wYPZMsJs6qrKzNntqwFh2QSCTQXi+AjCiSJsqsAyg72PLzBuPSmIf1eJ/+Rfq1V8V7kf8AIPqaBSi4hOtgDe21zf5VaOPxR99TY+FgaNR70YHu+lAscLWPronbUrIrFSDYgG5GnhVvjSq+JnlCEKzgqoBNhlWr+C/rV9foaPUCeokewEWRdgSDU78JZUzLc94tr6U019QLPDW1CMptfQkbft50ejgNrF9PysMw/erBrygH4rhSHcZfEdpf3WoXwsyDfOvIN2x6fiHxosK+oAM6xv8A1sJXxsXX4+8PW9cr0cwx1AbXuZbfMg/KmAV7Qf/Z">
            <a:extLst>
              <a:ext uri="{FF2B5EF4-FFF2-40B4-BE49-F238E27FC236}">
                <a16:creationId xmlns:a16="http://schemas.microsoft.com/office/drawing/2014/main" id="{8CEFBFFC-9085-45E0-865B-7810E5B163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515815"/>
            <a:ext cx="7275715" cy="58263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E52A8335-A6B3-4CB9-9618-668E4DF80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662" y="515814"/>
            <a:ext cx="4396751" cy="5826369"/>
          </a:xfrm>
          <a:prstGeom prst="rect">
            <a:avLst/>
          </a:prstGeom>
        </p:spPr>
      </p:pic>
    </p:spTree>
    <p:extLst>
      <p:ext uri="{BB962C8B-B14F-4D97-AF65-F5344CB8AC3E}">
        <p14:creationId xmlns:p14="http://schemas.microsoft.com/office/powerpoint/2010/main" val="3307510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62427-F886-4EB4-A087-6519677CB46E}"/>
              </a:ext>
            </a:extLst>
          </p:cNvPr>
          <p:cNvSpPr>
            <a:spLocks noGrp="1"/>
          </p:cNvSpPr>
          <p:nvPr>
            <p:ph idx="1"/>
          </p:nvPr>
        </p:nvSpPr>
        <p:spPr>
          <a:xfrm>
            <a:off x="278296" y="1768839"/>
            <a:ext cx="5679799" cy="4683916"/>
          </a:xfrm>
        </p:spPr>
        <p:txBody>
          <a:bodyPr>
            <a:normAutofit fontScale="92500" lnSpcReduction="20000"/>
          </a:bodyPr>
          <a:lstStyle/>
          <a:p>
            <a:pPr marL="514350" indent="-514350">
              <a:buFont typeface="+mj-lt"/>
              <a:buAutoNum type="arabicPeriod"/>
            </a:pPr>
            <a:r>
              <a:rPr lang="en-US" dirty="0"/>
              <a:t>Antibiotic use is largely unsupervised and underregulated</a:t>
            </a:r>
          </a:p>
          <a:p>
            <a:pPr marL="514350" indent="-514350">
              <a:buFont typeface="+mj-lt"/>
              <a:buAutoNum type="arabicPeriod"/>
            </a:pPr>
            <a:r>
              <a:rPr lang="en-US" dirty="0">
                <a:latin typeface="Calibri Light" panose="020F0302020204030204" pitchFamily="34" charset="0"/>
                <a:cs typeface="Calibri Light" panose="020F0302020204030204" pitchFamily="34" charset="0"/>
              </a:rPr>
              <a:t>Less dependable access to key antibiotics </a:t>
            </a:r>
          </a:p>
          <a:p>
            <a:pPr marL="514350" indent="-514350">
              <a:buFont typeface="+mj-lt"/>
              <a:buAutoNum type="arabicPeriod"/>
            </a:pPr>
            <a:r>
              <a:rPr lang="en-US" dirty="0">
                <a:latin typeface="Calibri Light" panose="020F0302020204030204" pitchFamily="34" charset="0"/>
                <a:cs typeface="Calibri Light" panose="020F0302020204030204" pitchFamily="34" charset="0"/>
              </a:rPr>
              <a:t>Quality of antibiotics is variable</a:t>
            </a:r>
          </a:p>
          <a:p>
            <a:pPr marL="514350" indent="-514350">
              <a:buFont typeface="+mj-lt"/>
              <a:buAutoNum type="arabicPeriod"/>
            </a:pPr>
            <a:r>
              <a:rPr lang="en-US" dirty="0"/>
              <a:t>No prescription is necessary in many countries. </a:t>
            </a:r>
          </a:p>
          <a:p>
            <a:pPr marL="514350" indent="-514350">
              <a:buFont typeface="+mj-lt"/>
              <a:buAutoNum type="arabicPeriod"/>
            </a:pPr>
            <a:r>
              <a:rPr lang="en-US" sz="2800" dirty="0"/>
              <a:t>Because doctors are unavailable or too expensive, many buy cheap antibiotics over-the counter or from street vendors </a:t>
            </a:r>
          </a:p>
          <a:p>
            <a:pPr marL="514350" indent="-514350">
              <a:buFont typeface="+mj-lt"/>
              <a:buAutoNum type="arabicPeriod"/>
            </a:pPr>
            <a:r>
              <a:rPr lang="en-US" dirty="0"/>
              <a:t>Generics from China and India can make antibiotics locally abundant in cities</a:t>
            </a:r>
          </a:p>
          <a:p>
            <a:pPr marL="0" indent="0">
              <a:buNone/>
            </a:pPr>
            <a:endParaRPr lang="en-US" dirty="0"/>
          </a:p>
          <a:p>
            <a:endParaRPr lang="en-US" dirty="0"/>
          </a:p>
        </p:txBody>
      </p:sp>
      <p:pic>
        <p:nvPicPr>
          <p:cNvPr id="5" name="Picture 4" descr="A picture containing person, marketplace, food, table&#10;&#10;Description automatically generated">
            <a:extLst>
              <a:ext uri="{FF2B5EF4-FFF2-40B4-BE49-F238E27FC236}">
                <a16:creationId xmlns:a16="http://schemas.microsoft.com/office/drawing/2014/main" id="{22CDCB06-4704-4A1F-9C56-0A0264B6FC7A}"/>
              </a:ext>
            </a:extLst>
          </p:cNvPr>
          <p:cNvPicPr>
            <a:picLocks noChangeAspect="1"/>
          </p:cNvPicPr>
          <p:nvPr/>
        </p:nvPicPr>
        <p:blipFill rotWithShape="1">
          <a:blip r:embed="rId3">
            <a:extLst>
              <a:ext uri="{28A0092B-C50C-407E-A947-70E740481C1C}">
                <a14:useLocalDpi xmlns:a14="http://schemas.microsoft.com/office/drawing/2010/main" val="0"/>
              </a:ext>
            </a:extLst>
          </a:blip>
          <a:srcRect l="27735"/>
          <a:stretch/>
        </p:blipFill>
        <p:spPr>
          <a:xfrm>
            <a:off x="5912954" y="595161"/>
            <a:ext cx="6000750" cy="5667677"/>
          </a:xfrm>
          <a:prstGeom prst="rect">
            <a:avLst/>
          </a:prstGeom>
        </p:spPr>
      </p:pic>
      <p:sp>
        <p:nvSpPr>
          <p:cNvPr id="9" name="Title 1">
            <a:extLst>
              <a:ext uri="{FF2B5EF4-FFF2-40B4-BE49-F238E27FC236}">
                <a16:creationId xmlns:a16="http://schemas.microsoft.com/office/drawing/2014/main" id="{A2D5C7E6-79D6-7607-2B73-EF012DA0ECF3}"/>
              </a:ext>
            </a:extLst>
          </p:cNvPr>
          <p:cNvSpPr>
            <a:spLocks noGrp="1"/>
          </p:cNvSpPr>
          <p:nvPr>
            <p:ph type="title"/>
          </p:nvPr>
        </p:nvSpPr>
        <p:spPr>
          <a:xfrm>
            <a:off x="394288" y="322083"/>
            <a:ext cx="5447814" cy="1325563"/>
          </a:xfrm>
        </p:spPr>
        <p:txBody>
          <a:bodyPr>
            <a:normAutofit/>
          </a:bodyPr>
          <a:lstStyle/>
          <a:p>
            <a:pPr algn="ctr"/>
            <a:r>
              <a:rPr lang="en-US" dirty="0"/>
              <a:t>Reasons for antibiotic resistance in LMIC</a:t>
            </a:r>
          </a:p>
        </p:txBody>
      </p:sp>
    </p:spTree>
    <p:extLst>
      <p:ext uri="{BB962C8B-B14F-4D97-AF65-F5344CB8AC3E}">
        <p14:creationId xmlns:p14="http://schemas.microsoft.com/office/powerpoint/2010/main" val="3639163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162307" y="940814"/>
            <a:ext cx="9029693" cy="4351338"/>
          </a:xfrm>
          <a:prstGeom prst="rect">
            <a:avLst/>
          </a:prstGeom>
        </p:spPr>
      </p:pic>
      <p:sp>
        <p:nvSpPr>
          <p:cNvPr id="5" name="Content Placeholder 2"/>
          <p:cNvSpPr txBox="1">
            <a:spLocks/>
          </p:cNvSpPr>
          <p:nvPr/>
        </p:nvSpPr>
        <p:spPr>
          <a:xfrm>
            <a:off x="247666" y="470252"/>
            <a:ext cx="3399773" cy="58370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7"/>
            </a:pPr>
            <a:r>
              <a:rPr lang="en-US" sz="2400" dirty="0"/>
              <a:t>Another reason for greater resistance in low and middle income countries is the increasing use of broad-spectrum antibiotics. These target a wide number of bacteria and therefore set the stage for resistance</a:t>
            </a:r>
          </a:p>
          <a:p>
            <a:endParaRPr lang="en-US" dirty="0"/>
          </a:p>
        </p:txBody>
      </p:sp>
    </p:spTree>
    <p:extLst>
      <p:ext uri="{BB962C8B-B14F-4D97-AF65-F5344CB8AC3E}">
        <p14:creationId xmlns:p14="http://schemas.microsoft.com/office/powerpoint/2010/main" val="895271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79DF09-81D3-9E43-BB50-82DDA0E50A46}"/>
              </a:ext>
            </a:extLst>
          </p:cNvPr>
          <p:cNvPicPr>
            <a:picLocks noGrp="1" noChangeAspect="1"/>
          </p:cNvPicPr>
          <p:nvPr>
            <p:ph idx="1"/>
          </p:nvPr>
        </p:nvPicPr>
        <p:blipFill>
          <a:blip r:embed="rId3"/>
          <a:stretch>
            <a:fillRect/>
          </a:stretch>
        </p:blipFill>
        <p:spPr>
          <a:xfrm>
            <a:off x="236308" y="991964"/>
            <a:ext cx="11719383" cy="3026715"/>
          </a:xfrm>
        </p:spPr>
      </p:pic>
      <p:sp>
        <p:nvSpPr>
          <p:cNvPr id="3" name="Content Placeholder 2">
            <a:extLst>
              <a:ext uri="{FF2B5EF4-FFF2-40B4-BE49-F238E27FC236}">
                <a16:creationId xmlns:a16="http://schemas.microsoft.com/office/drawing/2014/main" id="{34A5E74D-74FF-4ED0-FA01-C6175491D3F7}"/>
              </a:ext>
            </a:extLst>
          </p:cNvPr>
          <p:cNvSpPr txBox="1">
            <a:spLocks/>
          </p:cNvSpPr>
          <p:nvPr/>
        </p:nvSpPr>
        <p:spPr>
          <a:xfrm>
            <a:off x="836587" y="4428794"/>
            <a:ext cx="11119104" cy="2116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8"/>
            </a:pPr>
            <a:r>
              <a:rPr lang="en-US" sz="3200" dirty="0">
                <a:solidFill>
                  <a:srgbClr val="000000"/>
                </a:solidFill>
                <a:latin typeface="+mj-lt"/>
              </a:rPr>
              <a:t>LMIC have more unique interfaces at which bacteria and their resistance genes can be exchanged between humans and food animals (farms, butchers, markets, street vendors, community kitchens) and between </a:t>
            </a:r>
            <a:r>
              <a:rPr lang="en-US" sz="3200" dirty="0">
                <a:latin typeface="+mj-lt"/>
              </a:rPr>
              <a:t>humans and untreated water or sewage</a:t>
            </a:r>
          </a:p>
        </p:txBody>
      </p:sp>
    </p:spTree>
    <p:extLst>
      <p:ext uri="{BB962C8B-B14F-4D97-AF65-F5344CB8AC3E}">
        <p14:creationId xmlns:p14="http://schemas.microsoft.com/office/powerpoint/2010/main" val="924859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346" y="273395"/>
            <a:ext cx="4667649" cy="6311210"/>
          </a:xfrm>
        </p:spPr>
        <p:txBody>
          <a:bodyPr>
            <a:normAutofit fontScale="92500" lnSpcReduction="20000"/>
          </a:bodyPr>
          <a:lstStyle/>
          <a:p>
            <a:r>
              <a:rPr lang="en-US" dirty="0"/>
              <a:t>Low and middle-income countries:  </a:t>
            </a:r>
          </a:p>
          <a:p>
            <a:pPr lvl="1"/>
            <a:r>
              <a:rPr lang="en-US" b="1" dirty="0">
                <a:solidFill>
                  <a:srgbClr val="FF0000"/>
                </a:solidFill>
              </a:rPr>
              <a:t>Higher burden of disease </a:t>
            </a:r>
            <a:r>
              <a:rPr lang="en-US" dirty="0"/>
              <a:t>due to poor water quality and inadequate sanitation</a:t>
            </a:r>
          </a:p>
          <a:p>
            <a:pPr lvl="1"/>
            <a:r>
              <a:rPr lang="en-US" b="1" dirty="0">
                <a:solidFill>
                  <a:srgbClr val="FF0000"/>
                </a:solidFill>
              </a:rPr>
              <a:t>Access to antibiotics is uneven</a:t>
            </a:r>
          </a:p>
          <a:p>
            <a:pPr lvl="1"/>
            <a:r>
              <a:rPr lang="en-US" b="1" dirty="0">
                <a:solidFill>
                  <a:srgbClr val="FF0000"/>
                </a:solidFill>
              </a:rPr>
              <a:t>Lower but growing per capita antibiotic use</a:t>
            </a:r>
          </a:p>
          <a:p>
            <a:pPr lvl="1"/>
            <a:r>
              <a:rPr lang="en-US" b="1" dirty="0">
                <a:solidFill>
                  <a:srgbClr val="FF0000"/>
                </a:solidFill>
              </a:rPr>
              <a:t>More resistance </a:t>
            </a:r>
            <a:r>
              <a:rPr lang="en-US" dirty="0"/>
              <a:t>due to </a:t>
            </a:r>
            <a:r>
              <a:rPr lang="en-US" b="1" dirty="0">
                <a:solidFill>
                  <a:srgbClr val="FF0000"/>
                </a:solidFill>
              </a:rPr>
              <a:t>how</a:t>
            </a:r>
            <a:r>
              <a:rPr lang="en-US" dirty="0"/>
              <a:t> antibiotics are used</a:t>
            </a:r>
          </a:p>
          <a:p>
            <a:pPr lvl="1"/>
            <a:r>
              <a:rPr lang="en-US" b="1" dirty="0">
                <a:solidFill>
                  <a:srgbClr val="FF0000"/>
                </a:solidFill>
              </a:rPr>
              <a:t>Need to reduce resistance yet also expand more closely supervised access</a:t>
            </a:r>
          </a:p>
          <a:p>
            <a:pPr lvl="1"/>
            <a:endParaRPr lang="en-US" dirty="0"/>
          </a:p>
          <a:p>
            <a:r>
              <a:rPr lang="en-US" dirty="0"/>
              <a:t>High income countries</a:t>
            </a:r>
          </a:p>
          <a:p>
            <a:pPr lvl="1"/>
            <a:r>
              <a:rPr lang="en-US" dirty="0"/>
              <a:t>Lower burden of disease</a:t>
            </a:r>
          </a:p>
          <a:p>
            <a:pPr lvl="1"/>
            <a:r>
              <a:rPr lang="en-US" dirty="0"/>
              <a:t>Greater per capita antibiotic use</a:t>
            </a:r>
          </a:p>
          <a:p>
            <a:pPr lvl="1"/>
            <a:r>
              <a:rPr lang="en-US" dirty="0"/>
              <a:t>Resistance correlates with the amount of use</a:t>
            </a:r>
          </a:p>
          <a:p>
            <a:pPr lvl="1"/>
            <a:r>
              <a:rPr lang="en-US" b="1" dirty="0">
                <a:solidFill>
                  <a:srgbClr val="FF0000"/>
                </a:solidFill>
              </a:rPr>
              <a:t>Need to reduce use</a:t>
            </a:r>
          </a:p>
        </p:txBody>
      </p:sp>
      <p:pic>
        <p:nvPicPr>
          <p:cNvPr id="4" name="Content Placeholder 3">
            <a:extLst>
              <a:ext uri="{FF2B5EF4-FFF2-40B4-BE49-F238E27FC236}">
                <a16:creationId xmlns:a16="http://schemas.microsoft.com/office/drawing/2014/main" id="{B9F665F7-9EA0-4F08-8315-A5E0EA39E7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53"/>
          <a:stretch/>
        </p:blipFill>
        <p:spPr>
          <a:xfrm>
            <a:off x="5117997" y="914400"/>
            <a:ext cx="6858657" cy="5029199"/>
          </a:xfrm>
          <a:prstGeom prst="rect">
            <a:avLst/>
          </a:prstGeom>
        </p:spPr>
      </p:pic>
    </p:spTree>
    <p:extLst>
      <p:ext uri="{BB962C8B-B14F-4D97-AF65-F5344CB8AC3E}">
        <p14:creationId xmlns:p14="http://schemas.microsoft.com/office/powerpoint/2010/main" val="2956888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B6F4FC-49FE-4130-8C94-838911EE1535}"/>
              </a:ext>
            </a:extLst>
          </p:cNvPr>
          <p:cNvPicPr>
            <a:picLocks noGrp="1" noChangeAspect="1"/>
          </p:cNvPicPr>
          <p:nvPr>
            <p:ph idx="1"/>
          </p:nvPr>
        </p:nvPicPr>
        <p:blipFill>
          <a:blip r:embed="rId3"/>
          <a:stretch>
            <a:fillRect/>
          </a:stretch>
        </p:blipFill>
        <p:spPr>
          <a:xfrm>
            <a:off x="2638799" y="110823"/>
            <a:ext cx="6952325" cy="2157402"/>
          </a:xfrm>
        </p:spPr>
      </p:pic>
      <p:pic>
        <p:nvPicPr>
          <p:cNvPr id="8" name="Picture 7">
            <a:extLst>
              <a:ext uri="{FF2B5EF4-FFF2-40B4-BE49-F238E27FC236}">
                <a16:creationId xmlns:a16="http://schemas.microsoft.com/office/drawing/2014/main" id="{BEAB4BFC-E6BE-4A6A-8B34-19F0C19C61FB}"/>
              </a:ext>
            </a:extLst>
          </p:cNvPr>
          <p:cNvPicPr>
            <a:picLocks noChangeAspect="1"/>
          </p:cNvPicPr>
          <p:nvPr/>
        </p:nvPicPr>
        <p:blipFill>
          <a:blip r:embed="rId4"/>
          <a:stretch>
            <a:fillRect/>
          </a:stretch>
        </p:blipFill>
        <p:spPr>
          <a:xfrm>
            <a:off x="2867488" y="2145861"/>
            <a:ext cx="6685713" cy="4426190"/>
          </a:xfrm>
          <a:prstGeom prst="rect">
            <a:avLst/>
          </a:prstGeom>
        </p:spPr>
      </p:pic>
    </p:spTree>
    <p:extLst>
      <p:ext uri="{BB962C8B-B14F-4D97-AF65-F5344CB8AC3E}">
        <p14:creationId xmlns:p14="http://schemas.microsoft.com/office/powerpoint/2010/main" val="53730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F724666-19F2-4B68-AEB0-A4310C12EFF3}"/>
              </a:ext>
            </a:extLst>
          </p:cNvPr>
          <p:cNvPicPr>
            <a:picLocks noGrp="1" noChangeAspect="1"/>
          </p:cNvPicPr>
          <p:nvPr>
            <p:ph idx="1"/>
          </p:nvPr>
        </p:nvPicPr>
        <p:blipFill rotWithShape="1">
          <a:blip r:embed="rId3"/>
          <a:srcRect r="8435" b="14606"/>
          <a:stretch/>
        </p:blipFill>
        <p:spPr>
          <a:xfrm>
            <a:off x="7357041" y="441513"/>
            <a:ext cx="4090594" cy="2595181"/>
          </a:xfrm>
        </p:spPr>
      </p:pic>
      <p:pic>
        <p:nvPicPr>
          <p:cNvPr id="5" name="Picture 4">
            <a:extLst>
              <a:ext uri="{FF2B5EF4-FFF2-40B4-BE49-F238E27FC236}">
                <a16:creationId xmlns:a16="http://schemas.microsoft.com/office/drawing/2014/main" id="{414EA9DC-0C01-44F9-98CC-64951BB7A00B}"/>
              </a:ext>
            </a:extLst>
          </p:cNvPr>
          <p:cNvPicPr>
            <a:picLocks noChangeAspect="1"/>
          </p:cNvPicPr>
          <p:nvPr/>
        </p:nvPicPr>
        <p:blipFill>
          <a:blip r:embed="rId4"/>
          <a:stretch>
            <a:fillRect/>
          </a:stretch>
        </p:blipFill>
        <p:spPr>
          <a:xfrm>
            <a:off x="744365" y="2989030"/>
            <a:ext cx="10962081" cy="3868970"/>
          </a:xfrm>
          <a:prstGeom prst="rect">
            <a:avLst/>
          </a:prstGeom>
        </p:spPr>
      </p:pic>
      <p:sp>
        <p:nvSpPr>
          <p:cNvPr id="6" name="Content Placeholder 2">
            <a:extLst>
              <a:ext uri="{FF2B5EF4-FFF2-40B4-BE49-F238E27FC236}">
                <a16:creationId xmlns:a16="http://schemas.microsoft.com/office/drawing/2014/main" id="{AFFDAC0F-42F3-4C4C-8557-A68F7071E748}"/>
              </a:ext>
            </a:extLst>
          </p:cNvPr>
          <p:cNvSpPr txBox="1">
            <a:spLocks/>
          </p:cNvSpPr>
          <p:nvPr/>
        </p:nvSpPr>
        <p:spPr>
          <a:xfrm>
            <a:off x="744365" y="1787518"/>
            <a:ext cx="78543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Turbinmycin, a bacteria isolated from the microbiome of a sea squirt</a:t>
            </a:r>
          </a:p>
        </p:txBody>
      </p:sp>
      <p:sp>
        <p:nvSpPr>
          <p:cNvPr id="2" name="Title 1">
            <a:extLst>
              <a:ext uri="{FF2B5EF4-FFF2-40B4-BE49-F238E27FC236}">
                <a16:creationId xmlns:a16="http://schemas.microsoft.com/office/drawing/2014/main" id="{1533F3F1-0BD9-43AC-BCE7-536C180E7C56}"/>
              </a:ext>
            </a:extLst>
          </p:cNvPr>
          <p:cNvSpPr>
            <a:spLocks noGrp="1"/>
          </p:cNvSpPr>
          <p:nvPr>
            <p:ph type="title"/>
          </p:nvPr>
        </p:nvSpPr>
        <p:spPr>
          <a:xfrm>
            <a:off x="478551" y="365125"/>
            <a:ext cx="8208249" cy="1325563"/>
          </a:xfrm>
        </p:spPr>
        <p:txBody>
          <a:bodyPr/>
          <a:lstStyle/>
          <a:p>
            <a:r>
              <a:rPr lang="en-US" dirty="0"/>
              <a:t>Discovery of antifungal for C. auris</a:t>
            </a:r>
          </a:p>
        </p:txBody>
      </p:sp>
    </p:spTree>
    <p:extLst>
      <p:ext uri="{BB962C8B-B14F-4D97-AF65-F5344CB8AC3E}">
        <p14:creationId xmlns:p14="http://schemas.microsoft.com/office/powerpoint/2010/main" val="1458978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BEE9-29AC-5D22-233B-F34F242E8602}"/>
              </a:ext>
            </a:extLst>
          </p:cNvPr>
          <p:cNvSpPr>
            <a:spLocks noGrp="1"/>
          </p:cNvSpPr>
          <p:nvPr>
            <p:ph type="title"/>
          </p:nvPr>
        </p:nvSpPr>
        <p:spPr>
          <a:xfrm>
            <a:off x="838200" y="300358"/>
            <a:ext cx="10515600" cy="1325563"/>
          </a:xfrm>
        </p:spPr>
        <p:txBody>
          <a:bodyPr>
            <a:normAutofit/>
          </a:bodyPr>
          <a:lstStyle/>
          <a:p>
            <a:pPr algn="ctr"/>
            <a:r>
              <a:rPr lang="en-US" dirty="0"/>
              <a:t>Dependence upon India and China for drugs and their precursor chemicals</a:t>
            </a:r>
          </a:p>
        </p:txBody>
      </p:sp>
      <p:pic>
        <p:nvPicPr>
          <p:cNvPr id="5" name="Content Placeholder 4">
            <a:hlinkClick r:id="rId3"/>
            <a:extLst>
              <a:ext uri="{FF2B5EF4-FFF2-40B4-BE49-F238E27FC236}">
                <a16:creationId xmlns:a16="http://schemas.microsoft.com/office/drawing/2014/main" id="{086259BA-BF97-EBD5-811C-E3DDF4C392B1}"/>
              </a:ext>
            </a:extLst>
          </p:cNvPr>
          <p:cNvPicPr>
            <a:picLocks noGrp="1" noChangeAspect="1"/>
          </p:cNvPicPr>
          <p:nvPr>
            <p:ph idx="1"/>
          </p:nvPr>
        </p:nvPicPr>
        <p:blipFill>
          <a:blip r:embed="rId4"/>
          <a:stretch>
            <a:fillRect/>
          </a:stretch>
        </p:blipFill>
        <p:spPr>
          <a:xfrm>
            <a:off x="6612226" y="1980237"/>
            <a:ext cx="5666283" cy="3251842"/>
          </a:xfrm>
        </p:spPr>
      </p:pic>
      <p:pic>
        <p:nvPicPr>
          <p:cNvPr id="7" name="Picture 6">
            <a:extLst>
              <a:ext uri="{FF2B5EF4-FFF2-40B4-BE49-F238E27FC236}">
                <a16:creationId xmlns:a16="http://schemas.microsoft.com/office/drawing/2014/main" id="{7A4CF1AE-6434-2199-AEF2-2A8ACAF6A103}"/>
              </a:ext>
            </a:extLst>
          </p:cNvPr>
          <p:cNvPicPr>
            <a:picLocks noChangeAspect="1"/>
          </p:cNvPicPr>
          <p:nvPr/>
        </p:nvPicPr>
        <p:blipFill rotWithShape="1">
          <a:blip r:embed="rId5"/>
          <a:srcRect b="2570"/>
          <a:stretch/>
        </p:blipFill>
        <p:spPr>
          <a:xfrm>
            <a:off x="0" y="2068470"/>
            <a:ext cx="6612226" cy="3075376"/>
          </a:xfrm>
          <a:prstGeom prst="rect">
            <a:avLst/>
          </a:prstGeom>
        </p:spPr>
      </p:pic>
    </p:spTree>
    <p:extLst>
      <p:ext uri="{BB962C8B-B14F-4D97-AF65-F5344CB8AC3E}">
        <p14:creationId xmlns:p14="http://schemas.microsoft.com/office/powerpoint/2010/main" val="3235524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12863B-A907-224E-8C43-08F5B1FD86E8}"/>
              </a:ext>
            </a:extLst>
          </p:cNvPr>
          <p:cNvPicPr>
            <a:picLocks noChangeAspect="1"/>
          </p:cNvPicPr>
          <p:nvPr/>
        </p:nvPicPr>
        <p:blipFill>
          <a:blip r:embed="rId3"/>
          <a:stretch>
            <a:fillRect/>
          </a:stretch>
        </p:blipFill>
        <p:spPr>
          <a:xfrm>
            <a:off x="1973247" y="-220000"/>
            <a:ext cx="8724900" cy="3143250"/>
          </a:xfrm>
          <a:prstGeom prst="rect">
            <a:avLst/>
          </a:prstGeom>
        </p:spPr>
      </p:pic>
      <p:pic>
        <p:nvPicPr>
          <p:cNvPr id="7" name="Picture 6">
            <a:extLst>
              <a:ext uri="{FF2B5EF4-FFF2-40B4-BE49-F238E27FC236}">
                <a16:creationId xmlns:a16="http://schemas.microsoft.com/office/drawing/2014/main" id="{1E578485-4B81-B4A2-F2BE-99E4C36D6567}"/>
              </a:ext>
            </a:extLst>
          </p:cNvPr>
          <p:cNvPicPr>
            <a:picLocks noChangeAspect="1"/>
          </p:cNvPicPr>
          <p:nvPr/>
        </p:nvPicPr>
        <p:blipFill>
          <a:blip r:embed="rId4"/>
          <a:stretch>
            <a:fillRect/>
          </a:stretch>
        </p:blipFill>
        <p:spPr>
          <a:xfrm>
            <a:off x="2394566" y="2341275"/>
            <a:ext cx="8303581" cy="4516725"/>
          </a:xfrm>
          <a:prstGeom prst="rect">
            <a:avLst/>
          </a:prstGeom>
        </p:spPr>
      </p:pic>
      <p:sp>
        <p:nvSpPr>
          <p:cNvPr id="2" name="TextBox 1">
            <a:extLst>
              <a:ext uri="{FF2B5EF4-FFF2-40B4-BE49-F238E27FC236}">
                <a16:creationId xmlns:a16="http://schemas.microsoft.com/office/drawing/2014/main" id="{781C3D4B-AF8B-694B-0515-B30034D3125A}"/>
              </a:ext>
            </a:extLst>
          </p:cNvPr>
          <p:cNvSpPr txBox="1"/>
          <p:nvPr/>
        </p:nvSpPr>
        <p:spPr>
          <a:xfrm>
            <a:off x="378355" y="6180019"/>
            <a:ext cx="3189784" cy="523220"/>
          </a:xfrm>
          <a:prstGeom prst="rect">
            <a:avLst/>
          </a:prstGeom>
          <a:solidFill>
            <a:srgbClr val="00B050"/>
          </a:solidFill>
          <a:ln>
            <a:solidFill>
              <a:schemeClr val="tx1"/>
            </a:solid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t>Reading/Questions 9</a:t>
            </a:r>
          </a:p>
        </p:txBody>
      </p:sp>
    </p:spTree>
    <p:extLst>
      <p:ext uri="{BB962C8B-B14F-4D97-AF65-F5344CB8AC3E}">
        <p14:creationId xmlns:p14="http://schemas.microsoft.com/office/powerpoint/2010/main" val="555328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833" y="468923"/>
            <a:ext cx="5934635" cy="6986953"/>
          </a:xfrm>
        </p:spPr>
        <p:txBody>
          <a:bodyPr>
            <a:normAutofit/>
          </a:bodyPr>
          <a:lstStyle/>
          <a:p>
            <a:r>
              <a:rPr lang="en-US" sz="2600" dirty="0">
                <a:latin typeface="Calibri Light" panose="020F0302020204030204" pitchFamily="34" charset="0"/>
                <a:cs typeface="Calibri Light" panose="020F0302020204030204" pitchFamily="34" charset="0"/>
              </a:rPr>
              <a:t>Discovery of penicillin by Alexander Fleming in 1928 in United Kingdom</a:t>
            </a:r>
          </a:p>
          <a:p>
            <a:r>
              <a:rPr lang="en-US" sz="2600" dirty="0">
                <a:latin typeface="Calibri Light" panose="020F0302020204030204" pitchFamily="34" charset="0"/>
                <a:cs typeface="Calibri Light" panose="020F0302020204030204" pitchFamily="34" charset="0"/>
              </a:rPr>
              <a:t>Commercialization of penicillin in the mid-1940’s</a:t>
            </a:r>
          </a:p>
          <a:p>
            <a:r>
              <a:rPr lang="en-US" sz="2600" dirty="0">
                <a:latin typeface="Calibri Light" panose="020F0302020204030204" pitchFamily="34" charset="0"/>
                <a:cs typeface="Calibri Light" panose="020F0302020204030204" pitchFamily="34" charset="0"/>
              </a:rPr>
              <a:t>Golden Era of antibiotic prospecting and commercialization from 1940s to 1960s</a:t>
            </a:r>
          </a:p>
          <a:p>
            <a:r>
              <a:rPr lang="en-US" sz="2600" dirty="0">
                <a:latin typeface="Calibri Light" panose="020F0302020204030204" pitchFamily="34" charset="0"/>
                <a:cs typeface="Calibri Light" panose="020F0302020204030204" pitchFamily="34" charset="0"/>
              </a:rPr>
              <a:t>During this period antibiotics penicillin and streptomycin were extracted from fungi; tetracycline, erythromycin, vancomycin from bacteria</a:t>
            </a:r>
          </a:p>
          <a:p>
            <a:r>
              <a:rPr lang="en-US" sz="2600" dirty="0">
                <a:latin typeface="Calibri Light" panose="020F0302020204030204" pitchFamily="34" charset="0"/>
                <a:cs typeface="Calibri Light" panose="020F0302020204030204" pitchFamily="34" charset="0"/>
              </a:rPr>
              <a:t>However, when accepting Nobel Prize in 1945, Fleming gave the first public warning about bacterial resistance</a:t>
            </a:r>
          </a:p>
          <a:p>
            <a:endParaRPr lang="en-US" sz="3200" dirty="0">
              <a:latin typeface="+mj-lt"/>
            </a:endParaRPr>
          </a:p>
          <a:p>
            <a:endParaRPr lang="en-US" dirty="0">
              <a:latin typeface="+mj-lt"/>
            </a:endParaRPr>
          </a:p>
        </p:txBody>
      </p:sp>
      <p:pic>
        <p:nvPicPr>
          <p:cNvPr id="4" name="Picture 3"/>
          <p:cNvPicPr>
            <a:picLocks noChangeAspect="1"/>
          </p:cNvPicPr>
          <p:nvPr/>
        </p:nvPicPr>
        <p:blipFill>
          <a:blip r:embed="rId3"/>
          <a:stretch>
            <a:fillRect/>
          </a:stretch>
        </p:blipFill>
        <p:spPr>
          <a:xfrm>
            <a:off x="6482496" y="-140677"/>
            <a:ext cx="5642775" cy="6812821"/>
          </a:xfrm>
          <a:prstGeom prst="rect">
            <a:avLst/>
          </a:prstGeom>
        </p:spPr>
      </p:pic>
    </p:spTree>
    <p:extLst>
      <p:ext uri="{BB962C8B-B14F-4D97-AF65-F5344CB8AC3E}">
        <p14:creationId xmlns:p14="http://schemas.microsoft.com/office/powerpoint/2010/main" val="56001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76350" y="0"/>
            <a:ext cx="5440101" cy="6858000"/>
          </a:xfrm>
        </p:spPr>
      </p:pic>
      <p:sp>
        <p:nvSpPr>
          <p:cNvPr id="3" name="Content Placeholder 2">
            <a:extLst>
              <a:ext uri="{FF2B5EF4-FFF2-40B4-BE49-F238E27FC236}">
                <a16:creationId xmlns:a16="http://schemas.microsoft.com/office/drawing/2014/main" id="{4FEAF7F6-C2E0-438E-9AB6-DD65E61063FE}"/>
              </a:ext>
            </a:extLst>
          </p:cNvPr>
          <p:cNvSpPr txBox="1">
            <a:spLocks/>
          </p:cNvSpPr>
          <p:nvPr/>
        </p:nvSpPr>
        <p:spPr>
          <a:xfrm>
            <a:off x="341198" y="327039"/>
            <a:ext cx="5754801" cy="6203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Calibri Light" panose="020F0302020204030204" pitchFamily="34" charset="0"/>
                <a:cs typeface="Calibri Light" panose="020F0302020204030204" pitchFamily="34" charset="0"/>
              </a:rPr>
              <a:t>Common infections like urinary tract infections, pneumonia,  strep throat, could be cured</a:t>
            </a:r>
          </a:p>
          <a:p>
            <a:r>
              <a:rPr lang="en-US" sz="2600" dirty="0">
                <a:latin typeface="Calibri Light" panose="020F0302020204030204" pitchFamily="34" charset="0"/>
                <a:cs typeface="Calibri Light" panose="020F0302020204030204" pitchFamily="34" charset="0"/>
              </a:rPr>
              <a:t>Minor cuts and scrapes no longer led to sepsis</a:t>
            </a:r>
          </a:p>
          <a:p>
            <a:r>
              <a:rPr lang="en-US" sz="2600" dirty="0">
                <a:latin typeface="Calibri Light" panose="020F0302020204030204" pitchFamily="34" charset="0"/>
                <a:cs typeface="Calibri Light" panose="020F0302020204030204" pitchFamily="34" charset="0"/>
              </a:rPr>
              <a:t>Millions of lives could be saved, quality of life improved, and economic losses prevented</a:t>
            </a:r>
          </a:p>
          <a:p>
            <a:r>
              <a:rPr lang="en-US" sz="2600" dirty="0">
                <a:latin typeface="Calibri Light" panose="020F0302020204030204" pitchFamily="34" charset="0"/>
                <a:cs typeface="Calibri Light" panose="020F0302020204030204" pitchFamily="34" charset="0"/>
              </a:rPr>
              <a:t>These first drugs were broad-spectrum antibiotics and they quickly became indispensable for modern medicine.</a:t>
            </a:r>
          </a:p>
          <a:p>
            <a:r>
              <a:rPr lang="en-US" sz="2600" dirty="0">
                <a:latin typeface="Calibri Light" panose="020F0302020204030204" pitchFamily="34" charset="0"/>
                <a:cs typeface="Calibri Light" panose="020F0302020204030204" pitchFamily="34" charset="0"/>
              </a:rPr>
              <a:t>Yet when accepting Nobel Prize in 1945, Fleming gave the first public warning about bacterial resistance</a:t>
            </a:r>
          </a:p>
          <a:p>
            <a:endParaRPr lang="en-US" sz="2600" dirty="0">
              <a:latin typeface="Calibri Light" panose="020F0302020204030204" pitchFamily="34" charset="0"/>
              <a:cs typeface="Calibri Light" panose="020F0302020204030204" pitchFamily="34" charset="0"/>
            </a:endParaRPr>
          </a:p>
          <a:p>
            <a:pPr marL="0" indent="0">
              <a:buNone/>
            </a:pPr>
            <a:endParaRPr lang="en-US" dirty="0">
              <a:latin typeface="+mj-lt"/>
            </a:endParaRPr>
          </a:p>
          <a:p>
            <a:endParaRPr lang="en-US" dirty="0">
              <a:latin typeface="+mj-lt"/>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687249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3471F079-FB90-4C30-AF4E-FC6ED880DD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1242" y="166081"/>
            <a:ext cx="9412264" cy="6525837"/>
          </a:xfrm>
        </p:spPr>
      </p:pic>
    </p:spTree>
    <p:extLst>
      <p:ext uri="{BB962C8B-B14F-4D97-AF65-F5344CB8AC3E}">
        <p14:creationId xmlns:p14="http://schemas.microsoft.com/office/powerpoint/2010/main" val="882461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25595D9F-C175-4964-8528-BF1C82245E4B}"/>
              </a:ext>
            </a:extLst>
          </p:cNvPr>
          <p:cNvPicPr>
            <a:picLocks noGrp="1" noChangeAspect="1"/>
          </p:cNvPicPr>
          <p:nvPr>
            <p:ph idx="1"/>
          </p:nvPr>
        </p:nvPicPr>
        <p:blipFill>
          <a:blip r:embed="rId4"/>
          <a:stretch>
            <a:fillRect/>
          </a:stretch>
        </p:blipFill>
        <p:spPr>
          <a:xfrm>
            <a:off x="1692275" y="486062"/>
            <a:ext cx="9057261" cy="5885876"/>
          </a:xfrm>
          <a:ln w="31750">
            <a:solidFill>
              <a:schemeClr val="accent1"/>
            </a:solidFill>
          </a:ln>
        </p:spPr>
      </p:pic>
    </p:spTree>
    <p:extLst>
      <p:ext uri="{BB962C8B-B14F-4D97-AF65-F5344CB8AC3E}">
        <p14:creationId xmlns:p14="http://schemas.microsoft.com/office/powerpoint/2010/main" val="8229995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3125</TotalTime>
  <Words>5561</Words>
  <Application>Microsoft Office PowerPoint</Application>
  <PresentationFormat>Widescreen</PresentationFormat>
  <Paragraphs>286</Paragraphs>
  <Slides>57</Slides>
  <Notes>53</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has the AMR issue persisted?</vt:lpstr>
      <vt:lpstr>PowerPoint Presentation</vt:lpstr>
      <vt:lpstr>PowerPoint Presentation</vt:lpstr>
      <vt:lpstr>PowerPoint Presentation</vt:lpstr>
      <vt:lpstr>PowerPoint Presentation</vt:lpstr>
      <vt:lpstr>PowerPoint Presentation</vt:lpstr>
      <vt:lpstr>Antifungals are applied in far greater quantities on crops</vt:lpstr>
      <vt:lpstr>PowerPoint Presentation</vt:lpstr>
      <vt:lpstr>PowerPoint Presentation</vt:lpstr>
      <vt:lpstr>PowerPoint Presentation</vt:lpstr>
      <vt:lpstr>New molecular entities  (NME) for drugs to combat disease-causing organisms </vt:lpstr>
      <vt:lpstr>Entry and exit of antibacterial agents in the market</vt:lpstr>
      <vt:lpstr>The antibiotic paradox</vt:lpstr>
      <vt:lpstr>PowerPoint Presentation</vt:lpstr>
      <vt:lpstr>PowerPoint Presentation</vt:lpstr>
      <vt:lpstr>PowerPoint Presentation</vt:lpstr>
      <vt:lpstr>Globalization 1.0</vt:lpstr>
      <vt:lpstr>PowerPoint Presentation</vt:lpstr>
      <vt:lpstr>Hedgehogs</vt:lpstr>
      <vt:lpstr>PowerPoint Presentation</vt:lpstr>
      <vt:lpstr>Resistance does not correlate neatly with industrialization and antibiotic use</vt:lpstr>
      <vt:lpstr>The secrecy problem</vt:lpstr>
      <vt:lpstr>PowerPoint Presentation</vt:lpstr>
      <vt:lpstr>The secrecy problem</vt:lpstr>
      <vt:lpstr>AMR incidents in the US</vt:lpstr>
      <vt:lpstr>AMR incidents abroad</vt:lpstr>
      <vt:lpstr>PowerPoint Presentation</vt:lpstr>
      <vt:lpstr>PowerPoint Presentation</vt:lpstr>
      <vt:lpstr>Global AMR</vt:lpstr>
      <vt:lpstr>Mass antimicrobial administration </vt:lpstr>
      <vt:lpstr>Mass drug administration of Azithromycin </vt:lpstr>
      <vt:lpstr>PowerPoint Presentation</vt:lpstr>
      <vt:lpstr>Antibiotic use in low and middle income countries: </vt:lpstr>
      <vt:lpstr>The Drug Resistance Index (DRI) </vt:lpstr>
      <vt:lpstr>PowerPoint Presentation</vt:lpstr>
      <vt:lpstr>Reasons for antibiotic resistance in LMIC</vt:lpstr>
      <vt:lpstr>PowerPoint Presentation</vt:lpstr>
      <vt:lpstr>PowerPoint Presentation</vt:lpstr>
      <vt:lpstr>PowerPoint Presentation</vt:lpstr>
      <vt:lpstr>PowerPoint Presentation</vt:lpstr>
      <vt:lpstr>Discovery of antifungal for C. auris</vt:lpstr>
      <vt:lpstr>Dependence upon India and China for drugs and their precursor chemicals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295</cp:revision>
  <dcterms:created xsi:type="dcterms:W3CDTF">2018-02-26T14:03:14Z</dcterms:created>
  <dcterms:modified xsi:type="dcterms:W3CDTF">2023-10-29T16:44:05Z</dcterms:modified>
</cp:coreProperties>
</file>