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70"/>
  </p:notesMasterIdLst>
  <p:sldIdLst>
    <p:sldId id="397" r:id="rId2"/>
    <p:sldId id="424" r:id="rId3"/>
    <p:sldId id="415" r:id="rId4"/>
    <p:sldId id="265" r:id="rId5"/>
    <p:sldId id="674" r:id="rId6"/>
    <p:sldId id="657" r:id="rId7"/>
    <p:sldId id="678" r:id="rId8"/>
    <p:sldId id="405" r:id="rId9"/>
    <p:sldId id="420" r:id="rId10"/>
    <p:sldId id="421" r:id="rId11"/>
    <p:sldId id="273" r:id="rId12"/>
    <p:sldId id="257" r:id="rId13"/>
    <p:sldId id="258" r:id="rId14"/>
    <p:sldId id="274" r:id="rId15"/>
    <p:sldId id="314" r:id="rId16"/>
    <p:sldId id="276" r:id="rId17"/>
    <p:sldId id="554" r:id="rId18"/>
    <p:sldId id="277" r:id="rId19"/>
    <p:sldId id="432" r:id="rId20"/>
    <p:sldId id="328" r:id="rId21"/>
    <p:sldId id="278" r:id="rId22"/>
    <p:sldId id="279" r:id="rId23"/>
    <p:sldId id="372" r:id="rId24"/>
    <p:sldId id="280" r:id="rId25"/>
    <p:sldId id="419" r:id="rId26"/>
    <p:sldId id="659" r:id="rId27"/>
    <p:sldId id="344" r:id="rId28"/>
    <p:sldId id="283" r:id="rId29"/>
    <p:sldId id="364" r:id="rId30"/>
    <p:sldId id="282" r:id="rId31"/>
    <p:sldId id="318" r:id="rId32"/>
    <p:sldId id="382" r:id="rId33"/>
    <p:sldId id="676" r:id="rId34"/>
    <p:sldId id="543" r:id="rId35"/>
    <p:sldId id="376" r:id="rId36"/>
    <p:sldId id="331" r:id="rId37"/>
    <p:sldId id="284" r:id="rId38"/>
    <p:sldId id="357" r:id="rId39"/>
    <p:sldId id="673" r:id="rId40"/>
    <p:sldId id="285" r:id="rId41"/>
    <p:sldId id="286" r:id="rId42"/>
    <p:sldId id="371" r:id="rId43"/>
    <p:sldId id="406" r:id="rId44"/>
    <p:sldId id="679" r:id="rId45"/>
    <p:sldId id="410" r:id="rId46"/>
    <p:sldId id="355" r:id="rId47"/>
    <p:sldId id="378" r:id="rId48"/>
    <p:sldId id="398" r:id="rId49"/>
    <p:sldId id="385" r:id="rId50"/>
    <p:sldId id="290" r:id="rId51"/>
    <p:sldId id="291" r:id="rId52"/>
    <p:sldId id="292" r:id="rId53"/>
    <p:sldId id="367" r:id="rId54"/>
    <p:sldId id="368" r:id="rId55"/>
    <p:sldId id="295" r:id="rId56"/>
    <p:sldId id="369" r:id="rId57"/>
    <p:sldId id="296" r:id="rId58"/>
    <p:sldId id="404" r:id="rId59"/>
    <p:sldId id="660" r:id="rId60"/>
    <p:sldId id="375" r:id="rId61"/>
    <p:sldId id="301" r:id="rId62"/>
    <p:sldId id="305" r:id="rId63"/>
    <p:sldId id="306" r:id="rId64"/>
    <p:sldId id="374" r:id="rId65"/>
    <p:sldId id="269" r:id="rId66"/>
    <p:sldId id="418" r:id="rId67"/>
    <p:sldId id="403" r:id="rId68"/>
    <p:sldId id="675" r:id="rId6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nnouncements" id="{DA71468A-588A-4C3B-B428-37A25E2CBE3B}">
          <p14:sldIdLst>
            <p14:sldId id="397"/>
          </p14:sldIdLst>
        </p14:section>
        <p14:section name="Introduction" id="{EFB666A1-32A3-48AC-8BD6-2DA032CC9526}">
          <p14:sldIdLst>
            <p14:sldId id="424"/>
            <p14:sldId id="415"/>
            <p14:sldId id="265"/>
            <p14:sldId id="674"/>
            <p14:sldId id="657"/>
            <p14:sldId id="678"/>
            <p14:sldId id="405"/>
            <p14:sldId id="420"/>
            <p14:sldId id="421"/>
          </p14:sldIdLst>
        </p14:section>
        <p14:section name="Defining global health" id="{B4317F8E-B78F-41F4-B52B-A01EF464201D}">
          <p14:sldIdLst>
            <p14:sldId id="273"/>
            <p14:sldId id="257"/>
            <p14:sldId id="258"/>
            <p14:sldId id="274"/>
            <p14:sldId id="314"/>
            <p14:sldId id="276"/>
            <p14:sldId id="554"/>
            <p14:sldId id="277"/>
            <p14:sldId id="432"/>
            <p14:sldId id="328"/>
            <p14:sldId id="278"/>
            <p14:sldId id="279"/>
            <p14:sldId id="372"/>
            <p14:sldId id="280"/>
            <p14:sldId id="419"/>
            <p14:sldId id="659"/>
          </p14:sldIdLst>
        </p14:section>
        <p14:section name="What is globalization and what is important to know about it?" id="{15AA7D44-FB8C-46A0-8ADB-EA5FA2BF9A28}">
          <p14:sldIdLst>
            <p14:sldId id="344"/>
            <p14:sldId id="283"/>
            <p14:sldId id="364"/>
            <p14:sldId id="282"/>
            <p14:sldId id="318"/>
            <p14:sldId id="382"/>
            <p14:sldId id="676"/>
          </p14:sldIdLst>
        </p14:section>
        <p14:section name="Social production of knowledge" id="{A4A4255E-7F97-4A82-8EDC-78A3DB31A706}">
          <p14:sldIdLst>
            <p14:sldId id="543"/>
            <p14:sldId id="376"/>
            <p14:sldId id="331"/>
            <p14:sldId id="284"/>
            <p14:sldId id="357"/>
            <p14:sldId id="673"/>
            <p14:sldId id="285"/>
            <p14:sldId id="286"/>
          </p14:sldIdLst>
        </p14:section>
        <p14:section name="Biopower, governmentality, and structural violence" id="{6E940C84-FFB0-480B-AC44-70A4DDCDC791}">
          <p14:sldIdLst>
            <p14:sldId id="371"/>
            <p14:sldId id="406"/>
            <p14:sldId id="679"/>
            <p14:sldId id="410"/>
            <p14:sldId id="355"/>
            <p14:sldId id="378"/>
            <p14:sldId id="398"/>
            <p14:sldId id="385"/>
          </p14:sldIdLst>
        </p14:section>
        <p14:section name="Colonialism:  the origins of global health" id="{C712BBD2-289A-4C07-B715-2F6F126B2909}">
          <p14:sldIdLst>
            <p14:sldId id="290"/>
            <p14:sldId id="291"/>
            <p14:sldId id="292"/>
            <p14:sldId id="367"/>
            <p14:sldId id="368"/>
            <p14:sldId id="295"/>
            <p14:sldId id="369"/>
            <p14:sldId id="296"/>
            <p14:sldId id="404"/>
            <p14:sldId id="660"/>
          </p14:sldIdLst>
        </p14:section>
        <p14:section name="The emergence of global health" id="{69740D17-A321-42C1-BDB9-E021C3D99BCD}">
          <p14:sldIdLst>
            <p14:sldId id="375"/>
            <p14:sldId id="301"/>
            <p14:sldId id="305"/>
            <p14:sldId id="306"/>
            <p14:sldId id="374"/>
          </p14:sldIdLst>
        </p14:section>
        <p14:section name="Today: decolonializing global health" id="{3FD306EC-5677-4CD1-AA78-522DD360B7CD}">
          <p14:sldIdLst>
            <p14:sldId id="269"/>
            <p14:sldId id="418"/>
            <p14:sldId id="403"/>
            <p14:sldId id="67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C5A1"/>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7933" autoAdjust="0"/>
    <p:restoredTop sz="80905" autoAdjust="0"/>
  </p:normalViewPr>
  <p:slideViewPr>
    <p:cSldViewPr snapToGrid="0" showGuides="1">
      <p:cViewPr varScale="1">
        <p:scale>
          <a:sx n="69" d="100"/>
          <a:sy n="69" d="100"/>
        </p:scale>
        <p:origin x="264" y="72"/>
      </p:cViewPr>
      <p:guideLst>
        <p:guide orient="horz" pos="2160"/>
        <p:guide pos="3840"/>
      </p:guideLst>
    </p:cSldViewPr>
  </p:slideViewPr>
  <p:outlineViewPr>
    <p:cViewPr>
      <p:scale>
        <a:sx n="33" d="100"/>
        <a:sy n="33" d="100"/>
      </p:scale>
      <p:origin x="0" y="-37824"/>
    </p:cViewPr>
  </p:outlineViewPr>
  <p:notesTextViewPr>
    <p:cViewPr>
      <p:scale>
        <a:sx n="125" d="100"/>
        <a:sy n="125" d="100"/>
      </p:scale>
      <p:origin x="0" y="0"/>
    </p:cViewPr>
  </p:notesTextViewPr>
  <p:sorterViewPr>
    <p:cViewPr varScale="1">
      <p:scale>
        <a:sx n="1" d="1"/>
        <a:sy n="1" d="1"/>
      </p:scale>
      <p:origin x="0" y="-2402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F5EB7F-4F0B-4EF6-AB2A-4BE2AA86CEC9}" type="datetimeFigureOut">
              <a:rPr lang="en-US" smtClean="0"/>
              <a:t>9/12/2023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D0FD8A-5DF6-4509-B927-55EB1802D495}" type="slidenum">
              <a:rPr lang="en-US" smtClean="0"/>
              <a:t>‹#›</a:t>
            </a:fld>
            <a:endParaRPr lang="en-US" dirty="0"/>
          </a:p>
        </p:txBody>
      </p:sp>
    </p:spTree>
    <p:extLst>
      <p:ext uri="{BB962C8B-B14F-4D97-AF65-F5344CB8AC3E}">
        <p14:creationId xmlns:p14="http://schemas.microsoft.com/office/powerpoint/2010/main" val="2346522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ytimes.com/interactive/2023/07/16/world/world-demographics.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notes section, additional content is provided here. </a:t>
            </a:r>
          </a:p>
        </p:txBody>
      </p:sp>
      <p:sp>
        <p:nvSpPr>
          <p:cNvPr id="4" name="Slide Number Placeholder 3"/>
          <p:cNvSpPr>
            <a:spLocks noGrp="1"/>
          </p:cNvSpPr>
          <p:nvPr>
            <p:ph type="sldNum" sz="quarter" idx="5"/>
          </p:nvPr>
        </p:nvSpPr>
        <p:spPr/>
        <p:txBody>
          <a:bodyPr/>
          <a:lstStyle/>
          <a:p>
            <a:fld id="{94D0FD8A-5DF6-4509-B927-55EB1802D495}" type="slidenum">
              <a:rPr lang="en-US" smtClean="0"/>
              <a:t>1</a:t>
            </a:fld>
            <a:endParaRPr lang="en-US" dirty="0"/>
          </a:p>
        </p:txBody>
      </p:sp>
    </p:spTree>
    <p:extLst>
      <p:ext uri="{BB962C8B-B14F-4D97-AF65-F5344CB8AC3E}">
        <p14:creationId xmlns:p14="http://schemas.microsoft.com/office/powerpoint/2010/main" val="779534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with a country, county, or city, health disparities can be extreme.  On the map above, life expectancy can vary by several years as a result of local conditions of poverty, unemployment, and exposure to environmental hazards like air pollution.</a:t>
            </a:r>
            <a:br>
              <a:rPr lang="en-US" dirty="0"/>
            </a:br>
            <a:br>
              <a:rPr lang="en-US" dirty="0"/>
            </a:br>
            <a:r>
              <a:rPr lang="en-US" dirty="0"/>
              <a:t>In Lexington, life expectancy can be expected to vary by up to 15 years (85 versus 70) depending upon your neighborhood.  </a:t>
            </a:r>
            <a:br>
              <a:rPr lang="en-US" dirty="0"/>
            </a:br>
            <a:br>
              <a:rPr lang="en-US" dirty="0"/>
            </a:br>
            <a:r>
              <a:rPr lang="en-US" dirty="0"/>
              <a:t>https://www.cdc.gov/nchs/nvss/usaleep/usaleep.html#life-expectancy</a:t>
            </a:r>
            <a:br>
              <a:rPr lang="en-US" dirty="0"/>
            </a:br>
            <a:r>
              <a:rPr lang="en-US" dirty="0"/>
              <a:t>https://qz.com/1462111/map-what-story-does-your-neighborhoods-life-expectancy-tell/</a:t>
            </a:r>
            <a:br>
              <a:rPr lang="en-US" dirty="0"/>
            </a:br>
            <a:br>
              <a:rPr lang="en-US" dirty="0"/>
            </a:br>
            <a:r>
              <a:rPr lang="en-US" dirty="0"/>
              <a:t>This map shows “period life expectancy,” which is the average age at death for somebody who lived their whole life through the current conditions of the neighborhood</a:t>
            </a:r>
          </a:p>
        </p:txBody>
      </p:sp>
      <p:sp>
        <p:nvSpPr>
          <p:cNvPr id="4" name="Slide Number Placeholder 3"/>
          <p:cNvSpPr>
            <a:spLocks noGrp="1"/>
          </p:cNvSpPr>
          <p:nvPr>
            <p:ph type="sldNum" sz="quarter" idx="5"/>
          </p:nvPr>
        </p:nvSpPr>
        <p:spPr/>
        <p:txBody>
          <a:bodyPr/>
          <a:lstStyle/>
          <a:p>
            <a:fld id="{94D0FD8A-5DF6-4509-B927-55EB1802D495}" type="slidenum">
              <a:rPr lang="en-US" smtClean="0"/>
              <a:t>10</a:t>
            </a:fld>
            <a:endParaRPr lang="en-US" dirty="0"/>
          </a:p>
        </p:txBody>
      </p:sp>
    </p:spTree>
    <p:extLst>
      <p:ext uri="{BB962C8B-B14F-4D97-AF65-F5344CB8AC3E}">
        <p14:creationId xmlns:p14="http://schemas.microsoft.com/office/powerpoint/2010/main" val="489619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Health is much more than the absence of disease, it is also the quality of life, as perceived from within</a:t>
            </a:r>
            <a:r>
              <a:rPr lang="en-US" baseline="0" dirty="0"/>
              <a:t> </a:t>
            </a:r>
            <a:r>
              <a:rPr lang="en-US" sz="800" i="0" kern="1200" dirty="0">
                <a:solidFill>
                  <a:schemeClr val="tx1"/>
                </a:solidFill>
                <a:latin typeface="+mn-lt"/>
                <a:ea typeface="+mn-ea"/>
                <a:cs typeface="+mn-cs"/>
              </a:rPr>
              <a:t>one’s culture and value systems.</a:t>
            </a:r>
            <a:br>
              <a:rPr lang="en-US" sz="800" i="0" kern="1200" dirty="0">
                <a:solidFill>
                  <a:schemeClr val="tx1"/>
                </a:solidFill>
                <a:latin typeface="+mn-lt"/>
                <a:ea typeface="+mn-ea"/>
                <a:cs typeface="+mn-cs"/>
              </a:rPr>
            </a:br>
            <a:br>
              <a:rPr lang="en-US" sz="800" i="0" kern="1200" dirty="0">
                <a:solidFill>
                  <a:schemeClr val="tx1"/>
                </a:solidFill>
                <a:latin typeface="+mn-lt"/>
                <a:ea typeface="+mn-ea"/>
                <a:cs typeface="+mn-cs"/>
              </a:rPr>
            </a:br>
            <a:r>
              <a:rPr lang="en-US" dirty="0"/>
              <a:t>In recent years there has been a broadening of focus in the measurement of health, beyond traditional health indicators such  as mortality and morbidity to  include  measures  of  the  impact  of  disease  and  impairment  on  daily  activities  and  behavior as well as perceived health measures.</a:t>
            </a:r>
            <a:r>
              <a:rPr lang="en-US" sz="800" i="0" kern="1200" dirty="0">
                <a:solidFill>
                  <a:schemeClr val="tx1"/>
                </a:solidFill>
                <a:latin typeface="+mn-lt"/>
                <a:ea typeface="+mn-ea"/>
                <a:cs typeface="+mn-cs"/>
              </a:rPr>
              <a:t>.</a:t>
            </a:r>
          </a:p>
          <a:p>
            <a:endParaRPr lang="en-US" sz="800" i="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2DAECDD-F869-4A25-8AA9-F8634FE2C62C}" type="slidenum">
              <a:rPr lang="en-US" smtClean="0"/>
              <a:t>12</a:t>
            </a:fld>
            <a:endParaRPr lang="en-US" dirty="0"/>
          </a:p>
        </p:txBody>
      </p:sp>
    </p:spTree>
    <p:extLst>
      <p:ext uri="{BB962C8B-B14F-4D97-AF65-F5344CB8AC3E}">
        <p14:creationId xmlns:p14="http://schemas.microsoft.com/office/powerpoint/2010/main" val="2868570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DAECDD-F869-4A25-8AA9-F8634FE2C62C}" type="slidenum">
              <a:rPr lang="en-US" smtClean="0"/>
              <a:t>13</a:t>
            </a:fld>
            <a:endParaRPr lang="en-US" dirty="0"/>
          </a:p>
        </p:txBody>
      </p:sp>
    </p:spTree>
    <p:extLst>
      <p:ext uri="{BB962C8B-B14F-4D97-AF65-F5344CB8AC3E}">
        <p14:creationId xmlns:p14="http://schemas.microsoft.com/office/powerpoint/2010/main" val="2900083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https://ourworldindata.org/uploads/2013/05/ourworldindata_life-expectancy-cumulative-over-200-years.png</a:t>
            </a:r>
            <a:br>
              <a:rPr lang="en-US" dirty="0"/>
            </a:br>
            <a:br>
              <a:rPr lang="en-US" dirty="0"/>
            </a:br>
            <a:r>
              <a:rPr lang="en-US" dirty="0"/>
              <a:t>https://ourworldindata.org/health-meta</a:t>
            </a:r>
            <a:br>
              <a:rPr lang="en-US" dirty="0"/>
            </a:br>
            <a:br>
              <a:rPr lang="en-US" dirty="0"/>
            </a:br>
            <a:r>
              <a:rPr lang="en-US" dirty="0"/>
              <a:t>Everyone today is, on average, better off in terms of living longer, but the gap between the extremes of life expectancy has widened.</a:t>
            </a:r>
          </a:p>
          <a:p>
            <a:endParaRPr lang="en-US" dirty="0"/>
          </a:p>
        </p:txBody>
      </p:sp>
      <p:sp>
        <p:nvSpPr>
          <p:cNvPr id="4" name="Slide Number Placeholder 3"/>
          <p:cNvSpPr>
            <a:spLocks noGrp="1"/>
          </p:cNvSpPr>
          <p:nvPr>
            <p:ph type="sldNum" sz="quarter" idx="10"/>
          </p:nvPr>
        </p:nvSpPr>
        <p:spPr/>
        <p:txBody>
          <a:bodyPr/>
          <a:lstStyle/>
          <a:p>
            <a:fld id="{94D0FD8A-5DF6-4509-B927-55EB1802D495}" type="slidenum">
              <a:rPr lang="en-US" smtClean="0"/>
              <a:t>15</a:t>
            </a:fld>
            <a:endParaRPr lang="en-US" dirty="0"/>
          </a:p>
        </p:txBody>
      </p:sp>
    </p:spTree>
    <p:extLst>
      <p:ext uri="{BB962C8B-B14F-4D97-AF65-F5344CB8AC3E}">
        <p14:creationId xmlns:p14="http://schemas.microsoft.com/office/powerpoint/2010/main" val="1690783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photo conveys how the health issue of the Covid-19 pandemic is also cultural and political and not likely to solved solely be medical innovations and technology. Culture matters, and it matters in the way in which differs around the globe. </a:t>
            </a:r>
          </a:p>
        </p:txBody>
      </p:sp>
      <p:sp>
        <p:nvSpPr>
          <p:cNvPr id="4" name="Slide Number Placeholder 3"/>
          <p:cNvSpPr>
            <a:spLocks noGrp="1"/>
          </p:cNvSpPr>
          <p:nvPr>
            <p:ph type="sldNum" sz="quarter" idx="5"/>
          </p:nvPr>
        </p:nvSpPr>
        <p:spPr/>
        <p:txBody>
          <a:bodyPr/>
          <a:lstStyle/>
          <a:p>
            <a:fld id="{94D0FD8A-5DF6-4509-B927-55EB1802D495}" type="slidenum">
              <a:rPr lang="en-US" smtClean="0"/>
              <a:t>16</a:t>
            </a:fld>
            <a:endParaRPr lang="en-US" dirty="0"/>
          </a:p>
        </p:txBody>
      </p:sp>
    </p:spTree>
    <p:extLst>
      <p:ext uri="{BB962C8B-B14F-4D97-AF65-F5344CB8AC3E}">
        <p14:creationId xmlns:p14="http://schemas.microsoft.com/office/powerpoint/2010/main" val="18370637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j-lt"/>
              </a:rPr>
              <a:t>Another example of the resocializing disciplines.</a:t>
            </a:r>
            <a:br>
              <a:rPr lang="en-US" sz="1200" dirty="0">
                <a:latin typeface="+mj-lt"/>
              </a:rPr>
            </a:br>
            <a:br>
              <a:rPr lang="en-US" sz="1200" dirty="0">
                <a:latin typeface="+mj-lt"/>
              </a:rPr>
            </a:br>
            <a:r>
              <a:rPr lang="en-US" sz="1200" dirty="0">
                <a:latin typeface="+mj-lt"/>
              </a:rPr>
              <a:t>Translational gap here means the distance spanning the objective identification of a drug or treatment and how it might actually work (or not) when you start deploying it in many different contexts of where and how people live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j-lt"/>
              </a:rPr>
              <a:t>More social knowledge about how people live, and how they live differently, matter for medicine, even medicine that we consider scientific and built on principals of genetics, biochemistry, and physiology. We need to record biographical narratives for individual patients to bridge the ‘translational gap’</a:t>
            </a:r>
          </a:p>
          <a:p>
            <a:endParaRPr lang="en-US" dirty="0"/>
          </a:p>
        </p:txBody>
      </p:sp>
      <p:sp>
        <p:nvSpPr>
          <p:cNvPr id="4" name="Slide Number Placeholder 3"/>
          <p:cNvSpPr>
            <a:spLocks noGrp="1"/>
          </p:cNvSpPr>
          <p:nvPr>
            <p:ph type="sldNum" sz="quarter" idx="5"/>
          </p:nvPr>
        </p:nvSpPr>
        <p:spPr/>
        <p:txBody>
          <a:bodyPr/>
          <a:lstStyle/>
          <a:p>
            <a:fld id="{94D0FD8A-5DF6-4509-B927-55EB1802D495}" type="slidenum">
              <a:rPr lang="en-US" smtClean="0"/>
              <a:t>17</a:t>
            </a:fld>
            <a:endParaRPr lang="en-US" dirty="0"/>
          </a:p>
        </p:txBody>
      </p:sp>
    </p:spTree>
    <p:extLst>
      <p:ext uri="{BB962C8B-B14F-4D97-AF65-F5344CB8AC3E}">
        <p14:creationId xmlns:p14="http://schemas.microsoft.com/office/powerpoint/2010/main" val="477797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scales of clinicians:  Malarial parasites (Plasmodium) in human red blood cells (top photo). Artemisinin, a drug prescribed to treat and prevent malaria (center). Epidemiologists and planners might address the causes of malaria and its treatment at a larger scale, such as the open canal carrying waste water in Madagascar (bottom)</a:t>
            </a:r>
          </a:p>
        </p:txBody>
      </p:sp>
      <p:sp>
        <p:nvSpPr>
          <p:cNvPr id="4" name="Slide Number Placeholder 3"/>
          <p:cNvSpPr>
            <a:spLocks noGrp="1"/>
          </p:cNvSpPr>
          <p:nvPr>
            <p:ph type="sldNum" sz="quarter" idx="5"/>
          </p:nvPr>
        </p:nvSpPr>
        <p:spPr/>
        <p:txBody>
          <a:bodyPr/>
          <a:lstStyle/>
          <a:p>
            <a:fld id="{94D0FD8A-5DF6-4509-B927-55EB1802D495}" type="slidenum">
              <a:rPr lang="en-US" smtClean="0"/>
              <a:t>18</a:t>
            </a:fld>
            <a:endParaRPr lang="en-US" dirty="0"/>
          </a:p>
        </p:txBody>
      </p:sp>
    </p:spTree>
    <p:extLst>
      <p:ext uri="{BB962C8B-B14F-4D97-AF65-F5344CB8AC3E}">
        <p14:creationId xmlns:p14="http://schemas.microsoft.com/office/powerpoint/2010/main" val="42310920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Women in a hospital ward with malaria bed nets in Bunia, the Democratic Republic of the Congo.</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94D0FD8A-5DF6-4509-B927-55EB1802D495}" type="slidenum">
              <a:rPr lang="en-US" smtClean="0"/>
              <a:t>19</a:t>
            </a:fld>
            <a:endParaRPr lang="en-US" dirty="0"/>
          </a:p>
        </p:txBody>
      </p:sp>
    </p:spTree>
    <p:extLst>
      <p:ext uri="{BB962C8B-B14F-4D97-AF65-F5344CB8AC3E}">
        <p14:creationId xmlns:p14="http://schemas.microsoft.com/office/powerpoint/2010/main" val="1617228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Malaria has causal relationships that span scales – it is not just one particular scale that is important, but all of them. You could include the spatial and temporal domains that define ecology and evolution, as the co-evolution of the malarial parasite, mosquitoes, and the human immune system are also a key part of understanding how to lessen the burden of malaria. </a:t>
            </a:r>
          </a:p>
        </p:txBody>
      </p:sp>
      <p:sp>
        <p:nvSpPr>
          <p:cNvPr id="4" name="Slide Number Placeholder 3"/>
          <p:cNvSpPr>
            <a:spLocks noGrp="1"/>
          </p:cNvSpPr>
          <p:nvPr>
            <p:ph type="sldNum" sz="quarter" idx="5"/>
          </p:nvPr>
        </p:nvSpPr>
        <p:spPr/>
        <p:txBody>
          <a:bodyPr/>
          <a:lstStyle/>
          <a:p>
            <a:fld id="{94D0FD8A-5DF6-4509-B927-55EB1802D495}" type="slidenum">
              <a:rPr lang="en-US" smtClean="0"/>
              <a:t>20</a:t>
            </a:fld>
            <a:endParaRPr lang="en-US" dirty="0"/>
          </a:p>
        </p:txBody>
      </p:sp>
    </p:spTree>
    <p:extLst>
      <p:ext uri="{BB962C8B-B14F-4D97-AF65-F5344CB8AC3E}">
        <p14:creationId xmlns:p14="http://schemas.microsoft.com/office/powerpoint/2010/main" val="2924846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https://www.nytimes.com/2023/04/21/world/europe/belgium-geel-psychiatric-care.html</a:t>
            </a:r>
          </a:p>
          <a:p>
            <a:endParaRPr lang="en-US" baseline="0" dirty="0"/>
          </a:p>
        </p:txBody>
      </p:sp>
      <p:sp>
        <p:nvSpPr>
          <p:cNvPr id="4" name="Slide Number Placeholder 3"/>
          <p:cNvSpPr>
            <a:spLocks noGrp="1"/>
          </p:cNvSpPr>
          <p:nvPr>
            <p:ph type="sldNum" sz="quarter" idx="10"/>
          </p:nvPr>
        </p:nvSpPr>
        <p:spPr/>
        <p:txBody>
          <a:bodyPr/>
          <a:lstStyle/>
          <a:p>
            <a:fld id="{94D0FD8A-5DF6-4509-B927-55EB1802D495}" type="slidenum">
              <a:rPr lang="en-US" smtClean="0"/>
              <a:t>21</a:t>
            </a:fld>
            <a:endParaRPr lang="en-US" dirty="0"/>
          </a:p>
        </p:txBody>
      </p:sp>
    </p:spTree>
    <p:extLst>
      <p:ext uri="{BB962C8B-B14F-4D97-AF65-F5344CB8AC3E}">
        <p14:creationId xmlns:p14="http://schemas.microsoft.com/office/powerpoint/2010/main" val="2284512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https://www.nytimes.com/2019/12/28/opinion/sunday/2019-best-year-poverty.html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https://www.nytimes.com/2020/10/13/books/review/a-good-time-to-be-born-perri-klass.html</a:t>
            </a:r>
            <a:br>
              <a:rPr lang="en-US" dirty="0"/>
            </a:br>
            <a:br>
              <a:rPr lang="en-US" dirty="0"/>
            </a:br>
            <a:r>
              <a:rPr lang="en-US" dirty="0"/>
              <a:t>90% global literacy rate in 2019</a:t>
            </a:r>
            <a:br>
              <a:rPr lang="en-US" dirty="0"/>
            </a:br>
            <a:br>
              <a:rPr lang="en-US" dirty="0"/>
            </a:br>
            <a:r>
              <a:rPr lang="en-US" dirty="0"/>
              <a:t>Some global health scholars and journalists think too much emphasis is given to the tragedy and not the gains and improvements. </a:t>
            </a:r>
          </a:p>
          <a:p>
            <a:endParaRPr lang="en-US" dirty="0"/>
          </a:p>
        </p:txBody>
      </p:sp>
      <p:sp>
        <p:nvSpPr>
          <p:cNvPr id="4" name="Slide Number Placeholder 3"/>
          <p:cNvSpPr>
            <a:spLocks noGrp="1"/>
          </p:cNvSpPr>
          <p:nvPr>
            <p:ph type="sldNum" sz="quarter" idx="5"/>
          </p:nvPr>
        </p:nvSpPr>
        <p:spPr/>
        <p:txBody>
          <a:bodyPr/>
          <a:lstStyle/>
          <a:p>
            <a:fld id="{94D0FD8A-5DF6-4509-B927-55EB1802D495}" type="slidenum">
              <a:rPr lang="en-US" smtClean="0"/>
              <a:t>2</a:t>
            </a:fld>
            <a:endParaRPr lang="en-US" dirty="0"/>
          </a:p>
        </p:txBody>
      </p:sp>
    </p:spTree>
    <p:extLst>
      <p:ext uri="{BB962C8B-B14F-4D97-AF65-F5344CB8AC3E}">
        <p14:creationId xmlns:p14="http://schemas.microsoft.com/office/powerpoint/2010/main" val="21986513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dirty="0"/>
              <a:t>Recent textbooks on evolutionary medicine.</a:t>
            </a:r>
          </a:p>
          <a:p>
            <a:endParaRPr lang="en-US" b="1" dirty="0"/>
          </a:p>
          <a:p>
            <a:r>
              <a:rPr lang="en-US" b="0" dirty="0"/>
              <a:t>One Health </a:t>
            </a:r>
            <a:r>
              <a:rPr lang="en-US" dirty="0"/>
              <a:t>is the idea that the health of people is connected to the health of animals and the environment. It prioritizes</a:t>
            </a:r>
            <a:r>
              <a:rPr lang="en-US" baseline="0" dirty="0"/>
              <a:t> the recognition of </a:t>
            </a:r>
            <a:r>
              <a:rPr lang="en-US" dirty="0"/>
              <a:t>the interconnection between people, animals, plants, and their shared environment. </a:t>
            </a:r>
            <a:br>
              <a:rPr lang="en-US" dirty="0"/>
            </a:br>
            <a:br>
              <a:rPr lang="en-US" dirty="0"/>
            </a:br>
            <a:r>
              <a:rPr lang="en-US" dirty="0"/>
              <a:t>A One Health approach is important because 6 out of every 10 infectious diseases in humans are spread from animals. For example,  Covid is not just about humans. It is also about the bat populations that harbor the virus.</a:t>
            </a:r>
            <a:br>
              <a:rPr lang="en-US" dirty="0"/>
            </a:br>
            <a:endParaRPr lang="en-US" dirty="0"/>
          </a:p>
          <a:p>
            <a:r>
              <a:rPr lang="en-US" dirty="0"/>
              <a:t>https://www.cdc.gov/onehealth/index.html</a:t>
            </a:r>
          </a:p>
        </p:txBody>
      </p:sp>
      <p:sp>
        <p:nvSpPr>
          <p:cNvPr id="4" name="Slide Number Placeholder 3"/>
          <p:cNvSpPr>
            <a:spLocks noGrp="1"/>
          </p:cNvSpPr>
          <p:nvPr>
            <p:ph type="sldNum" sz="quarter" idx="10"/>
          </p:nvPr>
        </p:nvSpPr>
        <p:spPr/>
        <p:txBody>
          <a:bodyPr/>
          <a:lstStyle/>
          <a:p>
            <a:fld id="{94D0FD8A-5DF6-4509-B927-55EB1802D495}" type="slidenum">
              <a:rPr lang="en-US" smtClean="0"/>
              <a:t>22</a:t>
            </a:fld>
            <a:endParaRPr lang="en-US" dirty="0"/>
          </a:p>
        </p:txBody>
      </p:sp>
    </p:spTree>
    <p:extLst>
      <p:ext uri="{BB962C8B-B14F-4D97-AF65-F5344CB8AC3E}">
        <p14:creationId xmlns:p14="http://schemas.microsoft.com/office/powerpoint/2010/main" val="28659285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Heart disease has an evolutionary explanation</a:t>
            </a:r>
          </a:p>
          <a:p>
            <a:endParaRPr lang="en-US" dirty="0"/>
          </a:p>
          <a:p>
            <a:r>
              <a:rPr lang="en-US" dirty="0"/>
              <a:t>While it’s hard to recreate ancient human life and find a causative link, the Tsimane, (in photo) a remote people living in the Bolivian rain forest, provide a sneak peek. The Tsimane, who have minimal atherosclerosis, are under relentless assault by infectious organisms. Ancient humans predating the Tsimane were under even greater siege. The only human beings who could survive were those with a vigilant immune system, always on the lookout for foreign invaders.</a:t>
            </a:r>
          </a:p>
          <a:p>
            <a:endParaRPr lang="en-US" dirty="0"/>
          </a:p>
          <a:p>
            <a:r>
              <a:rPr lang="en-US" dirty="0"/>
              <a:t>In response to infections, the immune system unleashes a powerful response called inflammation. In extreme forms, such as after catching the flu, inflammation can set the body ablaze and is our best means to keep us sterile and free of infection. Inflammation also plays an important role when someone gets hurt and the barrier between the body and the world outside is breached. Inflammatory cells unleash a cascade that results in blood clots forming to quickly plug nicks and cuts. As species have evolved, they have also developed stronger mechanisms of clot formation.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the institution of better public hygiene, our great guardian, inflammation, no longer busy with outsiders, turned its menacing guns inward. Inflammation is responsible for every important step in the story of atherosclerosis, from its birth as fatty streaks in the lining of the blood vessels, to the dramatic eruption of cholesterol-laden plaques in blood vessels supplying the heart, brain and legs, that activate our clotting cascade, leading to blockages that cause heart attacks, strokes and blood-choked limbs needing amputation.</a:t>
            </a:r>
            <a:br>
              <a:rPr lang="en-US" dirty="0"/>
            </a:br>
            <a:br>
              <a:rPr lang="en-US" dirty="0"/>
            </a:br>
            <a:r>
              <a:rPr lang="en-US" dirty="0"/>
              <a:t>The Tsimane, a remote people living in the Bolivian rain forest.  They experience very low levels of atherosclerosis (hardening of the arteries) because of frequent exposures to infectious agents. Their immune systems do not readily trigger the inflammation that underlies all the stages of atherosclerosis because of these constant environmental exposures.</a:t>
            </a:r>
          </a:p>
          <a:p>
            <a:endParaRPr lang="en-US" dirty="0"/>
          </a:p>
          <a:p>
            <a:endParaRPr lang="en-US" dirty="0"/>
          </a:p>
          <a:p>
            <a:r>
              <a:rPr lang="en-US" dirty="0"/>
              <a:t>https://www.nytimes.com/2019/08/06/opinion/evolution-heart-disease.html?smid=nytcore-ios-share</a:t>
            </a:r>
            <a:br>
              <a:rPr lang="en-US" dirty="0"/>
            </a:br>
            <a:r>
              <a:rPr lang="en-US" dirty="0"/>
              <a:t>http://tsimane.anth.ucsb.edu/tsimaneinfo.html</a:t>
            </a:r>
          </a:p>
          <a:p>
            <a:r>
              <a:rPr lang="en-US" dirty="0"/>
              <a:t>https://doi.org/10.1016/S0140-6736(17)30752-3</a:t>
            </a:r>
          </a:p>
          <a:p>
            <a:endParaRPr lang="en-US" dirty="0"/>
          </a:p>
          <a:p>
            <a:r>
              <a:rPr lang="en-US" dirty="0"/>
              <a:t>Kaplan, H., Thompson, R. C., Trumble, B. C., Wann, L. S., Allam, A. H., Beheim, B., ... &amp; Rodriguez, D. E. (2017). Coronary atherosclerosis in indigenous South American Tsimane: a cross-sectional cohort study. </a:t>
            </a:r>
            <a:r>
              <a:rPr lang="en-US" i="1" dirty="0"/>
              <a:t>The Lancet</a:t>
            </a:r>
            <a:r>
              <a:rPr lang="en-US" dirty="0"/>
              <a:t>, </a:t>
            </a:r>
            <a:r>
              <a:rPr lang="en-US" i="1" dirty="0"/>
              <a:t>389</a:t>
            </a:r>
            <a:r>
              <a:rPr lang="en-US" dirty="0"/>
              <a:t>(10080), 1730-1739.</a:t>
            </a:r>
          </a:p>
        </p:txBody>
      </p:sp>
      <p:sp>
        <p:nvSpPr>
          <p:cNvPr id="4" name="Slide Number Placeholder 3"/>
          <p:cNvSpPr>
            <a:spLocks noGrp="1"/>
          </p:cNvSpPr>
          <p:nvPr>
            <p:ph type="sldNum" sz="quarter" idx="10"/>
          </p:nvPr>
        </p:nvSpPr>
        <p:spPr/>
        <p:txBody>
          <a:bodyPr/>
          <a:lstStyle/>
          <a:p>
            <a:fld id="{94D0FD8A-5DF6-4509-B927-55EB1802D495}" type="slidenum">
              <a:rPr lang="en-US" smtClean="0"/>
              <a:t>23</a:t>
            </a:fld>
            <a:endParaRPr lang="en-US" dirty="0"/>
          </a:p>
        </p:txBody>
      </p:sp>
    </p:spTree>
    <p:extLst>
      <p:ext uri="{BB962C8B-B14F-4D97-AF65-F5344CB8AC3E}">
        <p14:creationId xmlns:p14="http://schemas.microsoft.com/office/powerpoint/2010/main" val="29252717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the idea of health on a globally connected planet?  What you do here may have health implications for some one far away for one.  Using a computer impacts the health of others far from where you live, through the industries that make the computers and their components, as well as the waste streams that recycle our discarded devices.  </a:t>
            </a:r>
            <a:br>
              <a:rPr lang="en-US" dirty="0"/>
            </a:br>
            <a:br>
              <a:rPr lang="en-US" dirty="0"/>
            </a:br>
            <a:r>
              <a:rPr lang="en-US" dirty="0"/>
              <a:t>https://www.theguardian.com/world/2013/dec/14/ghana-dump-electronic-waste-not-good-place-live</a:t>
            </a:r>
            <a:br>
              <a:rPr lang="en-US" dirty="0"/>
            </a:br>
            <a:br>
              <a:rPr lang="en-US" dirty="0"/>
            </a:br>
            <a:endParaRPr lang="en-US" dirty="0"/>
          </a:p>
          <a:p>
            <a:endParaRPr lang="en-US" dirty="0"/>
          </a:p>
        </p:txBody>
      </p:sp>
      <p:sp>
        <p:nvSpPr>
          <p:cNvPr id="4" name="Slide Number Placeholder 3"/>
          <p:cNvSpPr>
            <a:spLocks noGrp="1"/>
          </p:cNvSpPr>
          <p:nvPr>
            <p:ph type="sldNum" sz="quarter" idx="10"/>
          </p:nvPr>
        </p:nvSpPr>
        <p:spPr/>
        <p:txBody>
          <a:bodyPr/>
          <a:lstStyle/>
          <a:p>
            <a:fld id="{94D0FD8A-5DF6-4509-B927-55EB1802D495}" type="slidenum">
              <a:rPr lang="en-US" smtClean="0"/>
              <a:t>24</a:t>
            </a:fld>
            <a:endParaRPr lang="en-US" dirty="0"/>
          </a:p>
        </p:txBody>
      </p:sp>
    </p:spTree>
    <p:extLst>
      <p:ext uri="{BB962C8B-B14F-4D97-AF65-F5344CB8AC3E}">
        <p14:creationId xmlns:p14="http://schemas.microsoft.com/office/powerpoint/2010/main" val="25232758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D0FD8A-5DF6-4509-B927-55EB1802D495}" type="slidenum">
              <a:rPr lang="en-US" smtClean="0"/>
              <a:t>25</a:t>
            </a:fld>
            <a:endParaRPr lang="en-US" dirty="0"/>
          </a:p>
        </p:txBody>
      </p:sp>
    </p:spTree>
    <p:extLst>
      <p:ext uri="{BB962C8B-B14F-4D97-AF65-F5344CB8AC3E}">
        <p14:creationId xmlns:p14="http://schemas.microsoft.com/office/powerpoint/2010/main" val="22670857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Globalization 2.0</a:t>
            </a:r>
          </a:p>
        </p:txBody>
      </p:sp>
      <p:sp>
        <p:nvSpPr>
          <p:cNvPr id="4" name="Slide Number Placeholder 3"/>
          <p:cNvSpPr>
            <a:spLocks noGrp="1"/>
          </p:cNvSpPr>
          <p:nvPr>
            <p:ph type="sldNum" sz="quarter" idx="5"/>
          </p:nvPr>
        </p:nvSpPr>
        <p:spPr/>
        <p:txBody>
          <a:bodyPr/>
          <a:lstStyle/>
          <a:p>
            <a:fld id="{94D0FD8A-5DF6-4509-B927-55EB1802D495}" type="slidenum">
              <a:rPr lang="en-US" smtClean="0"/>
              <a:t>26</a:t>
            </a:fld>
            <a:endParaRPr lang="en-US" dirty="0"/>
          </a:p>
        </p:txBody>
      </p:sp>
    </p:spTree>
    <p:extLst>
      <p:ext uri="{BB962C8B-B14F-4D97-AF65-F5344CB8AC3E}">
        <p14:creationId xmlns:p14="http://schemas.microsoft.com/office/powerpoint/2010/main" val="10871079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Not entirely valid to say that globalization raises standards of living everywhere and creates wealth.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Displacement of workers have health impacts, for example, part of the rise of the opioid epidemic in the US were</a:t>
            </a:r>
            <a:r>
              <a:rPr lang="en-US" sz="1200" baseline="0" dirty="0"/>
              <a:t> the layoffs of thousand of workers in factories and manufacturing when jobs went overseas because of lower wages that could be paid there. </a:t>
            </a:r>
            <a:endParaRPr lang="en-US" sz="1200" dirty="0"/>
          </a:p>
          <a:p>
            <a:endParaRPr lang="en-US" dirty="0"/>
          </a:p>
        </p:txBody>
      </p:sp>
      <p:sp>
        <p:nvSpPr>
          <p:cNvPr id="4" name="Slide Number Placeholder 3"/>
          <p:cNvSpPr>
            <a:spLocks noGrp="1"/>
          </p:cNvSpPr>
          <p:nvPr>
            <p:ph type="sldNum" sz="quarter" idx="10"/>
          </p:nvPr>
        </p:nvSpPr>
        <p:spPr/>
        <p:txBody>
          <a:bodyPr/>
          <a:lstStyle/>
          <a:p>
            <a:fld id="{94D0FD8A-5DF6-4509-B927-55EB1802D495}" type="slidenum">
              <a:rPr lang="en-US" smtClean="0"/>
              <a:t>28</a:t>
            </a:fld>
            <a:endParaRPr lang="en-US" dirty="0"/>
          </a:p>
        </p:txBody>
      </p:sp>
    </p:spTree>
    <p:extLst>
      <p:ext uri="{BB962C8B-B14F-4D97-AF65-F5344CB8AC3E}">
        <p14:creationId xmlns:p14="http://schemas.microsoft.com/office/powerpoint/2010/main" val="23725360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Percentage change of prevalence of diabetes (1990-2016)</a:t>
            </a:r>
          </a:p>
          <a:p>
            <a:endParaRPr lang="en-US" dirty="0"/>
          </a:p>
          <a:p>
            <a:r>
              <a:rPr lang="en-US" dirty="0"/>
              <a:t>https://www.thelancet.com/pdfs/journals/langlo/PIIS2214-109X(18)30387-5.pdf</a:t>
            </a:r>
          </a:p>
          <a:p>
            <a:endParaRPr lang="en-US" dirty="0"/>
          </a:p>
          <a:p>
            <a:r>
              <a:rPr lang="en-US" sz="1200" kern="1200" dirty="0">
                <a:solidFill>
                  <a:schemeClr val="tx1"/>
                </a:solidFill>
                <a:effectLst/>
                <a:latin typeface="+mn-lt"/>
                <a:ea typeface="+mn-ea"/>
                <a:cs typeface="+mn-cs"/>
              </a:rPr>
              <a:t>As part of the epidemiological transition from communicable diseases to non-communicable diseases, the burden of diabetes and its risk factors has been increasing in India.  Globalization, and urbanization have altered traditional diets and increased</a:t>
            </a:r>
            <a:r>
              <a:rPr lang="en-US" sz="1200" kern="1200" baseline="0" dirty="0">
                <a:solidFill>
                  <a:schemeClr val="tx1"/>
                </a:solidFill>
                <a:effectLst/>
                <a:latin typeface="+mn-lt"/>
                <a:ea typeface="+mn-ea"/>
                <a:cs typeface="+mn-cs"/>
              </a:rPr>
              <a:t> rates of obesity and diabetes.</a:t>
            </a:r>
            <a:endParaRPr lang="en-US" dirty="0"/>
          </a:p>
        </p:txBody>
      </p:sp>
      <p:sp>
        <p:nvSpPr>
          <p:cNvPr id="4" name="Slide Number Placeholder 3"/>
          <p:cNvSpPr>
            <a:spLocks noGrp="1"/>
          </p:cNvSpPr>
          <p:nvPr>
            <p:ph type="sldNum" sz="quarter" idx="10"/>
          </p:nvPr>
        </p:nvSpPr>
        <p:spPr/>
        <p:txBody>
          <a:bodyPr/>
          <a:lstStyle/>
          <a:p>
            <a:fld id="{94D0FD8A-5DF6-4509-B927-55EB1802D495}" type="slidenum">
              <a:rPr lang="en-US" smtClean="0"/>
              <a:t>29</a:t>
            </a:fld>
            <a:endParaRPr lang="en-US" dirty="0"/>
          </a:p>
        </p:txBody>
      </p:sp>
    </p:spTree>
    <p:extLst>
      <p:ext uri="{BB962C8B-B14F-4D97-AF65-F5344CB8AC3E}">
        <p14:creationId xmlns:p14="http://schemas.microsoft.com/office/powerpoint/2010/main" val="34426195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In India cow is considered as a holy animal. McDonald’s localized its menu to suit Indian taste buds by providing food items ranging from McAloo tikki burgers which consisted of vegetables like mashed potato patty</a:t>
            </a:r>
            <a:br>
              <a:rPr lang="en-US" dirty="0"/>
            </a:br>
            <a:br>
              <a:rPr lang="en-US" dirty="0"/>
            </a:br>
            <a:r>
              <a:rPr lang="en-US" dirty="0"/>
              <a:t>Obesity and Type 2 </a:t>
            </a:r>
            <a:r>
              <a:rPr lang="en-US" baseline="0" dirty="0"/>
              <a:t>diabetes have a common biological basis among all humans. However, we can’t assume that the factors that initiate lifestyle diseases like Type 2 diabetes are exactly the same everywhere, and a single strategy to prevent and treat it would likewise work the same everywhere. Circumstances of diet, access to health care, level of physical activity required at work, and the population genetics that determine susceptibility will vary from place to place and culture to culture. The epidemic of obesity and diabetes is global, but it is also local, or glocalized. </a:t>
            </a:r>
            <a:br>
              <a:rPr lang="en-US" baseline="0" dirty="0"/>
            </a:br>
            <a:br>
              <a:rPr lang="en-US" baseline="0" dirty="0"/>
            </a:br>
            <a:endParaRPr lang="en-US" dirty="0"/>
          </a:p>
        </p:txBody>
      </p:sp>
      <p:sp>
        <p:nvSpPr>
          <p:cNvPr id="4" name="Slide Number Placeholder 3"/>
          <p:cNvSpPr>
            <a:spLocks noGrp="1"/>
          </p:cNvSpPr>
          <p:nvPr>
            <p:ph type="sldNum" sz="quarter" idx="10"/>
          </p:nvPr>
        </p:nvSpPr>
        <p:spPr/>
        <p:txBody>
          <a:bodyPr/>
          <a:lstStyle/>
          <a:p>
            <a:fld id="{94D0FD8A-5DF6-4509-B927-55EB1802D495}" type="slidenum">
              <a:rPr lang="en-US" smtClean="0"/>
              <a:t>30</a:t>
            </a:fld>
            <a:endParaRPr lang="en-US" dirty="0"/>
          </a:p>
        </p:txBody>
      </p:sp>
    </p:spTree>
    <p:extLst>
      <p:ext uri="{BB962C8B-B14F-4D97-AF65-F5344CB8AC3E}">
        <p14:creationId xmlns:p14="http://schemas.microsoft.com/office/powerpoint/2010/main" val="801395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Gandhi (top) fought a non-violent protest against British colonial rule in India and Africa. </a:t>
            </a:r>
          </a:p>
          <a:p>
            <a:endParaRPr lang="en-US" dirty="0"/>
          </a:p>
          <a:p>
            <a:r>
              <a:rPr lang="en-US" dirty="0"/>
              <a:t>Under Indian law, only manufacturing processes, not the products themselves, are covered by patents. So Indian drug companies can boldly reverse-engineer best-selling drugs and sell copies cheaply. </a:t>
            </a:r>
          </a:p>
          <a:p>
            <a:endParaRPr lang="en-US" dirty="0"/>
          </a:p>
          <a:p>
            <a:r>
              <a:rPr lang="en-US" dirty="0"/>
              <a:t>https://www.cipla.com/about-us/our-history</a:t>
            </a:r>
          </a:p>
          <a:p>
            <a:endParaRPr lang="en-US" dirty="0"/>
          </a:p>
        </p:txBody>
      </p:sp>
      <p:sp>
        <p:nvSpPr>
          <p:cNvPr id="4" name="Slide Number Placeholder 3"/>
          <p:cNvSpPr>
            <a:spLocks noGrp="1"/>
          </p:cNvSpPr>
          <p:nvPr>
            <p:ph type="sldNum" sz="quarter" idx="10"/>
          </p:nvPr>
        </p:nvSpPr>
        <p:spPr/>
        <p:txBody>
          <a:bodyPr/>
          <a:lstStyle/>
          <a:p>
            <a:fld id="{94D0FD8A-5DF6-4509-B927-55EB1802D495}" type="slidenum">
              <a:rPr lang="en-US" smtClean="0"/>
              <a:t>31</a:t>
            </a:fld>
            <a:endParaRPr lang="en-US" dirty="0"/>
          </a:p>
        </p:txBody>
      </p:sp>
    </p:spTree>
    <p:extLst>
      <p:ext uri="{BB962C8B-B14F-4D97-AF65-F5344CB8AC3E}">
        <p14:creationId xmlns:p14="http://schemas.microsoft.com/office/powerpoint/2010/main" val="6262158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Cipla has a long tradition of serving poor countries. In 2001, its chairman, Yusuf K. Hamied, shocked the global pharmaceutical industry by offering a triple-therapy AIDS cocktail for $350 a year to Doctors Without Borders at a time Western companies were charging $12,000.</a:t>
            </a:r>
            <a:r>
              <a:rPr lang="en-US" baseline="0" dirty="0"/>
              <a:t> Today it is one of the companies offering low cost cancer drugs to African nations. </a:t>
            </a:r>
            <a:br>
              <a:rPr lang="en-US" baseline="0" dirty="0"/>
            </a:br>
            <a:br>
              <a:rPr lang="en-US" baseline="0" dirty="0"/>
            </a:br>
            <a:r>
              <a:rPr lang="en-US" baseline="0" dirty="0"/>
              <a:t>India and China make many of our generic drugs. However, the management practices of these manufacturing facilities has come under scrutiny as reports of contaminated and ineffective drugs become more common.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Facilities that produce generic drugs in India and China for consumption in other countries are making perfect data(i.e. doctoring the books, making it look like their production facilities are up to standards) not perfect drugs.</a:t>
            </a:r>
            <a:br>
              <a:rPr lang="en-US" dirty="0"/>
            </a:br>
            <a:br>
              <a:rPr lang="en-US" dirty="0"/>
            </a:br>
            <a:r>
              <a:rPr lang="en-US" dirty="0"/>
              <a:t>Cutbacks in the funding of the FDA in the US has made inspecting of these facilities in India and China less frequent and effective. </a:t>
            </a:r>
            <a:br>
              <a:rPr lang="en-US" baseline="0" dirty="0"/>
            </a:br>
            <a:br>
              <a:rPr lang="en-US" baseline="0" dirty="0"/>
            </a:br>
            <a:r>
              <a:rPr lang="en-US" baseline="0" dirty="0"/>
              <a:t>Payoffs and corruption are a larger influence in India. The lack of consumer protection laws are weaker in China.  How these drugs become tainted is not uniform globally, but reflects the national and local management practices and governance.</a:t>
            </a:r>
            <a:endParaRPr lang="en-US" dirty="0"/>
          </a:p>
          <a:p>
            <a:br>
              <a:rPr lang="en-US" baseline="0" dirty="0"/>
            </a:br>
            <a:br>
              <a:rPr lang="en-US" baseline="0" dirty="0"/>
            </a:br>
            <a:endParaRPr lang="en-US" dirty="0"/>
          </a:p>
        </p:txBody>
      </p:sp>
      <p:sp>
        <p:nvSpPr>
          <p:cNvPr id="4" name="Slide Number Placeholder 3"/>
          <p:cNvSpPr>
            <a:spLocks noGrp="1"/>
          </p:cNvSpPr>
          <p:nvPr>
            <p:ph type="sldNum" sz="quarter" idx="10"/>
          </p:nvPr>
        </p:nvSpPr>
        <p:spPr/>
        <p:txBody>
          <a:bodyPr/>
          <a:lstStyle/>
          <a:p>
            <a:fld id="{94D0FD8A-5DF6-4509-B927-55EB1802D495}" type="slidenum">
              <a:rPr lang="en-US" smtClean="0"/>
              <a:t>32</a:t>
            </a:fld>
            <a:endParaRPr lang="en-US" dirty="0"/>
          </a:p>
        </p:txBody>
      </p:sp>
    </p:spTree>
    <p:extLst>
      <p:ext uri="{BB962C8B-B14F-4D97-AF65-F5344CB8AC3E}">
        <p14:creationId xmlns:p14="http://schemas.microsoft.com/office/powerpoint/2010/main" val="2133581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https://www.nytimes.com/2019/12/28/opinion/sunday/2019-best-year-poverty.html</a:t>
            </a:r>
          </a:p>
        </p:txBody>
      </p:sp>
      <p:sp>
        <p:nvSpPr>
          <p:cNvPr id="4" name="Slide Number Placeholder 3"/>
          <p:cNvSpPr>
            <a:spLocks noGrp="1"/>
          </p:cNvSpPr>
          <p:nvPr>
            <p:ph type="sldNum" sz="quarter" idx="5"/>
          </p:nvPr>
        </p:nvSpPr>
        <p:spPr/>
        <p:txBody>
          <a:bodyPr/>
          <a:lstStyle/>
          <a:p>
            <a:fld id="{94D0FD8A-5DF6-4509-B927-55EB1802D495}" type="slidenum">
              <a:rPr lang="en-US" smtClean="0"/>
              <a:t>3</a:t>
            </a:fld>
            <a:endParaRPr lang="en-US" dirty="0"/>
          </a:p>
        </p:txBody>
      </p:sp>
    </p:spTree>
    <p:extLst>
      <p:ext uri="{BB962C8B-B14F-4D97-AF65-F5344CB8AC3E}">
        <p14:creationId xmlns:p14="http://schemas.microsoft.com/office/powerpoint/2010/main" val="16639978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https://www.nytimes.com/2022/11/03/world/asia/india-gambia-cough-syrup.html</a:t>
            </a:r>
          </a:p>
        </p:txBody>
      </p:sp>
      <p:sp>
        <p:nvSpPr>
          <p:cNvPr id="4" name="Slide Number Placeholder 3"/>
          <p:cNvSpPr>
            <a:spLocks noGrp="1"/>
          </p:cNvSpPr>
          <p:nvPr>
            <p:ph type="sldNum" sz="quarter" idx="5"/>
          </p:nvPr>
        </p:nvSpPr>
        <p:spPr/>
        <p:txBody>
          <a:bodyPr/>
          <a:lstStyle/>
          <a:p>
            <a:fld id="{94D0FD8A-5DF6-4509-B927-55EB1802D495}" type="slidenum">
              <a:rPr lang="en-US" smtClean="0"/>
              <a:t>33</a:t>
            </a:fld>
            <a:endParaRPr lang="en-US" dirty="0"/>
          </a:p>
        </p:txBody>
      </p:sp>
    </p:spTree>
    <p:extLst>
      <p:ext uri="{BB962C8B-B14F-4D97-AF65-F5344CB8AC3E}">
        <p14:creationId xmlns:p14="http://schemas.microsoft.com/office/powerpoint/2010/main" val="41116240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4D0FD8A-5DF6-4509-B927-55EB1802D495}" type="slidenum">
              <a:rPr lang="en-US" smtClean="0"/>
              <a:t>34</a:t>
            </a:fld>
            <a:endParaRPr lang="en-US" dirty="0"/>
          </a:p>
        </p:txBody>
      </p:sp>
    </p:spTree>
    <p:extLst>
      <p:ext uri="{BB962C8B-B14F-4D97-AF65-F5344CB8AC3E}">
        <p14:creationId xmlns:p14="http://schemas.microsoft.com/office/powerpoint/2010/main" val="6421217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did you answer these questions? Why did you answer them the way you did?  </a:t>
            </a:r>
            <a:r>
              <a:rPr lang="en-US" b="1" dirty="0"/>
              <a:t>You answered them the way you did because your knowledge is socially produced. </a:t>
            </a:r>
            <a:r>
              <a:rPr lang="en-US" b="0" dirty="0"/>
              <a:t>Of course, some of you may be up on the scientific literature and you knew the right answers. But for many of us, the knowledge we had to answer these questions was assembled from bits and pieces of things you read here and there, an experience you might have had, and from what you hear people in authority say.</a:t>
            </a:r>
          </a:p>
        </p:txBody>
      </p:sp>
      <p:sp>
        <p:nvSpPr>
          <p:cNvPr id="4" name="Slide Number Placeholder 3"/>
          <p:cNvSpPr>
            <a:spLocks noGrp="1"/>
          </p:cNvSpPr>
          <p:nvPr>
            <p:ph type="sldNum" sz="quarter" idx="10"/>
          </p:nvPr>
        </p:nvSpPr>
        <p:spPr/>
        <p:txBody>
          <a:bodyPr/>
          <a:lstStyle/>
          <a:p>
            <a:fld id="{94D0FD8A-5DF6-4509-B927-55EB1802D495}" type="slidenum">
              <a:rPr lang="en-US" smtClean="0"/>
              <a:t>35</a:t>
            </a:fld>
            <a:endParaRPr lang="en-US" dirty="0"/>
          </a:p>
        </p:txBody>
      </p:sp>
    </p:spTree>
    <p:extLst>
      <p:ext uri="{BB962C8B-B14F-4D97-AF65-F5344CB8AC3E}">
        <p14:creationId xmlns:p14="http://schemas.microsoft.com/office/powerpoint/2010/main" val="13595619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full house of GEO 261  students in Memorial Hall on the UK campus. Your knowledge is socially produced, everyone’s is. </a:t>
            </a:r>
            <a:br>
              <a:rPr lang="en-US" sz="1200" b="0" i="0" u="none" strike="noStrike" kern="1200" baseline="0" dirty="0">
                <a:solidFill>
                  <a:schemeClr val="tx1"/>
                </a:solidFill>
                <a:latin typeface="+mn-lt"/>
                <a:ea typeface="+mn-ea"/>
                <a:cs typeface="+mn-cs"/>
              </a:rPr>
            </a:b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This doesn’t mean there is no objectivity to knowledge. Science does indeed illuminate stable meanings and interpretations of the world. But that doesn’t mean science exists outside of human subjectivity.  What scientific ideas you are exposed to, or how you view scientific knowledge can be a consequence of choices that reflect where and when you were born and how you were raised, and the choices that you prioritize – any and all of the above factors listed on this slide.   </a:t>
            </a:r>
            <a:endParaRPr lang="en-US" dirty="0"/>
          </a:p>
        </p:txBody>
      </p:sp>
      <p:sp>
        <p:nvSpPr>
          <p:cNvPr id="4" name="Slide Number Placeholder 3"/>
          <p:cNvSpPr>
            <a:spLocks noGrp="1"/>
          </p:cNvSpPr>
          <p:nvPr>
            <p:ph type="sldNum" sz="quarter" idx="10"/>
          </p:nvPr>
        </p:nvSpPr>
        <p:spPr/>
        <p:txBody>
          <a:bodyPr/>
          <a:lstStyle/>
          <a:p>
            <a:fld id="{94D0FD8A-5DF6-4509-B927-55EB1802D495}" type="slidenum">
              <a:rPr lang="en-US" smtClean="0"/>
              <a:t>36</a:t>
            </a:fld>
            <a:endParaRPr lang="en-US" dirty="0"/>
          </a:p>
        </p:txBody>
      </p:sp>
    </p:spTree>
    <p:extLst>
      <p:ext uri="{BB962C8B-B14F-4D97-AF65-F5344CB8AC3E}">
        <p14:creationId xmlns:p14="http://schemas.microsoft.com/office/powerpoint/2010/main" val="14530036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https://www.theatlantic.com/health/archive/2018/05/vaccines-alone-wont-beat-ebola/561128/</a:t>
            </a:r>
          </a:p>
          <a:p>
            <a:endParaRPr lang="en-US" dirty="0"/>
          </a:p>
          <a:p>
            <a:r>
              <a:rPr lang="en-US" dirty="0"/>
              <a:t>The social,</a:t>
            </a:r>
            <a:r>
              <a:rPr lang="en-US" baseline="0" dirty="0"/>
              <a:t> cultural, economic, and historical context of public health measures in the Democratic Republic of Congo will determine the effectiveness of the vaccine.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 vaccine may seem straightforward to you, but to some it may be more complicated. Distrust of authorities for example can lead to the rejection of vaccines. Masks with Covid-19 are another example. Even though there is objective evidence that masks limit exposures, the social context and situation of an individual determines the degree they will wear them.  Strictly ‘scientific’ facts of knowledge will not be enough to fully address any large public health issue.</a:t>
            </a:r>
            <a:br>
              <a:rPr lang="en-US" baseline="0" dirty="0"/>
            </a:br>
            <a:br>
              <a:rPr lang="en-US" baseline="0" dirty="0"/>
            </a:br>
            <a:r>
              <a:rPr lang="en-US" dirty="0">
                <a:latin typeface="+mj-lt"/>
              </a:rPr>
              <a:t>Global health places more emphasis on how knowledge is socially produced and how it intersects with scientific and technological perspectives on health</a:t>
            </a:r>
          </a:p>
          <a:p>
            <a:br>
              <a:rPr lang="en-US" baseline="0" dirty="0"/>
            </a:br>
            <a:endParaRPr lang="en-US" dirty="0"/>
          </a:p>
        </p:txBody>
      </p:sp>
      <p:sp>
        <p:nvSpPr>
          <p:cNvPr id="4" name="Slide Number Placeholder 3"/>
          <p:cNvSpPr>
            <a:spLocks noGrp="1"/>
          </p:cNvSpPr>
          <p:nvPr>
            <p:ph type="sldNum" sz="quarter" idx="10"/>
          </p:nvPr>
        </p:nvSpPr>
        <p:spPr/>
        <p:txBody>
          <a:bodyPr/>
          <a:lstStyle/>
          <a:p>
            <a:fld id="{94D0FD8A-5DF6-4509-B927-55EB1802D495}" type="slidenum">
              <a:rPr lang="en-US" smtClean="0"/>
              <a:t>37</a:t>
            </a:fld>
            <a:endParaRPr lang="en-US" dirty="0"/>
          </a:p>
        </p:txBody>
      </p:sp>
    </p:spTree>
    <p:extLst>
      <p:ext uri="{BB962C8B-B14F-4D97-AF65-F5344CB8AC3E}">
        <p14:creationId xmlns:p14="http://schemas.microsoft.com/office/powerpoint/2010/main" val="35855205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Another example of how socially produced knowledge matters for the development of successful health campaigns. </a:t>
            </a:r>
            <a:br>
              <a:rPr lang="en-US" sz="1200" dirty="0"/>
            </a:br>
            <a:br>
              <a:rPr lang="en-US" sz="1200" dirty="0"/>
            </a:br>
            <a:r>
              <a:rPr lang="en-US" sz="1200" dirty="0"/>
              <a:t>The scientific basis for reducing cervical cancer exists – routine pap smears and vaccination for HPV.  Yet to address cervical cancer requires understanding how scientific knowledge and practice takes on social meaning. It’s not just the availability of screening and vaccinations, but also cultural and social contexts that go with it.</a:t>
            </a:r>
          </a:p>
          <a:p>
            <a:br>
              <a:rPr lang="en-US" dirty="0"/>
            </a:br>
            <a:r>
              <a:rPr lang="en-US" dirty="0"/>
              <a:t>https://pulitzercenter.org/reporting/how-ums-little-haiti-cervical-cancer-research-overcomes-haitian-cultural-barriers</a:t>
            </a:r>
          </a:p>
        </p:txBody>
      </p:sp>
      <p:sp>
        <p:nvSpPr>
          <p:cNvPr id="4" name="Slide Number Placeholder 3"/>
          <p:cNvSpPr>
            <a:spLocks noGrp="1"/>
          </p:cNvSpPr>
          <p:nvPr>
            <p:ph type="sldNum" sz="quarter" idx="10"/>
          </p:nvPr>
        </p:nvSpPr>
        <p:spPr/>
        <p:txBody>
          <a:bodyPr/>
          <a:lstStyle/>
          <a:p>
            <a:fld id="{94D0FD8A-5DF6-4509-B927-55EB1802D495}" type="slidenum">
              <a:rPr lang="en-US" smtClean="0"/>
              <a:t>38</a:t>
            </a:fld>
            <a:endParaRPr lang="en-US" dirty="0"/>
          </a:p>
        </p:txBody>
      </p:sp>
    </p:spTree>
    <p:extLst>
      <p:ext uri="{BB962C8B-B14F-4D97-AF65-F5344CB8AC3E}">
        <p14:creationId xmlns:p14="http://schemas.microsoft.com/office/powerpoint/2010/main" val="38037273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Santa Claus exists through discourse. Belief in his existence arises from discourse – advertising in December, television specials, stories our parents tell us when we are children, Santa at the mall, mailboxes for letters to Santa, putting out cookies for Santa. All of these things socially produce the existence of Santa (well, at least for a while)</a:t>
            </a:r>
          </a:p>
        </p:txBody>
      </p:sp>
      <p:sp>
        <p:nvSpPr>
          <p:cNvPr id="4" name="Slide Number Placeholder 3"/>
          <p:cNvSpPr>
            <a:spLocks noGrp="1"/>
          </p:cNvSpPr>
          <p:nvPr>
            <p:ph type="sldNum" sz="quarter" idx="5"/>
          </p:nvPr>
        </p:nvSpPr>
        <p:spPr/>
        <p:txBody>
          <a:bodyPr/>
          <a:lstStyle/>
          <a:p>
            <a:fld id="{94D0FD8A-5DF6-4509-B927-55EB1802D495}" type="slidenum">
              <a:rPr lang="en-US" smtClean="0"/>
              <a:t>39</a:t>
            </a:fld>
            <a:endParaRPr lang="en-US" dirty="0"/>
          </a:p>
        </p:txBody>
      </p:sp>
    </p:spTree>
    <p:extLst>
      <p:ext uri="{BB962C8B-B14F-4D97-AF65-F5344CB8AC3E}">
        <p14:creationId xmlns:p14="http://schemas.microsoft.com/office/powerpoint/2010/main" val="522389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Anti-vaxx attitudes are everywhere – not just in the US. Some of the highest rates of the world can be found in Western Europe. </a:t>
            </a:r>
          </a:p>
        </p:txBody>
      </p:sp>
      <p:sp>
        <p:nvSpPr>
          <p:cNvPr id="4" name="Slide Number Placeholder 3"/>
          <p:cNvSpPr>
            <a:spLocks noGrp="1"/>
          </p:cNvSpPr>
          <p:nvPr>
            <p:ph type="sldNum" sz="quarter" idx="10"/>
          </p:nvPr>
        </p:nvSpPr>
        <p:spPr/>
        <p:txBody>
          <a:bodyPr/>
          <a:lstStyle/>
          <a:p>
            <a:fld id="{94D0FD8A-5DF6-4509-B927-55EB1802D495}" type="slidenum">
              <a:rPr lang="en-US" smtClean="0"/>
              <a:t>40</a:t>
            </a:fld>
            <a:endParaRPr lang="en-US" dirty="0"/>
          </a:p>
        </p:txBody>
      </p:sp>
    </p:spTree>
    <p:extLst>
      <p:ext uri="{BB962C8B-B14F-4D97-AF65-F5344CB8AC3E}">
        <p14:creationId xmlns:p14="http://schemas.microsoft.com/office/powerpoint/2010/main" val="39206699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D0FD8A-5DF6-4509-B927-55EB1802D495}" type="slidenum">
              <a:rPr lang="en-US" smtClean="0"/>
              <a:t>42</a:t>
            </a:fld>
            <a:endParaRPr lang="en-US" dirty="0"/>
          </a:p>
        </p:txBody>
      </p:sp>
    </p:spTree>
    <p:extLst>
      <p:ext uri="{BB962C8B-B14F-4D97-AF65-F5344CB8AC3E}">
        <p14:creationId xmlns:p14="http://schemas.microsoft.com/office/powerpoint/2010/main" val="24032557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Farmer, P. E., Nizeye, B., Stulac, S., &amp; Keshavjee, S. (2006). Structural violence and clinical medicine. </a:t>
            </a:r>
            <a:r>
              <a:rPr lang="en-US" i="1" dirty="0"/>
              <a:t>PLoS Med</a:t>
            </a:r>
            <a:r>
              <a:rPr lang="en-US" dirty="0"/>
              <a:t>, </a:t>
            </a:r>
            <a:r>
              <a:rPr lang="en-US" i="1" dirty="0"/>
              <a:t>3</a:t>
            </a:r>
            <a:r>
              <a:rPr lang="en-US" dirty="0"/>
              <a:t>(10), e449.</a:t>
            </a:r>
          </a:p>
          <a:p>
            <a:endParaRPr lang="en-US" dirty="0"/>
          </a:p>
          <a:p>
            <a:r>
              <a:rPr lang="en-US" dirty="0"/>
              <a:t>https://doi.org/10.1371/journal.pmed.0030449 </a:t>
            </a:r>
            <a:br>
              <a:rPr lang="en-US" dirty="0"/>
            </a:br>
            <a:br>
              <a:rPr lang="en-US" dirty="0"/>
            </a:br>
            <a:r>
              <a:rPr lang="en-US" dirty="0"/>
              <a:t>Mosquito-borne diseases like malaria and dengue, for example, can be conceived of as structural violence. Systems of governance and planning persist that result in people living in neighborhoods with inadequate stormwater drainage and exposure to malaria-transmitting mosquitoes. </a:t>
            </a:r>
          </a:p>
          <a:p>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94D0FD8A-5DF6-4509-B927-55EB1802D495}" type="slidenum">
              <a:rPr lang="en-US" smtClean="0"/>
              <a:t>43</a:t>
            </a:fld>
            <a:endParaRPr lang="en-US" dirty="0"/>
          </a:p>
        </p:txBody>
      </p:sp>
    </p:spTree>
    <p:extLst>
      <p:ext uri="{BB962C8B-B14F-4D97-AF65-F5344CB8AC3E}">
        <p14:creationId xmlns:p14="http://schemas.microsoft.com/office/powerpoint/2010/main" val="1360949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https://www.nytimes.com/2013/09/29/opinion/sunday/kristof-a-way-of-life-is-ending-thank-goodness.html</a:t>
            </a:r>
          </a:p>
          <a:p>
            <a:r>
              <a:rPr lang="en-US" dirty="0"/>
              <a:t>https://www.nytimes.com/2019/02/04/upshot/giant-strides-in-world-health-but-it-could-be-so-much-better.html</a:t>
            </a:r>
            <a:br>
              <a:rPr lang="en-US" dirty="0"/>
            </a:br>
            <a:r>
              <a:rPr lang="en-US" dirty="0"/>
              <a:t>https://ourworldindata.org/life-expectancy-globally</a:t>
            </a:r>
          </a:p>
          <a:p>
            <a:endParaRPr lang="en-US" dirty="0"/>
          </a:p>
          <a:p>
            <a:endParaRPr lang="en-US" dirty="0"/>
          </a:p>
        </p:txBody>
      </p:sp>
      <p:sp>
        <p:nvSpPr>
          <p:cNvPr id="4" name="Slide Number Placeholder 3"/>
          <p:cNvSpPr>
            <a:spLocks noGrp="1"/>
          </p:cNvSpPr>
          <p:nvPr>
            <p:ph type="sldNum" sz="quarter" idx="10"/>
          </p:nvPr>
        </p:nvSpPr>
        <p:spPr/>
        <p:txBody>
          <a:bodyPr/>
          <a:lstStyle/>
          <a:p>
            <a:fld id="{94D0FD8A-5DF6-4509-B927-55EB1802D495}" type="slidenum">
              <a:rPr lang="en-US" smtClean="0"/>
              <a:t>4</a:t>
            </a:fld>
            <a:endParaRPr lang="en-US" dirty="0"/>
          </a:p>
        </p:txBody>
      </p:sp>
    </p:spTree>
    <p:extLst>
      <p:ext uri="{BB962C8B-B14F-4D97-AF65-F5344CB8AC3E}">
        <p14:creationId xmlns:p14="http://schemas.microsoft.com/office/powerpoint/2010/main" val="2692175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https://www.nytimes.com/2023/01/04/opinion/covid-flu-rsv-children-hospitals.html</a:t>
            </a:r>
          </a:p>
        </p:txBody>
      </p:sp>
      <p:sp>
        <p:nvSpPr>
          <p:cNvPr id="4" name="Slide Number Placeholder 3"/>
          <p:cNvSpPr>
            <a:spLocks noGrp="1"/>
          </p:cNvSpPr>
          <p:nvPr>
            <p:ph type="sldNum" sz="quarter" idx="5"/>
          </p:nvPr>
        </p:nvSpPr>
        <p:spPr/>
        <p:txBody>
          <a:bodyPr/>
          <a:lstStyle/>
          <a:p>
            <a:fld id="{94D0FD8A-5DF6-4509-B927-55EB1802D495}" type="slidenum">
              <a:rPr lang="en-US" smtClean="0"/>
              <a:t>44</a:t>
            </a:fld>
            <a:endParaRPr lang="en-US" dirty="0"/>
          </a:p>
        </p:txBody>
      </p:sp>
    </p:spTree>
    <p:extLst>
      <p:ext uri="{BB962C8B-B14F-4D97-AF65-F5344CB8AC3E}">
        <p14:creationId xmlns:p14="http://schemas.microsoft.com/office/powerpoint/2010/main" val="3911888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Structural violence is also quiet and not always easy to perceive. </a:t>
            </a:r>
            <a:br>
              <a:rPr lang="en-US" dirty="0"/>
            </a:br>
            <a:br>
              <a:rPr lang="en-US" dirty="0"/>
            </a:br>
            <a:r>
              <a:rPr lang="en-US" dirty="0"/>
              <a:t>Ledford, H. (2019). Millions of black people affected by racial bias in health-care algorithms. </a:t>
            </a:r>
            <a:r>
              <a:rPr lang="en-US" i="1" dirty="0"/>
              <a:t>Nature</a:t>
            </a:r>
            <a:r>
              <a:rPr lang="en-US" dirty="0"/>
              <a:t>, </a:t>
            </a:r>
            <a:r>
              <a:rPr lang="en-US" i="1" dirty="0"/>
              <a:t>574</a:t>
            </a:r>
            <a:r>
              <a:rPr lang="en-US" dirty="0"/>
              <a:t>(7780), 608-609.  10.1038/d41586-019-03228-6</a:t>
            </a:r>
          </a:p>
        </p:txBody>
      </p:sp>
      <p:sp>
        <p:nvSpPr>
          <p:cNvPr id="4" name="Slide Number Placeholder 3"/>
          <p:cNvSpPr>
            <a:spLocks noGrp="1"/>
          </p:cNvSpPr>
          <p:nvPr>
            <p:ph type="sldNum" sz="quarter" idx="5"/>
          </p:nvPr>
        </p:nvSpPr>
        <p:spPr/>
        <p:txBody>
          <a:bodyPr/>
          <a:lstStyle/>
          <a:p>
            <a:fld id="{94D0FD8A-5DF6-4509-B927-55EB1802D495}" type="slidenum">
              <a:rPr lang="en-US" smtClean="0"/>
              <a:t>45</a:t>
            </a:fld>
            <a:endParaRPr lang="en-US" dirty="0"/>
          </a:p>
        </p:txBody>
      </p:sp>
    </p:spTree>
    <p:extLst>
      <p:ext uri="{BB962C8B-B14F-4D97-AF65-F5344CB8AC3E}">
        <p14:creationId xmlns:p14="http://schemas.microsoft.com/office/powerpoint/2010/main" val="21812953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Scroll down for the video</a:t>
            </a:r>
          </a:p>
          <a:p>
            <a:br>
              <a:rPr lang="en-US" dirty="0"/>
            </a:br>
            <a:r>
              <a:rPr lang="en-US" dirty="0"/>
              <a:t>In 2015, the CEO of Turing Pharmaceuticals, increased the price of a recently acquired drug from $13.50 to $750 a pill. The medicine, Daraprim, is used to combat parasites, especially for patients with immune-system deficiencies like HIV.</a:t>
            </a:r>
            <a:br>
              <a:rPr lang="en-US" dirty="0"/>
            </a:br>
            <a:br>
              <a:rPr lang="en-US" dirty="0"/>
            </a:br>
            <a:r>
              <a:rPr lang="en-US" dirty="0"/>
              <a:t>https://www.who.int/bulletin/volumes/84/5/news10506/en/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https://www.carnegiecouncil.org/publications/ethics_onfilm/0011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4D0FD8A-5DF6-4509-B927-55EB1802D495}" type="slidenum">
              <a:rPr lang="en-US" smtClean="0"/>
              <a:t>46</a:t>
            </a:fld>
            <a:endParaRPr lang="en-US" dirty="0"/>
          </a:p>
        </p:txBody>
      </p:sp>
    </p:spTree>
    <p:extLst>
      <p:ext uri="{BB962C8B-B14F-4D97-AF65-F5344CB8AC3E}">
        <p14:creationId xmlns:p14="http://schemas.microsoft.com/office/powerpoint/2010/main" val="33429891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j-lt"/>
              </a:rPr>
              <a:t>Political pressures to accept higher priced drugs may even be applied. </a:t>
            </a:r>
            <a:r>
              <a:rPr lang="en-US" dirty="0"/>
              <a:t>For example, a country in a position of power may call for trade policies to force a country to accept higher prices for drugs. “We won’t import your products if you don’t accept our high drug prices”</a:t>
            </a:r>
            <a:br>
              <a:rPr lang="en-US" dirty="0"/>
            </a:br>
            <a:br>
              <a:rPr lang="en-US" dirty="0"/>
            </a:br>
            <a:r>
              <a:rPr lang="en-US" dirty="0"/>
              <a:t>Many other drugs are often purchased at much lower prices in Canada.</a:t>
            </a:r>
            <a:br>
              <a:rPr lang="en-US" dirty="0"/>
            </a:br>
            <a:endParaRPr lang="en-US" dirty="0"/>
          </a:p>
          <a:p>
            <a:r>
              <a:rPr lang="en-US" dirty="0"/>
              <a:t>https://www.who.int/bulletin/volumes/84/5/news10506/en/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https://www.carnegiecouncil.org/publications/ethics_onfilm/0011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https://www.washingtonpost.com/world/the_americas/as-price-of-insulin-soars-americans-caravan-to-canada-for-lifesaving-medicine/2019/06/14/0a272fb6-8217-11e9-9a67-a687ca99fb3d_story.html?noredirect=on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4D0FD8A-5DF6-4509-B927-55EB1802D495}" type="slidenum">
              <a:rPr lang="en-US" smtClean="0"/>
              <a:t>47</a:t>
            </a:fld>
            <a:endParaRPr lang="en-US" dirty="0"/>
          </a:p>
        </p:txBody>
      </p:sp>
    </p:spTree>
    <p:extLst>
      <p:ext uri="{BB962C8B-B14F-4D97-AF65-F5344CB8AC3E}">
        <p14:creationId xmlns:p14="http://schemas.microsoft.com/office/powerpoint/2010/main" val="36770729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example of globalization – medical tourism. </a:t>
            </a:r>
          </a:p>
        </p:txBody>
      </p:sp>
      <p:sp>
        <p:nvSpPr>
          <p:cNvPr id="4" name="Slide Number Placeholder 3"/>
          <p:cNvSpPr>
            <a:spLocks noGrp="1"/>
          </p:cNvSpPr>
          <p:nvPr>
            <p:ph type="sldNum" sz="quarter" idx="5"/>
          </p:nvPr>
        </p:nvSpPr>
        <p:spPr/>
        <p:txBody>
          <a:bodyPr/>
          <a:lstStyle/>
          <a:p>
            <a:fld id="{94D0FD8A-5DF6-4509-B927-55EB1802D495}" type="slidenum">
              <a:rPr lang="en-US" smtClean="0"/>
              <a:t>48</a:t>
            </a:fld>
            <a:endParaRPr lang="en-US" dirty="0"/>
          </a:p>
        </p:txBody>
      </p:sp>
    </p:spTree>
    <p:extLst>
      <p:ext uri="{BB962C8B-B14F-4D97-AF65-F5344CB8AC3E}">
        <p14:creationId xmlns:p14="http://schemas.microsoft.com/office/powerpoint/2010/main" val="21859351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Corporatization does not automatically correlate to pervasive ‘evil’ and harm. Large corporations and institutions can do things that small entities cannot. Structural violence emerges as a by product of size and the way in which aspects of a large system can work against the goals of the institution in unexpected ways. Structural violence is in this sense a systems issue in addition to one of power, economics, and politics. </a:t>
            </a:r>
          </a:p>
        </p:txBody>
      </p:sp>
      <p:sp>
        <p:nvSpPr>
          <p:cNvPr id="4" name="Slide Number Placeholder 3"/>
          <p:cNvSpPr>
            <a:spLocks noGrp="1"/>
          </p:cNvSpPr>
          <p:nvPr>
            <p:ph type="sldNum" sz="quarter" idx="10"/>
          </p:nvPr>
        </p:nvSpPr>
        <p:spPr/>
        <p:txBody>
          <a:bodyPr/>
          <a:lstStyle/>
          <a:p>
            <a:fld id="{94D0FD8A-5DF6-4509-B927-55EB1802D495}" type="slidenum">
              <a:rPr lang="en-US" smtClean="0"/>
              <a:t>49</a:t>
            </a:fld>
            <a:endParaRPr lang="en-US" dirty="0"/>
          </a:p>
        </p:txBody>
      </p:sp>
    </p:spTree>
    <p:extLst>
      <p:ext uri="{BB962C8B-B14F-4D97-AF65-F5344CB8AC3E}">
        <p14:creationId xmlns:p14="http://schemas.microsoft.com/office/powerpoint/2010/main" val="36950559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HIV-AIDS, SARS make it seem that global health perspectives are new. But their global focus are not entirely novel. The origins of global health are in colonial era medicine. </a:t>
            </a:r>
          </a:p>
          <a:p>
            <a:endParaRPr lang="en-US" dirty="0"/>
          </a:p>
        </p:txBody>
      </p:sp>
      <p:sp>
        <p:nvSpPr>
          <p:cNvPr id="4" name="Slide Number Placeholder 3"/>
          <p:cNvSpPr>
            <a:spLocks noGrp="1"/>
          </p:cNvSpPr>
          <p:nvPr>
            <p:ph type="sldNum" sz="quarter" idx="10"/>
          </p:nvPr>
        </p:nvSpPr>
        <p:spPr/>
        <p:txBody>
          <a:bodyPr/>
          <a:lstStyle/>
          <a:p>
            <a:fld id="{94D0FD8A-5DF6-4509-B927-55EB1802D495}" type="slidenum">
              <a:rPr lang="en-US" smtClean="0"/>
              <a:t>50</a:t>
            </a:fld>
            <a:endParaRPr lang="en-US" dirty="0"/>
          </a:p>
        </p:txBody>
      </p:sp>
    </p:spTree>
    <p:extLst>
      <p:ext uri="{BB962C8B-B14F-4D97-AF65-F5344CB8AC3E}">
        <p14:creationId xmlns:p14="http://schemas.microsoft.com/office/powerpoint/2010/main" val="41073460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D0FD8A-5DF6-4509-B927-55EB1802D495}" type="slidenum">
              <a:rPr lang="en-US" smtClean="0"/>
              <a:t>51</a:t>
            </a:fld>
            <a:endParaRPr lang="en-US" dirty="0"/>
          </a:p>
        </p:txBody>
      </p:sp>
    </p:spTree>
    <p:extLst>
      <p:ext uri="{BB962C8B-B14F-4D97-AF65-F5344CB8AC3E}">
        <p14:creationId xmlns:p14="http://schemas.microsoft.com/office/powerpoint/2010/main" val="34613484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D0FD8A-5DF6-4509-B927-55EB1802D495}" type="slidenum">
              <a:rPr lang="en-US" smtClean="0"/>
              <a:t>52</a:t>
            </a:fld>
            <a:endParaRPr lang="en-US" dirty="0"/>
          </a:p>
        </p:txBody>
      </p:sp>
    </p:spTree>
    <p:extLst>
      <p:ext uri="{BB962C8B-B14F-4D97-AF65-F5344CB8AC3E}">
        <p14:creationId xmlns:p14="http://schemas.microsoft.com/office/powerpoint/2010/main" val="17765868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During the colonial period, the practice of “Doctory” or Western medicine gained momentum in India, buoyed with the support of the British as well as Western-educated Indians. Many Indians were trained in Western medicine and employed by the administration as “native doctors” in the medical service for Indians, and the superior medical service by and large comprised Europeans.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When these people lived outside of the major colonial cities, the first field-based public health programs were begun.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Saini, A. (2016). Physicians of colonial India (1757–1900). </a:t>
            </a:r>
            <a:r>
              <a:rPr lang="en-US" i="1" dirty="0"/>
              <a:t>Journal of Family Medicine and Primary Care</a:t>
            </a:r>
            <a:r>
              <a:rPr lang="en-US" dirty="0"/>
              <a:t>, </a:t>
            </a:r>
            <a:r>
              <a:rPr lang="en-US" i="1" dirty="0"/>
              <a:t>5</a:t>
            </a:r>
            <a:r>
              <a:rPr lang="en-US" dirty="0"/>
              <a:t>(3), 528.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of woman missionary in India in 1900s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paternalistic stance – we will take care of you – was common</a:t>
            </a:r>
            <a:r>
              <a:rPr lang="en-US" baseline="0" dirty="0"/>
              <a:t> for many colonial relationships</a:t>
            </a:r>
            <a:endParaRPr lang="en-US" dirty="0"/>
          </a:p>
        </p:txBody>
      </p:sp>
      <p:sp>
        <p:nvSpPr>
          <p:cNvPr id="4" name="Slide Number Placeholder 3"/>
          <p:cNvSpPr>
            <a:spLocks noGrp="1"/>
          </p:cNvSpPr>
          <p:nvPr>
            <p:ph type="sldNum" sz="quarter" idx="10"/>
          </p:nvPr>
        </p:nvSpPr>
        <p:spPr/>
        <p:txBody>
          <a:bodyPr/>
          <a:lstStyle/>
          <a:p>
            <a:fld id="{94D0FD8A-5DF6-4509-B927-55EB1802D495}" type="slidenum">
              <a:rPr lang="en-US" smtClean="0"/>
              <a:t>55</a:t>
            </a:fld>
            <a:endParaRPr lang="en-US" dirty="0"/>
          </a:p>
        </p:txBody>
      </p:sp>
    </p:spTree>
    <p:extLst>
      <p:ext uri="{BB962C8B-B14F-4D97-AF65-F5344CB8AC3E}">
        <p14:creationId xmlns:p14="http://schemas.microsoft.com/office/powerpoint/2010/main" val="3445849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https://www.nytimes.com/2023/06/03/opinion/sierra-leone-progress-health-children.html</a:t>
            </a:r>
          </a:p>
        </p:txBody>
      </p:sp>
      <p:sp>
        <p:nvSpPr>
          <p:cNvPr id="4" name="Slide Number Placeholder 3"/>
          <p:cNvSpPr>
            <a:spLocks noGrp="1"/>
          </p:cNvSpPr>
          <p:nvPr>
            <p:ph type="sldNum" sz="quarter" idx="5"/>
          </p:nvPr>
        </p:nvSpPr>
        <p:spPr/>
        <p:txBody>
          <a:bodyPr/>
          <a:lstStyle/>
          <a:p>
            <a:fld id="{94D0FD8A-5DF6-4509-B927-55EB1802D495}" type="slidenum">
              <a:rPr lang="en-US" smtClean="0"/>
              <a:t>5</a:t>
            </a:fld>
            <a:endParaRPr lang="en-US" dirty="0"/>
          </a:p>
        </p:txBody>
      </p:sp>
    </p:spTree>
    <p:extLst>
      <p:ext uri="{BB962C8B-B14F-4D97-AF65-F5344CB8AC3E}">
        <p14:creationId xmlns:p14="http://schemas.microsoft.com/office/powerpoint/2010/main" val="21974529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https://www.crouchrarebooks.com/maps/view/distribution-of-malaria-in-british-india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Map is from 1880 – malaria was a serious illness for the British in India and in many of their tropical colonies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Formation of the London School of Tropical Medicine in 1899 was meant to foster this kind of imperial medicine.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br>
              <a:rPr lang="en-US" dirty="0"/>
            </a:br>
            <a:endParaRPr lang="en-US" dirty="0"/>
          </a:p>
        </p:txBody>
      </p:sp>
      <p:sp>
        <p:nvSpPr>
          <p:cNvPr id="4" name="Slide Number Placeholder 3"/>
          <p:cNvSpPr>
            <a:spLocks noGrp="1"/>
          </p:cNvSpPr>
          <p:nvPr>
            <p:ph type="sldNum" sz="quarter" idx="10"/>
          </p:nvPr>
        </p:nvSpPr>
        <p:spPr/>
        <p:txBody>
          <a:bodyPr/>
          <a:lstStyle/>
          <a:p>
            <a:fld id="{94D0FD8A-5DF6-4509-B927-55EB1802D495}" type="slidenum">
              <a:rPr lang="en-US" smtClean="0"/>
              <a:t>56</a:t>
            </a:fld>
            <a:endParaRPr lang="en-US" dirty="0"/>
          </a:p>
        </p:txBody>
      </p:sp>
    </p:spTree>
    <p:extLst>
      <p:ext uri="{BB962C8B-B14F-4D97-AF65-F5344CB8AC3E}">
        <p14:creationId xmlns:p14="http://schemas.microsoft.com/office/powerpoint/2010/main" val="21267723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https://news.cornell.edu/stories/2018/10/acclimate-or-die-book-examines-disease-british-empire</a:t>
            </a:r>
          </a:p>
        </p:txBody>
      </p:sp>
      <p:sp>
        <p:nvSpPr>
          <p:cNvPr id="4" name="Slide Number Placeholder 3"/>
          <p:cNvSpPr>
            <a:spLocks noGrp="1"/>
          </p:cNvSpPr>
          <p:nvPr>
            <p:ph type="sldNum" sz="quarter" idx="10"/>
          </p:nvPr>
        </p:nvSpPr>
        <p:spPr/>
        <p:txBody>
          <a:bodyPr/>
          <a:lstStyle/>
          <a:p>
            <a:fld id="{94D0FD8A-5DF6-4509-B927-55EB1802D495}" type="slidenum">
              <a:rPr lang="en-US" smtClean="0"/>
              <a:t>57</a:t>
            </a:fld>
            <a:endParaRPr lang="en-US" dirty="0"/>
          </a:p>
        </p:txBody>
      </p:sp>
    </p:spTree>
    <p:extLst>
      <p:ext uri="{BB962C8B-B14F-4D97-AF65-F5344CB8AC3E}">
        <p14:creationId xmlns:p14="http://schemas.microsoft.com/office/powerpoint/2010/main" val="26244126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https://www.nytimes.com/interactive/2019/08/14/magazine/racial-differences-doctors.html?smid=nytcore-ios-share</a:t>
            </a:r>
            <a:br>
              <a:rPr lang="en-US" dirty="0"/>
            </a:br>
            <a:br>
              <a:rPr lang="en-US" dirty="0"/>
            </a:br>
            <a:r>
              <a:rPr lang="en-US" dirty="0"/>
              <a:t>The pain myth still exists: </a:t>
            </a:r>
            <a:br>
              <a:rPr lang="en-US" dirty="0"/>
            </a:br>
            <a:r>
              <a:rPr lang="en-US" dirty="0"/>
              <a:t>https://www.nytimes.com/2019/11/25/upshot/opioid-epidemic-blacks.html </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94D0FD8A-5DF6-4509-B927-55EB1802D495}" type="slidenum">
              <a:rPr lang="en-US" smtClean="0"/>
              <a:t>58</a:t>
            </a:fld>
            <a:endParaRPr lang="en-US" dirty="0"/>
          </a:p>
        </p:txBody>
      </p:sp>
    </p:spTree>
    <p:extLst>
      <p:ext uri="{BB962C8B-B14F-4D97-AF65-F5344CB8AC3E}">
        <p14:creationId xmlns:p14="http://schemas.microsoft.com/office/powerpoint/2010/main" val="4857514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https://www.nature.com/immersive/d41586-021-00943-x/index.html</a:t>
            </a:r>
            <a:br>
              <a:rPr lang="en-US" dirty="0"/>
            </a:br>
            <a:br>
              <a:rPr lang="en-US" dirty="0"/>
            </a:br>
            <a:r>
              <a:rPr lang="en-US" dirty="0"/>
              <a:t>Social and cultural factors rather than physical racial differences account for health differences</a:t>
            </a:r>
            <a:br>
              <a:rPr lang="en-US" dirty="0"/>
            </a:br>
            <a:br>
              <a:rPr lang="en-US" dirty="0"/>
            </a:br>
            <a:r>
              <a:rPr lang="en-US" dirty="0"/>
              <a:t>Hypertension is high blood pressure</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94D0FD8A-5DF6-4509-B927-55EB1802D495}" type="slidenum">
              <a:rPr lang="en-US" smtClean="0"/>
              <a:t>59</a:t>
            </a:fld>
            <a:endParaRPr lang="en-US" dirty="0"/>
          </a:p>
        </p:txBody>
      </p:sp>
    </p:spTree>
    <p:extLst>
      <p:ext uri="{BB962C8B-B14F-4D97-AF65-F5344CB8AC3E}">
        <p14:creationId xmlns:p14="http://schemas.microsoft.com/office/powerpoint/2010/main" val="24831907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Imperial medicine aimed to make it safe for Europeans to travel to other parts of the world. </a:t>
            </a:r>
          </a:p>
        </p:txBody>
      </p:sp>
      <p:sp>
        <p:nvSpPr>
          <p:cNvPr id="4" name="Slide Number Placeholder 3"/>
          <p:cNvSpPr>
            <a:spLocks noGrp="1"/>
          </p:cNvSpPr>
          <p:nvPr>
            <p:ph type="sldNum" sz="quarter" idx="10"/>
          </p:nvPr>
        </p:nvSpPr>
        <p:spPr/>
        <p:txBody>
          <a:bodyPr/>
          <a:lstStyle/>
          <a:p>
            <a:fld id="{94D0FD8A-5DF6-4509-B927-55EB1802D495}" type="slidenum">
              <a:rPr lang="en-US" smtClean="0"/>
              <a:t>60</a:t>
            </a:fld>
            <a:endParaRPr lang="en-US" dirty="0"/>
          </a:p>
        </p:txBody>
      </p:sp>
    </p:spTree>
    <p:extLst>
      <p:ext uri="{BB962C8B-B14F-4D97-AF65-F5344CB8AC3E}">
        <p14:creationId xmlns:p14="http://schemas.microsoft.com/office/powerpoint/2010/main" val="2004676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D0FD8A-5DF6-4509-B927-55EB1802D495}" type="slidenum">
              <a:rPr lang="en-US" smtClean="0"/>
              <a:t>61</a:t>
            </a:fld>
            <a:endParaRPr lang="en-US" dirty="0"/>
          </a:p>
        </p:txBody>
      </p:sp>
    </p:spTree>
    <p:extLst>
      <p:ext uri="{BB962C8B-B14F-4D97-AF65-F5344CB8AC3E}">
        <p14:creationId xmlns:p14="http://schemas.microsoft.com/office/powerpoint/2010/main" val="12046128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Smallman-Raynor, M., &amp; Cliff, A. D. (2016). The diffusion of cholera in Egypt, 1947: a time-space analysis of one of the largest single outbreaks in the twentieth century. </a:t>
            </a:r>
            <a:r>
              <a:rPr lang="en-US" i="1" dirty="0"/>
              <a:t>Journal of Historical Geography</a:t>
            </a:r>
            <a:r>
              <a:rPr lang="en-US" dirty="0"/>
              <a:t>, </a:t>
            </a:r>
            <a:r>
              <a:rPr lang="en-US" i="1" dirty="0"/>
              <a:t>54</a:t>
            </a:r>
            <a:r>
              <a:rPr lang="en-US" dirty="0"/>
              <a:t>, 24-37.</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94D0FD8A-5DF6-4509-B927-55EB1802D495}" type="slidenum">
              <a:rPr lang="en-US" smtClean="0"/>
              <a:t>63</a:t>
            </a:fld>
            <a:endParaRPr lang="en-US" dirty="0"/>
          </a:p>
        </p:txBody>
      </p:sp>
    </p:spTree>
    <p:extLst>
      <p:ext uri="{BB962C8B-B14F-4D97-AF65-F5344CB8AC3E}">
        <p14:creationId xmlns:p14="http://schemas.microsoft.com/office/powerpoint/2010/main" val="34165962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https://www.npr.org/sections/goatsandsoda/2019/12/30/784392315/opinion-its-time-to-end-the-colonial-mindset-in-global-health</a:t>
            </a:r>
          </a:p>
          <a:p>
            <a:endParaRPr lang="en-US" dirty="0"/>
          </a:p>
        </p:txBody>
      </p:sp>
      <p:sp>
        <p:nvSpPr>
          <p:cNvPr id="4" name="Slide Number Placeholder 3"/>
          <p:cNvSpPr>
            <a:spLocks noGrp="1"/>
          </p:cNvSpPr>
          <p:nvPr>
            <p:ph type="sldNum" sz="quarter" idx="5"/>
          </p:nvPr>
        </p:nvSpPr>
        <p:spPr/>
        <p:txBody>
          <a:bodyPr/>
          <a:lstStyle/>
          <a:p>
            <a:fld id="{94D0FD8A-5DF6-4509-B927-55EB1802D495}" type="slidenum">
              <a:rPr lang="en-US" smtClean="0"/>
              <a:t>66</a:t>
            </a:fld>
            <a:endParaRPr lang="en-US" dirty="0"/>
          </a:p>
        </p:txBody>
      </p:sp>
    </p:spTree>
    <p:extLst>
      <p:ext uri="{BB962C8B-B14F-4D97-AF65-F5344CB8AC3E}">
        <p14:creationId xmlns:p14="http://schemas.microsoft.com/office/powerpoint/2010/main" val="42400957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Mutapi, Francisca. "Africa should set its own health-research agenda." </a:t>
            </a:r>
            <a:r>
              <a:rPr lang="en-US" i="1" dirty="0"/>
              <a:t>Nature</a:t>
            </a:r>
            <a:r>
              <a:rPr lang="en-US" dirty="0"/>
              <a:t> 575.7784 (2019): 567.</a:t>
            </a:r>
          </a:p>
          <a:p>
            <a:endParaRPr lang="en-US" dirty="0"/>
          </a:p>
          <a:p>
            <a:r>
              <a:rPr lang="en-US" dirty="0"/>
              <a:t>https://www.nature.com/articles/d41586-019-03627-9</a:t>
            </a:r>
          </a:p>
          <a:p>
            <a:endParaRPr lang="en-US" dirty="0"/>
          </a:p>
        </p:txBody>
      </p:sp>
      <p:sp>
        <p:nvSpPr>
          <p:cNvPr id="4" name="Slide Number Placeholder 3"/>
          <p:cNvSpPr>
            <a:spLocks noGrp="1"/>
          </p:cNvSpPr>
          <p:nvPr>
            <p:ph type="sldNum" sz="quarter" idx="5"/>
          </p:nvPr>
        </p:nvSpPr>
        <p:spPr/>
        <p:txBody>
          <a:bodyPr/>
          <a:lstStyle/>
          <a:p>
            <a:fld id="{94D0FD8A-5DF6-4509-B927-55EB1802D495}" type="slidenum">
              <a:rPr lang="en-US" smtClean="0"/>
              <a:t>67</a:t>
            </a:fld>
            <a:endParaRPr lang="en-US" dirty="0"/>
          </a:p>
        </p:txBody>
      </p:sp>
    </p:spTree>
    <p:extLst>
      <p:ext uri="{BB962C8B-B14F-4D97-AF65-F5344CB8AC3E}">
        <p14:creationId xmlns:p14="http://schemas.microsoft.com/office/powerpoint/2010/main" val="23885760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https://www.persuasion.community/p/the-problem-with-decolonizing-global</a:t>
            </a:r>
          </a:p>
        </p:txBody>
      </p:sp>
      <p:sp>
        <p:nvSpPr>
          <p:cNvPr id="4" name="Slide Number Placeholder 3"/>
          <p:cNvSpPr>
            <a:spLocks noGrp="1"/>
          </p:cNvSpPr>
          <p:nvPr>
            <p:ph type="sldNum" sz="quarter" idx="5"/>
          </p:nvPr>
        </p:nvSpPr>
        <p:spPr/>
        <p:txBody>
          <a:bodyPr/>
          <a:lstStyle/>
          <a:p>
            <a:fld id="{94D0FD8A-5DF6-4509-B927-55EB1802D495}" type="slidenum">
              <a:rPr lang="en-US" smtClean="0"/>
              <a:t>68</a:t>
            </a:fld>
            <a:endParaRPr lang="en-US" dirty="0"/>
          </a:p>
        </p:txBody>
      </p:sp>
    </p:spTree>
    <p:extLst>
      <p:ext uri="{BB962C8B-B14F-4D97-AF65-F5344CB8AC3E}">
        <p14:creationId xmlns:p14="http://schemas.microsoft.com/office/powerpoint/2010/main" val="854991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reading best viewed in Google Chrome.</a:t>
            </a:r>
          </a:p>
          <a:p>
            <a:endParaRPr lang="en-US" dirty="0"/>
          </a:p>
          <a:p>
            <a:r>
              <a:rPr lang="en-US" dirty="0"/>
              <a:t>No one can say what the future holds for Crispin Brake, born at the </a:t>
            </a:r>
            <a:r>
              <a:rPr lang="en-US" dirty="0" err="1"/>
              <a:t>Bwaila</a:t>
            </a:r>
            <a:r>
              <a:rPr lang="en-US" dirty="0"/>
              <a:t> District Hospital in Malawi. But he and the other babies born in Malawi this year have an expected life span of more than 65 years — an unimaginable outlook just two decades ago, when the nation’s life expectancy was only 44</a:t>
            </a:r>
          </a:p>
        </p:txBody>
      </p:sp>
      <p:sp>
        <p:nvSpPr>
          <p:cNvPr id="4" name="Slide Number Placeholder 3"/>
          <p:cNvSpPr>
            <a:spLocks noGrp="1"/>
          </p:cNvSpPr>
          <p:nvPr>
            <p:ph type="sldNum" sz="quarter" idx="5"/>
          </p:nvPr>
        </p:nvSpPr>
        <p:spPr/>
        <p:txBody>
          <a:bodyPr/>
          <a:lstStyle/>
          <a:p>
            <a:fld id="{94D0FD8A-5DF6-4509-B927-55EB1802D495}" type="slidenum">
              <a:rPr lang="en-US" smtClean="0"/>
              <a:t>6</a:t>
            </a:fld>
            <a:endParaRPr lang="en-US" dirty="0"/>
          </a:p>
        </p:txBody>
      </p:sp>
    </p:spTree>
    <p:extLst>
      <p:ext uri="{BB962C8B-B14F-4D97-AF65-F5344CB8AC3E}">
        <p14:creationId xmlns:p14="http://schemas.microsoft.com/office/powerpoint/2010/main" val="494343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https://www.nytimes.com/interactive/2023/07/16/world/world-demographics.html</a:t>
            </a:r>
            <a:endParaRPr lang="en-US" dirty="0"/>
          </a:p>
        </p:txBody>
      </p:sp>
      <p:sp>
        <p:nvSpPr>
          <p:cNvPr id="4" name="Slide Number Placeholder 3"/>
          <p:cNvSpPr>
            <a:spLocks noGrp="1"/>
          </p:cNvSpPr>
          <p:nvPr>
            <p:ph type="sldNum" sz="quarter" idx="5"/>
          </p:nvPr>
        </p:nvSpPr>
        <p:spPr/>
        <p:txBody>
          <a:bodyPr/>
          <a:lstStyle/>
          <a:p>
            <a:fld id="{94D0FD8A-5DF6-4509-B927-55EB1802D495}" type="slidenum">
              <a:rPr lang="en-US" smtClean="0"/>
              <a:t>7</a:t>
            </a:fld>
            <a:endParaRPr lang="en-US" dirty="0"/>
          </a:p>
        </p:txBody>
      </p:sp>
    </p:spTree>
    <p:extLst>
      <p:ext uri="{BB962C8B-B14F-4D97-AF65-F5344CB8AC3E}">
        <p14:creationId xmlns:p14="http://schemas.microsoft.com/office/powerpoint/2010/main" val="3018252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Global incidence and mortality of cervical cancer, an easily detected, preventable, treatable cancer. Despite global gains in health and poverty reduction, there are stark contrasts in the incidence of some diseases among countries.</a:t>
            </a:r>
            <a:br>
              <a:rPr lang="en-US" dirty="0"/>
            </a:br>
            <a:br>
              <a:rPr lang="en-US" dirty="0"/>
            </a:br>
            <a:r>
              <a:rPr lang="en-US" dirty="0"/>
              <a:t>ASR:  age-standardized rate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from WHO and https://acsjournals.onlinelibrary.wiley.com/doi/10.3322/caac.21492</a:t>
            </a:r>
          </a:p>
          <a:p>
            <a:endParaRPr lang="en-US" dirty="0"/>
          </a:p>
        </p:txBody>
      </p:sp>
      <p:sp>
        <p:nvSpPr>
          <p:cNvPr id="4" name="Slide Number Placeholder 3"/>
          <p:cNvSpPr>
            <a:spLocks noGrp="1"/>
          </p:cNvSpPr>
          <p:nvPr>
            <p:ph type="sldNum" sz="quarter" idx="5"/>
          </p:nvPr>
        </p:nvSpPr>
        <p:spPr/>
        <p:txBody>
          <a:bodyPr/>
          <a:lstStyle/>
          <a:p>
            <a:fld id="{94D0FD8A-5DF6-4509-B927-55EB1802D495}" type="slidenum">
              <a:rPr lang="en-US" smtClean="0"/>
              <a:t>8</a:t>
            </a:fld>
            <a:endParaRPr lang="en-US" dirty="0"/>
          </a:p>
        </p:txBody>
      </p:sp>
    </p:spTree>
    <p:extLst>
      <p:ext uri="{BB962C8B-B14F-4D97-AF65-F5344CB8AC3E}">
        <p14:creationId xmlns:p14="http://schemas.microsoft.com/office/powerpoint/2010/main" val="930564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HPV is the human papilloma virus. It causes cervical cancer. A vaccine is available to inoculate women and prevent cervical cancer.  </a:t>
            </a:r>
            <a:br>
              <a:rPr lang="en-US" dirty="0"/>
            </a:br>
            <a:br>
              <a:rPr lang="en-US" dirty="0"/>
            </a:br>
            <a:r>
              <a:rPr lang="en-US" dirty="0"/>
              <a:t>Even though overall incidence of cervical cancer is high in Africa, some countries, like Rwanda. have been successful with HPV vaccination programs and stand apart from their neighbors. </a:t>
            </a:r>
          </a:p>
        </p:txBody>
      </p:sp>
      <p:sp>
        <p:nvSpPr>
          <p:cNvPr id="4" name="Slide Number Placeholder 3"/>
          <p:cNvSpPr>
            <a:spLocks noGrp="1"/>
          </p:cNvSpPr>
          <p:nvPr>
            <p:ph type="sldNum" sz="quarter" idx="5"/>
          </p:nvPr>
        </p:nvSpPr>
        <p:spPr/>
        <p:txBody>
          <a:bodyPr/>
          <a:lstStyle/>
          <a:p>
            <a:fld id="{94D0FD8A-5DF6-4509-B927-55EB1802D495}" type="slidenum">
              <a:rPr lang="en-US" smtClean="0"/>
              <a:t>9</a:t>
            </a:fld>
            <a:endParaRPr lang="en-US" dirty="0"/>
          </a:p>
        </p:txBody>
      </p:sp>
    </p:spTree>
    <p:extLst>
      <p:ext uri="{BB962C8B-B14F-4D97-AF65-F5344CB8AC3E}">
        <p14:creationId xmlns:p14="http://schemas.microsoft.com/office/powerpoint/2010/main" val="350126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2B0D3AB-057F-4492-B053-8D2FB1B99E0E}" type="datetime1">
              <a:rPr lang="en-US" smtClean="0"/>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F5D5B3-D24A-42EA-B582-81E5372869F6}" type="slidenum">
              <a:rPr lang="en-US" smtClean="0"/>
              <a:t>‹#›</a:t>
            </a:fld>
            <a:endParaRPr lang="en-US" dirty="0"/>
          </a:p>
        </p:txBody>
      </p:sp>
    </p:spTree>
    <p:extLst>
      <p:ext uri="{BB962C8B-B14F-4D97-AF65-F5344CB8AC3E}">
        <p14:creationId xmlns:p14="http://schemas.microsoft.com/office/powerpoint/2010/main" val="4004654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0B315F-2A89-4DD4-908C-5A50C0C71CFF}" type="datetime1">
              <a:rPr lang="en-US" smtClean="0"/>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F5D5B3-D24A-42EA-B582-81E5372869F6}" type="slidenum">
              <a:rPr lang="en-US" smtClean="0"/>
              <a:t>‹#›</a:t>
            </a:fld>
            <a:endParaRPr lang="en-US" dirty="0"/>
          </a:p>
        </p:txBody>
      </p:sp>
    </p:spTree>
    <p:extLst>
      <p:ext uri="{BB962C8B-B14F-4D97-AF65-F5344CB8AC3E}">
        <p14:creationId xmlns:p14="http://schemas.microsoft.com/office/powerpoint/2010/main" val="1152298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334F22-1A4A-459C-9767-09D442580710}" type="datetime1">
              <a:rPr lang="en-US" smtClean="0"/>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F5D5B3-D24A-42EA-B582-81E5372869F6}" type="slidenum">
              <a:rPr lang="en-US" smtClean="0"/>
              <a:t>‹#›</a:t>
            </a:fld>
            <a:endParaRPr lang="en-US" dirty="0"/>
          </a:p>
        </p:txBody>
      </p:sp>
    </p:spTree>
    <p:extLst>
      <p:ext uri="{BB962C8B-B14F-4D97-AF65-F5344CB8AC3E}">
        <p14:creationId xmlns:p14="http://schemas.microsoft.com/office/powerpoint/2010/main" val="2903195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58B850-09A5-434B-B315-24BF2DF36218}" type="datetime1">
              <a:rPr lang="en-US" smtClean="0"/>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sz="2400" b="1">
                <a:latin typeface="+mn-lt"/>
              </a:defRPr>
            </a:lvl1pPr>
          </a:lstStyle>
          <a:p>
            <a:fld id="{91F5D5B3-D24A-42EA-B582-81E5372869F6}" type="slidenum">
              <a:rPr lang="en-US" smtClean="0"/>
              <a:pPr/>
              <a:t>‹#›</a:t>
            </a:fld>
            <a:endParaRPr lang="en-US" dirty="0"/>
          </a:p>
        </p:txBody>
      </p:sp>
    </p:spTree>
    <p:extLst>
      <p:ext uri="{BB962C8B-B14F-4D97-AF65-F5344CB8AC3E}">
        <p14:creationId xmlns:p14="http://schemas.microsoft.com/office/powerpoint/2010/main" val="1572150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9B2563-8FF4-4ACA-AAA2-94545FDA7F8E}" type="datetime1">
              <a:rPr lang="en-US" smtClean="0"/>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F5D5B3-D24A-42EA-B582-81E5372869F6}" type="slidenum">
              <a:rPr lang="en-US" smtClean="0"/>
              <a:t>‹#›</a:t>
            </a:fld>
            <a:endParaRPr lang="en-US" dirty="0"/>
          </a:p>
        </p:txBody>
      </p:sp>
    </p:spTree>
    <p:extLst>
      <p:ext uri="{BB962C8B-B14F-4D97-AF65-F5344CB8AC3E}">
        <p14:creationId xmlns:p14="http://schemas.microsoft.com/office/powerpoint/2010/main" val="1434830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226C5EF-DE58-40BB-951C-75C4A0CD4626}" type="datetime1">
              <a:rPr lang="en-US" smtClean="0"/>
              <a:t>9/12/2023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1F5D5B3-D24A-42EA-B582-81E5372869F6}" type="slidenum">
              <a:rPr lang="en-US" smtClean="0"/>
              <a:t>‹#›</a:t>
            </a:fld>
            <a:endParaRPr lang="en-US" dirty="0"/>
          </a:p>
        </p:txBody>
      </p:sp>
    </p:spTree>
    <p:extLst>
      <p:ext uri="{BB962C8B-B14F-4D97-AF65-F5344CB8AC3E}">
        <p14:creationId xmlns:p14="http://schemas.microsoft.com/office/powerpoint/2010/main" val="3818423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BD3B93-4260-4FD1-9EB1-D8D82FFE054C}" type="datetime1">
              <a:rPr lang="en-US" smtClean="0"/>
              <a:t>9/12/2023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1F5D5B3-D24A-42EA-B582-81E5372869F6}" type="slidenum">
              <a:rPr lang="en-US" smtClean="0"/>
              <a:t>‹#›</a:t>
            </a:fld>
            <a:endParaRPr lang="en-US" dirty="0"/>
          </a:p>
        </p:txBody>
      </p:sp>
    </p:spTree>
    <p:extLst>
      <p:ext uri="{BB962C8B-B14F-4D97-AF65-F5344CB8AC3E}">
        <p14:creationId xmlns:p14="http://schemas.microsoft.com/office/powerpoint/2010/main" val="1008327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00CAD1B-B742-41F9-BD5F-FC56781B597E}" type="datetime1">
              <a:rPr lang="en-US" smtClean="0"/>
              <a:t>9/12/2023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1F5D5B3-D24A-42EA-B582-81E5372869F6}" type="slidenum">
              <a:rPr lang="en-US" smtClean="0"/>
              <a:t>‹#›</a:t>
            </a:fld>
            <a:endParaRPr lang="en-US" dirty="0"/>
          </a:p>
        </p:txBody>
      </p:sp>
    </p:spTree>
    <p:extLst>
      <p:ext uri="{BB962C8B-B14F-4D97-AF65-F5344CB8AC3E}">
        <p14:creationId xmlns:p14="http://schemas.microsoft.com/office/powerpoint/2010/main" val="2844734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1D4895-7493-447F-BF0C-2D1ECBDABE2C}" type="datetime1">
              <a:rPr lang="en-US" smtClean="0"/>
              <a:t>9/12/2023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1F5D5B3-D24A-42EA-B582-81E5372869F6}" type="slidenum">
              <a:rPr lang="en-US" smtClean="0"/>
              <a:t>‹#›</a:t>
            </a:fld>
            <a:endParaRPr lang="en-US" dirty="0"/>
          </a:p>
        </p:txBody>
      </p:sp>
    </p:spTree>
    <p:extLst>
      <p:ext uri="{BB962C8B-B14F-4D97-AF65-F5344CB8AC3E}">
        <p14:creationId xmlns:p14="http://schemas.microsoft.com/office/powerpoint/2010/main" val="1272948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E3A8E1-DB1D-401D-B51C-AA762EC567C4}" type="datetime1">
              <a:rPr lang="en-US" smtClean="0"/>
              <a:t>9/12/2023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1F5D5B3-D24A-42EA-B582-81E5372869F6}" type="slidenum">
              <a:rPr lang="en-US" smtClean="0"/>
              <a:t>‹#›</a:t>
            </a:fld>
            <a:endParaRPr lang="en-US" dirty="0"/>
          </a:p>
        </p:txBody>
      </p:sp>
    </p:spTree>
    <p:extLst>
      <p:ext uri="{BB962C8B-B14F-4D97-AF65-F5344CB8AC3E}">
        <p14:creationId xmlns:p14="http://schemas.microsoft.com/office/powerpoint/2010/main" val="696485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735F63-0117-4573-A299-87C15F66FEE5}" type="datetime1">
              <a:rPr lang="en-US" smtClean="0"/>
              <a:t>9/12/2023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1F5D5B3-D24A-42EA-B582-81E5372869F6}" type="slidenum">
              <a:rPr lang="en-US" smtClean="0"/>
              <a:t>‹#›</a:t>
            </a:fld>
            <a:endParaRPr lang="en-US" dirty="0"/>
          </a:p>
        </p:txBody>
      </p:sp>
    </p:spTree>
    <p:extLst>
      <p:ext uri="{BB962C8B-B14F-4D97-AF65-F5344CB8AC3E}">
        <p14:creationId xmlns:p14="http://schemas.microsoft.com/office/powerpoint/2010/main" val="304327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8961EA-BC3A-4A39-9578-C80CE6DE4238}" type="datetime1">
              <a:rPr lang="en-US" smtClean="0"/>
              <a:t>9/12/2023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F5D5B3-D24A-42EA-B582-81E5372869F6}" type="slidenum">
              <a:rPr lang="en-US" smtClean="0"/>
              <a:t>‹#›</a:t>
            </a:fld>
            <a:endParaRPr lang="en-US" dirty="0"/>
          </a:p>
        </p:txBody>
      </p:sp>
    </p:spTree>
    <p:extLst>
      <p:ext uri="{BB962C8B-B14F-4D97-AF65-F5344CB8AC3E}">
        <p14:creationId xmlns:p14="http://schemas.microsoft.com/office/powerpoint/2010/main" val="26819719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qz.com/1462111/map-what-story-does-your-neighborhoods-life-expectancy-tell/"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nytimes.com/2019/12/28/opinion/sunday/2019-best-year-poverty.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nytimes.com/2023/04/21/world/europe/belgium-geel-psychiatric-care.html"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3" Type="http://schemas.openxmlformats.org/officeDocument/2006/relationships/hyperlink" Target="https://www.nytimes.com/2019/08/06/opinion/evolution-heart-disease.html?smid=nytcore-ios-share"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tsimane.anth.ucsb.edu/tsimaneinfo.html" TargetMode="External"/><Relationship Id="rId5" Type="http://schemas.openxmlformats.org/officeDocument/2006/relationships/image" Target="../media/image27.jp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youtu.be/gitZRP9eMy4"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www.un.org/millenniumgoals/" TargetMode="External"/><Relationship Id="rId3" Type="http://schemas.openxmlformats.org/officeDocument/2006/relationships/image" Target="../media/image3.png"/><Relationship Id="rId7" Type="http://schemas.openxmlformats.org/officeDocument/2006/relationships/hyperlink" Target="https://sustainabledevelopment.un.org/?menu=1300"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who.int/" TargetMode="External"/><Relationship Id="rId5" Type="http://schemas.openxmlformats.org/officeDocument/2006/relationships/hyperlink" Target="https://www.gatesfoundation.org/What-We-Do/Global-Policy/Philanthropic-Partnerships" TargetMode="External"/><Relationship Id="rId4" Type="http://schemas.openxmlformats.org/officeDocument/2006/relationships/hyperlink" Target="https://www.usaid.gov/who-we-are"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ytimes.com/2022/11/03/world/asia/india-gambia-cough-syrup.html"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nytimes.com/2019/07/01/health/medical-myths-doctors.html"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hyperlink" Target="https://pulitzercenter.org/reporting/how-ums-little-haiti-cervical-cancer-research-overcomes-haitian-cultural-barriers"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jpg"/></Relationships>
</file>

<file path=ppt/slides/_rels/slide3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visualcapitalist.com/cp/charted-breaking-down-global-life-expectancy-trend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nytimes.com/2023/01/04/opinion/covid-flu-rsv-children-hospitals.html"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hyperlink" Target="https://www.nature.com/articles/d41586-019-03228-6"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hyperlink" Target="https://www.washingtonpost.com/world/the_americas/as-price-of-insulin-soars-americans-caravan-to-canada-for-lifesaving-medicine/2019/06/14/0a272fb6-8217-11e9-9a67-a687ca99fb3d_story.html?noredirect=on"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hyperlink" Target="https://www.nytimes.com/2019/08/09/business/medical-tourism-mexico.html"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3" Type="http://schemas.openxmlformats.org/officeDocument/2006/relationships/hyperlink" Target="https://www.nytimes.com/2017/10/07/health/africa-cancer-drugs.html"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5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www.nytimes.com/interactive/2019/08/14/magazine/racial-differences-doctors.html?smid=nytcore-ios-share"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nytimes.com/interactive/2021/04/29/magazine/life-expectancy-australia-britain-malawi.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hyperlink" Target="https://www.lshtm.ac.uk/"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www.paho.org/hq/index.php?lang=en"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70.jpg"/></Relationships>
</file>

<file path=ppt/slides/_rels/slide62.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www.npr.org/sections/goatsandsoda/2019/12/30/784392315/opinion-its-time-to-end-the-colonial-mindset-in-global-health"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67.xml.rels><?xml version="1.0" encoding="UTF-8" standalone="yes"?>
<Relationships xmlns="http://schemas.openxmlformats.org/package/2006/relationships"><Relationship Id="rId3" Type="http://schemas.openxmlformats.org/officeDocument/2006/relationships/hyperlink" Target="https://www.nature.com/articles/d41586-019-03627-9"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68.xml.rels><?xml version="1.0" encoding="UTF-8" standalone="yes"?>
<Relationships xmlns="http://schemas.openxmlformats.org/package/2006/relationships"><Relationship Id="rId3" Type="http://schemas.openxmlformats.org/officeDocument/2006/relationships/hyperlink" Target="https://www.persuasion.community/p/the-problem-with-decolonizing-global"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www.nytimes.com/interactive/2023/07/16/world/world-demographics.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s://youtu.be/IkolfNaSIS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CE314-6F92-47AA-8040-CD07B744C9B7}"/>
              </a:ext>
            </a:extLst>
          </p:cNvPr>
          <p:cNvSpPr>
            <a:spLocks noGrp="1"/>
          </p:cNvSpPr>
          <p:nvPr>
            <p:ph type="title"/>
          </p:nvPr>
        </p:nvSpPr>
        <p:spPr/>
        <p:txBody>
          <a:bodyPr/>
          <a:lstStyle/>
          <a:p>
            <a:pPr algn="ctr"/>
            <a:r>
              <a:rPr lang="en-US" dirty="0"/>
              <a:t>A guide to the slides</a:t>
            </a:r>
          </a:p>
        </p:txBody>
      </p:sp>
      <p:sp>
        <p:nvSpPr>
          <p:cNvPr id="3" name="Content Placeholder 2">
            <a:extLst>
              <a:ext uri="{FF2B5EF4-FFF2-40B4-BE49-F238E27FC236}">
                <a16:creationId xmlns:a16="http://schemas.microsoft.com/office/drawing/2014/main" id="{135D1B57-F71B-42CD-894C-446E395F9F6C}"/>
              </a:ext>
            </a:extLst>
          </p:cNvPr>
          <p:cNvSpPr>
            <a:spLocks noGrp="1"/>
          </p:cNvSpPr>
          <p:nvPr>
            <p:ph idx="1"/>
          </p:nvPr>
        </p:nvSpPr>
        <p:spPr/>
        <p:txBody>
          <a:bodyPr>
            <a:normAutofit lnSpcReduction="10000"/>
          </a:bodyPr>
          <a:lstStyle/>
          <a:p>
            <a:r>
              <a:rPr lang="en-US" dirty="0"/>
              <a:t>Linked content has a blue border around the image. See the next slide for an example.</a:t>
            </a:r>
          </a:p>
          <a:p>
            <a:r>
              <a:rPr lang="en-US" dirty="0"/>
              <a:t>Required readings for questions are identified by: </a:t>
            </a:r>
          </a:p>
          <a:p>
            <a:r>
              <a:rPr lang="en-US" dirty="0"/>
              <a:t>Make sure to watch linked videos, as marked by:</a:t>
            </a:r>
          </a:p>
          <a:p>
            <a:r>
              <a:rPr lang="en-US" dirty="0"/>
              <a:t>Additional explanations as well as references for the content are provided in the notes section below the slides</a:t>
            </a:r>
          </a:p>
          <a:p>
            <a:r>
              <a:rPr lang="en-US" dirty="0"/>
              <a:t>Slides and readings are also posted at: http://www.uky.edu/~jast239/courses/global/globalhealth.html</a:t>
            </a:r>
          </a:p>
          <a:p>
            <a:r>
              <a:rPr lang="en-US" dirty="0"/>
              <a:t>Tests cover the material in the Powerpoint slides and any content or explanations presented in lecture. </a:t>
            </a:r>
          </a:p>
          <a:p>
            <a:pPr marL="0" indent="0">
              <a:buNone/>
            </a:pPr>
            <a:endParaRPr lang="en-US" dirty="0"/>
          </a:p>
        </p:txBody>
      </p:sp>
      <p:sp>
        <p:nvSpPr>
          <p:cNvPr id="4" name="TextBox 3">
            <a:extLst>
              <a:ext uri="{FF2B5EF4-FFF2-40B4-BE49-F238E27FC236}">
                <a16:creationId xmlns:a16="http://schemas.microsoft.com/office/drawing/2014/main" id="{73D146C0-BB06-4BD5-A554-1FC7EBF8AE48}"/>
              </a:ext>
            </a:extLst>
          </p:cNvPr>
          <p:cNvSpPr txBox="1"/>
          <p:nvPr/>
        </p:nvSpPr>
        <p:spPr>
          <a:xfrm>
            <a:off x="8326552" y="2579667"/>
            <a:ext cx="2537797" cy="461665"/>
          </a:xfrm>
          <a:prstGeom prst="rect">
            <a:avLst/>
          </a:prstGeom>
          <a:solidFill>
            <a:srgbClr val="00B050"/>
          </a:solidFill>
          <a:ln>
            <a:solidFill>
              <a:schemeClr val="tx1"/>
            </a:solidFill>
          </a:ln>
        </p:spPr>
        <p:txBody>
          <a:bodyPr wrap="square" rtlCol="0">
            <a:spAutoFit/>
          </a:bodyPr>
          <a:lstStyle/>
          <a:p>
            <a:r>
              <a:rPr lang="en-US" sz="2400" dirty="0"/>
              <a:t>Reading/Questions</a:t>
            </a:r>
          </a:p>
        </p:txBody>
      </p:sp>
      <p:sp>
        <p:nvSpPr>
          <p:cNvPr id="7" name="TextBox 6">
            <a:extLst>
              <a:ext uri="{FF2B5EF4-FFF2-40B4-BE49-F238E27FC236}">
                <a16:creationId xmlns:a16="http://schemas.microsoft.com/office/drawing/2014/main" id="{55D0C374-58EE-48BC-9502-A2045E68DEFD}"/>
              </a:ext>
            </a:extLst>
          </p:cNvPr>
          <p:cNvSpPr txBox="1"/>
          <p:nvPr/>
        </p:nvSpPr>
        <p:spPr>
          <a:xfrm>
            <a:off x="8100938" y="3058645"/>
            <a:ext cx="1019323" cy="461665"/>
          </a:xfrm>
          <a:prstGeom prst="rect">
            <a:avLst/>
          </a:prstGeom>
          <a:solidFill>
            <a:srgbClr val="00B050"/>
          </a:solidFill>
          <a:ln>
            <a:solidFill>
              <a:schemeClr val="tx1"/>
            </a:solidFill>
          </a:ln>
        </p:spPr>
        <p:txBody>
          <a:bodyPr wrap="square" rtlCol="0">
            <a:spAutoFit/>
          </a:bodyPr>
          <a:lstStyle/>
          <a:p>
            <a:r>
              <a:rPr lang="en-US" sz="2400" dirty="0"/>
              <a:t>Video</a:t>
            </a:r>
            <a:endParaRPr lang="en-US" sz="1600" dirty="0"/>
          </a:p>
        </p:txBody>
      </p:sp>
      <p:sp>
        <p:nvSpPr>
          <p:cNvPr id="5" name="Slide Number Placeholder 4">
            <a:extLst>
              <a:ext uri="{FF2B5EF4-FFF2-40B4-BE49-F238E27FC236}">
                <a16:creationId xmlns:a16="http://schemas.microsoft.com/office/drawing/2014/main" id="{8E0B343E-3E20-4790-A5BF-6FD70930DE7B}"/>
              </a:ext>
            </a:extLst>
          </p:cNvPr>
          <p:cNvSpPr>
            <a:spLocks noGrp="1"/>
          </p:cNvSpPr>
          <p:nvPr>
            <p:ph type="sldNum" sz="quarter" idx="12"/>
          </p:nvPr>
        </p:nvSpPr>
        <p:spPr/>
        <p:txBody>
          <a:bodyPr/>
          <a:lstStyle/>
          <a:p>
            <a:fld id="{91F5D5B3-D24A-42EA-B582-81E5372869F6}" type="slidenum">
              <a:rPr lang="en-US" smtClean="0"/>
              <a:t>1</a:t>
            </a:fld>
            <a:endParaRPr lang="en-US" dirty="0"/>
          </a:p>
        </p:txBody>
      </p:sp>
    </p:spTree>
    <p:extLst>
      <p:ext uri="{BB962C8B-B14F-4D97-AF65-F5344CB8AC3E}">
        <p14:creationId xmlns:p14="http://schemas.microsoft.com/office/powerpoint/2010/main" val="1643313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D4953-E24C-44E6-9215-D649EBEBC55C}"/>
              </a:ext>
            </a:extLst>
          </p:cNvPr>
          <p:cNvSpPr>
            <a:spLocks noGrp="1"/>
          </p:cNvSpPr>
          <p:nvPr>
            <p:ph type="title"/>
          </p:nvPr>
        </p:nvSpPr>
        <p:spPr>
          <a:xfrm>
            <a:off x="221730" y="217714"/>
            <a:ext cx="11748540" cy="1325563"/>
          </a:xfrm>
        </p:spPr>
        <p:txBody>
          <a:bodyPr>
            <a:normAutofit/>
          </a:bodyPr>
          <a:lstStyle/>
          <a:p>
            <a:pPr algn="ctr"/>
            <a:r>
              <a:rPr lang="en-US" sz="4000" dirty="0"/>
              <a:t>Health inequities can develop within a country even over very small distances. </a:t>
            </a:r>
          </a:p>
        </p:txBody>
      </p:sp>
      <p:pic>
        <p:nvPicPr>
          <p:cNvPr id="4" name="Content Placeholder 3">
            <a:hlinkClick r:id="rId3"/>
            <a:extLst>
              <a:ext uri="{FF2B5EF4-FFF2-40B4-BE49-F238E27FC236}">
                <a16:creationId xmlns:a16="http://schemas.microsoft.com/office/drawing/2014/main" id="{9D2CFF05-1F82-4963-ACA1-23854A0E3D04}"/>
              </a:ext>
            </a:extLst>
          </p:cNvPr>
          <p:cNvPicPr>
            <a:picLocks noGrp="1" noChangeAspect="1"/>
          </p:cNvPicPr>
          <p:nvPr>
            <p:ph idx="1"/>
          </p:nvPr>
        </p:nvPicPr>
        <p:blipFill>
          <a:blip r:embed="rId4"/>
          <a:stretch>
            <a:fillRect/>
          </a:stretch>
        </p:blipFill>
        <p:spPr>
          <a:xfrm>
            <a:off x="838200" y="1837134"/>
            <a:ext cx="10515600" cy="4328320"/>
          </a:xfrm>
          <a:prstGeom prst="rect">
            <a:avLst/>
          </a:prstGeom>
          <a:ln w="79375">
            <a:solidFill>
              <a:schemeClr val="accent5">
                <a:lumMod val="75000"/>
              </a:schemeClr>
            </a:solidFill>
          </a:ln>
        </p:spPr>
      </p:pic>
      <p:sp>
        <p:nvSpPr>
          <p:cNvPr id="3" name="TextBox 2">
            <a:extLst>
              <a:ext uri="{FF2B5EF4-FFF2-40B4-BE49-F238E27FC236}">
                <a16:creationId xmlns:a16="http://schemas.microsoft.com/office/drawing/2014/main" id="{F2679066-0BBE-40F9-B215-0C0B97C10D62}"/>
              </a:ext>
            </a:extLst>
          </p:cNvPr>
          <p:cNvSpPr txBox="1"/>
          <p:nvPr/>
        </p:nvSpPr>
        <p:spPr>
          <a:xfrm>
            <a:off x="376630" y="4077324"/>
            <a:ext cx="2801286" cy="1938992"/>
          </a:xfrm>
          <a:prstGeom prst="rect">
            <a:avLst/>
          </a:prstGeom>
          <a:solidFill>
            <a:srgbClr val="00B0F0"/>
          </a:solidFill>
          <a:ln>
            <a:solidFill>
              <a:schemeClr val="tx1"/>
            </a:solidFill>
          </a:ln>
        </p:spPr>
        <p:txBody>
          <a:bodyPr wrap="square" rtlCol="0">
            <a:spAutoFit/>
          </a:bodyPr>
          <a:lstStyle/>
          <a:p>
            <a:r>
              <a:rPr lang="en-US" sz="2400" dirty="0"/>
              <a:t>Click on this image and type in your hometown to see how life expectancy varies there</a:t>
            </a:r>
          </a:p>
        </p:txBody>
      </p:sp>
      <p:sp>
        <p:nvSpPr>
          <p:cNvPr id="5" name="Slide Number Placeholder 4">
            <a:extLst>
              <a:ext uri="{FF2B5EF4-FFF2-40B4-BE49-F238E27FC236}">
                <a16:creationId xmlns:a16="http://schemas.microsoft.com/office/drawing/2014/main" id="{2E0BDDAE-B4C6-4279-862D-248B1F02F72D}"/>
              </a:ext>
            </a:extLst>
          </p:cNvPr>
          <p:cNvSpPr>
            <a:spLocks noGrp="1"/>
          </p:cNvSpPr>
          <p:nvPr>
            <p:ph type="sldNum" sz="quarter" idx="12"/>
          </p:nvPr>
        </p:nvSpPr>
        <p:spPr/>
        <p:txBody>
          <a:bodyPr/>
          <a:lstStyle/>
          <a:p>
            <a:fld id="{91F5D5B3-D24A-42EA-B582-81E5372869F6}" type="slidenum">
              <a:rPr lang="en-US" smtClean="0"/>
              <a:t>10</a:t>
            </a:fld>
            <a:endParaRPr lang="en-US" dirty="0"/>
          </a:p>
        </p:txBody>
      </p:sp>
    </p:spTree>
    <p:extLst>
      <p:ext uri="{BB962C8B-B14F-4D97-AF65-F5344CB8AC3E}">
        <p14:creationId xmlns:p14="http://schemas.microsoft.com/office/powerpoint/2010/main" val="1360790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How is </a:t>
            </a:r>
            <a:r>
              <a:rPr lang="en-US" b="1" dirty="0"/>
              <a:t>health</a:t>
            </a:r>
            <a:r>
              <a:rPr lang="en-US" dirty="0"/>
              <a:t> defined in the context of </a:t>
            </a:r>
            <a:r>
              <a:rPr lang="en-US" b="1" dirty="0"/>
              <a:t>global </a:t>
            </a:r>
            <a:r>
              <a:rPr lang="en-US" dirty="0"/>
              <a:t>health?</a:t>
            </a:r>
          </a:p>
        </p:txBody>
      </p:sp>
      <p:sp>
        <p:nvSpPr>
          <p:cNvPr id="3" name="Content Placeholder 2"/>
          <p:cNvSpPr>
            <a:spLocks noGrp="1"/>
          </p:cNvSpPr>
          <p:nvPr>
            <p:ph idx="1"/>
          </p:nvPr>
        </p:nvSpPr>
        <p:spPr>
          <a:xfrm>
            <a:off x="838200" y="2048395"/>
            <a:ext cx="10515600" cy="4351338"/>
          </a:xfrm>
        </p:spPr>
        <p:txBody>
          <a:bodyPr>
            <a:normAutofit/>
          </a:bodyPr>
          <a:lstStyle/>
          <a:p>
            <a:r>
              <a:rPr lang="en-US" dirty="0">
                <a:latin typeface="+mj-lt"/>
              </a:rPr>
              <a:t>According to the World Health Organization, health is a state of complete physical, mental, and social well-being </a:t>
            </a:r>
            <a:r>
              <a:rPr lang="en-US" i="1" dirty="0">
                <a:latin typeface="+mj-lt"/>
              </a:rPr>
              <a:t>not merely the absence of disease</a:t>
            </a:r>
          </a:p>
          <a:p>
            <a:r>
              <a:rPr lang="en-US" dirty="0">
                <a:latin typeface="+mj-lt"/>
              </a:rPr>
              <a:t>A measurement of health must include not only an indication of changes in the frequency and severity of diseases but also an estimation of </a:t>
            </a:r>
            <a:r>
              <a:rPr lang="en-US" i="1" dirty="0">
                <a:latin typeface="+mj-lt"/>
              </a:rPr>
              <a:t>quality of life</a:t>
            </a:r>
          </a:p>
          <a:p>
            <a:r>
              <a:rPr lang="en-US" dirty="0">
                <a:latin typeface="+mj-lt"/>
              </a:rPr>
              <a:t>According to WHO, quality of life denotes an individual's perception of their position in life in the context of </a:t>
            </a:r>
            <a:r>
              <a:rPr lang="en-US" i="1" dirty="0">
                <a:latin typeface="+mj-lt"/>
              </a:rPr>
              <a:t>the culture and value systems in which they live</a:t>
            </a:r>
            <a:endParaRPr lang="en-US" dirty="0">
              <a:latin typeface="+mj-lt"/>
            </a:endParaRPr>
          </a:p>
        </p:txBody>
      </p:sp>
      <p:sp>
        <p:nvSpPr>
          <p:cNvPr id="4" name="Slide Number Placeholder 3">
            <a:extLst>
              <a:ext uri="{FF2B5EF4-FFF2-40B4-BE49-F238E27FC236}">
                <a16:creationId xmlns:a16="http://schemas.microsoft.com/office/drawing/2014/main" id="{CA7ED7D6-7DF5-4158-8689-8ACF9FE19089}"/>
              </a:ext>
            </a:extLst>
          </p:cNvPr>
          <p:cNvSpPr>
            <a:spLocks noGrp="1"/>
          </p:cNvSpPr>
          <p:nvPr>
            <p:ph type="sldNum" sz="quarter" idx="12"/>
          </p:nvPr>
        </p:nvSpPr>
        <p:spPr/>
        <p:txBody>
          <a:bodyPr/>
          <a:lstStyle/>
          <a:p>
            <a:fld id="{91F5D5B3-D24A-42EA-B582-81E5372869F6}" type="slidenum">
              <a:rPr lang="en-US" smtClean="0"/>
              <a:t>11</a:t>
            </a:fld>
            <a:endParaRPr lang="en-US" dirty="0"/>
          </a:p>
        </p:txBody>
      </p:sp>
    </p:spTree>
    <p:extLst>
      <p:ext uri="{BB962C8B-B14F-4D97-AF65-F5344CB8AC3E}">
        <p14:creationId xmlns:p14="http://schemas.microsoft.com/office/powerpoint/2010/main" val="3763024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152650" y="365127"/>
            <a:ext cx="7886700" cy="1325563"/>
          </a:xfrm>
        </p:spPr>
        <p:txBody>
          <a:bodyPr>
            <a:normAutofit/>
          </a:bodyPr>
          <a:lstStyle/>
          <a:p>
            <a:pPr algn="ctr"/>
            <a:r>
              <a:rPr lang="en-US" sz="4000" dirty="0"/>
              <a:t>The World Health Organization Quality of Life Survey</a:t>
            </a:r>
          </a:p>
        </p:txBody>
      </p:sp>
      <p:pic>
        <p:nvPicPr>
          <p:cNvPr id="4" name="Content Placeholder 3"/>
          <p:cNvPicPr>
            <a:picLocks noGrp="1" noChangeAspect="1"/>
          </p:cNvPicPr>
          <p:nvPr>
            <p:ph idx="1"/>
          </p:nvPr>
        </p:nvPicPr>
        <p:blipFill rotWithShape="1">
          <a:blip r:embed="rId3"/>
          <a:stretch/>
        </p:blipFill>
        <p:spPr>
          <a:xfrm>
            <a:off x="838200" y="2143983"/>
            <a:ext cx="10515600" cy="3714621"/>
          </a:xfrm>
          <a:prstGeom prst="rect">
            <a:avLst/>
          </a:prstGeom>
        </p:spPr>
      </p:pic>
      <p:sp>
        <p:nvSpPr>
          <p:cNvPr id="2" name="Slide Number Placeholder 1">
            <a:extLst>
              <a:ext uri="{FF2B5EF4-FFF2-40B4-BE49-F238E27FC236}">
                <a16:creationId xmlns:a16="http://schemas.microsoft.com/office/drawing/2014/main" id="{39D2BA4B-7BEE-4560-9B82-2C59F2AC7007}"/>
              </a:ext>
            </a:extLst>
          </p:cNvPr>
          <p:cNvSpPr>
            <a:spLocks noGrp="1"/>
          </p:cNvSpPr>
          <p:nvPr>
            <p:ph type="sldNum" sz="quarter" idx="12"/>
          </p:nvPr>
        </p:nvSpPr>
        <p:spPr/>
        <p:txBody>
          <a:bodyPr/>
          <a:lstStyle/>
          <a:p>
            <a:fld id="{91F5D5B3-D24A-42EA-B582-81E5372869F6}" type="slidenum">
              <a:rPr lang="en-US" smtClean="0"/>
              <a:t>12</a:t>
            </a:fld>
            <a:endParaRPr lang="en-US" dirty="0"/>
          </a:p>
        </p:txBody>
      </p:sp>
    </p:spTree>
    <p:extLst>
      <p:ext uri="{BB962C8B-B14F-4D97-AF65-F5344CB8AC3E}">
        <p14:creationId xmlns:p14="http://schemas.microsoft.com/office/powerpoint/2010/main" val="1639528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355742" y="175969"/>
            <a:ext cx="11531912" cy="6496974"/>
          </a:xfrm>
          <a:prstGeom prst="rect">
            <a:avLst/>
          </a:prstGeom>
        </p:spPr>
      </p:pic>
      <p:sp>
        <p:nvSpPr>
          <p:cNvPr id="2" name="Slide Number Placeholder 1">
            <a:extLst>
              <a:ext uri="{FF2B5EF4-FFF2-40B4-BE49-F238E27FC236}">
                <a16:creationId xmlns:a16="http://schemas.microsoft.com/office/drawing/2014/main" id="{EEE6219A-4639-4AC0-80CD-97A4E18A4EC7}"/>
              </a:ext>
            </a:extLst>
          </p:cNvPr>
          <p:cNvSpPr>
            <a:spLocks noGrp="1"/>
          </p:cNvSpPr>
          <p:nvPr>
            <p:ph type="sldNum" sz="quarter" idx="12"/>
          </p:nvPr>
        </p:nvSpPr>
        <p:spPr/>
        <p:txBody>
          <a:bodyPr/>
          <a:lstStyle/>
          <a:p>
            <a:fld id="{91F5D5B3-D24A-42EA-B582-81E5372869F6}" type="slidenum">
              <a:rPr lang="en-US" smtClean="0"/>
              <a:t>13</a:t>
            </a:fld>
            <a:endParaRPr lang="en-US" dirty="0"/>
          </a:p>
        </p:txBody>
      </p:sp>
    </p:spTree>
    <p:extLst>
      <p:ext uri="{BB962C8B-B14F-4D97-AF65-F5344CB8AC3E}">
        <p14:creationId xmlns:p14="http://schemas.microsoft.com/office/powerpoint/2010/main" val="25519835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What sets global health apart from other disciplines of medicine? </a:t>
            </a:r>
          </a:p>
        </p:txBody>
      </p:sp>
      <p:sp>
        <p:nvSpPr>
          <p:cNvPr id="3" name="Content Placeholder 2"/>
          <p:cNvSpPr>
            <a:spLocks noGrp="1"/>
          </p:cNvSpPr>
          <p:nvPr>
            <p:ph idx="1"/>
          </p:nvPr>
        </p:nvSpPr>
        <p:spPr>
          <a:xfrm>
            <a:off x="595086" y="1972043"/>
            <a:ext cx="11016343" cy="3263504"/>
          </a:xfrm>
        </p:spPr>
        <p:txBody>
          <a:bodyPr>
            <a:noAutofit/>
          </a:bodyPr>
          <a:lstStyle/>
          <a:p>
            <a:pPr marL="385763" indent="-385763">
              <a:buFont typeface="+mj-lt"/>
              <a:buAutoNum type="arabicPeriod"/>
            </a:pPr>
            <a:r>
              <a:rPr lang="en-US" sz="2600" dirty="0">
                <a:latin typeface="+mj-lt"/>
              </a:rPr>
              <a:t>Goal is to have </a:t>
            </a:r>
            <a:r>
              <a:rPr lang="en-US" sz="2600" b="1" dirty="0">
                <a:latin typeface="+mj-lt"/>
              </a:rPr>
              <a:t>just and equitable distribution of risk </a:t>
            </a:r>
            <a:r>
              <a:rPr lang="en-US" sz="2600" dirty="0">
                <a:latin typeface="+mj-lt"/>
              </a:rPr>
              <a:t>of suffering from disease and of tools to lessen or prevent it</a:t>
            </a:r>
          </a:p>
          <a:p>
            <a:pPr marL="385763" indent="-385763">
              <a:buFont typeface="+mj-lt"/>
              <a:buAutoNum type="arabicPeriod"/>
            </a:pPr>
            <a:r>
              <a:rPr lang="en-US" sz="2600" dirty="0">
                <a:latin typeface="+mj-lt"/>
              </a:rPr>
              <a:t>Encompasses the ‘</a:t>
            </a:r>
            <a:r>
              <a:rPr lang="en-US" sz="2600" b="1" dirty="0">
                <a:latin typeface="+mj-lt"/>
              </a:rPr>
              <a:t>resocializing</a:t>
            </a:r>
            <a:r>
              <a:rPr lang="en-US" sz="2600" dirty="0">
                <a:latin typeface="+mj-lt"/>
              </a:rPr>
              <a:t>’ disciplines and the social production of knowledge</a:t>
            </a:r>
          </a:p>
          <a:p>
            <a:pPr marL="385763" indent="-385763">
              <a:buFont typeface="+mj-lt"/>
              <a:buAutoNum type="arabicPeriod"/>
            </a:pPr>
            <a:r>
              <a:rPr lang="en-US" sz="2600" dirty="0">
                <a:latin typeface="+mj-lt"/>
              </a:rPr>
              <a:t>Takes a </a:t>
            </a:r>
            <a:r>
              <a:rPr lang="en-US" sz="2600" b="1" dirty="0">
                <a:latin typeface="+mj-lt"/>
              </a:rPr>
              <a:t>multi-scala</a:t>
            </a:r>
            <a:r>
              <a:rPr lang="en-US" sz="2600" dirty="0">
                <a:latin typeface="+mj-lt"/>
              </a:rPr>
              <a:t>r view of health </a:t>
            </a:r>
          </a:p>
          <a:p>
            <a:pPr marL="385763" indent="-385763">
              <a:buFont typeface="+mj-lt"/>
              <a:buAutoNum type="arabicPeriod"/>
            </a:pPr>
            <a:r>
              <a:rPr lang="en-US" sz="2600" dirty="0">
                <a:latin typeface="+mj-lt"/>
              </a:rPr>
              <a:t>Involves </a:t>
            </a:r>
            <a:r>
              <a:rPr lang="en-US" sz="2600" b="1" dirty="0">
                <a:latin typeface="+mj-lt"/>
              </a:rPr>
              <a:t>health delivery</a:t>
            </a:r>
          </a:p>
          <a:p>
            <a:pPr marL="385763" indent="-385763">
              <a:buFont typeface="+mj-lt"/>
              <a:buAutoNum type="arabicPeriod"/>
            </a:pPr>
            <a:r>
              <a:rPr lang="en-US" sz="2600" dirty="0">
                <a:latin typeface="+mj-lt"/>
              </a:rPr>
              <a:t>Considers the larger </a:t>
            </a:r>
            <a:r>
              <a:rPr lang="en-US" sz="2600" b="1" dirty="0">
                <a:latin typeface="+mj-lt"/>
              </a:rPr>
              <a:t>evolutionary, ecological, and environmental contexts </a:t>
            </a:r>
            <a:r>
              <a:rPr lang="en-US" sz="2600" dirty="0">
                <a:latin typeface="+mj-lt"/>
              </a:rPr>
              <a:t>of disease </a:t>
            </a:r>
          </a:p>
          <a:p>
            <a:pPr marL="385763" indent="-385763">
              <a:buFont typeface="+mj-lt"/>
              <a:buAutoNum type="arabicPeriod"/>
            </a:pPr>
            <a:r>
              <a:rPr lang="en-US" sz="2600" dirty="0">
                <a:latin typeface="+mj-lt"/>
              </a:rPr>
              <a:t>Places health and quality of life within the context of </a:t>
            </a:r>
            <a:r>
              <a:rPr lang="en-US" sz="2600" b="1" dirty="0">
                <a:latin typeface="+mj-lt"/>
              </a:rPr>
              <a:t>globalization</a:t>
            </a:r>
          </a:p>
          <a:p>
            <a:pPr marL="0" indent="0">
              <a:buNone/>
            </a:pPr>
            <a:endParaRPr lang="en-US" sz="2600" b="1" dirty="0">
              <a:latin typeface="+mj-lt"/>
            </a:endParaRPr>
          </a:p>
        </p:txBody>
      </p:sp>
      <p:sp>
        <p:nvSpPr>
          <p:cNvPr id="4" name="Slide Number Placeholder 3">
            <a:extLst>
              <a:ext uri="{FF2B5EF4-FFF2-40B4-BE49-F238E27FC236}">
                <a16:creationId xmlns:a16="http://schemas.microsoft.com/office/drawing/2014/main" id="{C1D32A6D-1803-44E0-88B2-157230F94DF6}"/>
              </a:ext>
            </a:extLst>
          </p:cNvPr>
          <p:cNvSpPr>
            <a:spLocks noGrp="1"/>
          </p:cNvSpPr>
          <p:nvPr>
            <p:ph type="sldNum" sz="quarter" idx="12"/>
          </p:nvPr>
        </p:nvSpPr>
        <p:spPr/>
        <p:txBody>
          <a:bodyPr/>
          <a:lstStyle/>
          <a:p>
            <a:fld id="{91F5D5B3-D24A-42EA-B582-81E5372869F6}" type="slidenum">
              <a:rPr lang="en-US" smtClean="0"/>
              <a:t>14</a:t>
            </a:fld>
            <a:endParaRPr lang="en-US" dirty="0"/>
          </a:p>
        </p:txBody>
      </p:sp>
    </p:spTree>
    <p:extLst>
      <p:ext uri="{BB962C8B-B14F-4D97-AF65-F5344CB8AC3E}">
        <p14:creationId xmlns:p14="http://schemas.microsoft.com/office/powerpoint/2010/main" val="4267188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l="1353" r="1184" b="5102"/>
          <a:stretch/>
        </p:blipFill>
        <p:spPr>
          <a:xfrm>
            <a:off x="1924878" y="1213235"/>
            <a:ext cx="8057322" cy="5547869"/>
          </a:xfrm>
          <a:prstGeom prst="rect">
            <a:avLst/>
          </a:prstGeom>
          <a:ln w="44450">
            <a:noFill/>
          </a:ln>
        </p:spPr>
      </p:pic>
      <p:sp>
        <p:nvSpPr>
          <p:cNvPr id="2" name="Slide Number Placeholder 1">
            <a:extLst>
              <a:ext uri="{FF2B5EF4-FFF2-40B4-BE49-F238E27FC236}">
                <a16:creationId xmlns:a16="http://schemas.microsoft.com/office/drawing/2014/main" id="{765A5931-0A57-42B0-A02C-7379171A499A}"/>
              </a:ext>
            </a:extLst>
          </p:cNvPr>
          <p:cNvSpPr>
            <a:spLocks noGrp="1"/>
          </p:cNvSpPr>
          <p:nvPr>
            <p:ph type="sldNum" sz="quarter" idx="12"/>
          </p:nvPr>
        </p:nvSpPr>
        <p:spPr/>
        <p:txBody>
          <a:bodyPr/>
          <a:lstStyle/>
          <a:p>
            <a:fld id="{91F5D5B3-D24A-42EA-B582-81E5372869F6}" type="slidenum">
              <a:rPr lang="en-US" smtClean="0"/>
              <a:t>15</a:t>
            </a:fld>
            <a:endParaRPr lang="en-US" dirty="0"/>
          </a:p>
        </p:txBody>
      </p:sp>
      <p:sp>
        <p:nvSpPr>
          <p:cNvPr id="5" name="Title 1">
            <a:extLst>
              <a:ext uri="{FF2B5EF4-FFF2-40B4-BE49-F238E27FC236}">
                <a16:creationId xmlns:a16="http://schemas.microsoft.com/office/drawing/2014/main" id="{C0447613-3EB6-4B24-9428-41308F954E33}"/>
              </a:ext>
            </a:extLst>
          </p:cNvPr>
          <p:cNvSpPr>
            <a:spLocks noGrp="1"/>
          </p:cNvSpPr>
          <p:nvPr>
            <p:ph type="title"/>
          </p:nvPr>
        </p:nvSpPr>
        <p:spPr>
          <a:xfrm>
            <a:off x="937260" y="219063"/>
            <a:ext cx="10252710" cy="994172"/>
          </a:xfrm>
        </p:spPr>
        <p:txBody>
          <a:bodyPr>
            <a:normAutofit fontScale="90000"/>
          </a:bodyPr>
          <a:lstStyle/>
          <a:p>
            <a:r>
              <a:rPr lang="en-US" dirty="0"/>
              <a:t>1. Seeks a just and equitable distribution of risk</a:t>
            </a:r>
          </a:p>
        </p:txBody>
      </p:sp>
    </p:spTree>
    <p:extLst>
      <p:ext uri="{BB962C8B-B14F-4D97-AF65-F5344CB8AC3E}">
        <p14:creationId xmlns:p14="http://schemas.microsoft.com/office/powerpoint/2010/main" val="29824802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2. Encompasses the ‘</a:t>
            </a:r>
            <a:r>
              <a:rPr lang="en-US" b="1" dirty="0"/>
              <a:t>resocializing</a:t>
            </a:r>
            <a:r>
              <a:rPr lang="en-US" dirty="0"/>
              <a:t>’ disciplines</a:t>
            </a:r>
          </a:p>
        </p:txBody>
      </p:sp>
      <p:sp>
        <p:nvSpPr>
          <p:cNvPr id="3" name="Content Placeholder 2"/>
          <p:cNvSpPr>
            <a:spLocks noGrp="1"/>
          </p:cNvSpPr>
          <p:nvPr>
            <p:ph idx="1"/>
          </p:nvPr>
        </p:nvSpPr>
        <p:spPr>
          <a:xfrm>
            <a:off x="576943" y="1531257"/>
            <a:ext cx="5061857" cy="4662397"/>
          </a:xfrm>
        </p:spPr>
        <p:txBody>
          <a:bodyPr>
            <a:normAutofit/>
          </a:bodyPr>
          <a:lstStyle/>
          <a:p>
            <a:r>
              <a:rPr lang="en-US" dirty="0">
                <a:latin typeface="+mj-lt"/>
              </a:rPr>
              <a:t>Global health takes a ‘biosocial’ perspective, it ‘resocializes’ medicine</a:t>
            </a:r>
          </a:p>
          <a:p>
            <a:r>
              <a:rPr lang="en-US" dirty="0">
                <a:latin typeface="+mj-lt"/>
              </a:rPr>
              <a:t>The resocializing disciplines include anthropology, sociology, history and geography. </a:t>
            </a:r>
          </a:p>
          <a:p>
            <a:r>
              <a:rPr lang="en-US" dirty="0">
                <a:latin typeface="+mj-lt"/>
              </a:rPr>
              <a:t>Aim is to put more culture and the context of individuals back into medicine</a:t>
            </a:r>
          </a:p>
          <a:p>
            <a:endParaRPr lang="en-US" dirty="0">
              <a:latin typeface="+mj-lt"/>
            </a:endParaRPr>
          </a:p>
          <a:p>
            <a:endParaRPr lang="en-US" dirty="0">
              <a:latin typeface="+mj-lt"/>
            </a:endParaRPr>
          </a:p>
          <a:p>
            <a:pPr marL="0" indent="0">
              <a:buNone/>
            </a:pPr>
            <a:endParaRPr lang="en-US" dirty="0">
              <a:latin typeface="+mj-lt"/>
            </a:endParaRPr>
          </a:p>
        </p:txBody>
      </p:sp>
      <p:pic>
        <p:nvPicPr>
          <p:cNvPr id="5" name="Picture 4" descr="A group of people holding a sign&#10;&#10;Description automatically generated">
            <a:extLst>
              <a:ext uri="{FF2B5EF4-FFF2-40B4-BE49-F238E27FC236}">
                <a16:creationId xmlns:a16="http://schemas.microsoft.com/office/drawing/2014/main" id="{9765F1CB-82E8-4227-BCC2-B22D0C32E870}"/>
              </a:ext>
            </a:extLst>
          </p:cNvPr>
          <p:cNvPicPr>
            <a:picLocks noChangeAspect="1"/>
          </p:cNvPicPr>
          <p:nvPr/>
        </p:nvPicPr>
        <p:blipFill rotWithShape="1">
          <a:blip r:embed="rId3">
            <a:extLst>
              <a:ext uri="{28A0092B-C50C-407E-A947-70E740481C1C}">
                <a14:useLocalDpi xmlns:a14="http://schemas.microsoft.com/office/drawing/2010/main" val="0"/>
              </a:ext>
            </a:extLst>
          </a:blip>
          <a:srcRect l="13249" r="20852" b="6648"/>
          <a:stretch/>
        </p:blipFill>
        <p:spPr>
          <a:xfrm>
            <a:off x="5845627" y="1531257"/>
            <a:ext cx="6226629" cy="4961618"/>
          </a:xfrm>
          <a:prstGeom prst="rect">
            <a:avLst/>
          </a:prstGeom>
        </p:spPr>
      </p:pic>
      <p:sp>
        <p:nvSpPr>
          <p:cNvPr id="4" name="Slide Number Placeholder 3">
            <a:extLst>
              <a:ext uri="{FF2B5EF4-FFF2-40B4-BE49-F238E27FC236}">
                <a16:creationId xmlns:a16="http://schemas.microsoft.com/office/drawing/2014/main" id="{16A07E96-802E-45EE-884A-B4284BBE80AE}"/>
              </a:ext>
            </a:extLst>
          </p:cNvPr>
          <p:cNvSpPr>
            <a:spLocks noGrp="1"/>
          </p:cNvSpPr>
          <p:nvPr>
            <p:ph type="sldNum" sz="quarter" idx="12"/>
          </p:nvPr>
        </p:nvSpPr>
        <p:spPr/>
        <p:txBody>
          <a:bodyPr/>
          <a:lstStyle/>
          <a:p>
            <a:fld id="{91F5D5B3-D24A-42EA-B582-81E5372869F6}" type="slidenum">
              <a:rPr lang="en-US" smtClean="0"/>
              <a:t>16</a:t>
            </a:fld>
            <a:endParaRPr lang="en-US" dirty="0"/>
          </a:p>
        </p:txBody>
      </p:sp>
    </p:spTree>
    <p:extLst>
      <p:ext uri="{BB962C8B-B14F-4D97-AF65-F5344CB8AC3E}">
        <p14:creationId xmlns:p14="http://schemas.microsoft.com/office/powerpoint/2010/main" val="1583516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351EF-FA4F-4F32-8444-4345CE03A674}"/>
              </a:ext>
            </a:extLst>
          </p:cNvPr>
          <p:cNvSpPr>
            <a:spLocks noGrp="1"/>
          </p:cNvSpPr>
          <p:nvPr>
            <p:ph type="title"/>
          </p:nvPr>
        </p:nvSpPr>
        <p:spPr>
          <a:xfrm>
            <a:off x="5247458" y="236216"/>
            <a:ext cx="6726284" cy="1325563"/>
          </a:xfrm>
        </p:spPr>
        <p:txBody>
          <a:bodyPr/>
          <a:lstStyle/>
          <a:p>
            <a:pPr algn="ctr"/>
            <a:r>
              <a:rPr lang="en-US" dirty="0"/>
              <a:t>Example: the translational gap</a:t>
            </a:r>
          </a:p>
        </p:txBody>
      </p:sp>
      <p:sp>
        <p:nvSpPr>
          <p:cNvPr id="3" name="Content Placeholder 2">
            <a:extLst>
              <a:ext uri="{FF2B5EF4-FFF2-40B4-BE49-F238E27FC236}">
                <a16:creationId xmlns:a16="http://schemas.microsoft.com/office/drawing/2014/main" id="{58419AC2-96B6-4227-B615-47D632BF67A1}"/>
              </a:ext>
            </a:extLst>
          </p:cNvPr>
          <p:cNvSpPr>
            <a:spLocks noGrp="1"/>
          </p:cNvSpPr>
          <p:nvPr>
            <p:ph idx="1"/>
          </p:nvPr>
        </p:nvSpPr>
        <p:spPr>
          <a:xfrm>
            <a:off x="407314" y="365125"/>
            <a:ext cx="4912628" cy="6356350"/>
          </a:xfrm>
        </p:spPr>
        <p:txBody>
          <a:bodyPr>
            <a:normAutofit/>
          </a:bodyPr>
          <a:lstStyle/>
          <a:p>
            <a:pPr algn="l"/>
            <a:r>
              <a:rPr lang="en-US" sz="2400" b="0" i="0" u="none" strike="noStrike" baseline="0" dirty="0">
                <a:latin typeface="+mj-lt"/>
              </a:rPr>
              <a:t>Randomized controlled trials </a:t>
            </a:r>
            <a:r>
              <a:rPr lang="en-US" sz="2400" dirty="0">
                <a:latin typeface="+mj-lt"/>
              </a:rPr>
              <a:t>are</a:t>
            </a:r>
            <a:r>
              <a:rPr lang="en-US" sz="2400" b="0" i="0" u="none" strike="noStrike" baseline="0" dirty="0">
                <a:latin typeface="+mj-lt"/>
              </a:rPr>
              <a:t> useful for developing new drugs – they work and are indispensable. </a:t>
            </a:r>
          </a:p>
          <a:p>
            <a:pPr algn="l"/>
            <a:r>
              <a:rPr lang="en-US" sz="2400" dirty="0">
                <a:latin typeface="+mj-lt"/>
              </a:rPr>
              <a:t>Some medicines and treatments, however, can potentially be greatly dependent upon an individual’s context – the </a:t>
            </a:r>
            <a:r>
              <a:rPr lang="en-US" sz="2400" b="0" i="0" u="none" strike="noStrike" baseline="0" dirty="0">
                <a:latin typeface="+mj-lt"/>
              </a:rPr>
              <a:t>intersection of their biology with their life conditions and experiences</a:t>
            </a:r>
          </a:p>
          <a:p>
            <a:pPr algn="l"/>
            <a:r>
              <a:rPr lang="en-US" sz="2400" b="0" i="0" u="none" strike="noStrike" baseline="0" dirty="0">
                <a:latin typeface="+mj-lt"/>
              </a:rPr>
              <a:t>For example, even among genetically homogeneous Berber people of Morocco, urban and rural communities had large differences in what genes were expressed due to different diets, exposure to microbes, and environmental stresses</a:t>
            </a:r>
          </a:p>
        </p:txBody>
      </p:sp>
      <p:sp>
        <p:nvSpPr>
          <p:cNvPr id="4" name="Slide Number Placeholder 3">
            <a:extLst>
              <a:ext uri="{FF2B5EF4-FFF2-40B4-BE49-F238E27FC236}">
                <a16:creationId xmlns:a16="http://schemas.microsoft.com/office/drawing/2014/main" id="{C1267C16-CD33-4DA8-85D0-1F5850CD1F22}"/>
              </a:ext>
            </a:extLst>
          </p:cNvPr>
          <p:cNvSpPr>
            <a:spLocks noGrp="1"/>
          </p:cNvSpPr>
          <p:nvPr>
            <p:ph type="sldNum" sz="quarter" idx="12"/>
          </p:nvPr>
        </p:nvSpPr>
        <p:spPr/>
        <p:txBody>
          <a:bodyPr/>
          <a:lstStyle/>
          <a:p>
            <a:fld id="{91F5D5B3-D24A-42EA-B582-81E5372869F6}" type="slidenum">
              <a:rPr lang="en-US" smtClean="0"/>
              <a:pPr/>
              <a:t>17</a:t>
            </a:fld>
            <a:endParaRPr lang="en-US" dirty="0"/>
          </a:p>
        </p:txBody>
      </p:sp>
      <p:pic>
        <p:nvPicPr>
          <p:cNvPr id="8" name="Picture 7" descr="A group of children posing for a photo&#10;&#10;Description automatically generated with medium confidence">
            <a:extLst>
              <a:ext uri="{FF2B5EF4-FFF2-40B4-BE49-F238E27FC236}">
                <a16:creationId xmlns:a16="http://schemas.microsoft.com/office/drawing/2014/main" id="{A58B4A77-6CB5-4282-8700-6698C3DD674F}"/>
              </a:ext>
            </a:extLst>
          </p:cNvPr>
          <p:cNvPicPr>
            <a:picLocks noChangeAspect="1"/>
          </p:cNvPicPr>
          <p:nvPr/>
        </p:nvPicPr>
        <p:blipFill rotWithShape="1">
          <a:blip r:embed="rId3">
            <a:extLst>
              <a:ext uri="{28A0092B-C50C-407E-A947-70E740481C1C}">
                <a14:useLocalDpi xmlns:a14="http://schemas.microsoft.com/office/drawing/2010/main" val="0"/>
              </a:ext>
            </a:extLst>
          </a:blip>
          <a:srcRect l="32629" t="24728" r="23602" b="9658"/>
          <a:stretch/>
        </p:blipFill>
        <p:spPr>
          <a:xfrm>
            <a:off x="6069802" y="1690688"/>
            <a:ext cx="4912628" cy="4907814"/>
          </a:xfrm>
          <a:prstGeom prst="rect">
            <a:avLst/>
          </a:prstGeom>
        </p:spPr>
      </p:pic>
    </p:spTree>
    <p:extLst>
      <p:ext uri="{BB962C8B-B14F-4D97-AF65-F5344CB8AC3E}">
        <p14:creationId xmlns:p14="http://schemas.microsoft.com/office/powerpoint/2010/main" val="2183285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4964905-4134-4708-9309-F4AD2220F3D2}"/>
              </a:ext>
            </a:extLst>
          </p:cNvPr>
          <p:cNvPicPr>
            <a:picLocks noChangeAspect="1"/>
          </p:cNvPicPr>
          <p:nvPr/>
        </p:nvPicPr>
        <p:blipFill>
          <a:blip r:embed="rId3"/>
          <a:stretch>
            <a:fillRect/>
          </a:stretch>
        </p:blipFill>
        <p:spPr>
          <a:xfrm>
            <a:off x="7409328" y="0"/>
            <a:ext cx="3711390" cy="3081537"/>
          </a:xfrm>
          <a:prstGeom prst="rect">
            <a:avLst/>
          </a:prstGeom>
        </p:spPr>
      </p:pic>
      <p:sp>
        <p:nvSpPr>
          <p:cNvPr id="2" name="Title 1"/>
          <p:cNvSpPr>
            <a:spLocks noGrp="1"/>
          </p:cNvSpPr>
          <p:nvPr>
            <p:ph type="title"/>
          </p:nvPr>
        </p:nvSpPr>
        <p:spPr>
          <a:xfrm>
            <a:off x="457199" y="334108"/>
            <a:ext cx="6468035" cy="994172"/>
          </a:xfrm>
        </p:spPr>
        <p:txBody>
          <a:bodyPr>
            <a:normAutofit fontScale="90000"/>
          </a:bodyPr>
          <a:lstStyle/>
          <a:p>
            <a:r>
              <a:rPr lang="en-US" dirty="0"/>
              <a:t>3. Global health is </a:t>
            </a:r>
            <a:r>
              <a:rPr lang="en-US" b="1" dirty="0"/>
              <a:t>multi-scalar</a:t>
            </a:r>
          </a:p>
        </p:txBody>
      </p:sp>
      <p:sp>
        <p:nvSpPr>
          <p:cNvPr id="3" name="Content Placeholder 2"/>
          <p:cNvSpPr>
            <a:spLocks noGrp="1"/>
          </p:cNvSpPr>
          <p:nvPr>
            <p:ph idx="1"/>
          </p:nvPr>
        </p:nvSpPr>
        <p:spPr>
          <a:xfrm>
            <a:off x="573829" y="1750989"/>
            <a:ext cx="6468035" cy="4225712"/>
          </a:xfrm>
        </p:spPr>
        <p:txBody>
          <a:bodyPr>
            <a:normAutofit/>
          </a:bodyPr>
          <a:lstStyle/>
          <a:p>
            <a:r>
              <a:rPr lang="en-US" dirty="0">
                <a:latin typeface="+mj-lt"/>
              </a:rPr>
              <a:t>Health is shaped by processes occurring at multiple scales. </a:t>
            </a:r>
          </a:p>
          <a:p>
            <a:r>
              <a:rPr lang="en-US" dirty="0">
                <a:latin typeface="+mj-lt"/>
              </a:rPr>
              <a:t>The scales we choose shape how we attribute causality and designate a response</a:t>
            </a:r>
          </a:p>
          <a:p>
            <a:r>
              <a:rPr lang="en-US" dirty="0">
                <a:latin typeface="+mj-lt"/>
              </a:rPr>
              <a:t>For example, clinicians (medical doctors and nurses), epidemiologists, and planners associate causes of disease and ways to counter it that is scale dependent</a:t>
            </a:r>
          </a:p>
        </p:txBody>
      </p:sp>
      <p:pic>
        <p:nvPicPr>
          <p:cNvPr id="8" name="Picture 7" descr="A picture containing implement, board, plastic, surface&#10;&#10;Description automatically generated">
            <a:extLst>
              <a:ext uri="{FF2B5EF4-FFF2-40B4-BE49-F238E27FC236}">
                <a16:creationId xmlns:a16="http://schemas.microsoft.com/office/drawing/2014/main" id="{AF2BFC04-FB5D-40CF-AD2A-82962E139A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9328" y="2095545"/>
            <a:ext cx="3711390" cy="2404981"/>
          </a:xfrm>
          <a:prstGeom prst="rect">
            <a:avLst/>
          </a:prstGeom>
        </p:spPr>
      </p:pic>
      <p:pic>
        <p:nvPicPr>
          <p:cNvPr id="10" name="Picture 9" descr="A picture containing outdoor, child, building, boy&#10;&#10;Description automatically generated">
            <a:extLst>
              <a:ext uri="{FF2B5EF4-FFF2-40B4-BE49-F238E27FC236}">
                <a16:creationId xmlns:a16="http://schemas.microsoft.com/office/drawing/2014/main" id="{5F7C074D-0480-4BE8-AFD3-469429D874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9329" y="4264009"/>
            <a:ext cx="3711389" cy="2476193"/>
          </a:xfrm>
          <a:prstGeom prst="rect">
            <a:avLst/>
          </a:prstGeom>
        </p:spPr>
      </p:pic>
      <p:sp>
        <p:nvSpPr>
          <p:cNvPr id="4" name="Slide Number Placeholder 3">
            <a:extLst>
              <a:ext uri="{FF2B5EF4-FFF2-40B4-BE49-F238E27FC236}">
                <a16:creationId xmlns:a16="http://schemas.microsoft.com/office/drawing/2014/main" id="{72998A67-FB3F-4D26-8F49-D9F729F7D5BA}"/>
              </a:ext>
            </a:extLst>
          </p:cNvPr>
          <p:cNvSpPr>
            <a:spLocks noGrp="1"/>
          </p:cNvSpPr>
          <p:nvPr>
            <p:ph type="sldNum" sz="quarter" idx="12"/>
          </p:nvPr>
        </p:nvSpPr>
        <p:spPr/>
        <p:txBody>
          <a:bodyPr/>
          <a:lstStyle/>
          <a:p>
            <a:fld id="{91F5D5B3-D24A-42EA-B582-81E5372869F6}" type="slidenum">
              <a:rPr lang="en-US" smtClean="0"/>
              <a:t>18</a:t>
            </a:fld>
            <a:endParaRPr lang="en-US" dirty="0"/>
          </a:p>
        </p:txBody>
      </p:sp>
    </p:spTree>
    <p:extLst>
      <p:ext uri="{BB962C8B-B14F-4D97-AF65-F5344CB8AC3E}">
        <p14:creationId xmlns:p14="http://schemas.microsoft.com/office/powerpoint/2010/main" val="22296321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92334-4150-4FDF-B82D-CF77E34034BE}"/>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778D7FD2-EE92-4B88-B2AA-11AC8A57A5C7}"/>
              </a:ext>
            </a:extLst>
          </p:cNvPr>
          <p:cNvSpPr>
            <a:spLocks noGrp="1"/>
          </p:cNvSpPr>
          <p:nvPr>
            <p:ph idx="1"/>
          </p:nvPr>
        </p:nvSpPr>
        <p:spPr/>
        <p:txBody>
          <a:bodyPr/>
          <a:lstStyle/>
          <a:p>
            <a:endParaRPr lang="en-US" dirty="0"/>
          </a:p>
        </p:txBody>
      </p:sp>
      <p:pic>
        <p:nvPicPr>
          <p:cNvPr id="4" name="Picture 3" descr="A group of people in a room&#10;&#10;Description automatically generated">
            <a:extLst>
              <a:ext uri="{FF2B5EF4-FFF2-40B4-BE49-F238E27FC236}">
                <a16:creationId xmlns:a16="http://schemas.microsoft.com/office/drawing/2014/main" id="{77603F76-CE6A-4631-B8D1-579AB5C89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350" y="290512"/>
            <a:ext cx="11163300" cy="6276975"/>
          </a:xfrm>
          <a:prstGeom prst="rect">
            <a:avLst/>
          </a:prstGeom>
        </p:spPr>
      </p:pic>
      <p:sp>
        <p:nvSpPr>
          <p:cNvPr id="5" name="Slide Number Placeholder 4">
            <a:extLst>
              <a:ext uri="{FF2B5EF4-FFF2-40B4-BE49-F238E27FC236}">
                <a16:creationId xmlns:a16="http://schemas.microsoft.com/office/drawing/2014/main" id="{20C1819A-13CF-4849-B20E-96012A49CAFE}"/>
              </a:ext>
            </a:extLst>
          </p:cNvPr>
          <p:cNvSpPr>
            <a:spLocks noGrp="1"/>
          </p:cNvSpPr>
          <p:nvPr>
            <p:ph type="sldNum" sz="quarter" idx="12"/>
          </p:nvPr>
        </p:nvSpPr>
        <p:spPr/>
        <p:txBody>
          <a:bodyPr/>
          <a:lstStyle/>
          <a:p>
            <a:fld id="{91F5D5B3-D24A-42EA-B582-81E5372869F6}" type="slidenum">
              <a:rPr lang="en-US" smtClean="0"/>
              <a:t>19</a:t>
            </a:fld>
            <a:endParaRPr lang="en-US" dirty="0"/>
          </a:p>
        </p:txBody>
      </p:sp>
    </p:spTree>
    <p:extLst>
      <p:ext uri="{BB962C8B-B14F-4D97-AF65-F5344CB8AC3E}">
        <p14:creationId xmlns:p14="http://schemas.microsoft.com/office/powerpoint/2010/main" val="19766102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EFCF5-F366-4A59-B235-77FD5637D447}"/>
              </a:ext>
            </a:extLst>
          </p:cNvPr>
          <p:cNvSpPr>
            <a:spLocks noGrp="1"/>
          </p:cNvSpPr>
          <p:nvPr>
            <p:ph type="title"/>
          </p:nvPr>
        </p:nvSpPr>
        <p:spPr>
          <a:xfrm>
            <a:off x="1183242" y="0"/>
            <a:ext cx="10002077" cy="1325563"/>
          </a:xfrm>
        </p:spPr>
        <p:txBody>
          <a:bodyPr/>
          <a:lstStyle/>
          <a:p>
            <a:pPr algn="ctr"/>
            <a:r>
              <a:rPr lang="en-US" dirty="0">
                <a:latin typeface="Calibri Light" panose="020F0302020204030204" pitchFamily="34" charset="0"/>
                <a:cs typeface="Calibri Light" panose="020F0302020204030204" pitchFamily="34" charset="0"/>
              </a:rPr>
              <a:t>The context and challenges of global health</a:t>
            </a:r>
          </a:p>
        </p:txBody>
      </p:sp>
      <p:pic>
        <p:nvPicPr>
          <p:cNvPr id="6" name="Content Placeholder 5">
            <a:hlinkClick r:id="rId3"/>
            <a:extLst>
              <a:ext uri="{FF2B5EF4-FFF2-40B4-BE49-F238E27FC236}">
                <a16:creationId xmlns:a16="http://schemas.microsoft.com/office/drawing/2014/main" id="{D5867E69-367D-419B-9074-A3357D44141F}"/>
              </a:ext>
            </a:extLst>
          </p:cNvPr>
          <p:cNvPicPr>
            <a:picLocks noGrp="1" noChangeAspect="1"/>
          </p:cNvPicPr>
          <p:nvPr>
            <p:ph idx="1"/>
          </p:nvPr>
        </p:nvPicPr>
        <p:blipFill>
          <a:blip r:embed="rId4"/>
          <a:stretch>
            <a:fillRect/>
          </a:stretch>
        </p:blipFill>
        <p:spPr>
          <a:xfrm>
            <a:off x="1183242" y="1325563"/>
            <a:ext cx="5380489" cy="5308046"/>
          </a:xfrm>
          <a:prstGeom prst="rect">
            <a:avLst/>
          </a:prstGeom>
          <a:ln w="34925">
            <a:solidFill>
              <a:schemeClr val="accent1"/>
            </a:solidFill>
          </a:ln>
        </p:spPr>
      </p:pic>
      <p:sp>
        <p:nvSpPr>
          <p:cNvPr id="3" name="Slide Number Placeholder 2">
            <a:extLst>
              <a:ext uri="{FF2B5EF4-FFF2-40B4-BE49-F238E27FC236}">
                <a16:creationId xmlns:a16="http://schemas.microsoft.com/office/drawing/2014/main" id="{F733A45A-5322-43AB-908D-28498C12B9C8}"/>
              </a:ext>
            </a:extLst>
          </p:cNvPr>
          <p:cNvSpPr>
            <a:spLocks noGrp="1"/>
          </p:cNvSpPr>
          <p:nvPr>
            <p:ph type="sldNum" sz="quarter" idx="12"/>
          </p:nvPr>
        </p:nvSpPr>
        <p:spPr/>
        <p:txBody>
          <a:bodyPr/>
          <a:lstStyle/>
          <a:p>
            <a:fld id="{91F5D5B3-D24A-42EA-B582-81E5372869F6}" type="slidenum">
              <a:rPr lang="en-US" smtClean="0"/>
              <a:t>2</a:t>
            </a:fld>
            <a:endParaRPr lang="en-US" dirty="0"/>
          </a:p>
        </p:txBody>
      </p:sp>
      <p:pic>
        <p:nvPicPr>
          <p:cNvPr id="7" name="Content Placeholder 5" descr="A picture containing text, newspaper&#10;&#10;Description automatically generated">
            <a:extLst>
              <a:ext uri="{FF2B5EF4-FFF2-40B4-BE49-F238E27FC236}">
                <a16:creationId xmlns:a16="http://schemas.microsoft.com/office/drawing/2014/main" id="{E75FAC59-F33A-43A1-A4FA-7B306F0795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3101" y="1325563"/>
            <a:ext cx="3460699" cy="5324154"/>
          </a:xfrm>
          <a:prstGeom prst="rect">
            <a:avLst/>
          </a:prstGeom>
        </p:spPr>
      </p:pic>
    </p:spTree>
    <p:extLst>
      <p:ext uri="{BB962C8B-B14F-4D97-AF65-F5344CB8AC3E}">
        <p14:creationId xmlns:p14="http://schemas.microsoft.com/office/powerpoint/2010/main" val="11987592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Malaria as a multi-scalar process</a:t>
            </a:r>
          </a:p>
        </p:txBody>
      </p:sp>
      <p:sp>
        <p:nvSpPr>
          <p:cNvPr id="3" name="Content Placeholder 2"/>
          <p:cNvSpPr>
            <a:spLocks noGrp="1"/>
          </p:cNvSpPr>
          <p:nvPr>
            <p:ph idx="1"/>
          </p:nvPr>
        </p:nvSpPr>
        <p:spPr>
          <a:xfrm>
            <a:off x="500743" y="1892362"/>
            <a:ext cx="10417628" cy="4350177"/>
          </a:xfrm>
        </p:spPr>
        <p:txBody>
          <a:bodyPr>
            <a:normAutofit/>
          </a:bodyPr>
          <a:lstStyle/>
          <a:p>
            <a:r>
              <a:rPr lang="en-US" dirty="0">
                <a:latin typeface="Calibri Light" panose="020F0302020204030204" pitchFamily="34" charset="0"/>
                <a:cs typeface="Calibri Light" panose="020F0302020204030204" pitchFamily="34" charset="0"/>
              </a:rPr>
              <a:t>In clinical practice, the cause of malaria is the protozoal parasite </a:t>
            </a:r>
            <a:r>
              <a:rPr lang="en-US" i="1" dirty="0">
                <a:latin typeface="Calibri Light" panose="020F0302020204030204" pitchFamily="34" charset="0"/>
                <a:cs typeface="Calibri Light" panose="020F0302020204030204" pitchFamily="34" charset="0"/>
              </a:rPr>
              <a:t>Plasmodium</a:t>
            </a:r>
            <a:r>
              <a:rPr lang="en-US" dirty="0">
                <a:latin typeface="Calibri Light" panose="020F0302020204030204" pitchFamily="34" charset="0"/>
                <a:cs typeface="Calibri Light" panose="020F0302020204030204" pitchFamily="34" charset="0"/>
              </a:rPr>
              <a:t> and the treatments of choice are artemisinin-based therapies</a:t>
            </a:r>
          </a:p>
          <a:p>
            <a:r>
              <a:rPr lang="en-US" dirty="0">
                <a:latin typeface="Calibri Light" panose="020F0302020204030204" pitchFamily="34" charset="0"/>
                <a:cs typeface="Calibri Light" panose="020F0302020204030204" pitchFamily="34" charset="0"/>
              </a:rPr>
              <a:t>Epidemiologists, public health planners, and environmental scientists might focus on standing water that needs draining. Insecticides and mosquito nets would be their recommendation.</a:t>
            </a:r>
          </a:p>
          <a:p>
            <a:r>
              <a:rPr lang="en-US" dirty="0">
                <a:latin typeface="Calibri Light" panose="020F0302020204030204" pitchFamily="34" charset="0"/>
                <a:cs typeface="Calibri Light" panose="020F0302020204030204" pitchFamily="34" charset="0"/>
              </a:rPr>
              <a:t>Ethnographers, economists, historians, and geographers may lean toward causes related to unequal and unjust access to housing that puts some people at greater risk of exposure to mosquitos</a:t>
            </a:r>
          </a:p>
          <a:p>
            <a:pPr marL="0" indent="0">
              <a:buNone/>
            </a:pPr>
            <a:endParaRPr lang="en-US" dirty="0">
              <a:latin typeface="+mj-lt"/>
            </a:endParaRPr>
          </a:p>
        </p:txBody>
      </p:sp>
      <p:sp>
        <p:nvSpPr>
          <p:cNvPr id="4" name="Slide Number Placeholder 3">
            <a:extLst>
              <a:ext uri="{FF2B5EF4-FFF2-40B4-BE49-F238E27FC236}">
                <a16:creationId xmlns:a16="http://schemas.microsoft.com/office/drawing/2014/main" id="{31ABEA7B-48EE-4024-8B63-FA25022B4DB0}"/>
              </a:ext>
            </a:extLst>
          </p:cNvPr>
          <p:cNvSpPr>
            <a:spLocks noGrp="1"/>
          </p:cNvSpPr>
          <p:nvPr>
            <p:ph type="sldNum" sz="quarter" idx="12"/>
          </p:nvPr>
        </p:nvSpPr>
        <p:spPr/>
        <p:txBody>
          <a:bodyPr/>
          <a:lstStyle/>
          <a:p>
            <a:fld id="{91F5D5B3-D24A-42EA-B582-81E5372869F6}" type="slidenum">
              <a:rPr lang="en-US" smtClean="0"/>
              <a:t>20</a:t>
            </a:fld>
            <a:endParaRPr lang="en-US" dirty="0"/>
          </a:p>
        </p:txBody>
      </p:sp>
    </p:spTree>
    <p:extLst>
      <p:ext uri="{BB962C8B-B14F-4D97-AF65-F5344CB8AC3E}">
        <p14:creationId xmlns:p14="http://schemas.microsoft.com/office/powerpoint/2010/main" val="2522281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08905" y="249001"/>
            <a:ext cx="8397838" cy="1010038"/>
          </a:xfrm>
        </p:spPr>
        <p:txBody>
          <a:bodyPr/>
          <a:lstStyle/>
          <a:p>
            <a:pPr algn="ctr"/>
            <a:r>
              <a:rPr lang="en-US" dirty="0"/>
              <a:t>4. Involves health delivery</a:t>
            </a:r>
          </a:p>
        </p:txBody>
      </p:sp>
      <p:sp>
        <p:nvSpPr>
          <p:cNvPr id="3" name="Slide Number Placeholder 2">
            <a:extLst>
              <a:ext uri="{FF2B5EF4-FFF2-40B4-BE49-F238E27FC236}">
                <a16:creationId xmlns:a16="http://schemas.microsoft.com/office/drawing/2014/main" id="{1F0E8C1A-8C0B-4788-8E19-A8DCEC40D024}"/>
              </a:ext>
            </a:extLst>
          </p:cNvPr>
          <p:cNvSpPr>
            <a:spLocks noGrp="1"/>
          </p:cNvSpPr>
          <p:nvPr>
            <p:ph type="sldNum" sz="quarter" idx="12"/>
          </p:nvPr>
        </p:nvSpPr>
        <p:spPr/>
        <p:txBody>
          <a:bodyPr/>
          <a:lstStyle/>
          <a:p>
            <a:fld id="{91F5D5B3-D24A-42EA-B582-81E5372869F6}" type="slidenum">
              <a:rPr lang="en-US" smtClean="0"/>
              <a:t>21</a:t>
            </a:fld>
            <a:endParaRPr lang="en-US" dirty="0"/>
          </a:p>
        </p:txBody>
      </p:sp>
      <p:pic>
        <p:nvPicPr>
          <p:cNvPr id="4" name="Content Placeholder 5">
            <a:hlinkClick r:id="rId3"/>
            <a:extLst>
              <a:ext uri="{FF2B5EF4-FFF2-40B4-BE49-F238E27FC236}">
                <a16:creationId xmlns:a16="http://schemas.microsoft.com/office/drawing/2014/main" id="{2EC5DD45-9A3B-ACB7-87A8-75EE7B4E34E4}"/>
              </a:ext>
            </a:extLst>
          </p:cNvPr>
          <p:cNvPicPr>
            <a:picLocks noGrp="1" noChangeAspect="1"/>
          </p:cNvPicPr>
          <p:nvPr>
            <p:ph idx="1"/>
          </p:nvPr>
        </p:nvPicPr>
        <p:blipFill>
          <a:blip r:embed="rId4"/>
          <a:stretch>
            <a:fillRect/>
          </a:stretch>
        </p:blipFill>
        <p:spPr>
          <a:xfrm>
            <a:off x="214235" y="1292570"/>
            <a:ext cx="11987178" cy="5063780"/>
          </a:xfrm>
          <a:ln w="38100">
            <a:solidFill>
              <a:schemeClr val="accent1"/>
            </a:solidFill>
          </a:ln>
        </p:spPr>
      </p:pic>
      <p:sp>
        <p:nvSpPr>
          <p:cNvPr id="5" name="TextBox 4">
            <a:extLst>
              <a:ext uri="{FF2B5EF4-FFF2-40B4-BE49-F238E27FC236}">
                <a16:creationId xmlns:a16="http://schemas.microsoft.com/office/drawing/2014/main" id="{D6BE1E18-FFEB-8DEC-B6EA-425D1282D688}"/>
              </a:ext>
            </a:extLst>
          </p:cNvPr>
          <p:cNvSpPr txBox="1"/>
          <p:nvPr/>
        </p:nvSpPr>
        <p:spPr>
          <a:xfrm>
            <a:off x="8229600" y="1505099"/>
            <a:ext cx="2795154" cy="461665"/>
          </a:xfrm>
          <a:prstGeom prst="rect">
            <a:avLst/>
          </a:prstGeom>
          <a:solidFill>
            <a:srgbClr val="00B050"/>
          </a:solidFill>
          <a:ln>
            <a:solidFill>
              <a:schemeClr val="tx1"/>
            </a:solidFill>
          </a:ln>
        </p:spPr>
        <p:txBody>
          <a:bodyPr wrap="square" rtlCol="0">
            <a:spAutoFit/>
          </a:bodyPr>
          <a:lstStyle/>
          <a:p>
            <a:r>
              <a:rPr lang="en-US" sz="2400" dirty="0"/>
              <a:t>Reading/Questions 1</a:t>
            </a:r>
          </a:p>
        </p:txBody>
      </p:sp>
    </p:spTree>
    <p:extLst>
      <p:ext uri="{BB962C8B-B14F-4D97-AF65-F5344CB8AC3E}">
        <p14:creationId xmlns:p14="http://schemas.microsoft.com/office/powerpoint/2010/main" val="19933162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84770" y="512679"/>
            <a:ext cx="8858250" cy="994172"/>
          </a:xfrm>
        </p:spPr>
        <p:txBody>
          <a:bodyPr>
            <a:normAutofit fontScale="90000"/>
          </a:bodyPr>
          <a:lstStyle/>
          <a:p>
            <a:pPr marL="557213" indent="-557213">
              <a:buFont typeface="+mj-lt"/>
              <a:buAutoNum type="arabicPeriod" startAt="5"/>
            </a:pPr>
            <a:r>
              <a:rPr lang="en-US" dirty="0"/>
              <a:t>Considers the evolutionary, ecological, and environmental contexts of disease</a:t>
            </a:r>
            <a:br>
              <a:rPr lang="en-US" dirty="0"/>
            </a:br>
            <a:endParaRPr lang="en-US" dirty="0"/>
          </a:p>
        </p:txBody>
      </p:sp>
      <p:pic>
        <p:nvPicPr>
          <p:cNvPr id="6" name="Content Placeholder 5"/>
          <p:cNvPicPr>
            <a:picLocks noGrp="1" noChangeAspect="1"/>
          </p:cNvPicPr>
          <p:nvPr>
            <p:ph idx="1"/>
          </p:nvPr>
        </p:nvPicPr>
        <p:blipFill>
          <a:blip r:embed="rId3"/>
          <a:stretch>
            <a:fillRect/>
          </a:stretch>
        </p:blipFill>
        <p:spPr>
          <a:xfrm>
            <a:off x="548538" y="1527529"/>
            <a:ext cx="6374775" cy="49883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3313" y="1604823"/>
            <a:ext cx="4953414" cy="4393206"/>
          </a:xfrm>
          <a:prstGeom prst="rect">
            <a:avLst/>
          </a:prstGeom>
        </p:spPr>
      </p:pic>
      <p:sp>
        <p:nvSpPr>
          <p:cNvPr id="3" name="Slide Number Placeholder 2">
            <a:extLst>
              <a:ext uri="{FF2B5EF4-FFF2-40B4-BE49-F238E27FC236}">
                <a16:creationId xmlns:a16="http://schemas.microsoft.com/office/drawing/2014/main" id="{79B93FE1-566A-4A50-A1CE-94B0F28AE60A}"/>
              </a:ext>
            </a:extLst>
          </p:cNvPr>
          <p:cNvSpPr>
            <a:spLocks noGrp="1"/>
          </p:cNvSpPr>
          <p:nvPr>
            <p:ph type="sldNum" sz="quarter" idx="12"/>
          </p:nvPr>
        </p:nvSpPr>
        <p:spPr/>
        <p:txBody>
          <a:bodyPr/>
          <a:lstStyle/>
          <a:p>
            <a:fld id="{91F5D5B3-D24A-42EA-B582-81E5372869F6}" type="slidenum">
              <a:rPr lang="en-US" smtClean="0"/>
              <a:t>22</a:t>
            </a:fld>
            <a:endParaRPr lang="en-US" dirty="0"/>
          </a:p>
        </p:txBody>
      </p:sp>
    </p:spTree>
    <p:extLst>
      <p:ext uri="{BB962C8B-B14F-4D97-AF65-F5344CB8AC3E}">
        <p14:creationId xmlns:p14="http://schemas.microsoft.com/office/powerpoint/2010/main" val="2951985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57A9D76-1D07-426A-9177-268BE263E7C5}"/>
              </a:ext>
            </a:extLst>
          </p:cNvPr>
          <p:cNvSpPr>
            <a:spLocks noGrp="1"/>
          </p:cNvSpPr>
          <p:nvPr>
            <p:ph type="title"/>
          </p:nvPr>
        </p:nvSpPr>
        <p:spPr>
          <a:xfrm>
            <a:off x="572771" y="550655"/>
            <a:ext cx="5121327" cy="1325563"/>
          </a:xfrm>
        </p:spPr>
        <p:txBody>
          <a:bodyPr>
            <a:normAutofit fontScale="90000"/>
          </a:bodyPr>
          <a:lstStyle/>
          <a:p>
            <a:pPr algn="ctr"/>
            <a:r>
              <a:rPr lang="en-US" dirty="0"/>
              <a:t>Evolution, ecology, and environment shape global health</a:t>
            </a:r>
          </a:p>
        </p:txBody>
      </p:sp>
      <p:pic>
        <p:nvPicPr>
          <p:cNvPr id="4" name="Content Placeholder 3">
            <a:hlinkClick r:id="rId3"/>
          </p:cNvPr>
          <p:cNvPicPr>
            <a:picLocks noGrp="1" noChangeAspect="1"/>
          </p:cNvPicPr>
          <p:nvPr>
            <p:ph idx="1"/>
          </p:nvPr>
        </p:nvPicPr>
        <p:blipFill>
          <a:blip r:embed="rId4"/>
          <a:stretch>
            <a:fillRect/>
          </a:stretch>
        </p:blipFill>
        <p:spPr>
          <a:xfrm>
            <a:off x="265465" y="2662950"/>
            <a:ext cx="5735940" cy="3826716"/>
          </a:xfrm>
          <a:prstGeom prst="rect">
            <a:avLst/>
          </a:prstGeom>
          <a:ln w="25400">
            <a:solidFill>
              <a:schemeClr val="accent1"/>
            </a:solidFill>
          </a:ln>
        </p:spPr>
      </p:pic>
      <p:pic>
        <p:nvPicPr>
          <p:cNvPr id="3" name="Picture 2" descr="A group of people posing for a photo&#10;&#10;Description automatically generated">
            <a:extLst>
              <a:ext uri="{FF2B5EF4-FFF2-40B4-BE49-F238E27FC236}">
                <a16:creationId xmlns:a16="http://schemas.microsoft.com/office/drawing/2014/main" id="{B5DDE8A9-446C-4092-A196-84F5646EC8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1535" y="283708"/>
            <a:ext cx="5715000" cy="4292600"/>
          </a:xfrm>
          <a:prstGeom prst="rect">
            <a:avLst/>
          </a:prstGeom>
        </p:spPr>
      </p:pic>
      <p:sp>
        <p:nvSpPr>
          <p:cNvPr id="2" name="Rectangle 1">
            <a:extLst>
              <a:ext uri="{FF2B5EF4-FFF2-40B4-BE49-F238E27FC236}">
                <a16:creationId xmlns:a16="http://schemas.microsoft.com/office/drawing/2014/main" id="{A6EBC714-CFAD-495C-977A-149AC33B18F9}"/>
              </a:ext>
            </a:extLst>
          </p:cNvPr>
          <p:cNvSpPr/>
          <p:nvPr/>
        </p:nvSpPr>
        <p:spPr>
          <a:xfrm>
            <a:off x="6211535" y="4692587"/>
            <a:ext cx="5735940" cy="2031325"/>
          </a:xfrm>
          <a:prstGeom prst="rect">
            <a:avLst/>
          </a:prstGeom>
        </p:spPr>
        <p:txBody>
          <a:bodyPr wrap="square">
            <a:spAutoFit/>
          </a:bodyPr>
          <a:lstStyle/>
          <a:p>
            <a:r>
              <a:rPr lang="en-US" dirty="0"/>
              <a:t>The </a:t>
            </a:r>
            <a:r>
              <a:rPr lang="en-US" dirty="0">
                <a:hlinkClick r:id="rId6"/>
              </a:rPr>
              <a:t>Tsimane</a:t>
            </a:r>
            <a:r>
              <a:rPr lang="en-US" dirty="0"/>
              <a:t>, a remote people living in the Bolivian rain forest.  They experience very low levels of atherosclerosis (hardening of the arteries) because of frequent exposures to infectious agents. Their immune systems do not readily trigger the inflammation that underlies the stages of atherosclerosis because of these constant environmental exposures.</a:t>
            </a:r>
          </a:p>
        </p:txBody>
      </p:sp>
      <p:sp>
        <p:nvSpPr>
          <p:cNvPr id="5" name="Slide Number Placeholder 4">
            <a:extLst>
              <a:ext uri="{FF2B5EF4-FFF2-40B4-BE49-F238E27FC236}">
                <a16:creationId xmlns:a16="http://schemas.microsoft.com/office/drawing/2014/main" id="{963245FB-A400-4A52-ABFB-7D7BF6AB0012}"/>
              </a:ext>
            </a:extLst>
          </p:cNvPr>
          <p:cNvSpPr>
            <a:spLocks noGrp="1"/>
          </p:cNvSpPr>
          <p:nvPr>
            <p:ph type="sldNum" sz="quarter" idx="12"/>
          </p:nvPr>
        </p:nvSpPr>
        <p:spPr/>
        <p:txBody>
          <a:bodyPr/>
          <a:lstStyle/>
          <a:p>
            <a:fld id="{91F5D5B3-D24A-42EA-B582-81E5372869F6}" type="slidenum">
              <a:rPr lang="en-US" smtClean="0"/>
              <a:t>23</a:t>
            </a:fld>
            <a:endParaRPr lang="en-US" dirty="0"/>
          </a:p>
        </p:txBody>
      </p:sp>
    </p:spTree>
    <p:extLst>
      <p:ext uri="{BB962C8B-B14F-4D97-AF65-F5344CB8AC3E}">
        <p14:creationId xmlns:p14="http://schemas.microsoft.com/office/powerpoint/2010/main" val="20188485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557213" indent="-557213">
              <a:buFont typeface="+mj-lt"/>
              <a:buAutoNum type="arabicPeriod" startAt="6"/>
            </a:pPr>
            <a:r>
              <a:rPr lang="en-US" dirty="0"/>
              <a:t>Places health </a:t>
            </a:r>
            <a:r>
              <a:rPr lang="en-US" i="1" dirty="0"/>
              <a:t>and quality of life </a:t>
            </a:r>
            <a:r>
              <a:rPr lang="en-US" dirty="0"/>
              <a:t>within the context of globalization</a:t>
            </a:r>
          </a:p>
        </p:txBody>
      </p:sp>
      <p:sp>
        <p:nvSpPr>
          <p:cNvPr id="3" name="Slide Number Placeholder 2">
            <a:extLst>
              <a:ext uri="{FF2B5EF4-FFF2-40B4-BE49-F238E27FC236}">
                <a16:creationId xmlns:a16="http://schemas.microsoft.com/office/drawing/2014/main" id="{5FC8E47D-7FFD-476A-A0B3-73404A8A6B5C}"/>
              </a:ext>
            </a:extLst>
          </p:cNvPr>
          <p:cNvSpPr>
            <a:spLocks noGrp="1"/>
          </p:cNvSpPr>
          <p:nvPr>
            <p:ph type="sldNum" sz="quarter" idx="12"/>
          </p:nvPr>
        </p:nvSpPr>
        <p:spPr/>
        <p:txBody>
          <a:bodyPr/>
          <a:lstStyle/>
          <a:p>
            <a:fld id="{91F5D5B3-D24A-42EA-B582-81E5372869F6}" type="slidenum">
              <a:rPr lang="en-US" smtClean="0"/>
              <a:t>24</a:t>
            </a:fld>
            <a:endParaRPr lang="en-US" dirty="0"/>
          </a:p>
        </p:txBody>
      </p:sp>
      <p:pic>
        <p:nvPicPr>
          <p:cNvPr id="6" name="Picture 5" descr="A picture containing outdoor, ground, person, child&#10;&#10;Description automatically generated">
            <a:extLst>
              <a:ext uri="{FF2B5EF4-FFF2-40B4-BE49-F238E27FC236}">
                <a16:creationId xmlns:a16="http://schemas.microsoft.com/office/drawing/2014/main" id="{00D6CA38-980B-5A69-94D3-39683A21DE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138" y="1737001"/>
            <a:ext cx="7621724" cy="4573035"/>
          </a:xfrm>
          <a:prstGeom prst="rect">
            <a:avLst/>
          </a:prstGeom>
        </p:spPr>
      </p:pic>
    </p:spTree>
    <p:extLst>
      <p:ext uri="{BB962C8B-B14F-4D97-AF65-F5344CB8AC3E}">
        <p14:creationId xmlns:p14="http://schemas.microsoft.com/office/powerpoint/2010/main" val="23772108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A3D3A-5A5E-448B-A18D-42B701A17E89}"/>
              </a:ext>
            </a:extLst>
          </p:cNvPr>
          <p:cNvSpPr>
            <a:spLocks noGrp="1"/>
          </p:cNvSpPr>
          <p:nvPr>
            <p:ph type="title"/>
          </p:nvPr>
        </p:nvSpPr>
        <p:spPr>
          <a:xfrm>
            <a:off x="838200" y="365125"/>
            <a:ext cx="6396318" cy="1325563"/>
          </a:xfrm>
        </p:spPr>
        <p:txBody>
          <a:bodyPr>
            <a:normAutofit/>
          </a:bodyPr>
          <a:lstStyle/>
          <a:p>
            <a:pPr algn="ctr"/>
            <a:r>
              <a:rPr lang="en-US" sz="4000" dirty="0"/>
              <a:t>Globalization 1.0 and 2.0</a:t>
            </a:r>
          </a:p>
        </p:txBody>
      </p:sp>
      <p:sp>
        <p:nvSpPr>
          <p:cNvPr id="3" name="Content Placeholder 2">
            <a:extLst>
              <a:ext uri="{FF2B5EF4-FFF2-40B4-BE49-F238E27FC236}">
                <a16:creationId xmlns:a16="http://schemas.microsoft.com/office/drawing/2014/main" id="{4EA4EF1E-DB86-4A71-B731-A857D0FAF350}"/>
              </a:ext>
            </a:extLst>
          </p:cNvPr>
          <p:cNvSpPr>
            <a:spLocks noGrp="1"/>
          </p:cNvSpPr>
          <p:nvPr>
            <p:ph idx="1"/>
          </p:nvPr>
        </p:nvSpPr>
        <p:spPr>
          <a:xfrm>
            <a:off x="333829" y="1825625"/>
            <a:ext cx="7155541" cy="4895850"/>
          </a:xfrm>
        </p:spPr>
        <p:txBody>
          <a:bodyPr>
            <a:normAutofit fontScale="92500" lnSpcReduction="20000"/>
          </a:bodyPr>
          <a:lstStyle/>
          <a:p>
            <a:r>
              <a:rPr lang="en-US" dirty="0"/>
              <a:t>Non-human life globalized and colonized the planet billions of years ago, as have many other life forms (</a:t>
            </a:r>
            <a:r>
              <a:rPr lang="en-US" b="1" dirty="0"/>
              <a:t>Globalization 1.0</a:t>
            </a:r>
            <a:r>
              <a:rPr lang="en-US" dirty="0"/>
              <a:t>)</a:t>
            </a:r>
          </a:p>
          <a:p>
            <a:r>
              <a:rPr lang="en-US" dirty="0"/>
              <a:t>Misleading to consider only recent (post World War 2) human element of globalization to understand global health. </a:t>
            </a:r>
          </a:p>
          <a:p>
            <a:r>
              <a:rPr lang="en-US" dirty="0"/>
              <a:t>Even modern-appearing humans have been dispersing around the globe for tens of thousands of years (</a:t>
            </a:r>
            <a:r>
              <a:rPr lang="en-US" b="1" dirty="0"/>
              <a:t>Globalization 2.0</a:t>
            </a:r>
            <a:r>
              <a:rPr lang="en-US" dirty="0"/>
              <a:t>)</a:t>
            </a:r>
          </a:p>
          <a:p>
            <a:r>
              <a:rPr lang="en-US" sz="2800" b="1" i="0" u="none" strike="noStrike" baseline="0" dirty="0">
                <a:latin typeface="AdvTimes-i"/>
              </a:rPr>
              <a:t>Embodied globalization </a:t>
            </a:r>
            <a:r>
              <a:rPr lang="en-US" sz="2800" b="0" i="0" u="none" strike="noStrike" baseline="0" dirty="0">
                <a:latin typeface="+mj-lt"/>
              </a:rPr>
              <a:t>refers to the physical mobility of human bodies across the world. It is the oldest formation of globalization and endures today in the contemporary movements of refugees, </a:t>
            </a:r>
            <a:r>
              <a:rPr lang="fr-FR" sz="2800" b="0" i="0" u="none" strike="noStrike" baseline="0" dirty="0">
                <a:latin typeface="+mj-lt"/>
              </a:rPr>
              <a:t>migrants, </a:t>
            </a:r>
            <a:r>
              <a:rPr lang="fr-FR" sz="2800" b="0" i="0" u="none" strike="noStrike" baseline="0" dirty="0" err="1">
                <a:latin typeface="+mj-lt"/>
              </a:rPr>
              <a:t>workers</a:t>
            </a:r>
            <a:r>
              <a:rPr lang="fr-FR" sz="2800" b="0" i="0" u="none" strike="noStrike" baseline="0" dirty="0">
                <a:latin typeface="+mj-lt"/>
              </a:rPr>
              <a:t>, and </a:t>
            </a:r>
            <a:r>
              <a:rPr lang="en-US" sz="2800" b="0" i="0" u="none" strike="noStrike" baseline="0" dirty="0">
                <a:latin typeface="+mj-lt"/>
              </a:rPr>
              <a:t>tourists</a:t>
            </a:r>
            <a:r>
              <a:rPr lang="en-US" sz="2800" b="0" i="0" u="none" strike="noStrike" baseline="0" dirty="0">
                <a:latin typeface="AdvTimes"/>
              </a:rPr>
              <a:t>. </a:t>
            </a:r>
            <a:endParaRPr lang="en-US" dirty="0"/>
          </a:p>
          <a:p>
            <a:pPr marL="0" indent="0">
              <a:buNone/>
            </a:pPr>
            <a:endParaRPr lang="en-US" dirty="0"/>
          </a:p>
          <a:p>
            <a:pPr marL="0" indent="0">
              <a:buNone/>
            </a:pPr>
            <a:endParaRPr lang="en-US" dirty="0"/>
          </a:p>
        </p:txBody>
      </p:sp>
      <p:pic>
        <p:nvPicPr>
          <p:cNvPr id="5" name="Picture 4" descr="A picture containing fruit&#10;&#10;Description automatically generated">
            <a:extLst>
              <a:ext uri="{FF2B5EF4-FFF2-40B4-BE49-F238E27FC236}">
                <a16:creationId xmlns:a16="http://schemas.microsoft.com/office/drawing/2014/main" id="{83C78945-A702-4DD0-8AFC-135158819D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1786" y="-94129"/>
            <a:ext cx="4570214" cy="6858000"/>
          </a:xfrm>
          <a:prstGeom prst="rect">
            <a:avLst/>
          </a:prstGeom>
        </p:spPr>
      </p:pic>
      <p:sp>
        <p:nvSpPr>
          <p:cNvPr id="4" name="Slide Number Placeholder 3">
            <a:extLst>
              <a:ext uri="{FF2B5EF4-FFF2-40B4-BE49-F238E27FC236}">
                <a16:creationId xmlns:a16="http://schemas.microsoft.com/office/drawing/2014/main" id="{5FE42C07-FC04-4209-B713-5B46EFE50CC6}"/>
              </a:ext>
            </a:extLst>
          </p:cNvPr>
          <p:cNvSpPr>
            <a:spLocks noGrp="1"/>
          </p:cNvSpPr>
          <p:nvPr>
            <p:ph type="sldNum" sz="quarter" idx="12"/>
          </p:nvPr>
        </p:nvSpPr>
        <p:spPr/>
        <p:txBody>
          <a:bodyPr/>
          <a:lstStyle/>
          <a:p>
            <a:fld id="{91F5D5B3-D24A-42EA-B582-81E5372869F6}" type="slidenum">
              <a:rPr lang="en-US" smtClean="0"/>
              <a:t>25</a:t>
            </a:fld>
            <a:endParaRPr lang="en-US" dirty="0"/>
          </a:p>
        </p:txBody>
      </p:sp>
    </p:spTree>
    <p:extLst>
      <p:ext uri="{BB962C8B-B14F-4D97-AF65-F5344CB8AC3E}">
        <p14:creationId xmlns:p14="http://schemas.microsoft.com/office/powerpoint/2010/main" val="38982975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egg, dessert, porcelain&#10;&#10;Description automatically generated">
            <a:hlinkClick r:id="rId3"/>
            <a:extLst>
              <a:ext uri="{FF2B5EF4-FFF2-40B4-BE49-F238E27FC236}">
                <a16:creationId xmlns:a16="http://schemas.microsoft.com/office/drawing/2014/main" id="{464B17D5-EE6B-454F-84B4-C537180E8983}"/>
              </a:ext>
            </a:extLst>
          </p:cNvPr>
          <p:cNvPicPr>
            <a:picLocks noChangeAspect="1"/>
          </p:cNvPicPr>
          <p:nvPr/>
        </p:nvPicPr>
        <p:blipFill>
          <a:blip r:embed="rId4"/>
          <a:stretch>
            <a:fillRect/>
          </a:stretch>
        </p:blipFill>
        <p:spPr>
          <a:xfrm>
            <a:off x="809625" y="152400"/>
            <a:ext cx="10572750" cy="6553200"/>
          </a:xfrm>
          <a:prstGeom prst="rect">
            <a:avLst/>
          </a:prstGeom>
          <a:ln w="47625">
            <a:solidFill>
              <a:schemeClr val="accent1"/>
            </a:solidFill>
          </a:ln>
        </p:spPr>
      </p:pic>
      <p:sp>
        <p:nvSpPr>
          <p:cNvPr id="11" name="TextBox 10">
            <a:extLst>
              <a:ext uri="{FF2B5EF4-FFF2-40B4-BE49-F238E27FC236}">
                <a16:creationId xmlns:a16="http://schemas.microsoft.com/office/drawing/2014/main" id="{790A891E-2D8C-4E94-8487-CF3C5C16C939}"/>
              </a:ext>
            </a:extLst>
          </p:cNvPr>
          <p:cNvSpPr txBox="1"/>
          <p:nvPr/>
        </p:nvSpPr>
        <p:spPr>
          <a:xfrm>
            <a:off x="9946048" y="494752"/>
            <a:ext cx="1013419" cy="523220"/>
          </a:xfrm>
          <a:prstGeom prst="rect">
            <a:avLst/>
          </a:prstGeom>
          <a:solidFill>
            <a:srgbClr val="00B050"/>
          </a:solidFill>
          <a:ln>
            <a:solidFill>
              <a:schemeClr val="tx1"/>
            </a:solidFill>
          </a:ln>
        </p:spPr>
        <p:txBody>
          <a:bodyPr wrap="none" rtlCol="0">
            <a:spAutoFit/>
          </a:bodyPr>
          <a:lstStyle/>
          <a:p>
            <a:r>
              <a:rPr lang="en-US" sz="2800" dirty="0"/>
              <a:t>Video</a:t>
            </a:r>
          </a:p>
        </p:txBody>
      </p:sp>
    </p:spTree>
    <p:extLst>
      <p:ext uri="{BB962C8B-B14F-4D97-AF65-F5344CB8AC3E}">
        <p14:creationId xmlns:p14="http://schemas.microsoft.com/office/powerpoint/2010/main" val="2025109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5920" y="198610"/>
            <a:ext cx="5612295" cy="1325563"/>
          </a:xfrm>
        </p:spPr>
        <p:txBody>
          <a:bodyPr>
            <a:normAutofit/>
          </a:bodyPr>
          <a:lstStyle/>
          <a:p>
            <a:pPr algn="ctr"/>
            <a:r>
              <a:rPr lang="en-US" sz="4500" dirty="0"/>
              <a:t>Globalization 3.0</a:t>
            </a:r>
          </a:p>
        </p:txBody>
      </p:sp>
      <p:sp>
        <p:nvSpPr>
          <p:cNvPr id="3" name="Content Placeholder 2"/>
          <p:cNvSpPr>
            <a:spLocks noGrp="1"/>
          </p:cNvSpPr>
          <p:nvPr>
            <p:ph idx="1"/>
          </p:nvPr>
        </p:nvSpPr>
        <p:spPr>
          <a:xfrm>
            <a:off x="394251" y="1441313"/>
            <a:ext cx="5883964" cy="5032375"/>
          </a:xfrm>
        </p:spPr>
        <p:txBody>
          <a:bodyPr>
            <a:noAutofit/>
          </a:bodyPr>
          <a:lstStyle/>
          <a:p>
            <a:r>
              <a:rPr lang="en-US" dirty="0">
                <a:latin typeface="+mj-lt"/>
              </a:rPr>
              <a:t>The expansion of scope, volume, velocity and impacts of international trade, investments, communications, and migrations beginning with the Columbian Exchange</a:t>
            </a:r>
          </a:p>
          <a:p>
            <a:r>
              <a:rPr lang="en-US" dirty="0">
                <a:latin typeface="+mj-lt"/>
              </a:rPr>
              <a:t>Increasing integration of economies and societies</a:t>
            </a:r>
          </a:p>
          <a:p>
            <a:r>
              <a:rPr lang="en-US" dirty="0">
                <a:latin typeface="+mj-lt"/>
              </a:rPr>
              <a:t>What happens in one place affects many other places</a:t>
            </a:r>
          </a:p>
          <a:p>
            <a:r>
              <a:rPr lang="en-US" dirty="0">
                <a:latin typeface="+mj-lt"/>
              </a:rPr>
              <a:t>Globalization is not simply economic: also simultaneously political, cultural, and spatial</a:t>
            </a:r>
          </a:p>
        </p:txBody>
      </p:sp>
      <p:pic>
        <p:nvPicPr>
          <p:cNvPr id="6" name="Picture 5">
            <a:extLst>
              <a:ext uri="{FF2B5EF4-FFF2-40B4-BE49-F238E27FC236}">
                <a16:creationId xmlns:a16="http://schemas.microsoft.com/office/drawing/2014/main" id="{3D89A109-B3FB-43B0-96A5-E87739B3888B}"/>
              </a:ext>
            </a:extLst>
          </p:cNvPr>
          <p:cNvPicPr>
            <a:picLocks noChangeAspect="1"/>
          </p:cNvPicPr>
          <p:nvPr/>
        </p:nvPicPr>
        <p:blipFill>
          <a:blip r:embed="rId2"/>
          <a:stretch>
            <a:fillRect/>
          </a:stretch>
        </p:blipFill>
        <p:spPr>
          <a:xfrm>
            <a:off x="6473686" y="861392"/>
            <a:ext cx="5612296" cy="5612296"/>
          </a:xfrm>
          <a:prstGeom prst="rect">
            <a:avLst/>
          </a:prstGeom>
        </p:spPr>
      </p:pic>
      <p:sp>
        <p:nvSpPr>
          <p:cNvPr id="4" name="Slide Number Placeholder 3">
            <a:extLst>
              <a:ext uri="{FF2B5EF4-FFF2-40B4-BE49-F238E27FC236}">
                <a16:creationId xmlns:a16="http://schemas.microsoft.com/office/drawing/2014/main" id="{5A66C56A-99AE-4C4A-821D-2283B4DB3ECD}"/>
              </a:ext>
            </a:extLst>
          </p:cNvPr>
          <p:cNvSpPr>
            <a:spLocks noGrp="1"/>
          </p:cNvSpPr>
          <p:nvPr>
            <p:ph type="sldNum" sz="quarter" idx="12"/>
          </p:nvPr>
        </p:nvSpPr>
        <p:spPr/>
        <p:txBody>
          <a:bodyPr/>
          <a:lstStyle/>
          <a:p>
            <a:fld id="{91F5D5B3-D24A-42EA-B582-81E5372869F6}" type="slidenum">
              <a:rPr lang="en-US" smtClean="0"/>
              <a:t>27</a:t>
            </a:fld>
            <a:endParaRPr lang="en-US" dirty="0"/>
          </a:p>
        </p:txBody>
      </p:sp>
    </p:spTree>
    <p:extLst>
      <p:ext uri="{BB962C8B-B14F-4D97-AF65-F5344CB8AC3E}">
        <p14:creationId xmlns:p14="http://schemas.microsoft.com/office/powerpoint/2010/main" val="40825493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05435" y="549358"/>
            <a:ext cx="4290647" cy="994172"/>
          </a:xfrm>
        </p:spPr>
        <p:txBody>
          <a:bodyPr>
            <a:noAutofit/>
          </a:bodyPr>
          <a:lstStyle/>
          <a:p>
            <a:pPr algn="ctr"/>
            <a:r>
              <a:rPr lang="en-US" sz="4050" dirty="0"/>
              <a:t>Globalization’s impacts are not uniform </a:t>
            </a:r>
          </a:p>
        </p:txBody>
      </p:sp>
      <p:sp>
        <p:nvSpPr>
          <p:cNvPr id="3" name="Content Placeholder 2"/>
          <p:cNvSpPr>
            <a:spLocks noGrp="1"/>
          </p:cNvSpPr>
          <p:nvPr>
            <p:ph idx="1"/>
          </p:nvPr>
        </p:nvSpPr>
        <p:spPr>
          <a:xfrm>
            <a:off x="578224" y="1927163"/>
            <a:ext cx="5236423" cy="4794311"/>
          </a:xfrm>
        </p:spPr>
        <p:txBody>
          <a:bodyPr>
            <a:normAutofit lnSpcReduction="10000"/>
          </a:bodyPr>
          <a:lstStyle/>
          <a:p>
            <a:r>
              <a:rPr lang="en-US" sz="2700" dirty="0">
                <a:latin typeface="+mj-lt"/>
              </a:rPr>
              <a:t>Globalized economies are among the wealthiest with high rates of literacy and longer life spans</a:t>
            </a:r>
          </a:p>
          <a:p>
            <a:r>
              <a:rPr lang="en-US" sz="2700" dirty="0">
                <a:latin typeface="+mj-lt"/>
              </a:rPr>
              <a:t>But globalization also produces poverty and new health issues</a:t>
            </a:r>
          </a:p>
          <a:p>
            <a:pPr lvl="1"/>
            <a:r>
              <a:rPr lang="en-US" sz="2700" dirty="0">
                <a:latin typeface="+mj-lt"/>
              </a:rPr>
              <a:t>Displacement of local producers with outsourcing of jobs (as with factory workers in the US)</a:t>
            </a:r>
          </a:p>
          <a:p>
            <a:pPr lvl="1"/>
            <a:r>
              <a:rPr lang="en-US" sz="2700" dirty="0">
                <a:latin typeface="+mj-lt"/>
              </a:rPr>
              <a:t>Exploitation of low wage labor in other countries – sending the jobs to where people will work for less.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620" r="19127"/>
          <a:stretch/>
        </p:blipFill>
        <p:spPr>
          <a:xfrm>
            <a:off x="6096000" y="549358"/>
            <a:ext cx="5801140" cy="5939364"/>
          </a:xfrm>
          <a:prstGeom prst="rect">
            <a:avLst/>
          </a:prstGeom>
        </p:spPr>
      </p:pic>
      <p:sp>
        <p:nvSpPr>
          <p:cNvPr id="5" name="Slide Number Placeholder 4">
            <a:extLst>
              <a:ext uri="{FF2B5EF4-FFF2-40B4-BE49-F238E27FC236}">
                <a16:creationId xmlns:a16="http://schemas.microsoft.com/office/drawing/2014/main" id="{57571FE9-1CE7-44EE-B08A-076F0E00E507}"/>
              </a:ext>
            </a:extLst>
          </p:cNvPr>
          <p:cNvSpPr>
            <a:spLocks noGrp="1"/>
          </p:cNvSpPr>
          <p:nvPr>
            <p:ph type="sldNum" sz="quarter" idx="12"/>
          </p:nvPr>
        </p:nvSpPr>
        <p:spPr/>
        <p:txBody>
          <a:bodyPr/>
          <a:lstStyle/>
          <a:p>
            <a:fld id="{91F5D5B3-D24A-42EA-B582-81E5372869F6}" type="slidenum">
              <a:rPr lang="en-US" smtClean="0"/>
              <a:t>28</a:t>
            </a:fld>
            <a:endParaRPr lang="en-US" dirty="0"/>
          </a:p>
        </p:txBody>
      </p:sp>
    </p:spTree>
    <p:extLst>
      <p:ext uri="{BB962C8B-B14F-4D97-AF65-F5344CB8AC3E}">
        <p14:creationId xmlns:p14="http://schemas.microsoft.com/office/powerpoint/2010/main" val="22221645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99140" y="580466"/>
            <a:ext cx="4610570" cy="5697068"/>
          </a:xfrm>
        </p:spPr>
        <p:txBody>
          <a:bodyPr>
            <a:normAutofit fontScale="92500" lnSpcReduction="10000"/>
          </a:bodyPr>
          <a:lstStyle/>
          <a:p>
            <a:r>
              <a:rPr lang="en-US" sz="3200" dirty="0">
                <a:latin typeface="Calibri Light" panose="020F0302020204030204" pitchFamily="34" charset="0"/>
                <a:cs typeface="Calibri Light" panose="020F0302020204030204" pitchFamily="34" charset="0"/>
              </a:rPr>
              <a:t>Infectious (communicable) diseases may decrease in globalized countries yet they may also have increases in non-communicable </a:t>
            </a:r>
            <a:r>
              <a:rPr lang="en-US" sz="3200" b="1" dirty="0">
                <a:latin typeface="Calibri Light" panose="020F0302020204030204" pitchFamily="34" charset="0"/>
                <a:cs typeface="Calibri Light" panose="020F0302020204030204" pitchFamily="34" charset="0"/>
              </a:rPr>
              <a:t>diseases of affluence</a:t>
            </a:r>
            <a:r>
              <a:rPr lang="en-US" sz="3200" dirty="0">
                <a:latin typeface="Calibri Light" panose="020F0302020204030204" pitchFamily="34" charset="0"/>
                <a:cs typeface="Calibri Light" panose="020F0302020204030204" pitchFamily="34" charset="0"/>
              </a:rPr>
              <a:t> (such as Type 2 diabetes in India, right, from 1990-2016) as countries develop economically and enter the global economy and experience shifts in the types of foods consumed</a:t>
            </a:r>
          </a:p>
        </p:txBody>
      </p:sp>
      <p:pic>
        <p:nvPicPr>
          <p:cNvPr id="4" name="Picture 3"/>
          <p:cNvPicPr>
            <a:picLocks noChangeAspect="1"/>
          </p:cNvPicPr>
          <p:nvPr/>
        </p:nvPicPr>
        <p:blipFill>
          <a:blip r:embed="rId3"/>
          <a:stretch>
            <a:fillRect/>
          </a:stretch>
        </p:blipFill>
        <p:spPr>
          <a:xfrm>
            <a:off x="5109710" y="490396"/>
            <a:ext cx="6161689" cy="5883509"/>
          </a:xfrm>
          <a:prstGeom prst="rect">
            <a:avLst/>
          </a:prstGeom>
        </p:spPr>
      </p:pic>
      <p:sp>
        <p:nvSpPr>
          <p:cNvPr id="2" name="Slide Number Placeholder 1">
            <a:extLst>
              <a:ext uri="{FF2B5EF4-FFF2-40B4-BE49-F238E27FC236}">
                <a16:creationId xmlns:a16="http://schemas.microsoft.com/office/drawing/2014/main" id="{80BC8239-DCCA-44E7-9694-A34780EC64C7}"/>
              </a:ext>
            </a:extLst>
          </p:cNvPr>
          <p:cNvSpPr>
            <a:spLocks noGrp="1"/>
          </p:cNvSpPr>
          <p:nvPr>
            <p:ph type="sldNum" sz="quarter" idx="12"/>
          </p:nvPr>
        </p:nvSpPr>
        <p:spPr/>
        <p:txBody>
          <a:bodyPr/>
          <a:lstStyle/>
          <a:p>
            <a:fld id="{91F5D5B3-D24A-42EA-B582-81E5372869F6}" type="slidenum">
              <a:rPr lang="en-US" smtClean="0"/>
              <a:t>29</a:t>
            </a:fld>
            <a:endParaRPr lang="en-US" dirty="0"/>
          </a:p>
        </p:txBody>
      </p:sp>
    </p:spTree>
    <p:extLst>
      <p:ext uri="{BB962C8B-B14F-4D97-AF65-F5344CB8AC3E}">
        <p14:creationId xmlns:p14="http://schemas.microsoft.com/office/powerpoint/2010/main" val="249134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B006D-744E-4427-9D37-6D2DE58704EA}"/>
              </a:ext>
            </a:extLst>
          </p:cNvPr>
          <p:cNvSpPr>
            <a:spLocks noGrp="1"/>
          </p:cNvSpPr>
          <p:nvPr>
            <p:ph type="title"/>
          </p:nvPr>
        </p:nvSpPr>
        <p:spPr>
          <a:xfrm>
            <a:off x="221469" y="635896"/>
            <a:ext cx="5271557" cy="1325563"/>
          </a:xfrm>
        </p:spPr>
        <p:txBody>
          <a:bodyPr>
            <a:noAutofit/>
          </a:bodyPr>
          <a:lstStyle/>
          <a:p>
            <a:pPr algn="ctr"/>
            <a:r>
              <a:rPr lang="en-US" sz="3600" dirty="0"/>
              <a:t>Large gains in health and poverty reduction in last three decades</a:t>
            </a:r>
          </a:p>
        </p:txBody>
      </p:sp>
      <p:pic>
        <p:nvPicPr>
          <p:cNvPr id="4" name="Content Placeholder 3">
            <a:extLst>
              <a:ext uri="{FF2B5EF4-FFF2-40B4-BE49-F238E27FC236}">
                <a16:creationId xmlns:a16="http://schemas.microsoft.com/office/drawing/2014/main" id="{D9FE746E-94D7-42D4-B159-A6E6540DF463}"/>
              </a:ext>
            </a:extLst>
          </p:cNvPr>
          <p:cNvPicPr>
            <a:picLocks noGrp="1" noChangeAspect="1"/>
          </p:cNvPicPr>
          <p:nvPr>
            <p:ph idx="1"/>
          </p:nvPr>
        </p:nvPicPr>
        <p:blipFill rotWithShape="1">
          <a:blip r:embed="rId3"/>
          <a:srcRect l="6765"/>
          <a:stretch/>
        </p:blipFill>
        <p:spPr>
          <a:xfrm>
            <a:off x="5810885" y="498067"/>
            <a:ext cx="6013872" cy="5861865"/>
          </a:xfrm>
          <a:prstGeom prst="rect">
            <a:avLst/>
          </a:prstGeom>
          <a:ln w="34925">
            <a:noFill/>
          </a:ln>
        </p:spPr>
      </p:pic>
      <p:sp>
        <p:nvSpPr>
          <p:cNvPr id="5" name="Content Placeholder 2">
            <a:extLst>
              <a:ext uri="{FF2B5EF4-FFF2-40B4-BE49-F238E27FC236}">
                <a16:creationId xmlns:a16="http://schemas.microsoft.com/office/drawing/2014/main" id="{51D866FE-2236-487F-88F3-487505592911}"/>
              </a:ext>
            </a:extLst>
          </p:cNvPr>
          <p:cNvSpPr txBox="1">
            <a:spLocks/>
          </p:cNvSpPr>
          <p:nvPr/>
        </p:nvSpPr>
        <p:spPr>
          <a:xfrm>
            <a:off x="367243" y="2481943"/>
            <a:ext cx="5271557" cy="3909890"/>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rPr>
              <a:t>Large reductions in the mortality of children under 5 (down more than 50%)</a:t>
            </a:r>
            <a:endParaRPr lang="en-US" dirty="0"/>
          </a:p>
          <a:p>
            <a:r>
              <a:rPr lang="en-US" dirty="0"/>
              <a:t>Many of these gains achieved through global cooperation among</a:t>
            </a:r>
            <a:r>
              <a:rPr lang="en-US" dirty="0">
                <a:hlinkClick r:id="rId4"/>
              </a:rPr>
              <a:t> national governments</a:t>
            </a:r>
            <a:r>
              <a:rPr lang="en-US" dirty="0"/>
              <a:t>, </a:t>
            </a:r>
            <a:r>
              <a:rPr lang="en-US" dirty="0">
                <a:hlinkClick r:id="rId5"/>
              </a:rPr>
              <a:t>private foundations</a:t>
            </a:r>
            <a:r>
              <a:rPr lang="en-US" dirty="0"/>
              <a:t>, and </a:t>
            </a:r>
            <a:r>
              <a:rPr lang="en-US" dirty="0">
                <a:hlinkClick r:id="rId6"/>
              </a:rPr>
              <a:t>non-governmental organizations (NGOs)</a:t>
            </a:r>
            <a:r>
              <a:rPr lang="en-US" dirty="0"/>
              <a:t>  </a:t>
            </a:r>
          </a:p>
          <a:p>
            <a:r>
              <a:rPr lang="en-US" dirty="0">
                <a:latin typeface="+mj-lt"/>
              </a:rPr>
              <a:t>Global initiatives like the </a:t>
            </a:r>
            <a:r>
              <a:rPr lang="en-US" dirty="0">
                <a:latin typeface="+mj-lt"/>
                <a:hlinkClick r:id="rId7"/>
              </a:rPr>
              <a:t>United Nations Sustainable Development Goals </a:t>
            </a:r>
            <a:r>
              <a:rPr lang="en-US" dirty="0">
                <a:latin typeface="+mj-lt"/>
              </a:rPr>
              <a:t>and </a:t>
            </a:r>
            <a:r>
              <a:rPr lang="en-US" dirty="0">
                <a:latin typeface="+mj-lt"/>
                <a:hlinkClick r:id="rId8"/>
              </a:rPr>
              <a:t>UN Millennium Development Goals</a:t>
            </a:r>
            <a:r>
              <a:rPr lang="en-US" dirty="0">
                <a:latin typeface="+mj-lt"/>
              </a:rPr>
              <a:t> have also contributed</a:t>
            </a:r>
            <a:endParaRPr lang="en-US" dirty="0"/>
          </a:p>
        </p:txBody>
      </p:sp>
      <p:sp>
        <p:nvSpPr>
          <p:cNvPr id="3" name="Slide Number Placeholder 2">
            <a:extLst>
              <a:ext uri="{FF2B5EF4-FFF2-40B4-BE49-F238E27FC236}">
                <a16:creationId xmlns:a16="http://schemas.microsoft.com/office/drawing/2014/main" id="{4E63E1A0-BFA0-49E5-AF37-4F82EE3579A7}"/>
              </a:ext>
            </a:extLst>
          </p:cNvPr>
          <p:cNvSpPr>
            <a:spLocks noGrp="1"/>
          </p:cNvSpPr>
          <p:nvPr>
            <p:ph type="sldNum" sz="quarter" idx="12"/>
          </p:nvPr>
        </p:nvSpPr>
        <p:spPr/>
        <p:txBody>
          <a:bodyPr/>
          <a:lstStyle/>
          <a:p>
            <a:fld id="{91F5D5B3-D24A-42EA-B582-81E5372869F6}" type="slidenum">
              <a:rPr lang="en-US" smtClean="0"/>
              <a:t>3</a:t>
            </a:fld>
            <a:endParaRPr lang="en-US" dirty="0"/>
          </a:p>
        </p:txBody>
      </p:sp>
    </p:spTree>
    <p:extLst>
      <p:ext uri="{BB962C8B-B14F-4D97-AF65-F5344CB8AC3E}">
        <p14:creationId xmlns:p14="http://schemas.microsoft.com/office/powerpoint/2010/main" val="4955260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55494" y="1690688"/>
            <a:ext cx="6232907" cy="4868374"/>
          </a:xfrm>
        </p:spPr>
        <p:txBody>
          <a:bodyPr>
            <a:normAutofit/>
          </a:bodyPr>
          <a:lstStyle/>
          <a:p>
            <a:r>
              <a:rPr lang="en-US" dirty="0">
                <a:latin typeface="+mj-lt"/>
              </a:rPr>
              <a:t>It is a simplification to assume globalization is just homogenization (the McWorld metaphor, everywhere the same)</a:t>
            </a:r>
          </a:p>
          <a:p>
            <a:r>
              <a:rPr lang="en-US" dirty="0">
                <a:latin typeface="+mj-lt"/>
              </a:rPr>
              <a:t>Impacts of globalization are often mediated through national, regional, and local cultures, practices and policies</a:t>
            </a:r>
          </a:p>
          <a:p>
            <a:r>
              <a:rPr lang="en-US" b="1" dirty="0">
                <a:latin typeface="+mj-lt"/>
              </a:rPr>
              <a:t>Glocalization</a:t>
            </a:r>
            <a:r>
              <a:rPr lang="en-US" dirty="0">
                <a:latin typeface="+mj-lt"/>
              </a:rPr>
              <a:t> implies that the global and the local can become intertwined, as in the glocalization of McDonalds in India </a:t>
            </a:r>
          </a:p>
        </p:txBody>
      </p:sp>
      <p:sp>
        <p:nvSpPr>
          <p:cNvPr id="4" name="Slide Number Placeholder 3">
            <a:extLst>
              <a:ext uri="{FF2B5EF4-FFF2-40B4-BE49-F238E27FC236}">
                <a16:creationId xmlns:a16="http://schemas.microsoft.com/office/drawing/2014/main" id="{F2C128D9-6724-470B-8342-EE498A68CB1B}"/>
              </a:ext>
            </a:extLst>
          </p:cNvPr>
          <p:cNvSpPr>
            <a:spLocks noGrp="1"/>
          </p:cNvSpPr>
          <p:nvPr>
            <p:ph type="sldNum" sz="quarter" idx="12"/>
          </p:nvPr>
        </p:nvSpPr>
        <p:spPr/>
        <p:txBody>
          <a:bodyPr/>
          <a:lstStyle/>
          <a:p>
            <a:fld id="{91F5D5B3-D24A-42EA-B582-81E5372869F6}" type="slidenum">
              <a:rPr lang="en-US" smtClean="0"/>
              <a:t>30</a:t>
            </a:fld>
            <a:endParaRPr lang="en-US" dirty="0"/>
          </a:p>
        </p:txBody>
      </p:sp>
      <p:pic>
        <p:nvPicPr>
          <p:cNvPr id="6" name="Picture 5" descr="A picture containing text, food, snack food&#10;&#10;Description automatically generated">
            <a:extLst>
              <a:ext uri="{FF2B5EF4-FFF2-40B4-BE49-F238E27FC236}">
                <a16:creationId xmlns:a16="http://schemas.microsoft.com/office/drawing/2014/main" id="{862C13E5-B305-EF49-842A-75015B4ED3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8401" y="1810695"/>
            <a:ext cx="5703599" cy="4242767"/>
          </a:xfrm>
          <a:prstGeom prst="rect">
            <a:avLst/>
          </a:prstGeom>
        </p:spPr>
      </p:pic>
      <p:sp>
        <p:nvSpPr>
          <p:cNvPr id="9" name="Title 8">
            <a:extLst>
              <a:ext uri="{FF2B5EF4-FFF2-40B4-BE49-F238E27FC236}">
                <a16:creationId xmlns:a16="http://schemas.microsoft.com/office/drawing/2014/main" id="{3892EE41-DE78-7691-148C-AD7B29679AF6}"/>
              </a:ext>
            </a:extLst>
          </p:cNvPr>
          <p:cNvSpPr>
            <a:spLocks noGrp="1"/>
          </p:cNvSpPr>
          <p:nvPr>
            <p:ph type="title"/>
          </p:nvPr>
        </p:nvSpPr>
        <p:spPr/>
        <p:txBody>
          <a:bodyPr>
            <a:normAutofit/>
          </a:bodyPr>
          <a:lstStyle/>
          <a:p>
            <a:pPr algn="ctr"/>
            <a:r>
              <a:rPr lang="en-US" sz="4800" dirty="0"/>
              <a:t>Glocalization</a:t>
            </a:r>
          </a:p>
        </p:txBody>
      </p:sp>
    </p:spTree>
    <p:extLst>
      <p:ext uri="{BB962C8B-B14F-4D97-AF65-F5344CB8AC3E}">
        <p14:creationId xmlns:p14="http://schemas.microsoft.com/office/powerpoint/2010/main" val="33268849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1967882" cy="1325563"/>
          </a:xfrm>
        </p:spPr>
        <p:txBody>
          <a:bodyPr/>
          <a:lstStyle/>
          <a:p>
            <a:pPr algn="ctr"/>
            <a:r>
              <a:rPr lang="en-US" dirty="0"/>
              <a:t>Generic drugs: a story of globalization</a:t>
            </a:r>
          </a:p>
        </p:txBody>
      </p:sp>
      <p:sp>
        <p:nvSpPr>
          <p:cNvPr id="3" name="Content Placeholder 2"/>
          <p:cNvSpPr>
            <a:spLocks noGrp="1"/>
          </p:cNvSpPr>
          <p:nvPr>
            <p:ph idx="1"/>
          </p:nvPr>
        </p:nvSpPr>
        <p:spPr>
          <a:xfrm>
            <a:off x="591672" y="1325564"/>
            <a:ext cx="5088256" cy="4591969"/>
          </a:xfrm>
        </p:spPr>
        <p:txBody>
          <a:bodyPr>
            <a:normAutofit lnSpcReduction="10000"/>
          </a:bodyPr>
          <a:lstStyle/>
          <a:p>
            <a:r>
              <a:rPr lang="en-US" dirty="0">
                <a:latin typeface="+mj-lt"/>
              </a:rPr>
              <a:t>In 1939, Gandhi urged a fellow Indian nationalist to manufacture copies of Western drugs to bring affordable medicine to India as a way to free India from British rule</a:t>
            </a:r>
          </a:p>
          <a:p>
            <a:r>
              <a:rPr lang="en-US" dirty="0">
                <a:latin typeface="+mj-lt"/>
              </a:rPr>
              <a:t>This was the birth of the generic drug industry. </a:t>
            </a:r>
          </a:p>
          <a:p>
            <a:r>
              <a:rPr lang="en-US" dirty="0">
                <a:latin typeface="+mj-lt"/>
              </a:rPr>
              <a:t>The company, Cipla, was soon supplying India and other countries with low-cost drugs by the 1950s</a:t>
            </a:r>
          </a:p>
          <a:p>
            <a:pPr marL="0" indent="0">
              <a:buNone/>
            </a:pPr>
            <a:endParaRPr lang="en-US" dirty="0">
              <a:latin typeface="+mj-lt"/>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20626"/>
          <a:stretch/>
        </p:blipFill>
        <p:spPr>
          <a:xfrm>
            <a:off x="5940111" y="1180391"/>
            <a:ext cx="4439653" cy="4003841"/>
          </a:xfrm>
          <a:prstGeom prst="rect">
            <a:avLst/>
          </a:prstGeom>
        </p:spPr>
      </p:pic>
      <p:pic>
        <p:nvPicPr>
          <p:cNvPr id="5" name="Picture 4"/>
          <p:cNvPicPr>
            <a:picLocks noChangeAspect="1"/>
          </p:cNvPicPr>
          <p:nvPr/>
        </p:nvPicPr>
        <p:blipFill>
          <a:blip r:embed="rId4"/>
          <a:stretch>
            <a:fillRect/>
          </a:stretch>
        </p:blipFill>
        <p:spPr>
          <a:xfrm>
            <a:off x="5900023" y="4491623"/>
            <a:ext cx="4479740" cy="2210301"/>
          </a:xfrm>
          <a:prstGeom prst="rect">
            <a:avLst/>
          </a:prstGeom>
        </p:spPr>
      </p:pic>
      <p:sp>
        <p:nvSpPr>
          <p:cNvPr id="6" name="Slide Number Placeholder 5">
            <a:extLst>
              <a:ext uri="{FF2B5EF4-FFF2-40B4-BE49-F238E27FC236}">
                <a16:creationId xmlns:a16="http://schemas.microsoft.com/office/drawing/2014/main" id="{4FF16359-7885-48C4-B3B2-905171CC99F7}"/>
              </a:ext>
            </a:extLst>
          </p:cNvPr>
          <p:cNvSpPr>
            <a:spLocks noGrp="1"/>
          </p:cNvSpPr>
          <p:nvPr>
            <p:ph type="sldNum" sz="quarter" idx="12"/>
          </p:nvPr>
        </p:nvSpPr>
        <p:spPr/>
        <p:txBody>
          <a:bodyPr/>
          <a:lstStyle/>
          <a:p>
            <a:fld id="{91F5D5B3-D24A-42EA-B582-81E5372869F6}" type="slidenum">
              <a:rPr lang="en-US" smtClean="0"/>
              <a:t>31</a:t>
            </a:fld>
            <a:endParaRPr lang="en-US" dirty="0"/>
          </a:p>
        </p:txBody>
      </p:sp>
    </p:spTree>
    <p:extLst>
      <p:ext uri="{BB962C8B-B14F-4D97-AF65-F5344CB8AC3E}">
        <p14:creationId xmlns:p14="http://schemas.microsoft.com/office/powerpoint/2010/main" val="5331498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98485" y="454267"/>
            <a:ext cx="5269595" cy="6158606"/>
          </a:xfrm>
        </p:spPr>
        <p:txBody>
          <a:bodyPr>
            <a:normAutofit fontScale="92500" lnSpcReduction="20000"/>
          </a:bodyPr>
          <a:lstStyle/>
          <a:p>
            <a:r>
              <a:rPr lang="en-US" dirty="0">
                <a:latin typeface="+mj-lt"/>
              </a:rPr>
              <a:t>1980’s: imports of generic drugs begin to increase in the US in response to prices charged by </a:t>
            </a:r>
            <a:r>
              <a:rPr lang="en-US" b="1" dirty="0">
                <a:latin typeface="+mj-lt"/>
              </a:rPr>
              <a:t>big pharma</a:t>
            </a:r>
            <a:r>
              <a:rPr lang="en-US" dirty="0">
                <a:latin typeface="+mj-lt"/>
              </a:rPr>
              <a:t>ceutical companies in the US. </a:t>
            </a:r>
          </a:p>
          <a:p>
            <a:r>
              <a:rPr lang="en-US" dirty="0">
                <a:latin typeface="+mj-lt"/>
              </a:rPr>
              <a:t>Early 2000s,  Cipla revealed it would sell an HIV antiviral drug at far lower price than ‘Big Pharma’, and Gandhi’s dream had gone global </a:t>
            </a:r>
          </a:p>
          <a:p>
            <a:r>
              <a:rPr lang="en-US" dirty="0">
                <a:latin typeface="+mj-lt"/>
              </a:rPr>
              <a:t>In US and other developed countries 70-90% of medications are now generic and originate in other countries</a:t>
            </a:r>
          </a:p>
          <a:p>
            <a:r>
              <a:rPr lang="en-US" dirty="0">
                <a:latin typeface="+mj-lt"/>
              </a:rPr>
              <a:t>China and India produce many of the world’s generics as well as the </a:t>
            </a:r>
            <a:r>
              <a:rPr lang="en-US" b="1" dirty="0">
                <a:latin typeface="+mj-lt"/>
              </a:rPr>
              <a:t>active pharmaceutical ingredients (APIs</a:t>
            </a:r>
            <a:r>
              <a:rPr lang="en-US" dirty="0">
                <a:latin typeface="+mj-lt"/>
              </a:rPr>
              <a:t>) necessary to manufacture them</a:t>
            </a:r>
          </a:p>
          <a:p>
            <a:pPr marL="0" indent="0">
              <a:buNone/>
            </a:pPr>
            <a:endParaRPr lang="en-US" dirty="0">
              <a:latin typeface="+mj-lt"/>
            </a:endParaRPr>
          </a:p>
        </p:txBody>
      </p:sp>
      <p:sp>
        <p:nvSpPr>
          <p:cNvPr id="2" name="Slide Number Placeholder 1">
            <a:extLst>
              <a:ext uri="{FF2B5EF4-FFF2-40B4-BE49-F238E27FC236}">
                <a16:creationId xmlns:a16="http://schemas.microsoft.com/office/drawing/2014/main" id="{7C534455-9788-4DB2-A5B0-1FC6ABFC31CA}"/>
              </a:ext>
            </a:extLst>
          </p:cNvPr>
          <p:cNvSpPr>
            <a:spLocks noGrp="1"/>
          </p:cNvSpPr>
          <p:nvPr>
            <p:ph type="sldNum" sz="quarter" idx="12"/>
          </p:nvPr>
        </p:nvSpPr>
        <p:spPr/>
        <p:txBody>
          <a:bodyPr/>
          <a:lstStyle/>
          <a:p>
            <a:fld id="{91F5D5B3-D24A-42EA-B582-81E5372869F6}" type="slidenum">
              <a:rPr lang="en-US" smtClean="0"/>
              <a:t>32</a:t>
            </a:fld>
            <a:endParaRPr lang="en-US" dirty="0"/>
          </a:p>
        </p:txBody>
      </p:sp>
      <p:pic>
        <p:nvPicPr>
          <p:cNvPr id="5" name="Picture 4" descr="A close-up of pills and a stamp&#10;&#10;Description automatically generated">
            <a:extLst>
              <a:ext uri="{FF2B5EF4-FFF2-40B4-BE49-F238E27FC236}">
                <a16:creationId xmlns:a16="http://schemas.microsoft.com/office/drawing/2014/main" id="{D191942B-EED1-CA46-9730-8851DDBC4C67}"/>
              </a:ext>
            </a:extLst>
          </p:cNvPr>
          <p:cNvPicPr>
            <a:picLocks noChangeAspect="1"/>
          </p:cNvPicPr>
          <p:nvPr/>
        </p:nvPicPr>
        <p:blipFill rotWithShape="1">
          <a:blip r:embed="rId3">
            <a:extLst>
              <a:ext uri="{28A0092B-C50C-407E-A947-70E740481C1C}">
                <a14:useLocalDpi xmlns:a14="http://schemas.microsoft.com/office/drawing/2010/main" val="0"/>
              </a:ext>
            </a:extLst>
          </a:blip>
          <a:srcRect l="12548" r="13687"/>
          <a:stretch/>
        </p:blipFill>
        <p:spPr>
          <a:xfrm>
            <a:off x="5768080" y="560284"/>
            <a:ext cx="5993594" cy="4333462"/>
          </a:xfrm>
          <a:prstGeom prst="rect">
            <a:avLst/>
          </a:prstGeom>
        </p:spPr>
      </p:pic>
    </p:spTree>
    <p:extLst>
      <p:ext uri="{BB962C8B-B14F-4D97-AF65-F5344CB8AC3E}">
        <p14:creationId xmlns:p14="http://schemas.microsoft.com/office/powerpoint/2010/main" val="10034653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3"/>
            <a:extLst>
              <a:ext uri="{FF2B5EF4-FFF2-40B4-BE49-F238E27FC236}">
                <a16:creationId xmlns:a16="http://schemas.microsoft.com/office/drawing/2014/main" id="{2D943345-276B-3273-5559-97E38868F29E}"/>
              </a:ext>
            </a:extLst>
          </p:cNvPr>
          <p:cNvSpPr/>
          <p:nvPr/>
        </p:nvSpPr>
        <p:spPr>
          <a:xfrm>
            <a:off x="2465996" y="28527"/>
            <a:ext cx="6614983" cy="6858000"/>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5">
            <a:extLst>
              <a:ext uri="{FF2B5EF4-FFF2-40B4-BE49-F238E27FC236}">
                <a16:creationId xmlns:a16="http://schemas.microsoft.com/office/drawing/2014/main" id="{36F7CD96-8DF3-1CC0-DEB5-CD031E543531}"/>
              </a:ext>
            </a:extLst>
          </p:cNvPr>
          <p:cNvPicPr>
            <a:picLocks noGrp="1" noChangeAspect="1"/>
          </p:cNvPicPr>
          <p:nvPr>
            <p:ph idx="1"/>
          </p:nvPr>
        </p:nvPicPr>
        <p:blipFill rotWithShape="1">
          <a:blip r:embed="rId4"/>
          <a:srcRect t="10122" r="6777" b="9607"/>
          <a:stretch/>
        </p:blipFill>
        <p:spPr>
          <a:xfrm>
            <a:off x="2465996" y="70298"/>
            <a:ext cx="6371515" cy="2522150"/>
          </a:xfrm>
        </p:spPr>
      </p:pic>
      <p:sp>
        <p:nvSpPr>
          <p:cNvPr id="4" name="Slide Number Placeholder 3">
            <a:extLst>
              <a:ext uri="{FF2B5EF4-FFF2-40B4-BE49-F238E27FC236}">
                <a16:creationId xmlns:a16="http://schemas.microsoft.com/office/drawing/2014/main" id="{FF17A242-DBE8-DACA-7007-BFF388E329C2}"/>
              </a:ext>
            </a:extLst>
          </p:cNvPr>
          <p:cNvSpPr>
            <a:spLocks noGrp="1"/>
          </p:cNvSpPr>
          <p:nvPr>
            <p:ph type="sldNum" sz="quarter" idx="12"/>
          </p:nvPr>
        </p:nvSpPr>
        <p:spPr/>
        <p:txBody>
          <a:bodyPr/>
          <a:lstStyle/>
          <a:p>
            <a:fld id="{91F5D5B3-D24A-42EA-B582-81E5372869F6}" type="slidenum">
              <a:rPr lang="en-US" smtClean="0"/>
              <a:pPr/>
              <a:t>33</a:t>
            </a:fld>
            <a:endParaRPr lang="en-US" dirty="0"/>
          </a:p>
        </p:txBody>
      </p:sp>
      <p:pic>
        <p:nvPicPr>
          <p:cNvPr id="8" name="Picture 7">
            <a:extLst>
              <a:ext uri="{FF2B5EF4-FFF2-40B4-BE49-F238E27FC236}">
                <a16:creationId xmlns:a16="http://schemas.microsoft.com/office/drawing/2014/main" id="{4BA31978-43E7-118F-867C-1AE4E6C9A7E0}"/>
              </a:ext>
            </a:extLst>
          </p:cNvPr>
          <p:cNvPicPr>
            <a:picLocks noChangeAspect="1"/>
          </p:cNvPicPr>
          <p:nvPr/>
        </p:nvPicPr>
        <p:blipFill rotWithShape="1">
          <a:blip r:embed="rId5"/>
          <a:srcRect t="9530" b="1527"/>
          <a:stretch/>
        </p:blipFill>
        <p:spPr>
          <a:xfrm>
            <a:off x="2540079" y="2592448"/>
            <a:ext cx="6070521" cy="4237025"/>
          </a:xfrm>
          <a:prstGeom prst="rect">
            <a:avLst/>
          </a:prstGeom>
        </p:spPr>
      </p:pic>
      <p:sp>
        <p:nvSpPr>
          <p:cNvPr id="9" name="TextBox 8">
            <a:extLst>
              <a:ext uri="{FF2B5EF4-FFF2-40B4-BE49-F238E27FC236}">
                <a16:creationId xmlns:a16="http://schemas.microsoft.com/office/drawing/2014/main" id="{DAAA9147-D635-D57E-89E9-B428354AF446}"/>
              </a:ext>
            </a:extLst>
          </p:cNvPr>
          <p:cNvSpPr txBox="1"/>
          <p:nvPr/>
        </p:nvSpPr>
        <p:spPr>
          <a:xfrm>
            <a:off x="7619970" y="5395604"/>
            <a:ext cx="2922019" cy="461665"/>
          </a:xfrm>
          <a:prstGeom prst="rect">
            <a:avLst/>
          </a:prstGeom>
          <a:solidFill>
            <a:srgbClr val="00B050"/>
          </a:solidFill>
          <a:ln>
            <a:solidFill>
              <a:schemeClr val="tx1"/>
            </a:solidFill>
          </a:ln>
        </p:spPr>
        <p:txBody>
          <a:bodyPr wrap="square" rtlCol="0">
            <a:spAutoFit/>
          </a:bodyPr>
          <a:lstStyle/>
          <a:p>
            <a:r>
              <a:rPr lang="en-US" sz="2400" dirty="0"/>
              <a:t>Reading/Questions 1</a:t>
            </a:r>
          </a:p>
        </p:txBody>
      </p:sp>
    </p:spTree>
    <p:extLst>
      <p:ext uri="{BB962C8B-B14F-4D97-AF65-F5344CB8AC3E}">
        <p14:creationId xmlns:p14="http://schemas.microsoft.com/office/powerpoint/2010/main" val="3661647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41120" y="255747"/>
            <a:ext cx="4714485" cy="6099880"/>
          </a:xfrm>
          <a:prstGeom prst="rect">
            <a:avLst/>
          </a:prstGeom>
        </p:spPr>
      </p:pic>
      <p:sp>
        <p:nvSpPr>
          <p:cNvPr id="6" name="Rectangle 5"/>
          <p:cNvSpPr/>
          <p:nvPr/>
        </p:nvSpPr>
        <p:spPr>
          <a:xfrm>
            <a:off x="6274624" y="140677"/>
            <a:ext cx="4211053" cy="6001643"/>
          </a:xfrm>
          <a:prstGeom prst="rect">
            <a:avLst/>
          </a:prstGeom>
          <a:solidFill>
            <a:schemeClr val="bg1"/>
          </a:solidFill>
        </p:spPr>
        <p:txBody>
          <a:bodyPr wrap="square">
            <a:spAutoFit/>
          </a:bodyPr>
          <a:lstStyle/>
          <a:p>
            <a:r>
              <a:rPr lang="en-US" sz="2400" dirty="0">
                <a:latin typeface="+mj-lt"/>
              </a:rPr>
              <a:t>TRUE OR FALSE</a:t>
            </a:r>
            <a:br>
              <a:rPr lang="en-US" sz="2400" dirty="0">
                <a:latin typeface="+mj-lt"/>
              </a:rPr>
            </a:br>
            <a:r>
              <a:rPr lang="en-US" sz="2400" dirty="0">
                <a:latin typeface="+mj-lt"/>
              </a:rPr>
              <a:t>Step counters and calorie trackers help you lose weight.  </a:t>
            </a:r>
            <a:br>
              <a:rPr lang="en-US" sz="2400" dirty="0">
                <a:latin typeface="+mj-lt"/>
              </a:rPr>
            </a:br>
            <a:br>
              <a:rPr lang="en-US" sz="2400" dirty="0">
                <a:latin typeface="+mj-lt"/>
              </a:rPr>
            </a:br>
            <a:r>
              <a:rPr lang="en-US" sz="2400" dirty="0">
                <a:latin typeface="+mj-lt"/>
              </a:rPr>
              <a:t>For a torn knee meniscus, physical therapy or surgery are equally effective. </a:t>
            </a:r>
            <a:br>
              <a:rPr lang="en-US" sz="2400" dirty="0">
                <a:latin typeface="+mj-lt"/>
              </a:rPr>
            </a:br>
            <a:endParaRPr lang="en-US" sz="2400" dirty="0">
              <a:latin typeface="+mj-lt"/>
            </a:endParaRPr>
          </a:p>
          <a:p>
            <a:r>
              <a:rPr lang="en-US" sz="2400" dirty="0">
                <a:latin typeface="+mj-lt"/>
              </a:rPr>
              <a:t>Ginkgo biloba protects against memory loss and dementia. </a:t>
            </a:r>
          </a:p>
          <a:p>
            <a:endParaRPr lang="en-US" sz="2400" dirty="0">
              <a:latin typeface="+mj-lt"/>
            </a:endParaRPr>
          </a:p>
          <a:p>
            <a:r>
              <a:rPr lang="en-US" sz="2400" dirty="0">
                <a:latin typeface="+mj-lt"/>
              </a:rPr>
              <a:t>A lifelike doll carried around by teenage girls can deter pregnancies. </a:t>
            </a:r>
            <a:br>
              <a:rPr lang="en-US" sz="2400" dirty="0">
                <a:latin typeface="+mj-lt"/>
              </a:rPr>
            </a:br>
            <a:endParaRPr lang="en-US" sz="2400" dirty="0">
              <a:latin typeface="+mj-lt"/>
            </a:endParaRPr>
          </a:p>
          <a:p>
            <a:r>
              <a:rPr lang="en-US" sz="2400" dirty="0">
                <a:latin typeface="+mj-lt"/>
              </a:rPr>
              <a:t>Fish oil reduces heart disease.</a:t>
            </a:r>
          </a:p>
        </p:txBody>
      </p:sp>
      <p:sp>
        <p:nvSpPr>
          <p:cNvPr id="2" name="Slide Number Placeholder 1">
            <a:extLst>
              <a:ext uri="{FF2B5EF4-FFF2-40B4-BE49-F238E27FC236}">
                <a16:creationId xmlns:a16="http://schemas.microsoft.com/office/drawing/2014/main" id="{63AE0C50-D8DD-451E-B602-F5F597292F68}"/>
              </a:ext>
            </a:extLst>
          </p:cNvPr>
          <p:cNvSpPr>
            <a:spLocks noGrp="1"/>
          </p:cNvSpPr>
          <p:nvPr>
            <p:ph type="sldNum" sz="quarter" idx="12"/>
          </p:nvPr>
        </p:nvSpPr>
        <p:spPr/>
        <p:txBody>
          <a:bodyPr/>
          <a:lstStyle/>
          <a:p>
            <a:fld id="{91F5D5B3-D24A-42EA-B582-81E5372869F6}" type="slidenum">
              <a:rPr lang="en-US" smtClean="0"/>
              <a:t>34</a:t>
            </a:fld>
            <a:endParaRPr lang="en-US" dirty="0"/>
          </a:p>
        </p:txBody>
      </p:sp>
    </p:spTree>
    <p:extLst>
      <p:ext uri="{BB962C8B-B14F-4D97-AF65-F5344CB8AC3E}">
        <p14:creationId xmlns:p14="http://schemas.microsoft.com/office/powerpoint/2010/main" val="2296687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p:cNvPr>
          <p:cNvPicPr>
            <a:picLocks noChangeAspect="1"/>
          </p:cNvPicPr>
          <p:nvPr/>
        </p:nvPicPr>
        <p:blipFill>
          <a:blip r:embed="rId4"/>
          <a:stretch>
            <a:fillRect/>
          </a:stretch>
        </p:blipFill>
        <p:spPr>
          <a:xfrm>
            <a:off x="1341120" y="255747"/>
            <a:ext cx="4714485" cy="6099880"/>
          </a:xfrm>
          <a:prstGeom prst="rect">
            <a:avLst/>
          </a:prstGeom>
          <a:ln w="31750">
            <a:solidFill>
              <a:schemeClr val="accent1"/>
            </a:solidFill>
          </a:ln>
        </p:spPr>
      </p:pic>
      <p:sp>
        <p:nvSpPr>
          <p:cNvPr id="6" name="Rectangle 5"/>
          <p:cNvSpPr/>
          <p:nvPr/>
        </p:nvSpPr>
        <p:spPr>
          <a:xfrm>
            <a:off x="6274624" y="140677"/>
            <a:ext cx="4211053" cy="6001643"/>
          </a:xfrm>
          <a:prstGeom prst="rect">
            <a:avLst/>
          </a:prstGeom>
          <a:solidFill>
            <a:schemeClr val="bg1"/>
          </a:solidFill>
        </p:spPr>
        <p:txBody>
          <a:bodyPr wrap="square">
            <a:spAutoFit/>
          </a:bodyPr>
          <a:lstStyle/>
          <a:p>
            <a:r>
              <a:rPr lang="en-US" sz="2400" dirty="0">
                <a:latin typeface="+mj-lt"/>
              </a:rPr>
              <a:t>Step counters and calorie trackers help you lose weight.  </a:t>
            </a:r>
            <a:br>
              <a:rPr lang="en-US" sz="2400" dirty="0">
                <a:latin typeface="+mj-lt"/>
              </a:rPr>
            </a:br>
            <a:br>
              <a:rPr lang="en-US" sz="2400" dirty="0">
                <a:latin typeface="+mj-lt"/>
              </a:rPr>
            </a:br>
            <a:r>
              <a:rPr lang="en-US" sz="2400" dirty="0">
                <a:latin typeface="+mj-lt"/>
              </a:rPr>
              <a:t>For a torn knee meniscus, physical therapy or surgery are equally effective. </a:t>
            </a:r>
            <a:br>
              <a:rPr lang="en-US" sz="2400" dirty="0">
                <a:latin typeface="+mj-lt"/>
              </a:rPr>
            </a:br>
            <a:endParaRPr lang="en-US" sz="2400" dirty="0">
              <a:latin typeface="+mj-lt"/>
            </a:endParaRPr>
          </a:p>
          <a:p>
            <a:r>
              <a:rPr lang="en-US" sz="2400" dirty="0">
                <a:latin typeface="+mj-lt"/>
              </a:rPr>
              <a:t>Ginkgo biloba protects against memory loss and dementia. </a:t>
            </a:r>
          </a:p>
          <a:p>
            <a:endParaRPr lang="en-US" sz="2400" dirty="0">
              <a:latin typeface="+mj-lt"/>
            </a:endParaRPr>
          </a:p>
          <a:p>
            <a:r>
              <a:rPr lang="en-US" sz="2400" dirty="0">
                <a:latin typeface="+mj-lt"/>
              </a:rPr>
              <a:t>A lifelike doll carried around by teenage girls can deter pregnancies. </a:t>
            </a:r>
            <a:br>
              <a:rPr lang="en-US" sz="2400" dirty="0">
                <a:latin typeface="+mj-lt"/>
              </a:rPr>
            </a:br>
            <a:endParaRPr lang="en-US" sz="2400" dirty="0">
              <a:latin typeface="+mj-lt"/>
            </a:endParaRPr>
          </a:p>
          <a:p>
            <a:br>
              <a:rPr lang="en-US" sz="2400" dirty="0">
                <a:latin typeface="+mj-lt"/>
              </a:rPr>
            </a:br>
            <a:r>
              <a:rPr lang="en-US" sz="2400" dirty="0">
                <a:latin typeface="+mj-lt"/>
              </a:rPr>
              <a:t>Fish oil reduces heart disease.</a:t>
            </a:r>
          </a:p>
        </p:txBody>
      </p:sp>
      <p:sp>
        <p:nvSpPr>
          <p:cNvPr id="7" name="Rectangle 6"/>
          <p:cNvSpPr/>
          <p:nvPr/>
        </p:nvSpPr>
        <p:spPr>
          <a:xfrm>
            <a:off x="6274624" y="117694"/>
            <a:ext cx="4211053" cy="6740307"/>
          </a:xfrm>
          <a:prstGeom prst="rect">
            <a:avLst/>
          </a:prstGeom>
          <a:solidFill>
            <a:schemeClr val="bg1"/>
          </a:solidFill>
        </p:spPr>
        <p:txBody>
          <a:bodyPr wrap="square">
            <a:spAutoFit/>
          </a:bodyPr>
          <a:lstStyle/>
          <a:p>
            <a:r>
              <a:rPr lang="en-US" sz="2400" dirty="0">
                <a:latin typeface="+mj-lt"/>
              </a:rPr>
              <a:t>Step counters and calorie trackers help you lose weight.  (FALSE)</a:t>
            </a:r>
          </a:p>
          <a:p>
            <a:br>
              <a:rPr lang="en-US" sz="2400" dirty="0">
                <a:latin typeface="+mj-lt"/>
              </a:rPr>
            </a:br>
            <a:r>
              <a:rPr lang="en-US" sz="2400" dirty="0">
                <a:latin typeface="+mj-lt"/>
              </a:rPr>
              <a:t>For a torn knee meniscus, physical therapy or surgery are equally effective. (TRUE)</a:t>
            </a:r>
          </a:p>
          <a:p>
            <a:endParaRPr lang="en-US" sz="2400" dirty="0">
              <a:latin typeface="+mj-lt"/>
            </a:endParaRPr>
          </a:p>
          <a:p>
            <a:r>
              <a:rPr lang="en-US" sz="2400" dirty="0">
                <a:latin typeface="+mj-lt"/>
              </a:rPr>
              <a:t>Ginkgo biloba protects against memory loss and dementia. (FALSE)</a:t>
            </a:r>
          </a:p>
          <a:p>
            <a:endParaRPr lang="en-US" sz="2400" dirty="0">
              <a:latin typeface="+mj-lt"/>
            </a:endParaRPr>
          </a:p>
          <a:p>
            <a:r>
              <a:rPr lang="en-US" sz="2400" dirty="0">
                <a:latin typeface="+mj-lt"/>
              </a:rPr>
              <a:t>A lifelike doll carried around by teenage girls can deter pregnancies. (FALSE)</a:t>
            </a:r>
          </a:p>
          <a:p>
            <a:endParaRPr lang="en-US" sz="2400" dirty="0">
              <a:latin typeface="+mj-lt"/>
            </a:endParaRPr>
          </a:p>
          <a:p>
            <a:r>
              <a:rPr lang="en-US" sz="2400" dirty="0">
                <a:latin typeface="+mj-lt"/>
              </a:rPr>
              <a:t>Fish oil reduces heart disease (FALSE)</a:t>
            </a:r>
          </a:p>
        </p:txBody>
      </p:sp>
      <p:sp>
        <p:nvSpPr>
          <p:cNvPr id="2" name="Slide Number Placeholder 1">
            <a:extLst>
              <a:ext uri="{FF2B5EF4-FFF2-40B4-BE49-F238E27FC236}">
                <a16:creationId xmlns:a16="http://schemas.microsoft.com/office/drawing/2014/main" id="{9A458601-FA24-471E-80DF-38CF510D13FC}"/>
              </a:ext>
            </a:extLst>
          </p:cNvPr>
          <p:cNvSpPr>
            <a:spLocks noGrp="1"/>
          </p:cNvSpPr>
          <p:nvPr>
            <p:ph type="sldNum" sz="quarter" idx="12"/>
          </p:nvPr>
        </p:nvSpPr>
        <p:spPr/>
        <p:txBody>
          <a:bodyPr/>
          <a:lstStyle/>
          <a:p>
            <a:fld id="{91F5D5B3-D24A-42EA-B582-81E5372869F6}" type="slidenum">
              <a:rPr lang="en-US" smtClean="0"/>
              <a:t>35</a:t>
            </a:fld>
            <a:endParaRPr lang="en-US" dirty="0"/>
          </a:p>
        </p:txBody>
      </p:sp>
    </p:spTree>
    <p:extLst>
      <p:ext uri="{BB962C8B-B14F-4D97-AF65-F5344CB8AC3E}">
        <p14:creationId xmlns:p14="http://schemas.microsoft.com/office/powerpoint/2010/main" val="1269170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1002" b="4448"/>
          <a:stretch/>
        </p:blipFill>
        <p:spPr>
          <a:xfrm>
            <a:off x="1524001" y="3802230"/>
            <a:ext cx="9174273" cy="3055770"/>
          </a:xfrm>
          <a:prstGeom prst="rect">
            <a:avLst/>
          </a:prstGeom>
        </p:spPr>
      </p:pic>
      <p:sp>
        <p:nvSpPr>
          <p:cNvPr id="2" name="Title 1"/>
          <p:cNvSpPr>
            <a:spLocks noGrp="1"/>
          </p:cNvSpPr>
          <p:nvPr>
            <p:ph type="title"/>
          </p:nvPr>
        </p:nvSpPr>
        <p:spPr>
          <a:xfrm>
            <a:off x="2030011" y="225674"/>
            <a:ext cx="7886700" cy="994172"/>
          </a:xfrm>
        </p:spPr>
        <p:txBody>
          <a:bodyPr>
            <a:normAutofit/>
          </a:bodyPr>
          <a:lstStyle/>
          <a:p>
            <a:pPr algn="ctr"/>
            <a:r>
              <a:rPr lang="en-US" dirty="0"/>
              <a:t>Knowledge is filtered through:</a:t>
            </a:r>
          </a:p>
        </p:txBody>
      </p:sp>
      <p:sp>
        <p:nvSpPr>
          <p:cNvPr id="3" name="Content Placeholder 2"/>
          <p:cNvSpPr>
            <a:spLocks noGrp="1"/>
          </p:cNvSpPr>
          <p:nvPr>
            <p:ph idx="1"/>
          </p:nvPr>
        </p:nvSpPr>
        <p:spPr>
          <a:xfrm>
            <a:off x="1537643" y="1219846"/>
            <a:ext cx="2374637" cy="3263504"/>
          </a:xfrm>
        </p:spPr>
        <p:txBody>
          <a:bodyPr>
            <a:normAutofit/>
          </a:bodyPr>
          <a:lstStyle/>
          <a:p>
            <a:pPr lvl="1"/>
            <a:r>
              <a:rPr lang="en-US" dirty="0">
                <a:latin typeface="+mj-lt"/>
              </a:rPr>
              <a:t>Lived experiences</a:t>
            </a:r>
          </a:p>
          <a:p>
            <a:pPr lvl="1"/>
            <a:r>
              <a:rPr lang="en-US" dirty="0">
                <a:latin typeface="+mj-lt"/>
              </a:rPr>
              <a:t>Education</a:t>
            </a:r>
          </a:p>
          <a:p>
            <a:pPr lvl="1"/>
            <a:r>
              <a:rPr lang="en-US" dirty="0">
                <a:latin typeface="+mj-lt"/>
              </a:rPr>
              <a:t>Social networks</a:t>
            </a:r>
          </a:p>
          <a:p>
            <a:pPr lvl="1"/>
            <a:r>
              <a:rPr lang="en-US" dirty="0">
                <a:latin typeface="+mj-lt"/>
              </a:rPr>
              <a:t>Gender</a:t>
            </a:r>
          </a:p>
        </p:txBody>
      </p:sp>
      <p:sp>
        <p:nvSpPr>
          <p:cNvPr id="5" name="Content Placeholder 2"/>
          <p:cNvSpPr txBox="1">
            <a:spLocks/>
          </p:cNvSpPr>
          <p:nvPr/>
        </p:nvSpPr>
        <p:spPr>
          <a:xfrm>
            <a:off x="6788226" y="1219847"/>
            <a:ext cx="3147665" cy="1270553"/>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latin typeface="+mj-lt"/>
              </a:rPr>
              <a:t>Political ideology</a:t>
            </a:r>
          </a:p>
          <a:p>
            <a:pPr lvl="1"/>
            <a:r>
              <a:rPr lang="en-US" dirty="0">
                <a:latin typeface="+mj-lt"/>
              </a:rPr>
              <a:t>Language</a:t>
            </a:r>
          </a:p>
          <a:p>
            <a:pPr lvl="1"/>
            <a:r>
              <a:rPr lang="en-US" dirty="0">
                <a:latin typeface="+mj-lt"/>
              </a:rPr>
              <a:t>Ethnicity/culture</a:t>
            </a:r>
          </a:p>
          <a:p>
            <a:pPr lvl="1"/>
            <a:r>
              <a:rPr lang="en-US" dirty="0">
                <a:latin typeface="+mj-lt"/>
              </a:rPr>
              <a:t>Mental and physical state</a:t>
            </a:r>
          </a:p>
        </p:txBody>
      </p:sp>
      <p:sp>
        <p:nvSpPr>
          <p:cNvPr id="6" name="Content Placeholder 2"/>
          <p:cNvSpPr txBox="1">
            <a:spLocks/>
          </p:cNvSpPr>
          <p:nvPr/>
        </p:nvSpPr>
        <p:spPr>
          <a:xfrm>
            <a:off x="4108938" y="1219847"/>
            <a:ext cx="2647180" cy="1270553"/>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latin typeface="+mj-lt"/>
              </a:rPr>
              <a:t>Internet use</a:t>
            </a:r>
          </a:p>
          <a:p>
            <a:pPr lvl="1"/>
            <a:r>
              <a:rPr lang="en-US" dirty="0">
                <a:latin typeface="+mj-lt"/>
              </a:rPr>
              <a:t>Age</a:t>
            </a:r>
          </a:p>
          <a:p>
            <a:pPr lvl="1"/>
            <a:r>
              <a:rPr lang="en-US" dirty="0">
                <a:latin typeface="+mj-lt"/>
              </a:rPr>
              <a:t>Economic status</a:t>
            </a:r>
          </a:p>
          <a:p>
            <a:pPr lvl="1"/>
            <a:r>
              <a:rPr lang="en-US" dirty="0">
                <a:latin typeface="+mj-lt"/>
              </a:rPr>
              <a:t>Social class</a:t>
            </a:r>
          </a:p>
        </p:txBody>
      </p:sp>
      <p:sp>
        <p:nvSpPr>
          <p:cNvPr id="7" name="Slide Number Placeholder 6">
            <a:extLst>
              <a:ext uri="{FF2B5EF4-FFF2-40B4-BE49-F238E27FC236}">
                <a16:creationId xmlns:a16="http://schemas.microsoft.com/office/drawing/2014/main" id="{D36B7C2E-5378-4340-8DD6-EC6835D77B6C}"/>
              </a:ext>
            </a:extLst>
          </p:cNvPr>
          <p:cNvSpPr>
            <a:spLocks noGrp="1"/>
          </p:cNvSpPr>
          <p:nvPr>
            <p:ph type="sldNum" sz="quarter" idx="12"/>
          </p:nvPr>
        </p:nvSpPr>
        <p:spPr/>
        <p:txBody>
          <a:bodyPr/>
          <a:lstStyle/>
          <a:p>
            <a:fld id="{91F5D5B3-D24A-42EA-B582-81E5372869F6}" type="slidenum">
              <a:rPr lang="en-US" smtClean="0"/>
              <a:t>36</a:t>
            </a:fld>
            <a:endParaRPr lang="en-US" dirty="0"/>
          </a:p>
        </p:txBody>
      </p:sp>
    </p:spTree>
    <p:extLst>
      <p:ext uri="{BB962C8B-B14F-4D97-AF65-F5344CB8AC3E}">
        <p14:creationId xmlns:p14="http://schemas.microsoft.com/office/powerpoint/2010/main" val="40907249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6270" y="134669"/>
            <a:ext cx="4633491" cy="994172"/>
          </a:xfrm>
        </p:spPr>
        <p:txBody>
          <a:bodyPr>
            <a:normAutofit/>
          </a:bodyPr>
          <a:lstStyle/>
          <a:p>
            <a:r>
              <a:rPr lang="en-US" dirty="0"/>
              <a:t>Knowledge is social</a:t>
            </a:r>
          </a:p>
        </p:txBody>
      </p:sp>
      <p:sp>
        <p:nvSpPr>
          <p:cNvPr id="3" name="Content Placeholder 2"/>
          <p:cNvSpPr>
            <a:spLocks noGrp="1"/>
          </p:cNvSpPr>
          <p:nvPr>
            <p:ph idx="1"/>
          </p:nvPr>
        </p:nvSpPr>
        <p:spPr>
          <a:xfrm>
            <a:off x="287170" y="1243646"/>
            <a:ext cx="4952796" cy="5614353"/>
          </a:xfrm>
        </p:spPr>
        <p:txBody>
          <a:bodyPr>
            <a:normAutofit fontScale="92500" lnSpcReduction="10000"/>
          </a:bodyPr>
          <a:lstStyle/>
          <a:p>
            <a:r>
              <a:rPr lang="en-US" dirty="0">
                <a:latin typeface="+mj-lt"/>
              </a:rPr>
              <a:t>What counts as meaningful knowledge arises from its context.</a:t>
            </a:r>
          </a:p>
          <a:p>
            <a:r>
              <a:rPr lang="en-US" dirty="0">
                <a:latin typeface="+mj-lt"/>
              </a:rPr>
              <a:t>For example, the effectiveness of the science that goes into the creation of a vaccine is limited without an understanding of the context in which it is deployed.</a:t>
            </a:r>
          </a:p>
          <a:p>
            <a:r>
              <a:rPr lang="en-US" dirty="0">
                <a:latin typeface="+mj-lt"/>
              </a:rPr>
              <a:t>The social context of some groups of people in the Congo may make them fearful of aid workers and those in positions of power. </a:t>
            </a:r>
          </a:p>
          <a:p>
            <a:r>
              <a:rPr lang="en-US" dirty="0">
                <a:latin typeface="+mj-lt"/>
              </a:rPr>
              <a:t>This kind of socially produced knowledge must be taken into account to slow the spread of Ebola. </a:t>
            </a:r>
          </a:p>
          <a:p>
            <a:pPr marL="0" indent="0">
              <a:buNone/>
            </a:pPr>
            <a:endParaRPr lang="en-US" dirty="0"/>
          </a:p>
          <a:p>
            <a:endParaRPr lang="en-US"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4692" y="1388703"/>
            <a:ext cx="6151507" cy="3460223"/>
          </a:xfrm>
          <a:prstGeom prst="rect">
            <a:avLst/>
          </a:prstGeom>
        </p:spPr>
      </p:pic>
      <p:pic>
        <p:nvPicPr>
          <p:cNvPr id="5" name="Picture 4"/>
          <p:cNvPicPr>
            <a:picLocks noChangeAspect="1"/>
          </p:cNvPicPr>
          <p:nvPr/>
        </p:nvPicPr>
        <p:blipFill>
          <a:blip r:embed="rId4"/>
          <a:stretch>
            <a:fillRect/>
          </a:stretch>
        </p:blipFill>
        <p:spPr>
          <a:xfrm>
            <a:off x="5354693" y="4797470"/>
            <a:ext cx="6550137" cy="1691253"/>
          </a:xfrm>
          <a:prstGeom prst="rect">
            <a:avLst/>
          </a:prstGeom>
        </p:spPr>
      </p:pic>
      <p:pic>
        <p:nvPicPr>
          <p:cNvPr id="6" name="Picture 5"/>
          <p:cNvPicPr>
            <a:picLocks noChangeAspect="1"/>
          </p:cNvPicPr>
          <p:nvPr/>
        </p:nvPicPr>
        <p:blipFill>
          <a:blip r:embed="rId5"/>
          <a:stretch>
            <a:fillRect/>
          </a:stretch>
        </p:blipFill>
        <p:spPr>
          <a:xfrm>
            <a:off x="10606086" y="6102960"/>
            <a:ext cx="900113" cy="385763"/>
          </a:xfrm>
          <a:prstGeom prst="rect">
            <a:avLst/>
          </a:prstGeom>
        </p:spPr>
      </p:pic>
      <p:sp>
        <p:nvSpPr>
          <p:cNvPr id="7" name="Slide Number Placeholder 6">
            <a:extLst>
              <a:ext uri="{FF2B5EF4-FFF2-40B4-BE49-F238E27FC236}">
                <a16:creationId xmlns:a16="http://schemas.microsoft.com/office/drawing/2014/main" id="{F1FDCFF4-0457-4FC7-80EC-9F8F6E658C0F}"/>
              </a:ext>
            </a:extLst>
          </p:cNvPr>
          <p:cNvSpPr>
            <a:spLocks noGrp="1"/>
          </p:cNvSpPr>
          <p:nvPr>
            <p:ph type="sldNum" sz="quarter" idx="12"/>
          </p:nvPr>
        </p:nvSpPr>
        <p:spPr/>
        <p:txBody>
          <a:bodyPr/>
          <a:lstStyle/>
          <a:p>
            <a:fld id="{91F5D5B3-D24A-42EA-B582-81E5372869F6}" type="slidenum">
              <a:rPr lang="en-US" smtClean="0"/>
              <a:t>37</a:t>
            </a:fld>
            <a:endParaRPr lang="en-US" dirty="0"/>
          </a:p>
        </p:txBody>
      </p:sp>
    </p:spTree>
    <p:extLst>
      <p:ext uri="{BB962C8B-B14F-4D97-AF65-F5344CB8AC3E}">
        <p14:creationId xmlns:p14="http://schemas.microsoft.com/office/powerpoint/2010/main" val="10697896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hlinkClick r:id="rId3"/>
          </p:cNvPr>
          <p:cNvPicPr>
            <a:picLocks noChangeAspect="1"/>
          </p:cNvPicPr>
          <p:nvPr/>
        </p:nvPicPr>
        <p:blipFill rotWithShape="1">
          <a:blip r:embed="rId4">
            <a:extLst>
              <a:ext uri="{28A0092B-C50C-407E-A947-70E740481C1C}">
                <a14:useLocalDpi xmlns:a14="http://schemas.microsoft.com/office/drawing/2010/main" val="0"/>
              </a:ext>
            </a:extLst>
          </a:blip>
          <a:srcRect t="4445"/>
          <a:stretch/>
        </p:blipFill>
        <p:spPr>
          <a:xfrm>
            <a:off x="0" y="0"/>
            <a:ext cx="12063005" cy="6481482"/>
          </a:xfrm>
          <a:prstGeom prst="rect">
            <a:avLst/>
          </a:prstGeom>
          <a:ln w="53975">
            <a:solidFill>
              <a:schemeClr val="accent1"/>
            </a:solidFill>
          </a:ln>
        </p:spPr>
      </p:pic>
      <p:pic>
        <p:nvPicPr>
          <p:cNvPr id="4" name="Content Placeholder 3"/>
          <p:cNvPicPr>
            <a:picLocks noGrp="1" noChangeAspect="1"/>
          </p:cNvPicPr>
          <p:nvPr>
            <p:ph idx="1"/>
          </p:nvPr>
        </p:nvPicPr>
        <p:blipFill rotWithShape="1">
          <a:blip r:embed="rId5"/>
          <a:srcRect t="25807" b="3626"/>
          <a:stretch/>
        </p:blipFill>
        <p:spPr>
          <a:xfrm>
            <a:off x="337753" y="3872373"/>
            <a:ext cx="8431581" cy="2379982"/>
          </a:xfrm>
          <a:prstGeom prst="rect">
            <a:avLst/>
          </a:prstGeom>
        </p:spPr>
      </p:pic>
      <p:sp>
        <p:nvSpPr>
          <p:cNvPr id="5" name="TextBox 4">
            <a:extLst>
              <a:ext uri="{FF2B5EF4-FFF2-40B4-BE49-F238E27FC236}">
                <a16:creationId xmlns:a16="http://schemas.microsoft.com/office/drawing/2014/main" id="{BD740813-C7DB-4522-9839-58172AF7C16B}"/>
              </a:ext>
            </a:extLst>
          </p:cNvPr>
          <p:cNvSpPr txBox="1"/>
          <p:nvPr/>
        </p:nvSpPr>
        <p:spPr>
          <a:xfrm>
            <a:off x="7646889" y="5593137"/>
            <a:ext cx="3189784" cy="523220"/>
          </a:xfrm>
          <a:prstGeom prst="rect">
            <a:avLst/>
          </a:prstGeom>
          <a:solidFill>
            <a:srgbClr val="00B050"/>
          </a:solidFill>
          <a:ln>
            <a:solidFill>
              <a:schemeClr val="tx1"/>
            </a:solidFill>
          </a:ln>
        </p:spPr>
        <p:txBody>
          <a:bodyPr wrap="none" rtlCol="0">
            <a:spAutoFit/>
          </a:bodyPr>
          <a:lstStyle/>
          <a:p>
            <a:r>
              <a:rPr lang="en-US" sz="2800" dirty="0"/>
              <a:t>Reading/Questions 1</a:t>
            </a:r>
          </a:p>
        </p:txBody>
      </p:sp>
      <p:sp>
        <p:nvSpPr>
          <p:cNvPr id="2" name="Slide Number Placeholder 1">
            <a:extLst>
              <a:ext uri="{FF2B5EF4-FFF2-40B4-BE49-F238E27FC236}">
                <a16:creationId xmlns:a16="http://schemas.microsoft.com/office/drawing/2014/main" id="{1AC2E1A9-63D4-4F3D-AED8-A68ACC95FD65}"/>
              </a:ext>
            </a:extLst>
          </p:cNvPr>
          <p:cNvSpPr>
            <a:spLocks noGrp="1"/>
          </p:cNvSpPr>
          <p:nvPr>
            <p:ph type="sldNum" sz="quarter" idx="12"/>
          </p:nvPr>
        </p:nvSpPr>
        <p:spPr/>
        <p:txBody>
          <a:bodyPr/>
          <a:lstStyle/>
          <a:p>
            <a:fld id="{91F5D5B3-D24A-42EA-B582-81E5372869F6}" type="slidenum">
              <a:rPr lang="en-US" smtClean="0"/>
              <a:t>38</a:t>
            </a:fld>
            <a:endParaRPr lang="en-US" dirty="0"/>
          </a:p>
        </p:txBody>
      </p:sp>
    </p:spTree>
    <p:extLst>
      <p:ext uri="{BB962C8B-B14F-4D97-AF65-F5344CB8AC3E}">
        <p14:creationId xmlns:p14="http://schemas.microsoft.com/office/powerpoint/2010/main" val="6772005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ED925-79C0-5E9C-0595-437ACAC8B877}"/>
              </a:ext>
            </a:extLst>
          </p:cNvPr>
          <p:cNvSpPr>
            <a:spLocks noGrp="1"/>
          </p:cNvSpPr>
          <p:nvPr>
            <p:ph type="title"/>
          </p:nvPr>
        </p:nvSpPr>
        <p:spPr/>
        <p:txBody>
          <a:bodyPr/>
          <a:lstStyle/>
          <a:p>
            <a:r>
              <a:rPr lang="en-US" dirty="0"/>
              <a:t>Socially-produced knowledge arises though discourse</a:t>
            </a:r>
          </a:p>
        </p:txBody>
      </p:sp>
      <p:sp>
        <p:nvSpPr>
          <p:cNvPr id="3" name="Content Placeholder 2">
            <a:extLst>
              <a:ext uri="{FF2B5EF4-FFF2-40B4-BE49-F238E27FC236}">
                <a16:creationId xmlns:a16="http://schemas.microsoft.com/office/drawing/2014/main" id="{B1CDE1DE-243F-F61C-360E-11057BED1286}"/>
              </a:ext>
            </a:extLst>
          </p:cNvPr>
          <p:cNvSpPr>
            <a:spLocks noGrp="1"/>
          </p:cNvSpPr>
          <p:nvPr>
            <p:ph idx="1"/>
          </p:nvPr>
        </p:nvSpPr>
        <p:spPr>
          <a:xfrm>
            <a:off x="339213" y="1825625"/>
            <a:ext cx="4505837" cy="4351338"/>
          </a:xfrm>
        </p:spPr>
        <p:txBody>
          <a:bodyPr>
            <a:normAutofit lnSpcReduction="10000"/>
          </a:bodyPr>
          <a:lstStyle/>
          <a:p>
            <a:r>
              <a:rPr lang="en-US" dirty="0">
                <a:latin typeface="+mj-lt"/>
              </a:rPr>
              <a:t>Discourses are the stories we hear and tell, the signs and stories were here on the internet, the habits of thinking we practice, and the rules that circumscribe and enforce certain behaviors. </a:t>
            </a:r>
          </a:p>
          <a:p>
            <a:r>
              <a:rPr lang="en-US" dirty="0">
                <a:latin typeface="+mj-lt"/>
              </a:rPr>
              <a:t>Discourses encompasses education, social networks, political views, your surroundings</a:t>
            </a:r>
          </a:p>
          <a:p>
            <a:endParaRPr lang="en-US" dirty="0"/>
          </a:p>
        </p:txBody>
      </p:sp>
      <p:sp>
        <p:nvSpPr>
          <p:cNvPr id="4" name="Slide Number Placeholder 3">
            <a:extLst>
              <a:ext uri="{FF2B5EF4-FFF2-40B4-BE49-F238E27FC236}">
                <a16:creationId xmlns:a16="http://schemas.microsoft.com/office/drawing/2014/main" id="{6D821AC8-C694-BD76-67DD-1659AB0CD1D7}"/>
              </a:ext>
            </a:extLst>
          </p:cNvPr>
          <p:cNvSpPr>
            <a:spLocks noGrp="1"/>
          </p:cNvSpPr>
          <p:nvPr>
            <p:ph type="sldNum" sz="quarter" idx="12"/>
          </p:nvPr>
        </p:nvSpPr>
        <p:spPr/>
        <p:txBody>
          <a:bodyPr/>
          <a:lstStyle/>
          <a:p>
            <a:fld id="{91F5D5B3-D24A-42EA-B582-81E5372869F6}" type="slidenum">
              <a:rPr lang="en-US" smtClean="0"/>
              <a:pPr/>
              <a:t>39</a:t>
            </a:fld>
            <a:endParaRPr lang="en-US" dirty="0"/>
          </a:p>
        </p:txBody>
      </p:sp>
      <p:pic>
        <p:nvPicPr>
          <p:cNvPr id="8" name="Picture 7" descr="A person playing a trumpet&#10;&#10;Description automatically generated with low confidence">
            <a:extLst>
              <a:ext uri="{FF2B5EF4-FFF2-40B4-BE49-F238E27FC236}">
                <a16:creationId xmlns:a16="http://schemas.microsoft.com/office/drawing/2014/main" id="{35982739-D003-777B-37C4-CAF13B65F6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5050" y="1203786"/>
            <a:ext cx="6889749" cy="5167312"/>
          </a:xfrm>
          <a:prstGeom prst="rect">
            <a:avLst/>
          </a:prstGeom>
        </p:spPr>
      </p:pic>
    </p:spTree>
    <p:extLst>
      <p:ext uri="{BB962C8B-B14F-4D97-AF65-F5344CB8AC3E}">
        <p14:creationId xmlns:p14="http://schemas.microsoft.com/office/powerpoint/2010/main" val="1758525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83029" y="348343"/>
            <a:ext cx="4818742" cy="6509657"/>
          </a:xfrm>
        </p:spPr>
        <p:txBody>
          <a:bodyPr>
            <a:normAutofit/>
          </a:bodyPr>
          <a:lstStyle/>
          <a:p>
            <a:r>
              <a:rPr lang="en-US" sz="3200" dirty="0">
                <a:latin typeface="+mj-lt"/>
              </a:rPr>
              <a:t>Halving of deaths of women at childbirth</a:t>
            </a:r>
          </a:p>
          <a:p>
            <a:r>
              <a:rPr lang="en-US" sz="3200" dirty="0">
                <a:latin typeface="+mj-lt"/>
              </a:rPr>
              <a:t>Significant decreases in death from malaria </a:t>
            </a:r>
          </a:p>
          <a:p>
            <a:r>
              <a:rPr lang="en-US" sz="3200" dirty="0">
                <a:latin typeface="+mj-lt"/>
              </a:rPr>
              <a:t>Turnaround in the HIV-AIDS epidemic</a:t>
            </a:r>
          </a:p>
          <a:p>
            <a:r>
              <a:rPr lang="en-US" sz="3200" dirty="0">
                <a:latin typeface="+mj-lt"/>
              </a:rPr>
              <a:t>Increased life expectancy in nearly every country</a:t>
            </a:r>
          </a:p>
          <a:p>
            <a:r>
              <a:rPr lang="en-US" sz="3200" dirty="0">
                <a:latin typeface="+mj-lt"/>
              </a:rPr>
              <a:t>Although Covid created a small reversal, it is minor compared to gains of past few decades</a:t>
            </a:r>
          </a:p>
          <a:p>
            <a:pPr marL="457200" lvl="1" indent="0">
              <a:buNone/>
            </a:pPr>
            <a:endParaRPr lang="en-US" dirty="0"/>
          </a:p>
          <a:p>
            <a:pPr lvl="1"/>
            <a:endParaRPr lang="en-US" dirty="0"/>
          </a:p>
          <a:p>
            <a:endParaRPr lang="en-US" dirty="0"/>
          </a:p>
        </p:txBody>
      </p:sp>
      <p:sp>
        <p:nvSpPr>
          <p:cNvPr id="2" name="Slide Number Placeholder 1">
            <a:extLst>
              <a:ext uri="{FF2B5EF4-FFF2-40B4-BE49-F238E27FC236}">
                <a16:creationId xmlns:a16="http://schemas.microsoft.com/office/drawing/2014/main" id="{844D2AF8-E01B-4A61-99BD-AF369536DAA5}"/>
              </a:ext>
            </a:extLst>
          </p:cNvPr>
          <p:cNvSpPr>
            <a:spLocks noGrp="1"/>
          </p:cNvSpPr>
          <p:nvPr>
            <p:ph type="sldNum" sz="quarter" idx="12"/>
          </p:nvPr>
        </p:nvSpPr>
        <p:spPr/>
        <p:txBody>
          <a:bodyPr/>
          <a:lstStyle/>
          <a:p>
            <a:fld id="{91F5D5B3-D24A-42EA-B582-81E5372869F6}" type="slidenum">
              <a:rPr lang="en-US" smtClean="0"/>
              <a:t>4</a:t>
            </a:fld>
            <a:endParaRPr lang="en-US" dirty="0"/>
          </a:p>
        </p:txBody>
      </p:sp>
      <p:pic>
        <p:nvPicPr>
          <p:cNvPr id="5" name="Picture 4" descr="A graph on a black background&#10;&#10;Description automatically generated with low confidence">
            <a:hlinkClick r:id="rId3"/>
            <a:extLst>
              <a:ext uri="{FF2B5EF4-FFF2-40B4-BE49-F238E27FC236}">
                <a16:creationId xmlns:a16="http://schemas.microsoft.com/office/drawing/2014/main" id="{F6BFA588-5026-21A5-60FC-508728696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4585" y="136525"/>
            <a:ext cx="6252029" cy="6252029"/>
          </a:xfrm>
          <a:prstGeom prst="rect">
            <a:avLst/>
          </a:prstGeom>
          <a:ln w="34925">
            <a:solidFill>
              <a:schemeClr val="accent1"/>
            </a:solidFill>
          </a:ln>
        </p:spPr>
      </p:pic>
    </p:spTree>
    <p:extLst>
      <p:ext uri="{BB962C8B-B14F-4D97-AF65-F5344CB8AC3E}">
        <p14:creationId xmlns:p14="http://schemas.microsoft.com/office/powerpoint/2010/main" val="14284658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An example of d</a:t>
            </a:r>
            <a:r>
              <a:rPr lang="en-US" dirty="0">
                <a:latin typeface="+mj-lt"/>
              </a:rPr>
              <a:t>iscourses in global health: anti-vaxxers</a:t>
            </a:r>
            <a:endParaRPr lang="en-US" dirty="0"/>
          </a:p>
        </p:txBody>
      </p:sp>
      <p:sp>
        <p:nvSpPr>
          <p:cNvPr id="3" name="Content Placeholder 2"/>
          <p:cNvSpPr>
            <a:spLocks noGrp="1"/>
          </p:cNvSpPr>
          <p:nvPr>
            <p:ph idx="1"/>
          </p:nvPr>
        </p:nvSpPr>
        <p:spPr>
          <a:xfrm>
            <a:off x="423483" y="1819878"/>
            <a:ext cx="5514239" cy="4745281"/>
          </a:xfrm>
        </p:spPr>
        <p:txBody>
          <a:bodyPr>
            <a:normAutofit fontScale="85000" lnSpcReduction="20000"/>
          </a:bodyPr>
          <a:lstStyle/>
          <a:p>
            <a:r>
              <a:rPr lang="en-US" sz="3200" dirty="0">
                <a:latin typeface="+mj-lt"/>
              </a:rPr>
              <a:t>Antivaxxers tell stories that they broadcast online and communicate directly to friends and neighbors.</a:t>
            </a:r>
          </a:p>
          <a:p>
            <a:r>
              <a:rPr lang="en-US" sz="3200" dirty="0">
                <a:latin typeface="+mj-lt"/>
              </a:rPr>
              <a:t>They have bumper stickers, wear antivaxx t-shirts, and hype celebrity endorsements.</a:t>
            </a:r>
          </a:p>
          <a:p>
            <a:r>
              <a:rPr lang="en-US" sz="3200" dirty="0">
                <a:latin typeface="+mj-lt"/>
              </a:rPr>
              <a:t> They articulate arguments that appeal to emotion</a:t>
            </a:r>
          </a:p>
          <a:p>
            <a:pPr lvl="1"/>
            <a:r>
              <a:rPr lang="en-US" sz="2800" dirty="0">
                <a:latin typeface="+mj-lt"/>
              </a:rPr>
              <a:t>Just say no to vaccines to guard your freedom.</a:t>
            </a:r>
          </a:p>
          <a:p>
            <a:pPr lvl="1"/>
            <a:r>
              <a:rPr lang="en-US" sz="2800" dirty="0">
                <a:latin typeface="+mj-lt"/>
              </a:rPr>
              <a:t>Refusing vaccines is healthier, i.e., more natural or ‘green’</a:t>
            </a:r>
          </a:p>
          <a:p>
            <a:pPr lvl="1"/>
            <a:r>
              <a:rPr lang="en-US" sz="2800" dirty="0">
                <a:latin typeface="+mj-lt"/>
              </a:rPr>
              <a:t>Vaccines cause autism</a:t>
            </a:r>
          </a:p>
          <a:p>
            <a:pPr lvl="1"/>
            <a:r>
              <a:rPr lang="en-US" sz="2800" dirty="0">
                <a:latin typeface="+mj-lt"/>
              </a:rPr>
              <a:t>Vaccines are just a way of sterilizing the poor</a:t>
            </a:r>
          </a:p>
          <a:p>
            <a:pPr marL="0" indent="0">
              <a:buNone/>
            </a:pPr>
            <a:endParaRPr lang="en-US" dirty="0">
              <a:latin typeface="+mj-lt"/>
            </a:endParaRPr>
          </a:p>
          <a:p>
            <a:pPr marL="0" indent="0">
              <a:buNone/>
            </a:pPr>
            <a:endParaRPr lang="en-US" dirty="0">
              <a:latin typeface="+mj-lt"/>
            </a:endParaRPr>
          </a:p>
          <a:p>
            <a:endParaRPr lang="en-US" dirty="0">
              <a:latin typeface="+mj-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2439" y="1755282"/>
            <a:ext cx="5416078" cy="487447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1779" y="4495800"/>
            <a:ext cx="2069359" cy="2069359"/>
          </a:xfrm>
          <a:prstGeom prst="rect">
            <a:avLst/>
          </a:prstGeom>
        </p:spPr>
      </p:pic>
      <p:sp>
        <p:nvSpPr>
          <p:cNvPr id="6" name="Slide Number Placeholder 5">
            <a:extLst>
              <a:ext uri="{FF2B5EF4-FFF2-40B4-BE49-F238E27FC236}">
                <a16:creationId xmlns:a16="http://schemas.microsoft.com/office/drawing/2014/main" id="{ECDD9DF7-9F4E-4F93-84E1-8D10861C9F9F}"/>
              </a:ext>
            </a:extLst>
          </p:cNvPr>
          <p:cNvSpPr>
            <a:spLocks noGrp="1"/>
          </p:cNvSpPr>
          <p:nvPr>
            <p:ph type="sldNum" sz="quarter" idx="12"/>
          </p:nvPr>
        </p:nvSpPr>
        <p:spPr/>
        <p:txBody>
          <a:bodyPr/>
          <a:lstStyle/>
          <a:p>
            <a:fld id="{91F5D5B3-D24A-42EA-B582-81E5372869F6}" type="slidenum">
              <a:rPr lang="en-US" smtClean="0"/>
              <a:t>40</a:t>
            </a:fld>
            <a:endParaRPr lang="en-US" dirty="0"/>
          </a:p>
        </p:txBody>
      </p:sp>
    </p:spTree>
    <p:extLst>
      <p:ext uri="{BB962C8B-B14F-4D97-AF65-F5344CB8AC3E}">
        <p14:creationId xmlns:p14="http://schemas.microsoft.com/office/powerpoint/2010/main" val="24845415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To understand the state of socially-produced knowledge one must:</a:t>
            </a:r>
          </a:p>
        </p:txBody>
      </p:sp>
      <p:sp>
        <p:nvSpPr>
          <p:cNvPr id="3" name="Content Placeholder 2"/>
          <p:cNvSpPr>
            <a:spLocks noGrp="1"/>
          </p:cNvSpPr>
          <p:nvPr>
            <p:ph idx="1"/>
          </p:nvPr>
        </p:nvSpPr>
        <p:spPr>
          <a:xfrm>
            <a:off x="704538" y="2004647"/>
            <a:ext cx="11122702" cy="4360984"/>
          </a:xfrm>
        </p:spPr>
        <p:txBody>
          <a:bodyPr>
            <a:normAutofit/>
          </a:bodyPr>
          <a:lstStyle/>
          <a:p>
            <a:r>
              <a:rPr lang="en-US" sz="3000" dirty="0">
                <a:latin typeface="+mj-lt"/>
              </a:rPr>
              <a:t>Investigate the social organization that permits the definers to do their defining. </a:t>
            </a:r>
          </a:p>
          <a:p>
            <a:r>
              <a:rPr lang="en-US" sz="3000" dirty="0">
                <a:latin typeface="+mj-lt"/>
              </a:rPr>
              <a:t>Perform </a:t>
            </a:r>
            <a:r>
              <a:rPr lang="en-US" sz="3000" b="1" dirty="0">
                <a:latin typeface="+mj-lt"/>
              </a:rPr>
              <a:t>discourse analysis </a:t>
            </a:r>
            <a:r>
              <a:rPr lang="en-US" sz="3000" dirty="0">
                <a:latin typeface="+mj-lt"/>
              </a:rPr>
              <a:t>to get at what arguments and circumstances produce local knowledge</a:t>
            </a:r>
          </a:p>
          <a:p>
            <a:r>
              <a:rPr lang="en-US" sz="3000" dirty="0">
                <a:latin typeface="+mj-lt"/>
              </a:rPr>
              <a:t>Identify how socially-produced knowledge is often shaped by power relations and </a:t>
            </a:r>
            <a:r>
              <a:rPr lang="en-US" sz="3000" b="1" dirty="0">
                <a:latin typeface="+mj-lt"/>
              </a:rPr>
              <a:t>authority, </a:t>
            </a:r>
            <a:r>
              <a:rPr lang="en-US" sz="3000" dirty="0">
                <a:latin typeface="+mj-lt"/>
              </a:rPr>
              <a:t>which can take several forms</a:t>
            </a:r>
          </a:p>
          <a:p>
            <a:r>
              <a:rPr lang="en-US" sz="3000" dirty="0">
                <a:latin typeface="+mj-lt"/>
              </a:rPr>
              <a:t>Knowing how knowledge is produced makes it easier to change it</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6745EE10-8BC5-4907-AF43-4B61AE3EF18C}"/>
              </a:ext>
            </a:extLst>
          </p:cNvPr>
          <p:cNvSpPr>
            <a:spLocks noGrp="1"/>
          </p:cNvSpPr>
          <p:nvPr>
            <p:ph type="sldNum" sz="quarter" idx="12"/>
          </p:nvPr>
        </p:nvSpPr>
        <p:spPr/>
        <p:txBody>
          <a:bodyPr/>
          <a:lstStyle/>
          <a:p>
            <a:fld id="{91F5D5B3-D24A-42EA-B582-81E5372869F6}" type="slidenum">
              <a:rPr lang="en-US" smtClean="0"/>
              <a:t>41</a:t>
            </a:fld>
            <a:endParaRPr lang="en-US" dirty="0"/>
          </a:p>
        </p:txBody>
      </p:sp>
    </p:spTree>
    <p:extLst>
      <p:ext uri="{BB962C8B-B14F-4D97-AF65-F5344CB8AC3E}">
        <p14:creationId xmlns:p14="http://schemas.microsoft.com/office/powerpoint/2010/main" val="1131594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Rational-legal authority</a:t>
            </a:r>
          </a:p>
        </p:txBody>
      </p:sp>
      <p:sp>
        <p:nvSpPr>
          <p:cNvPr id="3" name="Content Placeholder 2"/>
          <p:cNvSpPr>
            <a:spLocks noGrp="1"/>
          </p:cNvSpPr>
          <p:nvPr>
            <p:ph idx="1"/>
          </p:nvPr>
        </p:nvSpPr>
        <p:spPr>
          <a:xfrm>
            <a:off x="1247274" y="1497751"/>
            <a:ext cx="9697451" cy="5032376"/>
          </a:xfrm>
        </p:spPr>
        <p:txBody>
          <a:bodyPr>
            <a:normAutofit/>
          </a:bodyPr>
          <a:lstStyle/>
          <a:p>
            <a:r>
              <a:rPr lang="en-US" dirty="0">
                <a:latin typeface="+mj-lt"/>
              </a:rPr>
              <a:t>Unparalleled in its ability to administer. </a:t>
            </a:r>
          </a:p>
          <a:p>
            <a:r>
              <a:rPr lang="en-US" dirty="0">
                <a:latin typeface="+mj-lt"/>
              </a:rPr>
              <a:t>Unlike traditional or charismatic, authority is more distributed in an institution instead of a single individual. </a:t>
            </a:r>
          </a:p>
          <a:p>
            <a:r>
              <a:rPr lang="en-US" dirty="0">
                <a:latin typeface="+mj-lt"/>
              </a:rPr>
              <a:t>What counts as evidence and precedent requires formal or legal standards with this type of authority. </a:t>
            </a:r>
          </a:p>
          <a:p>
            <a:r>
              <a:rPr lang="en-US" dirty="0">
                <a:latin typeface="+mj-lt"/>
              </a:rPr>
              <a:t>Rational-legal authority enacted through the practices of:</a:t>
            </a:r>
          </a:p>
          <a:p>
            <a:pPr lvl="1"/>
            <a:r>
              <a:rPr lang="en-US" sz="2800" b="1" dirty="0">
                <a:latin typeface="+mj-lt"/>
              </a:rPr>
              <a:t>Biopower</a:t>
            </a:r>
            <a:r>
              <a:rPr lang="en-US" sz="2800" dirty="0">
                <a:latin typeface="+mj-lt"/>
              </a:rPr>
              <a:t> – the power to regulate life, to decide who lives, who dies, and how one lives</a:t>
            </a:r>
          </a:p>
          <a:p>
            <a:pPr lvl="1"/>
            <a:r>
              <a:rPr lang="en-US" sz="2800" b="1" dirty="0">
                <a:latin typeface="+mj-lt"/>
              </a:rPr>
              <a:t>Governmentality</a:t>
            </a:r>
            <a:r>
              <a:rPr lang="en-US" sz="2800" dirty="0">
                <a:latin typeface="+mj-lt"/>
              </a:rPr>
              <a:t> – the administration of power through bureaucracy</a:t>
            </a:r>
          </a:p>
          <a:p>
            <a:pPr lvl="1"/>
            <a:r>
              <a:rPr lang="en-US" sz="2800" b="1" dirty="0">
                <a:latin typeface="+mj-lt"/>
              </a:rPr>
              <a:t>Structural violence</a:t>
            </a:r>
            <a:endParaRPr lang="en-US" dirty="0"/>
          </a:p>
        </p:txBody>
      </p:sp>
      <p:sp>
        <p:nvSpPr>
          <p:cNvPr id="4" name="Slide Number Placeholder 3">
            <a:extLst>
              <a:ext uri="{FF2B5EF4-FFF2-40B4-BE49-F238E27FC236}">
                <a16:creationId xmlns:a16="http://schemas.microsoft.com/office/drawing/2014/main" id="{D81108C6-6B2F-4B9A-AE84-C7A6D5FC0ADC}"/>
              </a:ext>
            </a:extLst>
          </p:cNvPr>
          <p:cNvSpPr>
            <a:spLocks noGrp="1"/>
          </p:cNvSpPr>
          <p:nvPr>
            <p:ph type="sldNum" sz="quarter" idx="12"/>
          </p:nvPr>
        </p:nvSpPr>
        <p:spPr/>
        <p:txBody>
          <a:bodyPr/>
          <a:lstStyle/>
          <a:p>
            <a:fld id="{91F5D5B3-D24A-42EA-B582-81E5372869F6}" type="slidenum">
              <a:rPr lang="en-US" smtClean="0"/>
              <a:t>42</a:t>
            </a:fld>
            <a:endParaRPr lang="en-US" dirty="0"/>
          </a:p>
        </p:txBody>
      </p:sp>
    </p:spTree>
    <p:extLst>
      <p:ext uri="{BB962C8B-B14F-4D97-AF65-F5344CB8AC3E}">
        <p14:creationId xmlns:p14="http://schemas.microsoft.com/office/powerpoint/2010/main" val="24823690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D6368-5482-40A2-8FD1-22B13CC8B5DD}"/>
              </a:ext>
            </a:extLst>
          </p:cNvPr>
          <p:cNvSpPr>
            <a:spLocks noGrp="1"/>
          </p:cNvSpPr>
          <p:nvPr>
            <p:ph type="title"/>
          </p:nvPr>
        </p:nvSpPr>
        <p:spPr>
          <a:xfrm>
            <a:off x="838200" y="365125"/>
            <a:ext cx="4595191" cy="1325563"/>
          </a:xfrm>
        </p:spPr>
        <p:txBody>
          <a:bodyPr>
            <a:normAutofit/>
          </a:bodyPr>
          <a:lstStyle/>
          <a:p>
            <a:pPr algn="ctr"/>
            <a:r>
              <a:rPr lang="en-US" sz="4000" dirty="0"/>
              <a:t>Structural violence</a:t>
            </a:r>
          </a:p>
        </p:txBody>
      </p:sp>
      <p:sp>
        <p:nvSpPr>
          <p:cNvPr id="3" name="Content Placeholder 2">
            <a:extLst>
              <a:ext uri="{FF2B5EF4-FFF2-40B4-BE49-F238E27FC236}">
                <a16:creationId xmlns:a16="http://schemas.microsoft.com/office/drawing/2014/main" id="{A88FE135-49CA-441F-8524-ABBF3CA4E7E4}"/>
              </a:ext>
            </a:extLst>
          </p:cNvPr>
          <p:cNvSpPr>
            <a:spLocks noGrp="1"/>
          </p:cNvSpPr>
          <p:nvPr>
            <p:ph idx="1"/>
          </p:nvPr>
        </p:nvSpPr>
        <p:spPr>
          <a:xfrm>
            <a:off x="249651" y="1690688"/>
            <a:ext cx="5398783" cy="4698423"/>
          </a:xfrm>
        </p:spPr>
        <p:txBody>
          <a:bodyPr>
            <a:normAutofit lnSpcReduction="10000"/>
          </a:bodyPr>
          <a:lstStyle/>
          <a:p>
            <a:r>
              <a:rPr lang="en-US" sz="2800" dirty="0">
                <a:latin typeface="+mj-lt"/>
              </a:rPr>
              <a:t>A form of indirect violence wherein social structure or a social institution can bring physical, mental, or financial harm through its potential to exercise biopower </a:t>
            </a:r>
          </a:p>
          <a:p>
            <a:r>
              <a:rPr lang="en-US" dirty="0"/>
              <a:t>Structural violence is embedded in social structures that have become normalized by institutions and experience</a:t>
            </a:r>
          </a:p>
          <a:p>
            <a:r>
              <a:rPr lang="en-US" dirty="0"/>
              <a:t>It is not overt, direct violence, but a slow violence that causes harm through the way </a:t>
            </a:r>
            <a:r>
              <a:rPr lang="en-US"/>
              <a:t>society operates</a:t>
            </a:r>
            <a:endParaRPr lang="en-US" dirty="0"/>
          </a:p>
          <a:p>
            <a:pPr marL="0" indent="0">
              <a:buNone/>
            </a:pPr>
            <a:endParaRPr lang="en-US" dirty="0"/>
          </a:p>
        </p:txBody>
      </p:sp>
      <p:pic>
        <p:nvPicPr>
          <p:cNvPr id="5" name="Picture 4" descr="A close up of a blackboard&#10;&#10;Description automatically generated">
            <a:extLst>
              <a:ext uri="{FF2B5EF4-FFF2-40B4-BE49-F238E27FC236}">
                <a16:creationId xmlns:a16="http://schemas.microsoft.com/office/drawing/2014/main" id="{6B19411D-EE3A-4817-87AF-37FE81CD43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3478" y="0"/>
            <a:ext cx="6328522" cy="6858000"/>
          </a:xfrm>
          <a:prstGeom prst="rect">
            <a:avLst/>
          </a:prstGeom>
        </p:spPr>
      </p:pic>
      <p:sp>
        <p:nvSpPr>
          <p:cNvPr id="4" name="Slide Number Placeholder 3">
            <a:extLst>
              <a:ext uri="{FF2B5EF4-FFF2-40B4-BE49-F238E27FC236}">
                <a16:creationId xmlns:a16="http://schemas.microsoft.com/office/drawing/2014/main" id="{3145AC3E-E8B1-49C5-B8D7-6C7D4707DDB9}"/>
              </a:ext>
            </a:extLst>
          </p:cNvPr>
          <p:cNvSpPr>
            <a:spLocks noGrp="1"/>
          </p:cNvSpPr>
          <p:nvPr>
            <p:ph type="sldNum" sz="quarter" idx="12"/>
          </p:nvPr>
        </p:nvSpPr>
        <p:spPr/>
        <p:txBody>
          <a:bodyPr/>
          <a:lstStyle/>
          <a:p>
            <a:fld id="{91F5D5B3-D24A-42EA-B582-81E5372869F6}" type="slidenum">
              <a:rPr lang="en-US" smtClean="0"/>
              <a:t>43</a:t>
            </a:fld>
            <a:endParaRPr lang="en-US" dirty="0"/>
          </a:p>
        </p:txBody>
      </p:sp>
    </p:spTree>
    <p:extLst>
      <p:ext uri="{BB962C8B-B14F-4D97-AF65-F5344CB8AC3E}">
        <p14:creationId xmlns:p14="http://schemas.microsoft.com/office/powerpoint/2010/main" val="1250639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hlinkClick r:id="rId3"/>
            <a:extLst>
              <a:ext uri="{FF2B5EF4-FFF2-40B4-BE49-F238E27FC236}">
                <a16:creationId xmlns:a16="http://schemas.microsoft.com/office/drawing/2014/main" id="{19431200-0AA0-80F2-6592-75803AC5341E}"/>
              </a:ext>
            </a:extLst>
          </p:cNvPr>
          <p:cNvPicPr>
            <a:picLocks noGrp="1" noChangeAspect="1"/>
          </p:cNvPicPr>
          <p:nvPr>
            <p:ph idx="1"/>
          </p:nvPr>
        </p:nvPicPr>
        <p:blipFill>
          <a:blip r:embed="rId4"/>
          <a:stretch>
            <a:fillRect/>
          </a:stretch>
        </p:blipFill>
        <p:spPr>
          <a:xfrm>
            <a:off x="491987" y="1545603"/>
            <a:ext cx="11562076" cy="5012497"/>
          </a:xfrm>
          <a:noFill/>
          <a:ln w="44450">
            <a:solidFill>
              <a:srgbClr val="0070C0"/>
            </a:solidFill>
          </a:ln>
        </p:spPr>
      </p:pic>
      <p:sp>
        <p:nvSpPr>
          <p:cNvPr id="4" name="Slide Number Placeholder 3">
            <a:extLst>
              <a:ext uri="{FF2B5EF4-FFF2-40B4-BE49-F238E27FC236}">
                <a16:creationId xmlns:a16="http://schemas.microsoft.com/office/drawing/2014/main" id="{E4268877-7A75-1623-D394-5D619539691C}"/>
              </a:ext>
            </a:extLst>
          </p:cNvPr>
          <p:cNvSpPr>
            <a:spLocks noGrp="1"/>
          </p:cNvSpPr>
          <p:nvPr>
            <p:ph type="sldNum" sz="quarter" idx="12"/>
          </p:nvPr>
        </p:nvSpPr>
        <p:spPr/>
        <p:txBody>
          <a:bodyPr/>
          <a:lstStyle/>
          <a:p>
            <a:fld id="{91F5D5B3-D24A-42EA-B582-81E5372869F6}" type="slidenum">
              <a:rPr lang="en-US" smtClean="0"/>
              <a:pPr/>
              <a:t>44</a:t>
            </a:fld>
            <a:endParaRPr lang="en-US" dirty="0"/>
          </a:p>
        </p:txBody>
      </p:sp>
      <p:sp>
        <p:nvSpPr>
          <p:cNvPr id="7" name="TextBox 6">
            <a:extLst>
              <a:ext uri="{FF2B5EF4-FFF2-40B4-BE49-F238E27FC236}">
                <a16:creationId xmlns:a16="http://schemas.microsoft.com/office/drawing/2014/main" id="{BE1D9C63-7D10-7E23-D972-5995A3CC0921}"/>
              </a:ext>
            </a:extLst>
          </p:cNvPr>
          <p:cNvSpPr txBox="1"/>
          <p:nvPr/>
        </p:nvSpPr>
        <p:spPr>
          <a:xfrm>
            <a:off x="8956814" y="1743246"/>
            <a:ext cx="2743199" cy="461665"/>
          </a:xfrm>
          <a:prstGeom prst="rect">
            <a:avLst/>
          </a:prstGeom>
          <a:solidFill>
            <a:srgbClr val="00B050"/>
          </a:solidFill>
          <a:ln>
            <a:solidFill>
              <a:schemeClr val="tx1"/>
            </a:solidFill>
          </a:ln>
        </p:spPr>
        <p:txBody>
          <a:bodyPr wrap="square" rtlCol="0">
            <a:spAutoFit/>
          </a:bodyPr>
          <a:lstStyle/>
          <a:p>
            <a:r>
              <a:rPr lang="en-US" sz="2400" dirty="0"/>
              <a:t>Video/Questions 1</a:t>
            </a:r>
          </a:p>
        </p:txBody>
      </p:sp>
      <p:sp>
        <p:nvSpPr>
          <p:cNvPr id="8" name="Title 1">
            <a:extLst>
              <a:ext uri="{FF2B5EF4-FFF2-40B4-BE49-F238E27FC236}">
                <a16:creationId xmlns:a16="http://schemas.microsoft.com/office/drawing/2014/main" id="{DE5B9E7B-FC4C-167B-2B9B-4A31CB2EFA5F}"/>
              </a:ext>
            </a:extLst>
          </p:cNvPr>
          <p:cNvSpPr>
            <a:spLocks noGrp="1"/>
          </p:cNvSpPr>
          <p:nvPr>
            <p:ph type="title"/>
          </p:nvPr>
        </p:nvSpPr>
        <p:spPr>
          <a:xfrm>
            <a:off x="838200" y="175383"/>
            <a:ext cx="10515600" cy="1325563"/>
          </a:xfrm>
        </p:spPr>
        <p:txBody>
          <a:bodyPr/>
          <a:lstStyle/>
          <a:p>
            <a:pPr algn="ctr"/>
            <a:r>
              <a:rPr lang="en-US" dirty="0"/>
              <a:t>Structural violence in the American medical system</a:t>
            </a:r>
          </a:p>
        </p:txBody>
      </p:sp>
    </p:spTree>
    <p:extLst>
      <p:ext uri="{BB962C8B-B14F-4D97-AF65-F5344CB8AC3E}">
        <p14:creationId xmlns:p14="http://schemas.microsoft.com/office/powerpoint/2010/main" val="23950084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7C7D8-3027-42A7-810D-C35AA8FF11E6}"/>
              </a:ext>
            </a:extLst>
          </p:cNvPr>
          <p:cNvSpPr>
            <a:spLocks noGrp="1"/>
          </p:cNvSpPr>
          <p:nvPr>
            <p:ph type="title"/>
          </p:nvPr>
        </p:nvSpPr>
        <p:spPr>
          <a:xfrm>
            <a:off x="331304" y="365125"/>
            <a:ext cx="6708897" cy="1325563"/>
          </a:xfrm>
        </p:spPr>
        <p:txBody>
          <a:bodyPr>
            <a:normAutofit/>
          </a:bodyPr>
          <a:lstStyle/>
          <a:p>
            <a:pPr algn="ctr"/>
            <a:r>
              <a:rPr lang="en-US" sz="4000" dirty="0"/>
              <a:t>Health care algorithms have the potential for structural violence</a:t>
            </a:r>
          </a:p>
        </p:txBody>
      </p:sp>
      <p:pic>
        <p:nvPicPr>
          <p:cNvPr id="7" name="Picture 6">
            <a:extLst>
              <a:ext uri="{FF2B5EF4-FFF2-40B4-BE49-F238E27FC236}">
                <a16:creationId xmlns:a16="http://schemas.microsoft.com/office/drawing/2014/main" id="{EBF5A396-54AC-4429-8FE8-74407DA173A1}"/>
              </a:ext>
            </a:extLst>
          </p:cNvPr>
          <p:cNvPicPr>
            <a:picLocks noChangeAspect="1"/>
          </p:cNvPicPr>
          <p:nvPr/>
        </p:nvPicPr>
        <p:blipFill rotWithShape="1">
          <a:blip r:embed="rId3"/>
          <a:srcRect t="23886"/>
          <a:stretch/>
        </p:blipFill>
        <p:spPr>
          <a:xfrm>
            <a:off x="7667379" y="291369"/>
            <a:ext cx="3454508" cy="3068512"/>
          </a:xfrm>
          <a:prstGeom prst="rect">
            <a:avLst/>
          </a:prstGeom>
        </p:spPr>
      </p:pic>
      <p:sp>
        <p:nvSpPr>
          <p:cNvPr id="8" name="Content Placeholder 2">
            <a:extLst>
              <a:ext uri="{FF2B5EF4-FFF2-40B4-BE49-F238E27FC236}">
                <a16:creationId xmlns:a16="http://schemas.microsoft.com/office/drawing/2014/main" id="{3C8FE792-A008-4B4C-A664-02168F09E5C5}"/>
              </a:ext>
            </a:extLst>
          </p:cNvPr>
          <p:cNvSpPr txBox="1">
            <a:spLocks/>
          </p:cNvSpPr>
          <p:nvPr/>
        </p:nvSpPr>
        <p:spPr>
          <a:xfrm>
            <a:off x="331304" y="1825625"/>
            <a:ext cx="6572416" cy="4826276"/>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‘Big data’ approaches in medicine use machine learning (artificial intelligence) to guide decisions about treatment</a:t>
            </a:r>
          </a:p>
          <a:p>
            <a:r>
              <a:rPr lang="en-US" dirty="0"/>
              <a:t>These are software programs that aim to make the best medical decisions based on large volumes of patient records and observations</a:t>
            </a:r>
          </a:p>
          <a:p>
            <a:r>
              <a:rPr lang="en-US" dirty="0"/>
              <a:t>Program are written by programmers who may not be racist or have bad intentions</a:t>
            </a:r>
          </a:p>
          <a:p>
            <a:r>
              <a:rPr lang="en-US" dirty="0"/>
              <a:t>However, not all nuances of health can be represented in the code of these software programs</a:t>
            </a:r>
          </a:p>
          <a:p>
            <a:r>
              <a:rPr lang="en-US" dirty="0"/>
              <a:t>Health care algorithms were shown to be less likely to refer black people than white people who were equally sick to programs that aimed to improve care for patients with complex medical needs</a:t>
            </a:r>
          </a:p>
        </p:txBody>
      </p:sp>
      <p:pic>
        <p:nvPicPr>
          <p:cNvPr id="4" name="Picture 3">
            <a:hlinkClick r:id="rId4"/>
            <a:extLst>
              <a:ext uri="{FF2B5EF4-FFF2-40B4-BE49-F238E27FC236}">
                <a16:creationId xmlns:a16="http://schemas.microsoft.com/office/drawing/2014/main" id="{49C7D1FB-DCC7-4E65-8CDF-4D87DA51EE72}"/>
              </a:ext>
            </a:extLst>
          </p:cNvPr>
          <p:cNvPicPr>
            <a:picLocks noChangeAspect="1"/>
          </p:cNvPicPr>
          <p:nvPr/>
        </p:nvPicPr>
        <p:blipFill>
          <a:blip r:embed="rId5"/>
          <a:stretch>
            <a:fillRect/>
          </a:stretch>
        </p:blipFill>
        <p:spPr>
          <a:xfrm>
            <a:off x="7228732" y="3410144"/>
            <a:ext cx="4331803" cy="3311331"/>
          </a:xfrm>
          <a:prstGeom prst="rect">
            <a:avLst/>
          </a:prstGeom>
          <a:ln w="47625">
            <a:solidFill>
              <a:schemeClr val="accent1"/>
            </a:solidFill>
          </a:ln>
        </p:spPr>
      </p:pic>
      <p:sp>
        <p:nvSpPr>
          <p:cNvPr id="3" name="Slide Number Placeholder 2">
            <a:extLst>
              <a:ext uri="{FF2B5EF4-FFF2-40B4-BE49-F238E27FC236}">
                <a16:creationId xmlns:a16="http://schemas.microsoft.com/office/drawing/2014/main" id="{CA42C8CC-0F3C-4C3A-9FC9-3E17BE0EC9B0}"/>
              </a:ext>
            </a:extLst>
          </p:cNvPr>
          <p:cNvSpPr>
            <a:spLocks noGrp="1"/>
          </p:cNvSpPr>
          <p:nvPr>
            <p:ph type="sldNum" sz="quarter" idx="12"/>
          </p:nvPr>
        </p:nvSpPr>
        <p:spPr/>
        <p:txBody>
          <a:bodyPr/>
          <a:lstStyle/>
          <a:p>
            <a:fld id="{91F5D5B3-D24A-42EA-B582-81E5372869F6}" type="slidenum">
              <a:rPr lang="en-US" smtClean="0"/>
              <a:t>45</a:t>
            </a:fld>
            <a:endParaRPr lang="en-US" dirty="0"/>
          </a:p>
        </p:txBody>
      </p:sp>
    </p:spTree>
    <p:extLst>
      <p:ext uri="{BB962C8B-B14F-4D97-AF65-F5344CB8AC3E}">
        <p14:creationId xmlns:p14="http://schemas.microsoft.com/office/powerpoint/2010/main" val="11283259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9302" y="296803"/>
            <a:ext cx="5423337" cy="1325563"/>
          </a:xfrm>
        </p:spPr>
        <p:txBody>
          <a:bodyPr>
            <a:normAutofit/>
          </a:bodyPr>
          <a:lstStyle/>
          <a:p>
            <a:pPr algn="ctr"/>
            <a:r>
              <a:rPr lang="en-US" sz="4000" dirty="0"/>
              <a:t>Structural violence: medical pricing</a:t>
            </a:r>
          </a:p>
        </p:txBody>
      </p:sp>
      <p:sp>
        <p:nvSpPr>
          <p:cNvPr id="5" name="Content Placeholder 4"/>
          <p:cNvSpPr>
            <a:spLocks noGrp="1"/>
          </p:cNvSpPr>
          <p:nvPr>
            <p:ph idx="1"/>
          </p:nvPr>
        </p:nvSpPr>
        <p:spPr>
          <a:xfrm>
            <a:off x="212308" y="1887496"/>
            <a:ext cx="5883692" cy="1541504"/>
          </a:xfrm>
        </p:spPr>
        <p:txBody>
          <a:bodyPr>
            <a:noAutofit/>
          </a:bodyPr>
          <a:lstStyle/>
          <a:p>
            <a:r>
              <a:rPr lang="en-US" sz="2500" dirty="0">
                <a:latin typeface="+mj-lt"/>
              </a:rPr>
              <a:t>High prices charged by some drug companies can be seen as predatory in that essential medicines may be too costly, even with insurance.</a:t>
            </a:r>
          </a:p>
          <a:p>
            <a:r>
              <a:rPr lang="en-US" sz="2500" dirty="0">
                <a:latin typeface="+mj-lt"/>
              </a:rPr>
              <a:t>Prices for many pharmaceuticals can be high for poor living in other countries. </a:t>
            </a:r>
          </a:p>
          <a:p>
            <a:r>
              <a:rPr lang="en-US" sz="2500" dirty="0"/>
              <a:t>Developing countries have several international trade law provisions to help them buy life-saving medicines at affordable prices for public health needs, particularly for HIV/AIDS. </a:t>
            </a:r>
          </a:p>
          <a:p>
            <a:pPr marL="0" indent="0">
              <a:buNone/>
            </a:pPr>
            <a:r>
              <a:rPr lang="en-US" dirty="0">
                <a:latin typeface="+mj-lt"/>
              </a:rPr>
              <a:t> </a:t>
            </a:r>
          </a:p>
          <a:p>
            <a:pPr marL="0" indent="0">
              <a:buNone/>
            </a:pPr>
            <a:endParaRPr lang="en-US" dirty="0">
              <a:latin typeface="+mj-lt"/>
            </a:endParaRPr>
          </a:p>
          <a:p>
            <a:endParaRPr lang="en-US" dirty="0">
              <a:latin typeface="+mj-lt"/>
            </a:endParaRPr>
          </a:p>
          <a:p>
            <a:endParaRPr lang="en-US" i="1" dirty="0">
              <a:latin typeface="+mj-lt"/>
            </a:endParaRPr>
          </a:p>
          <a:p>
            <a:endParaRPr lang="en-US" dirty="0">
              <a:latin typeface="+mj-lt"/>
            </a:endParaRPr>
          </a:p>
          <a:p>
            <a:endParaRPr lang="en-US" dirty="0">
              <a:latin typeface="+mj-lt"/>
            </a:endParaRPr>
          </a:p>
          <a:p>
            <a:endParaRPr lang="en-US" sz="800" dirty="0">
              <a:latin typeface="+mj-lt"/>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3957"/>
          <a:stretch/>
        </p:blipFill>
        <p:spPr>
          <a:xfrm>
            <a:off x="6342994" y="93776"/>
            <a:ext cx="4690706" cy="3378840"/>
          </a:xfrm>
          <a:prstGeom prst="rect">
            <a:avLst/>
          </a:prstGeom>
        </p:spPr>
      </p:pic>
      <p:pic>
        <p:nvPicPr>
          <p:cNvPr id="4" name="Picture 3"/>
          <p:cNvPicPr>
            <a:picLocks noChangeAspect="1"/>
          </p:cNvPicPr>
          <p:nvPr/>
        </p:nvPicPr>
        <p:blipFill rotWithShape="1">
          <a:blip r:embed="rId4"/>
          <a:srcRect t="5882" b="3183"/>
          <a:stretch/>
        </p:blipFill>
        <p:spPr>
          <a:xfrm>
            <a:off x="6365766" y="3472616"/>
            <a:ext cx="4680883" cy="3405261"/>
          </a:xfrm>
          <a:prstGeom prst="rect">
            <a:avLst/>
          </a:prstGeom>
        </p:spPr>
      </p:pic>
      <p:sp>
        <p:nvSpPr>
          <p:cNvPr id="6" name="Slide Number Placeholder 5">
            <a:extLst>
              <a:ext uri="{FF2B5EF4-FFF2-40B4-BE49-F238E27FC236}">
                <a16:creationId xmlns:a16="http://schemas.microsoft.com/office/drawing/2014/main" id="{B4C3CAB2-6999-4944-9036-EB4959ED9CC4}"/>
              </a:ext>
            </a:extLst>
          </p:cNvPr>
          <p:cNvSpPr>
            <a:spLocks noGrp="1"/>
          </p:cNvSpPr>
          <p:nvPr>
            <p:ph type="sldNum" sz="quarter" idx="12"/>
          </p:nvPr>
        </p:nvSpPr>
        <p:spPr/>
        <p:txBody>
          <a:bodyPr/>
          <a:lstStyle/>
          <a:p>
            <a:fld id="{91F5D5B3-D24A-42EA-B582-81E5372869F6}" type="slidenum">
              <a:rPr lang="en-US" smtClean="0"/>
              <a:t>46</a:t>
            </a:fld>
            <a:endParaRPr lang="en-US" dirty="0"/>
          </a:p>
        </p:txBody>
      </p:sp>
    </p:spTree>
    <p:extLst>
      <p:ext uri="{BB962C8B-B14F-4D97-AF65-F5344CB8AC3E}">
        <p14:creationId xmlns:p14="http://schemas.microsoft.com/office/powerpoint/2010/main" val="2793192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222273" y="538038"/>
            <a:ext cx="5645127" cy="6533322"/>
          </a:xfrm>
        </p:spPr>
        <p:txBody>
          <a:bodyPr>
            <a:noAutofit/>
          </a:bodyPr>
          <a:lstStyle/>
          <a:p>
            <a:r>
              <a:rPr lang="en-US" sz="2600" dirty="0">
                <a:latin typeface="+mj-lt"/>
              </a:rPr>
              <a:t>But only a few countries are using these trade law provisions because these programs are complex and hard to decipher and can end up as a barrier for those with fewer resources to pursue them.</a:t>
            </a:r>
          </a:p>
          <a:p>
            <a:r>
              <a:rPr lang="en-US" sz="2600" dirty="0">
                <a:latin typeface="+mj-lt"/>
              </a:rPr>
              <a:t>Political pressures to accept higher priced drugs may even be applied.</a:t>
            </a:r>
          </a:p>
          <a:p>
            <a:r>
              <a:rPr lang="en-US" sz="2600" dirty="0">
                <a:latin typeface="+mj-lt"/>
              </a:rPr>
              <a:t>Even in the US, </a:t>
            </a:r>
            <a:r>
              <a:rPr lang="en-US" sz="2600" dirty="0"/>
              <a:t>access to some drugs at an affordable price is often not possible, even for the insured. If programs exist to obtain them for less, they too may also have a labyrinthine application process.</a:t>
            </a:r>
          </a:p>
          <a:p>
            <a:pPr marL="0" indent="0">
              <a:buNone/>
            </a:pPr>
            <a:endParaRPr lang="en-US" sz="2600" dirty="0">
              <a:latin typeface="+mj-lt"/>
            </a:endParaRPr>
          </a:p>
          <a:p>
            <a:endParaRPr lang="en-US" i="1" dirty="0"/>
          </a:p>
          <a:p>
            <a:endParaRPr lang="en-US" dirty="0"/>
          </a:p>
          <a:p>
            <a:endParaRPr lang="en-US" dirty="0"/>
          </a:p>
          <a:p>
            <a:r>
              <a:rPr lang="en-US" sz="800" dirty="0"/>
              <a:t>E</a:t>
            </a:r>
          </a:p>
        </p:txBody>
      </p:sp>
      <p:pic>
        <p:nvPicPr>
          <p:cNvPr id="4" name="Picture 3">
            <a:hlinkClick r:id="rId3"/>
            <a:extLst>
              <a:ext uri="{FF2B5EF4-FFF2-40B4-BE49-F238E27FC236}">
                <a16:creationId xmlns:a16="http://schemas.microsoft.com/office/drawing/2014/main" id="{BDD3BDC7-5447-44B5-8A67-06EC06C8DB21}"/>
              </a:ext>
            </a:extLst>
          </p:cNvPr>
          <p:cNvPicPr>
            <a:picLocks noChangeAspect="1"/>
          </p:cNvPicPr>
          <p:nvPr/>
        </p:nvPicPr>
        <p:blipFill rotWithShape="1">
          <a:blip r:embed="rId4"/>
          <a:srcRect b="6535"/>
          <a:stretch/>
        </p:blipFill>
        <p:spPr>
          <a:xfrm>
            <a:off x="6225168" y="538038"/>
            <a:ext cx="5692572" cy="5344602"/>
          </a:xfrm>
          <a:prstGeom prst="rect">
            <a:avLst/>
          </a:prstGeom>
          <a:ln w="41275">
            <a:solidFill>
              <a:schemeClr val="accent1"/>
            </a:solidFill>
          </a:ln>
        </p:spPr>
      </p:pic>
      <p:sp>
        <p:nvSpPr>
          <p:cNvPr id="2" name="Slide Number Placeholder 1">
            <a:extLst>
              <a:ext uri="{FF2B5EF4-FFF2-40B4-BE49-F238E27FC236}">
                <a16:creationId xmlns:a16="http://schemas.microsoft.com/office/drawing/2014/main" id="{D90532D4-31BA-406B-911A-41812850430E}"/>
              </a:ext>
            </a:extLst>
          </p:cNvPr>
          <p:cNvSpPr>
            <a:spLocks noGrp="1"/>
          </p:cNvSpPr>
          <p:nvPr>
            <p:ph type="sldNum" sz="quarter" idx="12"/>
          </p:nvPr>
        </p:nvSpPr>
        <p:spPr/>
        <p:txBody>
          <a:bodyPr/>
          <a:lstStyle/>
          <a:p>
            <a:fld id="{91F5D5B3-D24A-42EA-B582-81E5372869F6}" type="slidenum">
              <a:rPr lang="en-US" smtClean="0"/>
              <a:t>47</a:t>
            </a:fld>
            <a:endParaRPr lang="en-US" dirty="0"/>
          </a:p>
        </p:txBody>
      </p:sp>
    </p:spTree>
    <p:extLst>
      <p:ext uri="{BB962C8B-B14F-4D97-AF65-F5344CB8AC3E}">
        <p14:creationId xmlns:p14="http://schemas.microsoft.com/office/powerpoint/2010/main" val="34135356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3"/>
            <a:extLst>
              <a:ext uri="{FF2B5EF4-FFF2-40B4-BE49-F238E27FC236}">
                <a16:creationId xmlns:a16="http://schemas.microsoft.com/office/drawing/2014/main" id="{F17F300C-4426-4472-AD5F-6F2D142CC0EA}"/>
              </a:ext>
            </a:extLst>
          </p:cNvPr>
          <p:cNvPicPr>
            <a:picLocks noGrp="1" noChangeAspect="1"/>
          </p:cNvPicPr>
          <p:nvPr>
            <p:ph idx="1"/>
          </p:nvPr>
        </p:nvPicPr>
        <p:blipFill>
          <a:blip r:embed="rId4"/>
          <a:stretch>
            <a:fillRect/>
          </a:stretch>
        </p:blipFill>
        <p:spPr>
          <a:xfrm>
            <a:off x="4652292" y="534987"/>
            <a:ext cx="7145543" cy="5788026"/>
          </a:xfrm>
          <a:prstGeom prst="rect">
            <a:avLst/>
          </a:prstGeom>
          <a:ln w="41275">
            <a:solidFill>
              <a:schemeClr val="accent1"/>
            </a:solidFill>
          </a:ln>
        </p:spPr>
      </p:pic>
      <p:sp>
        <p:nvSpPr>
          <p:cNvPr id="5" name="Content Placeholder 2">
            <a:extLst>
              <a:ext uri="{FF2B5EF4-FFF2-40B4-BE49-F238E27FC236}">
                <a16:creationId xmlns:a16="http://schemas.microsoft.com/office/drawing/2014/main" id="{1F5C4838-4558-4E68-855C-63477FF522BD}"/>
              </a:ext>
            </a:extLst>
          </p:cNvPr>
          <p:cNvSpPr txBox="1">
            <a:spLocks/>
          </p:cNvSpPr>
          <p:nvPr/>
        </p:nvSpPr>
        <p:spPr>
          <a:xfrm>
            <a:off x="394165" y="446809"/>
            <a:ext cx="4164583" cy="590954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High prices for procedures can also be a form of structural violence – surgeries end up being postponed, or conditions ignored by the ill or injured until they become far more serious</a:t>
            </a:r>
          </a:p>
          <a:p>
            <a:r>
              <a:rPr lang="en-US" dirty="0"/>
              <a:t>However, MRIs, plastic surgery, joint replacements, and dental procedures, as well as extensive physical exams can be bought overseas.</a:t>
            </a:r>
          </a:p>
          <a:p>
            <a:r>
              <a:rPr lang="en-US" dirty="0"/>
              <a:t>Medical tourism is the industry that caters to global travelers seeking medical care at a discount in another country</a:t>
            </a:r>
          </a:p>
        </p:txBody>
      </p:sp>
      <p:sp>
        <p:nvSpPr>
          <p:cNvPr id="3" name="Slide Number Placeholder 2">
            <a:extLst>
              <a:ext uri="{FF2B5EF4-FFF2-40B4-BE49-F238E27FC236}">
                <a16:creationId xmlns:a16="http://schemas.microsoft.com/office/drawing/2014/main" id="{E5178E97-CFF0-405C-9997-816A8136201D}"/>
              </a:ext>
            </a:extLst>
          </p:cNvPr>
          <p:cNvSpPr>
            <a:spLocks noGrp="1"/>
          </p:cNvSpPr>
          <p:nvPr>
            <p:ph type="sldNum" sz="quarter" idx="12"/>
          </p:nvPr>
        </p:nvSpPr>
        <p:spPr/>
        <p:txBody>
          <a:bodyPr/>
          <a:lstStyle/>
          <a:p>
            <a:fld id="{91F5D5B3-D24A-42EA-B582-81E5372869F6}" type="slidenum">
              <a:rPr lang="en-US" smtClean="0"/>
              <a:t>48</a:t>
            </a:fld>
            <a:endParaRPr lang="en-US" dirty="0"/>
          </a:p>
        </p:txBody>
      </p:sp>
    </p:spTree>
    <p:extLst>
      <p:ext uri="{BB962C8B-B14F-4D97-AF65-F5344CB8AC3E}">
        <p14:creationId xmlns:p14="http://schemas.microsoft.com/office/powerpoint/2010/main" val="9050881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3"/>
          </p:cNvPr>
          <p:cNvPicPr>
            <a:picLocks noGrp="1" noChangeAspect="1"/>
          </p:cNvPicPr>
          <p:nvPr>
            <p:ph idx="1"/>
          </p:nvPr>
        </p:nvPicPr>
        <p:blipFill>
          <a:blip r:embed="rId4"/>
          <a:stretch>
            <a:fillRect/>
          </a:stretch>
        </p:blipFill>
        <p:spPr>
          <a:xfrm>
            <a:off x="1342199" y="405250"/>
            <a:ext cx="9159782" cy="4225365"/>
          </a:xfrm>
          <a:prstGeom prst="rect">
            <a:avLst/>
          </a:prstGeom>
          <a:ln w="31750">
            <a:solidFill>
              <a:schemeClr val="accent1"/>
            </a:solidFill>
          </a:ln>
        </p:spPr>
      </p:pic>
      <p:sp>
        <p:nvSpPr>
          <p:cNvPr id="5" name="Content Placeholder 4">
            <a:extLst>
              <a:ext uri="{FF2B5EF4-FFF2-40B4-BE49-F238E27FC236}">
                <a16:creationId xmlns:a16="http://schemas.microsoft.com/office/drawing/2014/main" id="{82138E88-F520-4A24-8572-154C4D36ED5B}"/>
              </a:ext>
            </a:extLst>
          </p:cNvPr>
          <p:cNvSpPr txBox="1">
            <a:spLocks/>
          </p:cNvSpPr>
          <p:nvPr/>
        </p:nvSpPr>
        <p:spPr>
          <a:xfrm>
            <a:off x="781035" y="4840964"/>
            <a:ext cx="10572765" cy="20170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500" dirty="0"/>
              <a:t>Companies differ in their policies toward making drugs available at discounts. Development of new drugs can be an expensive endeavor, and incentives to do so need to be in place. Yet large companies can also make moves to produce large quantities of medicines cheaply and make them available at low costs. </a:t>
            </a:r>
          </a:p>
          <a:p>
            <a:endParaRPr lang="en-US" dirty="0"/>
          </a:p>
          <a:p>
            <a:endParaRPr lang="en-US" sz="800" dirty="0"/>
          </a:p>
        </p:txBody>
      </p:sp>
      <p:sp>
        <p:nvSpPr>
          <p:cNvPr id="2" name="Slide Number Placeholder 1">
            <a:extLst>
              <a:ext uri="{FF2B5EF4-FFF2-40B4-BE49-F238E27FC236}">
                <a16:creationId xmlns:a16="http://schemas.microsoft.com/office/drawing/2014/main" id="{A437F058-4A67-4777-9973-37557007FAAA}"/>
              </a:ext>
            </a:extLst>
          </p:cNvPr>
          <p:cNvSpPr>
            <a:spLocks noGrp="1"/>
          </p:cNvSpPr>
          <p:nvPr>
            <p:ph type="sldNum" sz="quarter" idx="12"/>
          </p:nvPr>
        </p:nvSpPr>
        <p:spPr/>
        <p:txBody>
          <a:bodyPr/>
          <a:lstStyle/>
          <a:p>
            <a:fld id="{91F5D5B3-D24A-42EA-B582-81E5372869F6}" type="slidenum">
              <a:rPr lang="en-US" smtClean="0"/>
              <a:t>49</a:t>
            </a:fld>
            <a:endParaRPr lang="en-US" dirty="0"/>
          </a:p>
        </p:txBody>
      </p:sp>
    </p:spTree>
    <p:extLst>
      <p:ext uri="{BB962C8B-B14F-4D97-AF65-F5344CB8AC3E}">
        <p14:creationId xmlns:p14="http://schemas.microsoft.com/office/powerpoint/2010/main" val="3546417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00341B-5007-FA27-E8F4-5C8D54EABBD0}"/>
              </a:ext>
            </a:extLst>
          </p:cNvPr>
          <p:cNvSpPr>
            <a:spLocks noGrp="1"/>
          </p:cNvSpPr>
          <p:nvPr>
            <p:ph type="sldNum" sz="quarter" idx="12"/>
          </p:nvPr>
        </p:nvSpPr>
        <p:spPr/>
        <p:txBody>
          <a:bodyPr/>
          <a:lstStyle/>
          <a:p>
            <a:fld id="{91F5D5B3-D24A-42EA-B582-81E5372869F6}" type="slidenum">
              <a:rPr lang="en-US" smtClean="0"/>
              <a:pPr/>
              <a:t>5</a:t>
            </a:fld>
            <a:endParaRPr lang="en-US" dirty="0"/>
          </a:p>
        </p:txBody>
      </p:sp>
      <p:pic>
        <p:nvPicPr>
          <p:cNvPr id="6" name="Picture 5">
            <a:extLst>
              <a:ext uri="{FF2B5EF4-FFF2-40B4-BE49-F238E27FC236}">
                <a16:creationId xmlns:a16="http://schemas.microsoft.com/office/drawing/2014/main" id="{197CFD8A-9DD5-8A92-2B85-67DEF91A9D16}"/>
              </a:ext>
            </a:extLst>
          </p:cNvPr>
          <p:cNvPicPr>
            <a:picLocks noChangeAspect="1"/>
          </p:cNvPicPr>
          <p:nvPr/>
        </p:nvPicPr>
        <p:blipFill rotWithShape="1">
          <a:blip r:embed="rId3"/>
          <a:srcRect t="41720"/>
          <a:stretch/>
        </p:blipFill>
        <p:spPr>
          <a:xfrm>
            <a:off x="2329430" y="136525"/>
            <a:ext cx="7533139" cy="2141875"/>
          </a:xfrm>
          <a:prstGeom prst="rect">
            <a:avLst/>
          </a:prstGeom>
        </p:spPr>
      </p:pic>
      <p:pic>
        <p:nvPicPr>
          <p:cNvPr id="8" name="Picture 7">
            <a:extLst>
              <a:ext uri="{FF2B5EF4-FFF2-40B4-BE49-F238E27FC236}">
                <a16:creationId xmlns:a16="http://schemas.microsoft.com/office/drawing/2014/main" id="{15065300-502F-7F05-DEB0-C157FC30C53D}"/>
              </a:ext>
            </a:extLst>
          </p:cNvPr>
          <p:cNvPicPr>
            <a:picLocks noChangeAspect="1"/>
          </p:cNvPicPr>
          <p:nvPr/>
        </p:nvPicPr>
        <p:blipFill>
          <a:blip r:embed="rId4"/>
          <a:stretch>
            <a:fillRect/>
          </a:stretch>
        </p:blipFill>
        <p:spPr>
          <a:xfrm>
            <a:off x="1103084" y="2196782"/>
            <a:ext cx="10900229" cy="4255949"/>
          </a:xfrm>
          <a:prstGeom prst="rect">
            <a:avLst/>
          </a:prstGeom>
        </p:spPr>
      </p:pic>
      <p:sp>
        <p:nvSpPr>
          <p:cNvPr id="9" name="TextBox 8">
            <a:extLst>
              <a:ext uri="{FF2B5EF4-FFF2-40B4-BE49-F238E27FC236}">
                <a16:creationId xmlns:a16="http://schemas.microsoft.com/office/drawing/2014/main" id="{FE448927-C559-AD1C-628D-D0A90C345C64}"/>
              </a:ext>
            </a:extLst>
          </p:cNvPr>
          <p:cNvSpPr txBox="1"/>
          <p:nvPr/>
        </p:nvSpPr>
        <p:spPr>
          <a:xfrm>
            <a:off x="8326552" y="2579667"/>
            <a:ext cx="2762364" cy="461665"/>
          </a:xfrm>
          <a:prstGeom prst="rect">
            <a:avLst/>
          </a:prstGeom>
          <a:solidFill>
            <a:srgbClr val="00B050"/>
          </a:solidFill>
          <a:ln>
            <a:solidFill>
              <a:schemeClr val="tx1"/>
            </a:solidFill>
          </a:ln>
        </p:spPr>
        <p:txBody>
          <a:bodyPr wrap="square" rtlCol="0">
            <a:spAutoFit/>
          </a:bodyPr>
          <a:lstStyle/>
          <a:p>
            <a:r>
              <a:rPr lang="en-US" sz="2400" dirty="0"/>
              <a:t>Reading/Questions 1</a:t>
            </a:r>
          </a:p>
        </p:txBody>
      </p:sp>
    </p:spTree>
    <p:extLst>
      <p:ext uri="{BB962C8B-B14F-4D97-AF65-F5344CB8AC3E}">
        <p14:creationId xmlns:p14="http://schemas.microsoft.com/office/powerpoint/2010/main" val="10539333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origins of global health: colonialism and colonial medicine</a:t>
            </a:r>
          </a:p>
        </p:txBody>
      </p:sp>
      <p:sp>
        <p:nvSpPr>
          <p:cNvPr id="3" name="Content Placeholder 2"/>
          <p:cNvSpPr>
            <a:spLocks noGrp="1"/>
          </p:cNvSpPr>
          <p:nvPr>
            <p:ph idx="1"/>
          </p:nvPr>
        </p:nvSpPr>
        <p:spPr/>
        <p:txBody>
          <a:bodyPr>
            <a:noAutofit/>
          </a:bodyPr>
          <a:lstStyle/>
          <a:p>
            <a:r>
              <a:rPr lang="en-US" dirty="0">
                <a:latin typeface="+mj-lt"/>
              </a:rPr>
              <a:t>Colonial power expanded rapidly in the 15</a:t>
            </a:r>
            <a:r>
              <a:rPr lang="en-US" baseline="30000" dirty="0">
                <a:latin typeface="+mj-lt"/>
              </a:rPr>
              <a:t>th</a:t>
            </a:r>
            <a:r>
              <a:rPr lang="en-US" dirty="0">
                <a:latin typeface="+mj-lt"/>
              </a:rPr>
              <a:t> century with the advent of navigational innovations. </a:t>
            </a:r>
          </a:p>
          <a:p>
            <a:r>
              <a:rPr lang="en-US" dirty="0">
                <a:latin typeface="+mj-lt"/>
              </a:rPr>
              <a:t>Lands and people in Africa, Central and South America, and the Caribbean fell under the rule of colonial powers emanating from England, France, Germany, Italy, Spain and Portugal, and the U.S. up through the middle of the 20</a:t>
            </a:r>
            <a:r>
              <a:rPr lang="en-US" baseline="30000" dirty="0">
                <a:latin typeface="+mj-lt"/>
              </a:rPr>
              <a:t>th</a:t>
            </a:r>
            <a:r>
              <a:rPr lang="en-US" dirty="0">
                <a:latin typeface="+mj-lt"/>
              </a:rPr>
              <a:t> century</a:t>
            </a:r>
          </a:p>
          <a:p>
            <a:r>
              <a:rPr lang="en-US" dirty="0">
                <a:latin typeface="+mj-lt"/>
              </a:rPr>
              <a:t>Many of the attributes of global health and medicine today were unintended consequences of the colonial era </a:t>
            </a:r>
          </a:p>
          <a:p>
            <a:r>
              <a:rPr lang="en-US" sz="900" dirty="0"/>
              <a:t>. </a:t>
            </a:r>
          </a:p>
          <a:p>
            <a:endParaRPr lang="en-US" sz="900" dirty="0"/>
          </a:p>
        </p:txBody>
      </p:sp>
      <p:sp>
        <p:nvSpPr>
          <p:cNvPr id="4" name="Slide Number Placeholder 3">
            <a:extLst>
              <a:ext uri="{FF2B5EF4-FFF2-40B4-BE49-F238E27FC236}">
                <a16:creationId xmlns:a16="http://schemas.microsoft.com/office/drawing/2014/main" id="{0C5CF9B7-B6FB-4C45-94EA-43380A242BE3}"/>
              </a:ext>
            </a:extLst>
          </p:cNvPr>
          <p:cNvSpPr>
            <a:spLocks noGrp="1"/>
          </p:cNvSpPr>
          <p:nvPr>
            <p:ph type="sldNum" sz="quarter" idx="12"/>
          </p:nvPr>
        </p:nvSpPr>
        <p:spPr/>
        <p:txBody>
          <a:bodyPr/>
          <a:lstStyle/>
          <a:p>
            <a:fld id="{91F5D5B3-D24A-42EA-B582-81E5372869F6}" type="slidenum">
              <a:rPr lang="en-US" smtClean="0"/>
              <a:t>50</a:t>
            </a:fld>
            <a:endParaRPr lang="en-US" dirty="0"/>
          </a:p>
        </p:txBody>
      </p:sp>
    </p:spTree>
    <p:extLst>
      <p:ext uri="{BB962C8B-B14F-4D97-AF65-F5344CB8AC3E}">
        <p14:creationId xmlns:p14="http://schemas.microsoft.com/office/powerpoint/2010/main" val="28625588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4057" y="353814"/>
            <a:ext cx="4556426" cy="994172"/>
          </a:xfrm>
        </p:spPr>
        <p:txBody>
          <a:bodyPr>
            <a:normAutofit fontScale="90000"/>
          </a:bodyPr>
          <a:lstStyle/>
          <a:p>
            <a:pPr algn="ctr"/>
            <a:r>
              <a:rPr lang="en-US" dirty="0"/>
              <a:t>The Columbian Exchange </a:t>
            </a:r>
          </a:p>
        </p:txBody>
      </p:sp>
      <p:sp>
        <p:nvSpPr>
          <p:cNvPr id="3" name="Content Placeholder 2"/>
          <p:cNvSpPr>
            <a:spLocks noGrp="1"/>
          </p:cNvSpPr>
          <p:nvPr>
            <p:ph idx="1"/>
          </p:nvPr>
        </p:nvSpPr>
        <p:spPr>
          <a:xfrm>
            <a:off x="212367" y="1610570"/>
            <a:ext cx="4556426" cy="5895130"/>
          </a:xfrm>
        </p:spPr>
        <p:txBody>
          <a:bodyPr>
            <a:noAutofit/>
          </a:bodyPr>
          <a:lstStyle/>
          <a:p>
            <a:r>
              <a:rPr lang="en-US" dirty="0">
                <a:latin typeface="+mj-lt"/>
              </a:rPr>
              <a:t>A global movement not only of people, but also of animals, plants, and pathogens as European countries colonized the world</a:t>
            </a:r>
          </a:p>
          <a:p>
            <a:r>
              <a:rPr lang="en-US" dirty="0">
                <a:latin typeface="+mj-lt"/>
              </a:rPr>
              <a:t>But it brought with it an exchange of disease-causing bacteria and viruses, as well as animals that served as a source of zoonotic diseases</a:t>
            </a:r>
          </a:p>
          <a:p>
            <a:pPr marL="257175" lvl="1" indent="-257175"/>
            <a:endParaRPr lang="en-US" dirty="0">
              <a:latin typeface="+mj-lt"/>
            </a:endParaRPr>
          </a:p>
          <a:p>
            <a:pPr marL="0" lvl="1" indent="0">
              <a:buNone/>
            </a:pPr>
            <a:endParaRPr lang="en-US" sz="1500" dirty="0">
              <a:latin typeface="+mj-lt"/>
            </a:endParaRPr>
          </a:p>
          <a:p>
            <a:endParaRPr lang="en-US" sz="1800" dirty="0">
              <a:latin typeface="+mj-lt"/>
            </a:endParaRPr>
          </a:p>
          <a:p>
            <a:endParaRPr lang="en-US" sz="1800" dirty="0">
              <a:latin typeface="+mj-lt"/>
            </a:endParaRPr>
          </a:p>
          <a:p>
            <a:endParaRPr lang="en-US" sz="1800" dirty="0">
              <a:latin typeface="+mj-lt"/>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471" t="2644" r="2435"/>
          <a:stretch/>
        </p:blipFill>
        <p:spPr>
          <a:xfrm>
            <a:off x="4897102" y="850900"/>
            <a:ext cx="7028198" cy="5351602"/>
          </a:xfrm>
          <a:prstGeom prst="rect">
            <a:avLst/>
          </a:prstGeom>
        </p:spPr>
      </p:pic>
      <p:sp>
        <p:nvSpPr>
          <p:cNvPr id="5" name="Slide Number Placeholder 4">
            <a:extLst>
              <a:ext uri="{FF2B5EF4-FFF2-40B4-BE49-F238E27FC236}">
                <a16:creationId xmlns:a16="http://schemas.microsoft.com/office/drawing/2014/main" id="{785EE9E8-8AFE-4115-BCCA-9B1994CA2645}"/>
              </a:ext>
            </a:extLst>
          </p:cNvPr>
          <p:cNvSpPr>
            <a:spLocks noGrp="1"/>
          </p:cNvSpPr>
          <p:nvPr>
            <p:ph type="sldNum" sz="quarter" idx="12"/>
          </p:nvPr>
        </p:nvSpPr>
        <p:spPr/>
        <p:txBody>
          <a:bodyPr/>
          <a:lstStyle/>
          <a:p>
            <a:fld id="{91F5D5B3-D24A-42EA-B582-81E5372869F6}" type="slidenum">
              <a:rPr lang="en-US" smtClean="0"/>
              <a:t>51</a:t>
            </a:fld>
            <a:endParaRPr lang="en-US" dirty="0"/>
          </a:p>
        </p:txBody>
      </p:sp>
    </p:spTree>
    <p:extLst>
      <p:ext uri="{BB962C8B-B14F-4D97-AF65-F5344CB8AC3E}">
        <p14:creationId xmlns:p14="http://schemas.microsoft.com/office/powerpoint/2010/main" val="18729610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419657"/>
            <a:ext cx="4825999" cy="3263504"/>
          </a:xfrm>
        </p:spPr>
        <p:txBody>
          <a:bodyPr>
            <a:noAutofit/>
          </a:bodyPr>
          <a:lstStyle/>
          <a:p>
            <a:r>
              <a:rPr lang="en-US" dirty="0">
                <a:latin typeface="+mj-lt"/>
              </a:rPr>
              <a:t>Europeans brought measles, smallpox, and tuberculosis which killed millions in the Americas</a:t>
            </a:r>
          </a:p>
          <a:p>
            <a:r>
              <a:rPr lang="en-US" dirty="0">
                <a:latin typeface="+mj-lt"/>
              </a:rPr>
              <a:t>However, the indigenous people were also seen as a commodity, whose health was necessary in order to profit from their labor. </a:t>
            </a:r>
          </a:p>
          <a:p>
            <a:r>
              <a:rPr lang="en-US" dirty="0">
                <a:solidFill>
                  <a:srgbClr val="FF0000"/>
                </a:solidFill>
                <a:latin typeface="+mj-lt"/>
              </a:rPr>
              <a:t>This spurred research into how to maintain the health of laborers as well as the civil servants serving their colonial masters</a:t>
            </a:r>
            <a:r>
              <a:rPr lang="en-US" sz="825" dirty="0">
                <a:solidFill>
                  <a:srgbClr val="FF0000"/>
                </a:solidFill>
                <a:latin typeface="+mj-lt"/>
              </a:rPr>
              <a:t>. </a:t>
            </a:r>
            <a:endParaRPr lang="en-US" sz="900" dirty="0">
              <a:solidFill>
                <a:srgbClr val="FF0000"/>
              </a:solidFill>
              <a:latin typeface="+mj-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1801" y="160305"/>
            <a:ext cx="5524498" cy="309371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1800" y="3357499"/>
            <a:ext cx="5524499" cy="3340196"/>
          </a:xfrm>
          <a:prstGeom prst="rect">
            <a:avLst/>
          </a:prstGeom>
        </p:spPr>
      </p:pic>
      <p:sp>
        <p:nvSpPr>
          <p:cNvPr id="2" name="Slide Number Placeholder 1">
            <a:extLst>
              <a:ext uri="{FF2B5EF4-FFF2-40B4-BE49-F238E27FC236}">
                <a16:creationId xmlns:a16="http://schemas.microsoft.com/office/drawing/2014/main" id="{8AC4DD65-DEE2-429A-A192-3587CB4F35E7}"/>
              </a:ext>
            </a:extLst>
          </p:cNvPr>
          <p:cNvSpPr>
            <a:spLocks noGrp="1"/>
          </p:cNvSpPr>
          <p:nvPr>
            <p:ph type="sldNum" sz="quarter" idx="12"/>
          </p:nvPr>
        </p:nvSpPr>
        <p:spPr/>
        <p:txBody>
          <a:bodyPr/>
          <a:lstStyle/>
          <a:p>
            <a:fld id="{91F5D5B3-D24A-42EA-B582-81E5372869F6}" type="slidenum">
              <a:rPr lang="en-US" smtClean="0"/>
              <a:t>52</a:t>
            </a:fld>
            <a:endParaRPr lang="en-US" dirty="0"/>
          </a:p>
        </p:txBody>
      </p:sp>
    </p:spTree>
    <p:extLst>
      <p:ext uri="{BB962C8B-B14F-4D97-AF65-F5344CB8AC3E}">
        <p14:creationId xmlns:p14="http://schemas.microsoft.com/office/powerpoint/2010/main" val="42812598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31801" y="165496"/>
            <a:ext cx="3390899" cy="3263504"/>
          </a:xfrm>
        </p:spPr>
        <p:txBody>
          <a:bodyPr>
            <a:noAutofit/>
          </a:bodyPr>
          <a:lstStyle/>
          <a:p>
            <a:r>
              <a:rPr lang="en-US" dirty="0">
                <a:latin typeface="+mj-lt"/>
              </a:rPr>
              <a:t>European encountered new tropical diseases as they travelled around the world. </a:t>
            </a:r>
          </a:p>
          <a:p>
            <a:r>
              <a:rPr lang="en-US" dirty="0">
                <a:latin typeface="+mj-lt"/>
              </a:rPr>
              <a:t>Mortality along the Gold Coast of West Africa was 300-700 per 1000 colonizers in early 1800's.</a:t>
            </a:r>
          </a:p>
          <a:p>
            <a:r>
              <a:rPr lang="en-US" dirty="0">
                <a:latin typeface="+mj-lt"/>
              </a:rPr>
              <a:t> </a:t>
            </a:r>
            <a:r>
              <a:rPr lang="en-US" dirty="0">
                <a:solidFill>
                  <a:srgbClr val="FF0000"/>
                </a:solidFill>
                <a:latin typeface="+mj-lt"/>
              </a:rPr>
              <a:t>This spurred research into the causes of disease among the colonizers.</a:t>
            </a:r>
            <a:endParaRPr lang="en-US" sz="2400" dirty="0">
              <a:solidFill>
                <a:srgbClr val="FF0000"/>
              </a:solidFill>
              <a:latin typeface="+mj-lt"/>
            </a:endParaRPr>
          </a:p>
          <a:p>
            <a:endParaRPr lang="en-US" sz="1800" dirty="0"/>
          </a:p>
          <a:p>
            <a:pPr marL="342900" lvl="1" indent="0">
              <a:buNone/>
            </a:pPr>
            <a:r>
              <a:rPr lang="en-US" sz="750" dirty="0"/>
              <a:t>. </a:t>
            </a:r>
            <a:endParaRPr lang="en-US" sz="788"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6587"/>
          <a:stretch/>
        </p:blipFill>
        <p:spPr>
          <a:xfrm>
            <a:off x="3975259" y="165496"/>
            <a:ext cx="8049961" cy="6362304"/>
          </a:xfrm>
          <a:prstGeom prst="rect">
            <a:avLst/>
          </a:prstGeom>
        </p:spPr>
      </p:pic>
      <p:sp>
        <p:nvSpPr>
          <p:cNvPr id="2" name="Slide Number Placeholder 1">
            <a:extLst>
              <a:ext uri="{FF2B5EF4-FFF2-40B4-BE49-F238E27FC236}">
                <a16:creationId xmlns:a16="http://schemas.microsoft.com/office/drawing/2014/main" id="{F58ADF50-7961-4718-B98A-524B0911A0DA}"/>
              </a:ext>
            </a:extLst>
          </p:cNvPr>
          <p:cNvSpPr>
            <a:spLocks noGrp="1"/>
          </p:cNvSpPr>
          <p:nvPr>
            <p:ph type="sldNum" sz="quarter" idx="12"/>
          </p:nvPr>
        </p:nvSpPr>
        <p:spPr/>
        <p:txBody>
          <a:bodyPr/>
          <a:lstStyle/>
          <a:p>
            <a:fld id="{91F5D5B3-D24A-42EA-B582-81E5372869F6}" type="slidenum">
              <a:rPr lang="en-US" smtClean="0"/>
              <a:t>53</a:t>
            </a:fld>
            <a:endParaRPr lang="en-US" dirty="0"/>
          </a:p>
        </p:txBody>
      </p:sp>
    </p:spTree>
    <p:extLst>
      <p:ext uri="{BB962C8B-B14F-4D97-AF65-F5344CB8AC3E}">
        <p14:creationId xmlns:p14="http://schemas.microsoft.com/office/powerpoint/2010/main" val="20156490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0" y="369277"/>
            <a:ext cx="4572000" cy="3263504"/>
          </a:xfrm>
        </p:spPr>
        <p:txBody>
          <a:bodyPr>
            <a:noAutofit/>
          </a:bodyPr>
          <a:lstStyle/>
          <a:p>
            <a:r>
              <a:rPr lang="en-US" sz="2600" dirty="0">
                <a:latin typeface="+mj-lt"/>
              </a:rPr>
              <a:t>Disease traveled back to Europe from colonized countries in Asia and Africa.</a:t>
            </a:r>
          </a:p>
          <a:p>
            <a:r>
              <a:rPr lang="en-US" sz="2600" dirty="0">
                <a:latin typeface="+mj-lt"/>
              </a:rPr>
              <a:t> Indian Ocean shipping lanes of the British Empire in the first decades of the 20</a:t>
            </a:r>
            <a:r>
              <a:rPr lang="en-US" sz="2600" baseline="30000" dirty="0">
                <a:latin typeface="+mj-lt"/>
              </a:rPr>
              <a:t>th</a:t>
            </a:r>
            <a:r>
              <a:rPr lang="en-US" sz="2600" dirty="0">
                <a:latin typeface="+mj-lt"/>
              </a:rPr>
              <a:t> century provided new routes for the transmission of cholera. </a:t>
            </a:r>
          </a:p>
          <a:p>
            <a:r>
              <a:rPr lang="en-US" sz="2600" dirty="0">
                <a:latin typeface="+mj-lt"/>
              </a:rPr>
              <a:t>Cholera that began in India could impact the manufacturing towns of France and England</a:t>
            </a:r>
          </a:p>
          <a:p>
            <a:r>
              <a:rPr lang="en-US" sz="2600" dirty="0">
                <a:solidFill>
                  <a:srgbClr val="FF0000"/>
                </a:solidFill>
                <a:latin typeface="+mj-lt"/>
              </a:rPr>
              <a:t>Thus the health of others in distant land was realized as being important for the health of others far away. </a:t>
            </a:r>
          </a:p>
          <a:p>
            <a:endParaRPr lang="en-US" sz="1800" dirty="0"/>
          </a:p>
          <a:p>
            <a:pPr marL="342900" lvl="1" indent="0">
              <a:buNone/>
            </a:pPr>
            <a:r>
              <a:rPr lang="en-US" sz="750" dirty="0"/>
              <a:t>. </a:t>
            </a:r>
            <a:endParaRPr lang="en-US" sz="788"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4237" t="18121" r="14770" b="20077"/>
          <a:stretch/>
        </p:blipFill>
        <p:spPr>
          <a:xfrm>
            <a:off x="5118100" y="3594496"/>
            <a:ext cx="6113905" cy="3263504"/>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9005"/>
          <a:stretch/>
        </p:blipFill>
        <p:spPr>
          <a:xfrm>
            <a:off x="5118100" y="0"/>
            <a:ext cx="6113904" cy="3533618"/>
          </a:xfrm>
          <a:prstGeom prst="rect">
            <a:avLst/>
          </a:prstGeom>
        </p:spPr>
      </p:pic>
      <p:sp>
        <p:nvSpPr>
          <p:cNvPr id="2" name="Slide Number Placeholder 1">
            <a:extLst>
              <a:ext uri="{FF2B5EF4-FFF2-40B4-BE49-F238E27FC236}">
                <a16:creationId xmlns:a16="http://schemas.microsoft.com/office/drawing/2014/main" id="{C26BC992-A7D9-4C16-9E92-FF498EC6534D}"/>
              </a:ext>
            </a:extLst>
          </p:cNvPr>
          <p:cNvSpPr>
            <a:spLocks noGrp="1"/>
          </p:cNvSpPr>
          <p:nvPr>
            <p:ph type="sldNum" sz="quarter" idx="12"/>
          </p:nvPr>
        </p:nvSpPr>
        <p:spPr/>
        <p:txBody>
          <a:bodyPr/>
          <a:lstStyle/>
          <a:p>
            <a:fld id="{91F5D5B3-D24A-42EA-B582-81E5372869F6}" type="slidenum">
              <a:rPr lang="en-US" smtClean="0"/>
              <a:t>54</a:t>
            </a:fld>
            <a:endParaRPr lang="en-US" dirty="0"/>
          </a:p>
        </p:txBody>
      </p:sp>
    </p:spTree>
    <p:extLst>
      <p:ext uri="{BB962C8B-B14F-4D97-AF65-F5344CB8AC3E}">
        <p14:creationId xmlns:p14="http://schemas.microsoft.com/office/powerpoint/2010/main" val="39426099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52650" y="312127"/>
            <a:ext cx="7886700" cy="994172"/>
          </a:xfrm>
        </p:spPr>
        <p:txBody>
          <a:bodyPr>
            <a:normAutofit fontScale="90000"/>
          </a:bodyPr>
          <a:lstStyle/>
          <a:p>
            <a:pPr algn="ctr"/>
            <a:r>
              <a:rPr lang="en-US" dirty="0"/>
              <a:t>Medicine was used as a pretext for colonial rule</a:t>
            </a:r>
          </a:p>
        </p:txBody>
      </p:sp>
      <p:sp>
        <p:nvSpPr>
          <p:cNvPr id="3" name="Content Placeholder 2"/>
          <p:cNvSpPr>
            <a:spLocks noGrp="1"/>
          </p:cNvSpPr>
          <p:nvPr>
            <p:ph idx="1"/>
          </p:nvPr>
        </p:nvSpPr>
        <p:spPr>
          <a:xfrm>
            <a:off x="609600" y="1647418"/>
            <a:ext cx="5414338" cy="5210583"/>
          </a:xfrm>
        </p:spPr>
        <p:txBody>
          <a:bodyPr>
            <a:normAutofit/>
          </a:bodyPr>
          <a:lstStyle/>
          <a:p>
            <a:r>
              <a:rPr lang="en-US" b="1" dirty="0"/>
              <a:t>The constructive imperialism argument</a:t>
            </a:r>
          </a:p>
          <a:p>
            <a:pPr lvl="1"/>
            <a:r>
              <a:rPr lang="en-US" dirty="0"/>
              <a:t>Holds that one of the aims of colonization should be medical.</a:t>
            </a:r>
          </a:p>
          <a:p>
            <a:pPr lvl="1"/>
            <a:r>
              <a:rPr lang="en-US" dirty="0"/>
              <a:t>Colonialism could be presented as beneficial, it helped the locals. </a:t>
            </a:r>
          </a:p>
          <a:p>
            <a:pPr lvl="1"/>
            <a:r>
              <a:rPr lang="en-US" dirty="0"/>
              <a:t>However, colonial medicine became an agent of penetration and pacification. </a:t>
            </a:r>
          </a:p>
          <a:p>
            <a:pPr lvl="1"/>
            <a:r>
              <a:rPr lang="en-US" dirty="0"/>
              <a:t>Often medical care was limited to those who agreed to be ruled or who provided labor and other services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12653"/>
          <a:stretch/>
        </p:blipFill>
        <p:spPr>
          <a:xfrm>
            <a:off x="6023938" y="1805679"/>
            <a:ext cx="4644062" cy="3835049"/>
          </a:xfrm>
          <a:prstGeom prst="rect">
            <a:avLst/>
          </a:prstGeom>
        </p:spPr>
      </p:pic>
      <p:sp>
        <p:nvSpPr>
          <p:cNvPr id="5" name="Slide Number Placeholder 4">
            <a:extLst>
              <a:ext uri="{FF2B5EF4-FFF2-40B4-BE49-F238E27FC236}">
                <a16:creationId xmlns:a16="http://schemas.microsoft.com/office/drawing/2014/main" id="{060F245F-6000-4C33-9AF4-F5F9690953F7}"/>
              </a:ext>
            </a:extLst>
          </p:cNvPr>
          <p:cNvSpPr>
            <a:spLocks noGrp="1"/>
          </p:cNvSpPr>
          <p:nvPr>
            <p:ph type="sldNum" sz="quarter" idx="12"/>
          </p:nvPr>
        </p:nvSpPr>
        <p:spPr/>
        <p:txBody>
          <a:bodyPr/>
          <a:lstStyle/>
          <a:p>
            <a:fld id="{91F5D5B3-D24A-42EA-B582-81E5372869F6}" type="slidenum">
              <a:rPr lang="en-US" smtClean="0"/>
              <a:t>55</a:t>
            </a:fld>
            <a:endParaRPr lang="en-US" dirty="0"/>
          </a:p>
        </p:txBody>
      </p:sp>
    </p:spTree>
    <p:extLst>
      <p:ext uri="{BB962C8B-B14F-4D97-AF65-F5344CB8AC3E}">
        <p14:creationId xmlns:p14="http://schemas.microsoft.com/office/powerpoint/2010/main" val="12304634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59863" y="1596352"/>
            <a:ext cx="5651500" cy="5261648"/>
          </a:xfrm>
        </p:spPr>
        <p:txBody>
          <a:bodyPr>
            <a:noAutofit/>
          </a:bodyPr>
          <a:lstStyle/>
          <a:p>
            <a:pPr lvl="1"/>
            <a:r>
              <a:rPr lang="en-US" sz="2800" b="1" dirty="0"/>
              <a:t>The infrastructure of imperialism argument</a:t>
            </a:r>
          </a:p>
          <a:p>
            <a:pPr lvl="2"/>
            <a:r>
              <a:rPr lang="en-US" sz="2800" dirty="0"/>
              <a:t>Medical care and doctors were needed to keep the military and administrative officers of the ruling power healthy, as well as the ruled citizenry who labored in the service of empire. </a:t>
            </a:r>
          </a:p>
          <a:p>
            <a:pPr lvl="2"/>
            <a:r>
              <a:rPr lang="en-US" sz="2800" dirty="0"/>
              <a:t>Medical care was essential to maintaining power of the colonize</a:t>
            </a:r>
          </a:p>
          <a:p>
            <a:pPr marL="914400" lvl="2" indent="0">
              <a:buNone/>
            </a:pPr>
            <a:endParaRPr lang="en-US" sz="2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0638" y="25666"/>
            <a:ext cx="5592712" cy="6489433"/>
          </a:xfrm>
          <a:prstGeom prst="rect">
            <a:avLst/>
          </a:prstGeom>
        </p:spPr>
      </p:pic>
      <p:sp>
        <p:nvSpPr>
          <p:cNvPr id="2" name="Slide Number Placeholder 1">
            <a:extLst>
              <a:ext uri="{FF2B5EF4-FFF2-40B4-BE49-F238E27FC236}">
                <a16:creationId xmlns:a16="http://schemas.microsoft.com/office/drawing/2014/main" id="{FA31AAAD-3A03-4850-904F-F69EEE19F217}"/>
              </a:ext>
            </a:extLst>
          </p:cNvPr>
          <p:cNvSpPr>
            <a:spLocks noGrp="1"/>
          </p:cNvSpPr>
          <p:nvPr>
            <p:ph type="sldNum" sz="quarter" idx="12"/>
          </p:nvPr>
        </p:nvSpPr>
        <p:spPr/>
        <p:txBody>
          <a:bodyPr/>
          <a:lstStyle/>
          <a:p>
            <a:fld id="{91F5D5B3-D24A-42EA-B582-81E5372869F6}" type="slidenum">
              <a:rPr lang="en-US" smtClean="0"/>
              <a:t>56</a:t>
            </a:fld>
            <a:endParaRPr lang="en-US" dirty="0"/>
          </a:p>
        </p:txBody>
      </p:sp>
      <p:sp>
        <p:nvSpPr>
          <p:cNvPr id="5" name="Title 1">
            <a:extLst>
              <a:ext uri="{FF2B5EF4-FFF2-40B4-BE49-F238E27FC236}">
                <a16:creationId xmlns:a16="http://schemas.microsoft.com/office/drawing/2014/main" id="{91C7F701-1B4B-E2D3-297A-EC4F749A321F}"/>
              </a:ext>
            </a:extLst>
          </p:cNvPr>
          <p:cNvSpPr>
            <a:spLocks noGrp="1"/>
          </p:cNvSpPr>
          <p:nvPr>
            <p:ph type="title"/>
          </p:nvPr>
        </p:nvSpPr>
        <p:spPr>
          <a:xfrm>
            <a:off x="318650" y="312127"/>
            <a:ext cx="5961988" cy="994172"/>
          </a:xfrm>
        </p:spPr>
        <p:txBody>
          <a:bodyPr>
            <a:normAutofit fontScale="90000"/>
          </a:bodyPr>
          <a:lstStyle/>
          <a:p>
            <a:pPr algn="ctr"/>
            <a:r>
              <a:rPr lang="en-US" dirty="0"/>
              <a:t>Medicine was intertwined with colonial rule</a:t>
            </a:r>
          </a:p>
        </p:txBody>
      </p:sp>
    </p:spTree>
    <p:extLst>
      <p:ext uri="{BB962C8B-B14F-4D97-AF65-F5344CB8AC3E}">
        <p14:creationId xmlns:p14="http://schemas.microsoft.com/office/powerpoint/2010/main" val="6619260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6900" y="395012"/>
            <a:ext cx="10756900" cy="994172"/>
          </a:xfrm>
        </p:spPr>
        <p:txBody>
          <a:bodyPr>
            <a:normAutofit fontScale="90000"/>
          </a:bodyPr>
          <a:lstStyle/>
          <a:p>
            <a:pPr algn="ctr"/>
            <a:r>
              <a:rPr lang="en-US" dirty="0"/>
              <a:t>Discourses about the health of the colonized were used to justify the actions of the colonizers</a:t>
            </a:r>
          </a:p>
        </p:txBody>
      </p:sp>
      <p:sp>
        <p:nvSpPr>
          <p:cNvPr id="3" name="Content Placeholder 2"/>
          <p:cNvSpPr>
            <a:spLocks noGrp="1"/>
          </p:cNvSpPr>
          <p:nvPr>
            <p:ph idx="1"/>
          </p:nvPr>
        </p:nvSpPr>
        <p:spPr>
          <a:xfrm>
            <a:off x="445477" y="1389184"/>
            <a:ext cx="6964230" cy="5666936"/>
          </a:xfrm>
        </p:spPr>
        <p:txBody>
          <a:bodyPr>
            <a:normAutofit fontScale="70000" lnSpcReduction="20000"/>
          </a:bodyPr>
          <a:lstStyle/>
          <a:p>
            <a:endParaRPr lang="en-US" sz="4200" dirty="0">
              <a:latin typeface="+mj-lt"/>
            </a:endParaRPr>
          </a:p>
          <a:p>
            <a:r>
              <a:rPr lang="en-US" sz="4200" dirty="0">
                <a:latin typeface="+mj-lt"/>
              </a:rPr>
              <a:t>British mortality rates in 1835 were 12:1000 in the United Kingdom, but 500:1000 when stationed in west Africa. </a:t>
            </a:r>
          </a:p>
          <a:p>
            <a:r>
              <a:rPr lang="en-US" sz="4200" dirty="0">
                <a:latin typeface="+mj-lt"/>
              </a:rPr>
              <a:t>Africans did not have these high mortality rates</a:t>
            </a:r>
          </a:p>
          <a:p>
            <a:r>
              <a:rPr lang="en-US" sz="4200" dirty="0">
                <a:latin typeface="+mj-lt"/>
              </a:rPr>
              <a:t>This gave way to the idea that the native bodies were better suited or ‘seasoned’ to labor in these hot climates, in Africa and in the slave trade in the Americas. </a:t>
            </a:r>
          </a:p>
          <a:p>
            <a:r>
              <a:rPr lang="en-US" sz="4200" dirty="0">
                <a:latin typeface="+mj-lt"/>
              </a:rPr>
              <a:t>Slavery was also justified by the socially-constructed idea that Africans did not feel pain like white people</a:t>
            </a:r>
            <a:endParaRPr lang="en-US" dirty="0">
              <a:latin typeface="+mj-lt"/>
            </a:endParaRPr>
          </a:p>
        </p:txBody>
      </p:sp>
      <p:pic>
        <p:nvPicPr>
          <p:cNvPr id="4" name="Picture 3"/>
          <p:cNvPicPr>
            <a:picLocks noChangeAspect="1"/>
          </p:cNvPicPr>
          <p:nvPr/>
        </p:nvPicPr>
        <p:blipFill>
          <a:blip r:embed="rId3"/>
          <a:stretch>
            <a:fillRect/>
          </a:stretch>
        </p:blipFill>
        <p:spPr>
          <a:xfrm>
            <a:off x="7409707" y="1491336"/>
            <a:ext cx="3422866" cy="5230139"/>
          </a:xfrm>
          <a:prstGeom prst="rect">
            <a:avLst/>
          </a:prstGeom>
        </p:spPr>
      </p:pic>
      <p:sp>
        <p:nvSpPr>
          <p:cNvPr id="5" name="Slide Number Placeholder 4">
            <a:extLst>
              <a:ext uri="{FF2B5EF4-FFF2-40B4-BE49-F238E27FC236}">
                <a16:creationId xmlns:a16="http://schemas.microsoft.com/office/drawing/2014/main" id="{C9FEAED7-43D0-4DC5-8306-C51447E16D8F}"/>
              </a:ext>
            </a:extLst>
          </p:cNvPr>
          <p:cNvSpPr>
            <a:spLocks noGrp="1"/>
          </p:cNvSpPr>
          <p:nvPr>
            <p:ph type="sldNum" sz="quarter" idx="12"/>
          </p:nvPr>
        </p:nvSpPr>
        <p:spPr/>
        <p:txBody>
          <a:bodyPr/>
          <a:lstStyle/>
          <a:p>
            <a:fld id="{91F5D5B3-D24A-42EA-B582-81E5372869F6}" type="slidenum">
              <a:rPr lang="en-US" smtClean="0"/>
              <a:t>57</a:t>
            </a:fld>
            <a:endParaRPr lang="en-US" dirty="0"/>
          </a:p>
        </p:txBody>
      </p:sp>
    </p:spTree>
    <p:extLst>
      <p:ext uri="{BB962C8B-B14F-4D97-AF65-F5344CB8AC3E}">
        <p14:creationId xmlns:p14="http://schemas.microsoft.com/office/powerpoint/2010/main" val="40462386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hlinkClick r:id="rId3"/>
            <a:extLst>
              <a:ext uri="{FF2B5EF4-FFF2-40B4-BE49-F238E27FC236}">
                <a16:creationId xmlns:a16="http://schemas.microsoft.com/office/drawing/2014/main" id="{CD55746E-EF0C-4951-97D5-76389C22EA68}"/>
              </a:ext>
            </a:extLst>
          </p:cNvPr>
          <p:cNvPicPr>
            <a:picLocks noGrp="1" noChangeAspect="1"/>
          </p:cNvPicPr>
          <p:nvPr>
            <p:ph idx="1"/>
          </p:nvPr>
        </p:nvPicPr>
        <p:blipFill>
          <a:blip r:embed="rId4"/>
          <a:stretch>
            <a:fillRect/>
          </a:stretch>
        </p:blipFill>
        <p:spPr>
          <a:xfrm>
            <a:off x="375688" y="742827"/>
            <a:ext cx="11440623" cy="5372345"/>
          </a:xfrm>
          <a:prstGeom prst="rect">
            <a:avLst/>
          </a:prstGeom>
          <a:ln w="47625">
            <a:solidFill>
              <a:schemeClr val="accent1"/>
            </a:solidFill>
          </a:ln>
        </p:spPr>
      </p:pic>
      <p:sp>
        <p:nvSpPr>
          <p:cNvPr id="2" name="Slide Number Placeholder 1">
            <a:extLst>
              <a:ext uri="{FF2B5EF4-FFF2-40B4-BE49-F238E27FC236}">
                <a16:creationId xmlns:a16="http://schemas.microsoft.com/office/drawing/2014/main" id="{1DF60F3C-6F05-4420-AD3C-84C9BAC69FB3}"/>
              </a:ext>
            </a:extLst>
          </p:cNvPr>
          <p:cNvSpPr>
            <a:spLocks noGrp="1"/>
          </p:cNvSpPr>
          <p:nvPr>
            <p:ph type="sldNum" sz="quarter" idx="12"/>
          </p:nvPr>
        </p:nvSpPr>
        <p:spPr/>
        <p:txBody>
          <a:bodyPr/>
          <a:lstStyle/>
          <a:p>
            <a:fld id="{91F5D5B3-D24A-42EA-B582-81E5372869F6}" type="slidenum">
              <a:rPr lang="en-US" smtClean="0"/>
              <a:t>58</a:t>
            </a:fld>
            <a:endParaRPr lang="en-US" dirty="0"/>
          </a:p>
        </p:txBody>
      </p:sp>
    </p:spTree>
    <p:extLst>
      <p:ext uri="{BB962C8B-B14F-4D97-AF65-F5344CB8AC3E}">
        <p14:creationId xmlns:p14="http://schemas.microsoft.com/office/powerpoint/2010/main" val="1697993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A5EE5-A94B-4DCE-81B2-CF5E5727A377}"/>
              </a:ext>
            </a:extLst>
          </p:cNvPr>
          <p:cNvSpPr>
            <a:spLocks noGrp="1"/>
          </p:cNvSpPr>
          <p:nvPr>
            <p:ph idx="1"/>
          </p:nvPr>
        </p:nvSpPr>
        <p:spPr>
          <a:xfrm>
            <a:off x="243840" y="1625399"/>
            <a:ext cx="5090160" cy="5692457"/>
          </a:xfrm>
        </p:spPr>
        <p:txBody>
          <a:bodyPr>
            <a:normAutofit/>
          </a:bodyPr>
          <a:lstStyle/>
          <a:p>
            <a:r>
              <a:rPr lang="en-US" dirty="0"/>
              <a:t>“African-Americans have higher rates of hypertension”</a:t>
            </a:r>
          </a:p>
          <a:p>
            <a:r>
              <a:rPr lang="en-US" dirty="0"/>
              <a:t>They do. But it is not simply race and biology</a:t>
            </a:r>
          </a:p>
          <a:p>
            <a:r>
              <a:rPr lang="en-US" dirty="0"/>
              <a:t>African-Americans have higher rates of hypertension due to the way in which racism marginalizes social groups and creates disparities in access to lives and livelihoods with healthy foods, time for exercise, and a reduction in stress.</a:t>
            </a:r>
          </a:p>
        </p:txBody>
      </p:sp>
      <p:sp>
        <p:nvSpPr>
          <p:cNvPr id="4" name="Slide Number Placeholder 3">
            <a:extLst>
              <a:ext uri="{FF2B5EF4-FFF2-40B4-BE49-F238E27FC236}">
                <a16:creationId xmlns:a16="http://schemas.microsoft.com/office/drawing/2014/main" id="{461774CC-BE24-45DB-91CF-11577D50E63A}"/>
              </a:ext>
            </a:extLst>
          </p:cNvPr>
          <p:cNvSpPr>
            <a:spLocks noGrp="1"/>
          </p:cNvSpPr>
          <p:nvPr>
            <p:ph type="sldNum" sz="quarter" idx="12"/>
          </p:nvPr>
        </p:nvSpPr>
        <p:spPr/>
        <p:txBody>
          <a:bodyPr/>
          <a:lstStyle/>
          <a:p>
            <a:fld id="{91F5D5B3-D24A-42EA-B582-81E5372869F6}" type="slidenum">
              <a:rPr lang="en-US" smtClean="0"/>
              <a:pPr/>
              <a:t>59</a:t>
            </a:fld>
            <a:endParaRPr lang="en-US" dirty="0"/>
          </a:p>
        </p:txBody>
      </p:sp>
      <p:pic>
        <p:nvPicPr>
          <p:cNvPr id="6" name="Picture 5">
            <a:extLst>
              <a:ext uri="{FF2B5EF4-FFF2-40B4-BE49-F238E27FC236}">
                <a16:creationId xmlns:a16="http://schemas.microsoft.com/office/drawing/2014/main" id="{7DBBCAFA-08FA-B5F3-50C1-645540F9DD53}"/>
              </a:ext>
            </a:extLst>
          </p:cNvPr>
          <p:cNvPicPr>
            <a:picLocks noChangeAspect="1"/>
          </p:cNvPicPr>
          <p:nvPr/>
        </p:nvPicPr>
        <p:blipFill rotWithShape="1">
          <a:blip r:embed="rId3"/>
          <a:srcRect r="13134"/>
          <a:stretch/>
        </p:blipFill>
        <p:spPr>
          <a:xfrm>
            <a:off x="5547360" y="1903013"/>
            <a:ext cx="6400800" cy="4453337"/>
          </a:xfrm>
          <a:prstGeom prst="rect">
            <a:avLst/>
          </a:prstGeom>
        </p:spPr>
      </p:pic>
      <p:sp>
        <p:nvSpPr>
          <p:cNvPr id="2" name="Title 1">
            <a:extLst>
              <a:ext uri="{FF2B5EF4-FFF2-40B4-BE49-F238E27FC236}">
                <a16:creationId xmlns:a16="http://schemas.microsoft.com/office/drawing/2014/main" id="{2D7E3A18-1225-6779-22D7-C9E1F20F7FC3}"/>
              </a:ext>
            </a:extLst>
          </p:cNvPr>
          <p:cNvSpPr>
            <a:spLocks noGrp="1"/>
          </p:cNvSpPr>
          <p:nvPr>
            <p:ph type="title"/>
          </p:nvPr>
        </p:nvSpPr>
        <p:spPr>
          <a:xfrm>
            <a:off x="596900" y="395012"/>
            <a:ext cx="10756900" cy="994172"/>
          </a:xfrm>
        </p:spPr>
        <p:txBody>
          <a:bodyPr>
            <a:normAutofit fontScale="90000"/>
          </a:bodyPr>
          <a:lstStyle/>
          <a:p>
            <a:pPr algn="ctr"/>
            <a:r>
              <a:rPr lang="en-US" dirty="0"/>
              <a:t>Myths about physical racial difference hide social origins of disease</a:t>
            </a:r>
          </a:p>
        </p:txBody>
      </p:sp>
    </p:spTree>
    <p:extLst>
      <p:ext uri="{BB962C8B-B14F-4D97-AF65-F5344CB8AC3E}">
        <p14:creationId xmlns:p14="http://schemas.microsoft.com/office/powerpoint/2010/main" val="3784385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hlinkClick r:id="rId3"/>
            <a:extLst>
              <a:ext uri="{FF2B5EF4-FFF2-40B4-BE49-F238E27FC236}">
                <a16:creationId xmlns:a16="http://schemas.microsoft.com/office/drawing/2014/main" id="{48BD8786-4706-4CE0-AB1E-E317A55F1E12}"/>
              </a:ext>
            </a:extLst>
          </p:cNvPr>
          <p:cNvPicPr>
            <a:picLocks noChangeAspect="1"/>
          </p:cNvPicPr>
          <p:nvPr/>
        </p:nvPicPr>
        <p:blipFill>
          <a:blip r:embed="rId4"/>
          <a:stretch>
            <a:fillRect/>
          </a:stretch>
        </p:blipFill>
        <p:spPr>
          <a:xfrm>
            <a:off x="40920" y="569843"/>
            <a:ext cx="12151080" cy="5737635"/>
          </a:xfrm>
          <a:prstGeom prst="rect">
            <a:avLst/>
          </a:prstGeom>
          <a:ln w="73025">
            <a:solidFill>
              <a:srgbClr val="00B0F0"/>
            </a:solidFill>
          </a:ln>
        </p:spPr>
      </p:pic>
      <p:sp>
        <p:nvSpPr>
          <p:cNvPr id="18" name="TextBox 17">
            <a:extLst>
              <a:ext uri="{FF2B5EF4-FFF2-40B4-BE49-F238E27FC236}">
                <a16:creationId xmlns:a16="http://schemas.microsoft.com/office/drawing/2014/main" id="{FB79E307-7206-4889-9257-74CE6F39575B}"/>
              </a:ext>
            </a:extLst>
          </p:cNvPr>
          <p:cNvSpPr txBox="1"/>
          <p:nvPr/>
        </p:nvSpPr>
        <p:spPr>
          <a:xfrm>
            <a:off x="8668011" y="288912"/>
            <a:ext cx="3166669" cy="523220"/>
          </a:xfrm>
          <a:prstGeom prst="rect">
            <a:avLst/>
          </a:prstGeom>
          <a:solidFill>
            <a:srgbClr val="00B050"/>
          </a:solidFill>
          <a:ln>
            <a:solidFill>
              <a:schemeClr val="tx1"/>
            </a:solidFill>
          </a:ln>
        </p:spPr>
        <p:txBody>
          <a:bodyPr wrap="square" rtlCol="0">
            <a:spAutoFit/>
          </a:bodyPr>
          <a:lstStyle/>
          <a:p>
            <a:r>
              <a:rPr lang="en-US" sz="2800" dirty="0"/>
              <a:t>Reading/Questions 1</a:t>
            </a:r>
          </a:p>
        </p:txBody>
      </p:sp>
    </p:spTree>
    <p:extLst>
      <p:ext uri="{BB962C8B-B14F-4D97-AF65-F5344CB8AC3E}">
        <p14:creationId xmlns:p14="http://schemas.microsoft.com/office/powerpoint/2010/main" val="17362965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What are some historical events leading to the emergence of global health?</a:t>
            </a:r>
          </a:p>
        </p:txBody>
      </p:sp>
      <p:sp>
        <p:nvSpPr>
          <p:cNvPr id="3" name="Content Placeholder 2"/>
          <p:cNvSpPr>
            <a:spLocks noGrp="1"/>
          </p:cNvSpPr>
          <p:nvPr>
            <p:ph idx="1"/>
          </p:nvPr>
        </p:nvSpPr>
        <p:spPr>
          <a:xfrm>
            <a:off x="838200" y="2198078"/>
            <a:ext cx="10693400" cy="5081954"/>
          </a:xfrm>
        </p:spPr>
        <p:txBody>
          <a:bodyPr>
            <a:normAutofit/>
          </a:bodyPr>
          <a:lstStyle/>
          <a:p>
            <a:r>
              <a:rPr lang="en-US" sz="2875" dirty="0">
                <a:latin typeface="+mj-lt"/>
              </a:rPr>
              <a:t>Through expeditions in Egypt and India, the microbiologist Robert Koch isolated </a:t>
            </a:r>
            <a:r>
              <a:rPr lang="en-US" sz="2875" i="1" dirty="0">
                <a:latin typeface="+mj-lt"/>
              </a:rPr>
              <a:t>Vibrio cholerae </a:t>
            </a:r>
            <a:r>
              <a:rPr lang="en-US" sz="2875" dirty="0">
                <a:latin typeface="+mj-lt"/>
              </a:rPr>
              <a:t>in 1883, proving that heat and humidity were not barriers to tropical colonization – many of the time thought it was the ‘bad air’ of the tropics that caused cholera. </a:t>
            </a:r>
          </a:p>
          <a:p>
            <a:r>
              <a:rPr lang="en-US" sz="2875" dirty="0">
                <a:latin typeface="+mj-lt"/>
              </a:rPr>
              <a:t>The still relatively new idea of germ theory developed by Pasteur also implied that addressing the problem of germs </a:t>
            </a:r>
            <a:r>
              <a:rPr lang="en-US" sz="2875" b="1" dirty="0">
                <a:latin typeface="+mj-lt"/>
              </a:rPr>
              <a:t>would allow new tropical lands to be made more accessible.  </a:t>
            </a:r>
          </a:p>
          <a:p>
            <a:r>
              <a:rPr lang="en-US" sz="2875" dirty="0">
                <a:latin typeface="+mj-lt"/>
              </a:rPr>
              <a:t>Formation of the </a:t>
            </a:r>
            <a:r>
              <a:rPr lang="en-US" sz="2875" dirty="0">
                <a:latin typeface="+mj-lt"/>
                <a:hlinkClick r:id="rId3"/>
              </a:rPr>
              <a:t>London School of Tropical Medicine </a:t>
            </a:r>
            <a:r>
              <a:rPr lang="en-US" sz="2875" dirty="0">
                <a:latin typeface="+mj-lt"/>
              </a:rPr>
              <a:t>in 1899 was meant to foster this kind of </a:t>
            </a:r>
            <a:r>
              <a:rPr lang="en-US" sz="2875" b="1" dirty="0">
                <a:latin typeface="+mj-lt"/>
              </a:rPr>
              <a:t>imperial medicine. </a:t>
            </a:r>
            <a:r>
              <a:rPr lang="en-US" sz="2875" dirty="0">
                <a:latin typeface="+mj-lt"/>
              </a:rPr>
              <a:t>This is another way in which global health had its origins in colonialism.</a:t>
            </a:r>
          </a:p>
        </p:txBody>
      </p:sp>
      <p:sp>
        <p:nvSpPr>
          <p:cNvPr id="4" name="Slide Number Placeholder 3">
            <a:extLst>
              <a:ext uri="{FF2B5EF4-FFF2-40B4-BE49-F238E27FC236}">
                <a16:creationId xmlns:a16="http://schemas.microsoft.com/office/drawing/2014/main" id="{1C892821-4239-4756-869E-505FEDF9AFC0}"/>
              </a:ext>
            </a:extLst>
          </p:cNvPr>
          <p:cNvSpPr>
            <a:spLocks noGrp="1"/>
          </p:cNvSpPr>
          <p:nvPr>
            <p:ph type="sldNum" sz="quarter" idx="12"/>
          </p:nvPr>
        </p:nvSpPr>
        <p:spPr/>
        <p:txBody>
          <a:bodyPr/>
          <a:lstStyle/>
          <a:p>
            <a:fld id="{91F5D5B3-D24A-42EA-B582-81E5372869F6}" type="slidenum">
              <a:rPr lang="en-US" smtClean="0"/>
              <a:t>60</a:t>
            </a:fld>
            <a:endParaRPr lang="en-US" dirty="0"/>
          </a:p>
        </p:txBody>
      </p:sp>
    </p:spTree>
    <p:extLst>
      <p:ext uri="{BB962C8B-B14F-4D97-AF65-F5344CB8AC3E}">
        <p14:creationId xmlns:p14="http://schemas.microsoft.com/office/powerpoint/2010/main" val="32090157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31077" y="633653"/>
            <a:ext cx="3752193" cy="6471138"/>
          </a:xfrm>
        </p:spPr>
        <p:txBody>
          <a:bodyPr>
            <a:normAutofit/>
          </a:bodyPr>
          <a:lstStyle/>
          <a:p>
            <a:endParaRPr lang="en-US" dirty="0"/>
          </a:p>
          <a:p>
            <a:pPr lvl="1"/>
            <a:r>
              <a:rPr lang="en-US" sz="2800" dirty="0">
                <a:latin typeface="+mj-lt"/>
              </a:rPr>
              <a:t>The Pan American Sanitary Bureau (the </a:t>
            </a:r>
            <a:r>
              <a:rPr lang="en-US" sz="2800" dirty="0">
                <a:latin typeface="+mj-lt"/>
                <a:hlinkClick r:id="rId3"/>
              </a:rPr>
              <a:t>Pan American Health Organization </a:t>
            </a:r>
            <a:r>
              <a:rPr lang="en-US" sz="2800" dirty="0">
                <a:latin typeface="+mj-lt"/>
              </a:rPr>
              <a:t>today) was formed to coordinate the ultimately successful international effort to control yellow fever during the construction of the canal (1903-1914) </a:t>
            </a:r>
          </a:p>
          <a:p>
            <a:endParaRPr lang="en-US" sz="33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5851" y="1295805"/>
            <a:ext cx="7051169" cy="3701864"/>
          </a:xfrm>
          <a:prstGeom prst="rect">
            <a:avLst/>
          </a:prstGeom>
        </p:spPr>
      </p:pic>
      <p:sp>
        <p:nvSpPr>
          <p:cNvPr id="2" name="Slide Number Placeholder 1">
            <a:extLst>
              <a:ext uri="{FF2B5EF4-FFF2-40B4-BE49-F238E27FC236}">
                <a16:creationId xmlns:a16="http://schemas.microsoft.com/office/drawing/2014/main" id="{8369263E-8CD4-4263-8A4F-A4FE64CDD6CF}"/>
              </a:ext>
            </a:extLst>
          </p:cNvPr>
          <p:cNvSpPr>
            <a:spLocks noGrp="1"/>
          </p:cNvSpPr>
          <p:nvPr>
            <p:ph type="sldNum" sz="quarter" idx="12"/>
          </p:nvPr>
        </p:nvSpPr>
        <p:spPr/>
        <p:txBody>
          <a:bodyPr/>
          <a:lstStyle/>
          <a:p>
            <a:fld id="{91F5D5B3-D24A-42EA-B582-81E5372869F6}" type="slidenum">
              <a:rPr lang="en-US" smtClean="0"/>
              <a:t>61</a:t>
            </a:fld>
            <a:endParaRPr lang="en-US" dirty="0"/>
          </a:p>
        </p:txBody>
      </p:sp>
    </p:spTree>
    <p:extLst>
      <p:ext uri="{BB962C8B-B14F-4D97-AF65-F5344CB8AC3E}">
        <p14:creationId xmlns:p14="http://schemas.microsoft.com/office/powerpoint/2010/main" val="28817594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06248" y="724586"/>
            <a:ext cx="5907252" cy="6133414"/>
          </a:xfrm>
        </p:spPr>
        <p:txBody>
          <a:bodyPr>
            <a:noAutofit/>
          </a:bodyPr>
          <a:lstStyle/>
          <a:p>
            <a:r>
              <a:rPr lang="en-US" dirty="0">
                <a:latin typeface="Calibri Light" panose="020F0302020204030204" pitchFamily="34" charset="0"/>
              </a:rPr>
              <a:t>After World War 2, colonial power weakens throughout Asia and Africa and the era of colonial revolutions and self-determination begins. </a:t>
            </a:r>
          </a:p>
          <a:p>
            <a:r>
              <a:rPr lang="en-US" dirty="0">
                <a:latin typeface="Calibri Light" panose="020F0302020204030204" pitchFamily="34" charset="0"/>
              </a:rPr>
              <a:t>Global political and economic power becomes focused on contrasts in development among wealthier and more recently formed and poorer countries</a:t>
            </a:r>
          </a:p>
          <a:p>
            <a:r>
              <a:rPr lang="en-US" dirty="0">
                <a:latin typeface="Calibri Light" panose="020F0302020204030204" pitchFamily="34" charset="0"/>
              </a:rPr>
              <a:t>Internationalization of health along issues of health equity became more important under the newly formed United Nations in 1945 </a:t>
            </a:r>
          </a:p>
        </p:txBody>
      </p:sp>
      <p:pic>
        <p:nvPicPr>
          <p:cNvPr id="4" name="Picture 3" descr="A picture containing toy, colorful&#10;&#10;Description automatically generated">
            <a:extLst>
              <a:ext uri="{FF2B5EF4-FFF2-40B4-BE49-F238E27FC236}">
                <a16:creationId xmlns:a16="http://schemas.microsoft.com/office/drawing/2014/main" id="{D798C192-83E2-4B93-8030-94F4287357D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807" t="6558" b="6230"/>
          <a:stretch/>
        </p:blipFill>
        <p:spPr>
          <a:xfrm>
            <a:off x="6665291" y="726216"/>
            <a:ext cx="5526709" cy="5812696"/>
          </a:xfrm>
          <a:prstGeom prst="rect">
            <a:avLst/>
          </a:prstGeom>
        </p:spPr>
      </p:pic>
      <p:sp>
        <p:nvSpPr>
          <p:cNvPr id="2" name="Slide Number Placeholder 1">
            <a:extLst>
              <a:ext uri="{FF2B5EF4-FFF2-40B4-BE49-F238E27FC236}">
                <a16:creationId xmlns:a16="http://schemas.microsoft.com/office/drawing/2014/main" id="{480B1FF4-F0B8-44E5-94E2-E3B88BC85A77}"/>
              </a:ext>
            </a:extLst>
          </p:cNvPr>
          <p:cNvSpPr>
            <a:spLocks noGrp="1"/>
          </p:cNvSpPr>
          <p:nvPr>
            <p:ph type="sldNum" sz="quarter" idx="12"/>
          </p:nvPr>
        </p:nvSpPr>
        <p:spPr/>
        <p:txBody>
          <a:bodyPr/>
          <a:lstStyle/>
          <a:p>
            <a:fld id="{91F5D5B3-D24A-42EA-B582-81E5372869F6}" type="slidenum">
              <a:rPr lang="en-US" smtClean="0"/>
              <a:t>62</a:t>
            </a:fld>
            <a:endParaRPr lang="en-US" dirty="0"/>
          </a:p>
        </p:txBody>
      </p:sp>
    </p:spTree>
    <p:extLst>
      <p:ext uri="{BB962C8B-B14F-4D97-AF65-F5344CB8AC3E}">
        <p14:creationId xmlns:p14="http://schemas.microsoft.com/office/powerpoint/2010/main" val="16519414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75374" y="496890"/>
            <a:ext cx="4533214" cy="5942010"/>
          </a:xfrm>
        </p:spPr>
        <p:txBody>
          <a:bodyPr>
            <a:noAutofit/>
          </a:bodyPr>
          <a:lstStyle/>
          <a:p>
            <a:r>
              <a:rPr lang="en-US" sz="2400" dirty="0">
                <a:latin typeface="Calibri Light" panose="020F0302020204030204" pitchFamily="34" charset="0"/>
              </a:rPr>
              <a:t>Planning for the World Health Organization began at a 1945 meeting of the United Nations</a:t>
            </a:r>
          </a:p>
          <a:p>
            <a:r>
              <a:rPr lang="en-US" sz="2400" dirty="0">
                <a:latin typeface="Calibri Light" panose="020F0302020204030204" pitchFamily="34" charset="0"/>
              </a:rPr>
              <a:t>WHO originally promoted by Brazil and China (not the U.S. or Europe) </a:t>
            </a:r>
          </a:p>
          <a:p>
            <a:r>
              <a:rPr lang="en-US" sz="2400" dirty="0">
                <a:latin typeface="Calibri Light" panose="020F0302020204030204" pitchFamily="34" charset="0"/>
              </a:rPr>
              <a:t>WHO aimed to have global membership</a:t>
            </a:r>
          </a:p>
          <a:p>
            <a:r>
              <a:rPr lang="en-US" sz="2400" dirty="0">
                <a:latin typeface="Calibri Light" panose="020F0302020204030204" pitchFamily="34" charset="0"/>
              </a:rPr>
              <a:t>1947 saw the first crisis of WHO, a cholera outbreak in Egypt. WHO succeeded in preventing neighboring countries from imposing damaging quarantines;  provided rehydration treatments, deployed sanitation measures and vaccination.</a:t>
            </a:r>
          </a:p>
        </p:txBody>
      </p:sp>
      <p:pic>
        <p:nvPicPr>
          <p:cNvPr id="4" name="Picture 3">
            <a:extLst>
              <a:ext uri="{FF2B5EF4-FFF2-40B4-BE49-F238E27FC236}">
                <a16:creationId xmlns:a16="http://schemas.microsoft.com/office/drawing/2014/main" id="{F3F5974F-6366-4EB3-8ADF-1AD6BF38003B}"/>
              </a:ext>
            </a:extLst>
          </p:cNvPr>
          <p:cNvPicPr>
            <a:picLocks noChangeAspect="1"/>
          </p:cNvPicPr>
          <p:nvPr/>
        </p:nvPicPr>
        <p:blipFill>
          <a:blip r:embed="rId3"/>
          <a:stretch>
            <a:fillRect/>
          </a:stretch>
        </p:blipFill>
        <p:spPr>
          <a:xfrm>
            <a:off x="5008588" y="-93689"/>
            <a:ext cx="7391400" cy="6553200"/>
          </a:xfrm>
          <a:prstGeom prst="rect">
            <a:avLst/>
          </a:prstGeom>
        </p:spPr>
      </p:pic>
      <p:sp>
        <p:nvSpPr>
          <p:cNvPr id="2" name="Slide Number Placeholder 1">
            <a:extLst>
              <a:ext uri="{FF2B5EF4-FFF2-40B4-BE49-F238E27FC236}">
                <a16:creationId xmlns:a16="http://schemas.microsoft.com/office/drawing/2014/main" id="{3FBAE788-6992-4F8A-A979-24040FB4A730}"/>
              </a:ext>
            </a:extLst>
          </p:cNvPr>
          <p:cNvSpPr>
            <a:spLocks noGrp="1"/>
          </p:cNvSpPr>
          <p:nvPr>
            <p:ph type="sldNum" sz="quarter" idx="12"/>
          </p:nvPr>
        </p:nvSpPr>
        <p:spPr/>
        <p:txBody>
          <a:bodyPr/>
          <a:lstStyle/>
          <a:p>
            <a:fld id="{91F5D5B3-D24A-42EA-B582-81E5372869F6}" type="slidenum">
              <a:rPr lang="en-US" smtClean="0"/>
              <a:t>63</a:t>
            </a:fld>
            <a:endParaRPr lang="en-US" dirty="0"/>
          </a:p>
        </p:txBody>
      </p:sp>
    </p:spTree>
    <p:extLst>
      <p:ext uri="{BB962C8B-B14F-4D97-AF65-F5344CB8AC3E}">
        <p14:creationId xmlns:p14="http://schemas.microsoft.com/office/powerpoint/2010/main" val="39570256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97405" y="666072"/>
            <a:ext cx="5398595" cy="3263504"/>
          </a:xfrm>
        </p:spPr>
        <p:txBody>
          <a:bodyPr>
            <a:noAutofit/>
          </a:bodyPr>
          <a:lstStyle/>
          <a:p>
            <a:r>
              <a:rPr lang="en-US" sz="3000" dirty="0">
                <a:latin typeface="+mj-lt"/>
              </a:rPr>
              <a:t>With greater international legitimacy, WHO was formally established in 1948.</a:t>
            </a:r>
          </a:p>
          <a:p>
            <a:r>
              <a:rPr lang="en-US" sz="3000" dirty="0">
                <a:latin typeface="+mj-lt"/>
              </a:rPr>
              <a:t>1955 WHO proposed global eradication of malaria, a disease most common in tropical countries of former colonies of Africa, Asia, and South America, although this attempt failed</a:t>
            </a:r>
          </a:p>
          <a:p>
            <a:r>
              <a:rPr lang="en-US" sz="3000" dirty="0">
                <a:latin typeface="+mj-lt"/>
              </a:rPr>
              <a:t>1967 WHO began drive to eradicate smallpox, which was ultimately successful, twelve years later, in 1979</a:t>
            </a:r>
          </a:p>
        </p:txBody>
      </p:sp>
      <p:pic>
        <p:nvPicPr>
          <p:cNvPr id="4" name="Picture 3" descr="A close up of a sign&#10;&#10;Description automatically generated">
            <a:extLst>
              <a:ext uri="{FF2B5EF4-FFF2-40B4-BE49-F238E27FC236}">
                <a16:creationId xmlns:a16="http://schemas.microsoft.com/office/drawing/2014/main" id="{7700C181-1275-43C5-BD6D-E566F8D15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0139" y="666071"/>
            <a:ext cx="5514456" cy="5866443"/>
          </a:xfrm>
          <a:prstGeom prst="rect">
            <a:avLst/>
          </a:prstGeom>
        </p:spPr>
      </p:pic>
      <p:sp>
        <p:nvSpPr>
          <p:cNvPr id="2" name="Slide Number Placeholder 1">
            <a:extLst>
              <a:ext uri="{FF2B5EF4-FFF2-40B4-BE49-F238E27FC236}">
                <a16:creationId xmlns:a16="http://schemas.microsoft.com/office/drawing/2014/main" id="{674E1883-E124-4DB1-A4C4-5406DC96DFAA}"/>
              </a:ext>
            </a:extLst>
          </p:cNvPr>
          <p:cNvSpPr>
            <a:spLocks noGrp="1"/>
          </p:cNvSpPr>
          <p:nvPr>
            <p:ph type="sldNum" sz="quarter" idx="12"/>
          </p:nvPr>
        </p:nvSpPr>
        <p:spPr/>
        <p:txBody>
          <a:bodyPr/>
          <a:lstStyle/>
          <a:p>
            <a:fld id="{91F5D5B3-D24A-42EA-B582-81E5372869F6}" type="slidenum">
              <a:rPr lang="en-US" smtClean="0"/>
              <a:t>64</a:t>
            </a:fld>
            <a:endParaRPr lang="en-US" dirty="0"/>
          </a:p>
        </p:txBody>
      </p:sp>
    </p:spTree>
    <p:extLst>
      <p:ext uri="{BB962C8B-B14F-4D97-AF65-F5344CB8AC3E}">
        <p14:creationId xmlns:p14="http://schemas.microsoft.com/office/powerpoint/2010/main" val="40671253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What are the legacies of colonialism in global health today?</a:t>
            </a:r>
          </a:p>
        </p:txBody>
      </p:sp>
      <p:sp>
        <p:nvSpPr>
          <p:cNvPr id="3" name="Content Placeholder 2"/>
          <p:cNvSpPr>
            <a:spLocks noGrp="1"/>
          </p:cNvSpPr>
          <p:nvPr>
            <p:ph idx="1"/>
          </p:nvPr>
        </p:nvSpPr>
        <p:spPr>
          <a:xfrm>
            <a:off x="838200" y="1825625"/>
            <a:ext cx="10515600" cy="4874113"/>
          </a:xfrm>
        </p:spPr>
        <p:txBody>
          <a:bodyPr>
            <a:normAutofit/>
          </a:bodyPr>
          <a:lstStyle/>
          <a:p>
            <a:r>
              <a:rPr lang="en-US" dirty="0">
                <a:latin typeface="Calibri Light" panose="020F0302020204030204" pitchFamily="34" charset="0"/>
                <a:cs typeface="Calibri Light" panose="020F0302020204030204" pitchFamily="34" charset="0"/>
              </a:rPr>
              <a:t>Command-and-control top-down administration of responses to global health issues.</a:t>
            </a:r>
          </a:p>
          <a:p>
            <a:r>
              <a:rPr lang="en-US" dirty="0">
                <a:latin typeface="Calibri Light" panose="020F0302020204030204" pitchFamily="34" charset="0"/>
                <a:cs typeface="Calibri Light" panose="020F0302020204030204" pitchFamily="34" charset="0"/>
              </a:rPr>
              <a:t>Eradication of a disease often stressed more than the long-term efforts to strengthen existing health systems and address the social and economic roots of disease</a:t>
            </a:r>
          </a:p>
          <a:p>
            <a:r>
              <a:rPr lang="en-US" dirty="0">
                <a:latin typeface="Calibri Light" panose="020F0302020204030204" pitchFamily="34" charset="0"/>
                <a:cs typeface="Calibri Light" panose="020F0302020204030204" pitchFamily="34" charset="0"/>
              </a:rPr>
              <a:t>Although wealthier nations now extend health care help in a global context, their colonial governments aimed to keep developing nations less economically empowered, sometimes for centuries </a:t>
            </a:r>
          </a:p>
          <a:p>
            <a:r>
              <a:rPr lang="en-US" dirty="0">
                <a:latin typeface="Calibri Light" panose="020F0302020204030204" pitchFamily="34" charset="0"/>
                <a:cs typeface="Calibri Light" panose="020F0302020204030204" pitchFamily="34" charset="0"/>
              </a:rPr>
              <a:t>Call are being made to ‘decolonize’ global health</a:t>
            </a:r>
          </a:p>
          <a:p>
            <a:endParaRPr lang="en-US" dirty="0"/>
          </a:p>
          <a:p>
            <a:endParaRPr lang="en-US" dirty="0"/>
          </a:p>
        </p:txBody>
      </p:sp>
      <p:sp>
        <p:nvSpPr>
          <p:cNvPr id="4" name="Slide Number Placeholder 3">
            <a:extLst>
              <a:ext uri="{FF2B5EF4-FFF2-40B4-BE49-F238E27FC236}">
                <a16:creationId xmlns:a16="http://schemas.microsoft.com/office/drawing/2014/main" id="{7F598D04-FCA9-48B2-BB32-A3D21F164042}"/>
              </a:ext>
            </a:extLst>
          </p:cNvPr>
          <p:cNvSpPr>
            <a:spLocks noGrp="1"/>
          </p:cNvSpPr>
          <p:nvPr>
            <p:ph type="sldNum" sz="quarter" idx="12"/>
          </p:nvPr>
        </p:nvSpPr>
        <p:spPr/>
        <p:txBody>
          <a:bodyPr/>
          <a:lstStyle/>
          <a:p>
            <a:fld id="{91F5D5B3-D24A-42EA-B582-81E5372869F6}" type="slidenum">
              <a:rPr lang="en-US" smtClean="0"/>
              <a:t>65</a:t>
            </a:fld>
            <a:endParaRPr lang="en-US" dirty="0"/>
          </a:p>
        </p:txBody>
      </p:sp>
    </p:spTree>
    <p:extLst>
      <p:ext uri="{BB962C8B-B14F-4D97-AF65-F5344CB8AC3E}">
        <p14:creationId xmlns:p14="http://schemas.microsoft.com/office/powerpoint/2010/main" val="7621812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F6898-9898-49B5-A2D2-7C724F17B7AE}"/>
              </a:ext>
            </a:extLst>
          </p:cNvPr>
          <p:cNvSpPr>
            <a:spLocks noGrp="1"/>
          </p:cNvSpPr>
          <p:nvPr>
            <p:ph type="title"/>
          </p:nvPr>
        </p:nvSpPr>
        <p:spPr/>
        <p:txBody>
          <a:bodyPr/>
          <a:lstStyle/>
          <a:p>
            <a:pPr algn="ctr"/>
            <a:r>
              <a:rPr lang="en-US" dirty="0"/>
              <a:t>What does “decolonializing” global health mean?</a:t>
            </a:r>
          </a:p>
        </p:txBody>
      </p:sp>
      <p:pic>
        <p:nvPicPr>
          <p:cNvPr id="4" name="Content Placeholder 3">
            <a:hlinkClick r:id="rId3"/>
            <a:extLst>
              <a:ext uri="{FF2B5EF4-FFF2-40B4-BE49-F238E27FC236}">
                <a16:creationId xmlns:a16="http://schemas.microsoft.com/office/drawing/2014/main" id="{0D538BEE-1037-4FF3-B4B6-4B0CE119BF8A}"/>
              </a:ext>
            </a:extLst>
          </p:cNvPr>
          <p:cNvPicPr>
            <a:picLocks noGrp="1" noChangeAspect="1"/>
          </p:cNvPicPr>
          <p:nvPr>
            <p:ph idx="1"/>
          </p:nvPr>
        </p:nvPicPr>
        <p:blipFill>
          <a:blip r:embed="rId4"/>
          <a:stretch>
            <a:fillRect/>
          </a:stretch>
        </p:blipFill>
        <p:spPr>
          <a:xfrm>
            <a:off x="7404483" y="1847850"/>
            <a:ext cx="4542495" cy="4351338"/>
          </a:xfrm>
          <a:prstGeom prst="rect">
            <a:avLst/>
          </a:prstGeom>
          <a:ln w="47625">
            <a:solidFill>
              <a:schemeClr val="accent1"/>
            </a:solidFill>
          </a:ln>
        </p:spPr>
      </p:pic>
      <p:sp>
        <p:nvSpPr>
          <p:cNvPr id="5" name="Content Placeholder 2">
            <a:extLst>
              <a:ext uri="{FF2B5EF4-FFF2-40B4-BE49-F238E27FC236}">
                <a16:creationId xmlns:a16="http://schemas.microsoft.com/office/drawing/2014/main" id="{7351428C-9C34-4A92-8E18-07C784E5AFDB}"/>
              </a:ext>
            </a:extLst>
          </p:cNvPr>
          <p:cNvSpPr txBox="1">
            <a:spLocks/>
          </p:cNvSpPr>
          <p:nvPr/>
        </p:nvSpPr>
        <p:spPr>
          <a:xfrm>
            <a:off x="245022" y="1690688"/>
            <a:ext cx="6739102" cy="48741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Light" panose="020F0302020204030204" pitchFamily="34" charset="0"/>
                <a:cs typeface="Calibri Light" panose="020F0302020204030204" pitchFamily="34" charset="0"/>
              </a:rPr>
              <a:t>Addressing the legacy of power and control left by colonialism</a:t>
            </a:r>
          </a:p>
          <a:p>
            <a:pPr lvl="1"/>
            <a:r>
              <a:rPr lang="en-US" sz="2800" dirty="0">
                <a:latin typeface="Calibri Light" panose="020F0302020204030204" pitchFamily="34" charset="0"/>
                <a:cs typeface="Calibri Light" panose="020F0302020204030204" pitchFamily="34" charset="0"/>
              </a:rPr>
              <a:t>Global health research largely dominated by Western researchers building their careers off studies of people who may not benefit from their participation</a:t>
            </a:r>
            <a:endParaRPr lang="en-US" sz="2600" dirty="0">
              <a:latin typeface="Calibri Light" panose="020F0302020204030204" pitchFamily="34" charset="0"/>
              <a:cs typeface="Calibri Light" panose="020F0302020204030204" pitchFamily="34" charset="0"/>
            </a:endParaRPr>
          </a:p>
          <a:p>
            <a:pPr lvl="1"/>
            <a:r>
              <a:rPr lang="en-US" sz="2800" dirty="0">
                <a:latin typeface="Calibri Light" panose="020F0302020204030204" pitchFamily="34" charset="0"/>
                <a:cs typeface="Calibri Light" panose="020F0302020204030204" pitchFamily="34" charset="0"/>
              </a:rPr>
              <a:t>Relationships within global health are still heavily dominated by the idea that the Global North is "helping" the Global South.</a:t>
            </a:r>
          </a:p>
          <a:p>
            <a:pPr marL="457200" lvl="1" indent="0">
              <a:buNone/>
            </a:pPr>
            <a:endParaRPr lang="en-US" sz="2800" dirty="0">
              <a:latin typeface="Calibri Light" panose="020F0302020204030204" pitchFamily="34" charset="0"/>
              <a:cs typeface="Calibri Light" panose="020F0302020204030204" pitchFamily="34" charset="0"/>
            </a:endParaRPr>
          </a:p>
          <a:p>
            <a:pPr marL="457200" lvl="1" indent="0">
              <a:buNone/>
            </a:pPr>
            <a:endParaRPr lang="en-US" sz="2800" dirty="0"/>
          </a:p>
          <a:p>
            <a:endParaRPr lang="en-US" dirty="0"/>
          </a:p>
        </p:txBody>
      </p:sp>
      <p:sp>
        <p:nvSpPr>
          <p:cNvPr id="3" name="Slide Number Placeholder 2">
            <a:extLst>
              <a:ext uri="{FF2B5EF4-FFF2-40B4-BE49-F238E27FC236}">
                <a16:creationId xmlns:a16="http://schemas.microsoft.com/office/drawing/2014/main" id="{69CAA523-1894-4CFD-B9AF-D4DBDE9A3009}"/>
              </a:ext>
            </a:extLst>
          </p:cNvPr>
          <p:cNvSpPr>
            <a:spLocks noGrp="1"/>
          </p:cNvSpPr>
          <p:nvPr>
            <p:ph type="sldNum" sz="quarter" idx="12"/>
          </p:nvPr>
        </p:nvSpPr>
        <p:spPr/>
        <p:txBody>
          <a:bodyPr/>
          <a:lstStyle/>
          <a:p>
            <a:fld id="{91F5D5B3-D24A-42EA-B582-81E5372869F6}" type="slidenum">
              <a:rPr lang="en-US" smtClean="0"/>
              <a:t>66</a:t>
            </a:fld>
            <a:endParaRPr lang="en-US" dirty="0"/>
          </a:p>
        </p:txBody>
      </p:sp>
      <p:sp>
        <p:nvSpPr>
          <p:cNvPr id="6" name="TextBox 5">
            <a:extLst>
              <a:ext uri="{FF2B5EF4-FFF2-40B4-BE49-F238E27FC236}">
                <a16:creationId xmlns:a16="http://schemas.microsoft.com/office/drawing/2014/main" id="{74C34A98-0FC7-7F03-40E8-5A1EE3A99A46}"/>
              </a:ext>
            </a:extLst>
          </p:cNvPr>
          <p:cNvSpPr txBox="1"/>
          <p:nvPr/>
        </p:nvSpPr>
        <p:spPr>
          <a:xfrm>
            <a:off x="8092395" y="1167468"/>
            <a:ext cx="3166669" cy="523220"/>
          </a:xfrm>
          <a:prstGeom prst="rect">
            <a:avLst/>
          </a:prstGeom>
          <a:solidFill>
            <a:srgbClr val="00B050"/>
          </a:solidFill>
          <a:ln>
            <a:solidFill>
              <a:schemeClr val="tx1"/>
            </a:solidFill>
          </a:ln>
        </p:spPr>
        <p:txBody>
          <a:bodyPr wrap="square" rtlCol="0">
            <a:spAutoFit/>
          </a:bodyPr>
          <a:lstStyle/>
          <a:p>
            <a:r>
              <a:rPr lang="en-US" sz="2800" dirty="0"/>
              <a:t>Reading/Questions 1</a:t>
            </a:r>
          </a:p>
        </p:txBody>
      </p:sp>
    </p:spTree>
    <p:extLst>
      <p:ext uri="{BB962C8B-B14F-4D97-AF65-F5344CB8AC3E}">
        <p14:creationId xmlns:p14="http://schemas.microsoft.com/office/powerpoint/2010/main" val="38387867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4D29B-EB2A-4926-A1FE-C1D40B9924AE}"/>
              </a:ext>
            </a:extLst>
          </p:cNvPr>
          <p:cNvSpPr>
            <a:spLocks noGrp="1"/>
          </p:cNvSpPr>
          <p:nvPr>
            <p:ph type="title"/>
          </p:nvPr>
        </p:nvSpPr>
        <p:spPr>
          <a:xfrm>
            <a:off x="838200" y="365125"/>
            <a:ext cx="5827940" cy="1325563"/>
          </a:xfrm>
        </p:spPr>
        <p:txBody>
          <a:bodyPr/>
          <a:lstStyle/>
          <a:p>
            <a:r>
              <a:rPr lang="en-US" dirty="0"/>
              <a:t>What is safari science?</a:t>
            </a:r>
          </a:p>
        </p:txBody>
      </p:sp>
      <p:sp>
        <p:nvSpPr>
          <p:cNvPr id="5" name="Content Placeholder 2">
            <a:extLst>
              <a:ext uri="{FF2B5EF4-FFF2-40B4-BE49-F238E27FC236}">
                <a16:creationId xmlns:a16="http://schemas.microsoft.com/office/drawing/2014/main" id="{018D6CC7-FA88-40C0-8FD0-9C23D9F04900}"/>
              </a:ext>
            </a:extLst>
          </p:cNvPr>
          <p:cNvSpPr txBox="1">
            <a:spLocks/>
          </p:cNvSpPr>
          <p:nvPr/>
        </p:nvSpPr>
        <p:spPr>
          <a:xfrm>
            <a:off x="384849" y="1618762"/>
            <a:ext cx="6178863" cy="487411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Label given to some scientific studies that take place in developing world by scientists from wealthier nations</a:t>
            </a:r>
          </a:p>
          <a:p>
            <a:pPr lvl="1"/>
            <a:r>
              <a:rPr lang="en-US" dirty="0"/>
              <a:t>Local investigators function more as data collectors and translators than fully vested collaborators.</a:t>
            </a:r>
          </a:p>
          <a:p>
            <a:pPr lvl="1"/>
            <a:r>
              <a:rPr lang="en-US" dirty="0"/>
              <a:t>Funding originates from developed countries and most money goes to researchers and labs of these countries</a:t>
            </a:r>
          </a:p>
          <a:p>
            <a:pPr lvl="1"/>
            <a:r>
              <a:rPr lang="en-US" dirty="0"/>
              <a:t>Research questions guided by outside agencies rather than by local country priorities</a:t>
            </a:r>
          </a:p>
          <a:p>
            <a:pPr lvl="1"/>
            <a:r>
              <a:rPr lang="en-US" dirty="0"/>
              <a:t>Samples and data are extracted and housed outside of the countries where they originated</a:t>
            </a:r>
          </a:p>
          <a:p>
            <a:pPr lvl="1"/>
            <a:r>
              <a:rPr lang="en-US" dirty="0"/>
              <a:t>Benefits may not prioritize the countries where the research took place</a:t>
            </a:r>
          </a:p>
          <a:p>
            <a:endParaRPr lang="en-US" dirty="0"/>
          </a:p>
        </p:txBody>
      </p:sp>
      <p:pic>
        <p:nvPicPr>
          <p:cNvPr id="7" name="Picture 6">
            <a:hlinkClick r:id="rId3"/>
            <a:extLst>
              <a:ext uri="{FF2B5EF4-FFF2-40B4-BE49-F238E27FC236}">
                <a16:creationId xmlns:a16="http://schemas.microsoft.com/office/drawing/2014/main" id="{32CBF576-1C6E-4742-856A-AFBD48CC1D38}"/>
              </a:ext>
            </a:extLst>
          </p:cNvPr>
          <p:cNvPicPr>
            <a:picLocks noChangeAspect="1"/>
          </p:cNvPicPr>
          <p:nvPr/>
        </p:nvPicPr>
        <p:blipFill>
          <a:blip r:embed="rId4"/>
          <a:stretch>
            <a:fillRect/>
          </a:stretch>
        </p:blipFill>
        <p:spPr>
          <a:xfrm>
            <a:off x="6666140" y="1160655"/>
            <a:ext cx="5333996" cy="4987897"/>
          </a:xfrm>
          <a:prstGeom prst="rect">
            <a:avLst/>
          </a:prstGeom>
          <a:ln w="22225">
            <a:solidFill>
              <a:schemeClr val="accent1"/>
            </a:solidFill>
          </a:ln>
        </p:spPr>
      </p:pic>
      <p:sp>
        <p:nvSpPr>
          <p:cNvPr id="3" name="Slide Number Placeholder 2">
            <a:extLst>
              <a:ext uri="{FF2B5EF4-FFF2-40B4-BE49-F238E27FC236}">
                <a16:creationId xmlns:a16="http://schemas.microsoft.com/office/drawing/2014/main" id="{7B5728FE-F3A1-43EC-8BEB-2DB721EA9A2C}"/>
              </a:ext>
            </a:extLst>
          </p:cNvPr>
          <p:cNvSpPr>
            <a:spLocks noGrp="1"/>
          </p:cNvSpPr>
          <p:nvPr>
            <p:ph type="sldNum" sz="quarter" idx="12"/>
          </p:nvPr>
        </p:nvSpPr>
        <p:spPr/>
        <p:txBody>
          <a:bodyPr/>
          <a:lstStyle/>
          <a:p>
            <a:fld id="{91F5D5B3-D24A-42EA-B582-81E5372869F6}" type="slidenum">
              <a:rPr lang="en-US" smtClean="0"/>
              <a:t>67</a:t>
            </a:fld>
            <a:endParaRPr lang="en-US" dirty="0"/>
          </a:p>
        </p:txBody>
      </p:sp>
    </p:spTree>
    <p:extLst>
      <p:ext uri="{BB962C8B-B14F-4D97-AF65-F5344CB8AC3E}">
        <p14:creationId xmlns:p14="http://schemas.microsoft.com/office/powerpoint/2010/main" val="35394750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hlinkClick r:id="rId3"/>
            <a:extLst>
              <a:ext uri="{FF2B5EF4-FFF2-40B4-BE49-F238E27FC236}">
                <a16:creationId xmlns:a16="http://schemas.microsoft.com/office/drawing/2014/main" id="{4B3EE1F4-A2E4-8A49-9E00-11F4C8F4D28C}"/>
              </a:ext>
            </a:extLst>
          </p:cNvPr>
          <p:cNvPicPr>
            <a:picLocks noGrp="1" noChangeAspect="1"/>
          </p:cNvPicPr>
          <p:nvPr>
            <p:ph idx="1"/>
          </p:nvPr>
        </p:nvPicPr>
        <p:blipFill>
          <a:blip r:embed="rId4"/>
          <a:stretch>
            <a:fillRect/>
          </a:stretch>
        </p:blipFill>
        <p:spPr>
          <a:xfrm>
            <a:off x="2769660" y="127453"/>
            <a:ext cx="6870209" cy="6594021"/>
          </a:xfrm>
          <a:ln w="47625">
            <a:solidFill>
              <a:schemeClr val="accent1"/>
            </a:solidFill>
          </a:ln>
        </p:spPr>
      </p:pic>
      <p:sp>
        <p:nvSpPr>
          <p:cNvPr id="4" name="Slide Number Placeholder 3">
            <a:extLst>
              <a:ext uri="{FF2B5EF4-FFF2-40B4-BE49-F238E27FC236}">
                <a16:creationId xmlns:a16="http://schemas.microsoft.com/office/drawing/2014/main" id="{F3F3C008-8B9B-90E9-71CB-51BBE9843384}"/>
              </a:ext>
            </a:extLst>
          </p:cNvPr>
          <p:cNvSpPr>
            <a:spLocks noGrp="1"/>
          </p:cNvSpPr>
          <p:nvPr>
            <p:ph type="sldNum" sz="quarter" idx="12"/>
          </p:nvPr>
        </p:nvSpPr>
        <p:spPr/>
        <p:txBody>
          <a:bodyPr/>
          <a:lstStyle/>
          <a:p>
            <a:fld id="{91F5D5B3-D24A-42EA-B582-81E5372869F6}" type="slidenum">
              <a:rPr lang="en-US" smtClean="0"/>
              <a:pPr/>
              <a:t>68</a:t>
            </a:fld>
            <a:endParaRPr lang="en-US" dirty="0"/>
          </a:p>
        </p:txBody>
      </p:sp>
      <p:sp>
        <p:nvSpPr>
          <p:cNvPr id="7" name="TextBox 6">
            <a:extLst>
              <a:ext uri="{FF2B5EF4-FFF2-40B4-BE49-F238E27FC236}">
                <a16:creationId xmlns:a16="http://schemas.microsoft.com/office/drawing/2014/main" id="{8F45E496-EDFC-8045-E1E3-D7648163759D}"/>
              </a:ext>
            </a:extLst>
          </p:cNvPr>
          <p:cNvSpPr txBox="1"/>
          <p:nvPr/>
        </p:nvSpPr>
        <p:spPr>
          <a:xfrm>
            <a:off x="8326552" y="2579667"/>
            <a:ext cx="2743200" cy="461665"/>
          </a:xfrm>
          <a:prstGeom prst="rect">
            <a:avLst/>
          </a:prstGeom>
          <a:solidFill>
            <a:srgbClr val="00B050"/>
          </a:solidFill>
          <a:ln>
            <a:solidFill>
              <a:schemeClr val="tx1"/>
            </a:solidFill>
          </a:ln>
        </p:spPr>
        <p:txBody>
          <a:bodyPr wrap="square" rtlCol="0">
            <a:spAutoFit/>
          </a:bodyPr>
          <a:lstStyle/>
          <a:p>
            <a:r>
              <a:rPr lang="en-US" sz="2400" dirty="0"/>
              <a:t>Reading/Questions 1</a:t>
            </a:r>
          </a:p>
        </p:txBody>
      </p:sp>
    </p:spTree>
    <p:extLst>
      <p:ext uri="{BB962C8B-B14F-4D97-AF65-F5344CB8AC3E}">
        <p14:creationId xmlns:p14="http://schemas.microsoft.com/office/powerpoint/2010/main" val="3061220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71D27AC-0DF6-1BE1-D234-5A9CB64ACDE7}"/>
              </a:ext>
            </a:extLst>
          </p:cNvPr>
          <p:cNvPicPr>
            <a:picLocks noGrp="1" noChangeAspect="1"/>
          </p:cNvPicPr>
          <p:nvPr>
            <p:ph idx="1"/>
          </p:nvPr>
        </p:nvPicPr>
        <p:blipFill rotWithShape="1">
          <a:blip r:embed="rId3"/>
          <a:srcRect t="11432" b="49633"/>
          <a:stretch/>
        </p:blipFill>
        <p:spPr>
          <a:xfrm>
            <a:off x="495300" y="319747"/>
            <a:ext cx="10515600" cy="1319645"/>
          </a:xfrm>
        </p:spPr>
      </p:pic>
      <p:sp>
        <p:nvSpPr>
          <p:cNvPr id="4" name="Slide Number Placeholder 3">
            <a:extLst>
              <a:ext uri="{FF2B5EF4-FFF2-40B4-BE49-F238E27FC236}">
                <a16:creationId xmlns:a16="http://schemas.microsoft.com/office/drawing/2014/main" id="{A1B05181-C047-EF2E-FD58-FD68E6FD68AF}"/>
              </a:ext>
            </a:extLst>
          </p:cNvPr>
          <p:cNvSpPr>
            <a:spLocks noGrp="1"/>
          </p:cNvSpPr>
          <p:nvPr>
            <p:ph type="sldNum" sz="quarter" idx="12"/>
          </p:nvPr>
        </p:nvSpPr>
        <p:spPr/>
        <p:txBody>
          <a:bodyPr/>
          <a:lstStyle/>
          <a:p>
            <a:fld id="{91F5D5B3-D24A-42EA-B582-81E5372869F6}" type="slidenum">
              <a:rPr lang="en-US" smtClean="0"/>
              <a:pPr/>
              <a:t>7</a:t>
            </a:fld>
            <a:endParaRPr lang="en-US" dirty="0"/>
          </a:p>
        </p:txBody>
      </p:sp>
      <p:pic>
        <p:nvPicPr>
          <p:cNvPr id="8" name="Picture 7">
            <a:hlinkClick r:id="rId4"/>
            <a:extLst>
              <a:ext uri="{FF2B5EF4-FFF2-40B4-BE49-F238E27FC236}">
                <a16:creationId xmlns:a16="http://schemas.microsoft.com/office/drawing/2014/main" id="{2CE23182-2D61-3130-3D40-A5AF1BB509E5}"/>
              </a:ext>
            </a:extLst>
          </p:cNvPr>
          <p:cNvPicPr>
            <a:picLocks noChangeAspect="1"/>
          </p:cNvPicPr>
          <p:nvPr/>
        </p:nvPicPr>
        <p:blipFill rotWithShape="1">
          <a:blip r:embed="rId5"/>
          <a:srcRect l="58722" t="34665" r="8125" b="15543"/>
          <a:stretch/>
        </p:blipFill>
        <p:spPr>
          <a:xfrm>
            <a:off x="4279322" y="1805181"/>
            <a:ext cx="6731578" cy="4551169"/>
          </a:xfrm>
          <a:prstGeom prst="rect">
            <a:avLst/>
          </a:prstGeom>
          <a:ln w="34925">
            <a:solidFill>
              <a:schemeClr val="accent1"/>
            </a:solidFill>
          </a:ln>
        </p:spPr>
      </p:pic>
      <p:pic>
        <p:nvPicPr>
          <p:cNvPr id="9" name="Content Placeholder 5">
            <a:extLst>
              <a:ext uri="{FF2B5EF4-FFF2-40B4-BE49-F238E27FC236}">
                <a16:creationId xmlns:a16="http://schemas.microsoft.com/office/drawing/2014/main" id="{3CD90866-EAFA-FCD2-0790-9CC0587E023B}"/>
              </a:ext>
            </a:extLst>
          </p:cNvPr>
          <p:cNvPicPr>
            <a:picLocks noChangeAspect="1"/>
          </p:cNvPicPr>
          <p:nvPr/>
        </p:nvPicPr>
        <p:blipFill rotWithShape="1">
          <a:blip r:embed="rId3"/>
          <a:srcRect l="34716" t="70396" r="30616"/>
          <a:stretch/>
        </p:blipFill>
        <p:spPr>
          <a:xfrm>
            <a:off x="290945" y="1805181"/>
            <a:ext cx="3645477" cy="1003383"/>
          </a:xfrm>
          <a:prstGeom prst="rect">
            <a:avLst/>
          </a:prstGeom>
        </p:spPr>
      </p:pic>
      <p:sp>
        <p:nvSpPr>
          <p:cNvPr id="10" name="TextBox 9">
            <a:extLst>
              <a:ext uri="{FF2B5EF4-FFF2-40B4-BE49-F238E27FC236}">
                <a16:creationId xmlns:a16="http://schemas.microsoft.com/office/drawing/2014/main" id="{068A556F-CE3C-16D6-F0F8-732DC34F1474}"/>
              </a:ext>
            </a:extLst>
          </p:cNvPr>
          <p:cNvSpPr txBox="1"/>
          <p:nvPr/>
        </p:nvSpPr>
        <p:spPr>
          <a:xfrm>
            <a:off x="8953501" y="1491454"/>
            <a:ext cx="2743199" cy="461665"/>
          </a:xfrm>
          <a:prstGeom prst="rect">
            <a:avLst/>
          </a:prstGeom>
          <a:solidFill>
            <a:srgbClr val="00B050"/>
          </a:solidFill>
          <a:ln>
            <a:solidFill>
              <a:schemeClr val="tx1"/>
            </a:solidFill>
          </a:ln>
        </p:spPr>
        <p:txBody>
          <a:bodyPr wrap="square" rtlCol="0">
            <a:spAutoFit/>
          </a:bodyPr>
          <a:lstStyle/>
          <a:p>
            <a:r>
              <a:rPr lang="en-US" sz="2400" dirty="0"/>
              <a:t>Reading/Questions 1</a:t>
            </a:r>
          </a:p>
        </p:txBody>
      </p:sp>
    </p:spTree>
    <p:extLst>
      <p:ext uri="{BB962C8B-B14F-4D97-AF65-F5344CB8AC3E}">
        <p14:creationId xmlns:p14="http://schemas.microsoft.com/office/powerpoint/2010/main" val="1015838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09134-F237-463A-98E1-ECD43CB2CC84}"/>
              </a:ext>
            </a:extLst>
          </p:cNvPr>
          <p:cNvSpPr>
            <a:spLocks noGrp="1"/>
          </p:cNvSpPr>
          <p:nvPr>
            <p:ph type="title"/>
          </p:nvPr>
        </p:nvSpPr>
        <p:spPr>
          <a:xfrm>
            <a:off x="555171" y="205580"/>
            <a:ext cx="11410287" cy="1325563"/>
          </a:xfrm>
        </p:spPr>
        <p:txBody>
          <a:bodyPr>
            <a:normAutofit/>
          </a:bodyPr>
          <a:lstStyle/>
          <a:p>
            <a:pPr algn="ctr"/>
            <a:r>
              <a:rPr lang="en-US" sz="4000" dirty="0"/>
              <a:t>However, stark differences in global health remain </a:t>
            </a:r>
          </a:p>
        </p:txBody>
      </p:sp>
      <p:pic>
        <p:nvPicPr>
          <p:cNvPr id="4" name="Content Placeholder 3">
            <a:extLst>
              <a:ext uri="{FF2B5EF4-FFF2-40B4-BE49-F238E27FC236}">
                <a16:creationId xmlns:a16="http://schemas.microsoft.com/office/drawing/2014/main" id="{394DBA01-4B23-4955-9BE1-BD43DADFACE2}"/>
              </a:ext>
            </a:extLst>
          </p:cNvPr>
          <p:cNvPicPr>
            <a:picLocks noGrp="1" noChangeAspect="1"/>
          </p:cNvPicPr>
          <p:nvPr>
            <p:ph idx="1"/>
          </p:nvPr>
        </p:nvPicPr>
        <p:blipFill rotWithShape="1">
          <a:blip r:embed="rId3"/>
          <a:srcRect l="50836" t="10805"/>
          <a:stretch/>
        </p:blipFill>
        <p:spPr>
          <a:xfrm>
            <a:off x="2729947" y="1311965"/>
            <a:ext cx="6546575" cy="5884181"/>
          </a:xfrm>
          <a:prstGeom prst="rect">
            <a:avLst/>
          </a:prstGeom>
        </p:spPr>
      </p:pic>
      <p:sp>
        <p:nvSpPr>
          <p:cNvPr id="3" name="Slide Number Placeholder 2">
            <a:extLst>
              <a:ext uri="{FF2B5EF4-FFF2-40B4-BE49-F238E27FC236}">
                <a16:creationId xmlns:a16="http://schemas.microsoft.com/office/drawing/2014/main" id="{5DCBB8B6-E3C1-4E88-B83A-AB15D2655BBF}"/>
              </a:ext>
            </a:extLst>
          </p:cNvPr>
          <p:cNvSpPr>
            <a:spLocks noGrp="1"/>
          </p:cNvSpPr>
          <p:nvPr>
            <p:ph type="sldNum" sz="quarter" idx="12"/>
          </p:nvPr>
        </p:nvSpPr>
        <p:spPr/>
        <p:txBody>
          <a:bodyPr/>
          <a:lstStyle/>
          <a:p>
            <a:fld id="{91F5D5B3-D24A-42EA-B582-81E5372869F6}" type="slidenum">
              <a:rPr lang="en-US" smtClean="0"/>
              <a:t>8</a:t>
            </a:fld>
            <a:endParaRPr lang="en-US" dirty="0"/>
          </a:p>
        </p:txBody>
      </p:sp>
    </p:spTree>
    <p:extLst>
      <p:ext uri="{BB962C8B-B14F-4D97-AF65-F5344CB8AC3E}">
        <p14:creationId xmlns:p14="http://schemas.microsoft.com/office/powerpoint/2010/main" val="1563634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9D3A43C-568F-40E4-9051-82F0966323DA}"/>
              </a:ext>
            </a:extLst>
          </p:cNvPr>
          <p:cNvSpPr>
            <a:spLocks noGrp="1"/>
          </p:cNvSpPr>
          <p:nvPr>
            <p:ph type="title"/>
          </p:nvPr>
        </p:nvSpPr>
        <p:spPr>
          <a:xfrm>
            <a:off x="838199" y="365125"/>
            <a:ext cx="10974859" cy="1325563"/>
          </a:xfrm>
        </p:spPr>
        <p:txBody>
          <a:bodyPr>
            <a:normAutofit/>
          </a:bodyPr>
          <a:lstStyle/>
          <a:p>
            <a:pPr algn="ctr"/>
            <a:r>
              <a:rPr lang="en-US" sz="4000" dirty="0"/>
              <a:t>Global and continental averages can obscure differences among nations</a:t>
            </a:r>
          </a:p>
        </p:txBody>
      </p:sp>
      <p:pic>
        <p:nvPicPr>
          <p:cNvPr id="4" name="Content Placeholder 3">
            <a:extLst>
              <a:ext uri="{FF2B5EF4-FFF2-40B4-BE49-F238E27FC236}">
                <a16:creationId xmlns:a16="http://schemas.microsoft.com/office/drawing/2014/main" id="{21BEADD5-205F-43E6-9FCC-54C69E900862}"/>
              </a:ext>
            </a:extLst>
          </p:cNvPr>
          <p:cNvPicPr>
            <a:picLocks noGrp="1" noChangeAspect="1"/>
          </p:cNvPicPr>
          <p:nvPr>
            <p:ph idx="1"/>
          </p:nvPr>
        </p:nvPicPr>
        <p:blipFill rotWithShape="1">
          <a:blip r:embed="rId3"/>
          <a:srcRect r="15650"/>
          <a:stretch/>
        </p:blipFill>
        <p:spPr>
          <a:xfrm>
            <a:off x="151566" y="2362200"/>
            <a:ext cx="5893284" cy="3374572"/>
          </a:xfrm>
          <a:prstGeom prst="rect">
            <a:avLst/>
          </a:prstGeom>
          <a:solidFill>
            <a:schemeClr val="bg1"/>
          </a:solidFill>
          <a:ln w="47625">
            <a:noFill/>
          </a:ln>
        </p:spPr>
      </p:pic>
      <p:pic>
        <p:nvPicPr>
          <p:cNvPr id="2" name="Picture 1">
            <a:hlinkClick r:id="rId4"/>
            <a:extLst>
              <a:ext uri="{FF2B5EF4-FFF2-40B4-BE49-F238E27FC236}">
                <a16:creationId xmlns:a16="http://schemas.microsoft.com/office/drawing/2014/main" id="{688B64CB-3FE9-4AFE-825A-4970FBDACB2F}"/>
              </a:ext>
            </a:extLst>
          </p:cNvPr>
          <p:cNvPicPr>
            <a:picLocks noChangeAspect="1"/>
          </p:cNvPicPr>
          <p:nvPr/>
        </p:nvPicPr>
        <p:blipFill>
          <a:blip r:embed="rId5"/>
          <a:stretch>
            <a:fillRect/>
          </a:stretch>
        </p:blipFill>
        <p:spPr>
          <a:xfrm>
            <a:off x="6096000" y="2286000"/>
            <a:ext cx="6147150" cy="3526971"/>
          </a:xfrm>
          <a:prstGeom prst="rect">
            <a:avLst/>
          </a:prstGeom>
          <a:ln w="47625">
            <a:solidFill>
              <a:schemeClr val="accent5">
                <a:lumMod val="75000"/>
              </a:schemeClr>
            </a:solidFill>
          </a:ln>
        </p:spPr>
      </p:pic>
      <p:sp>
        <p:nvSpPr>
          <p:cNvPr id="6" name="TextBox 5">
            <a:extLst>
              <a:ext uri="{FF2B5EF4-FFF2-40B4-BE49-F238E27FC236}">
                <a16:creationId xmlns:a16="http://schemas.microsoft.com/office/drawing/2014/main" id="{F54117EF-09AD-4809-9AF1-6437491A170F}"/>
              </a:ext>
            </a:extLst>
          </p:cNvPr>
          <p:cNvSpPr txBox="1"/>
          <p:nvPr/>
        </p:nvSpPr>
        <p:spPr>
          <a:xfrm>
            <a:off x="10895114" y="2441023"/>
            <a:ext cx="1013419" cy="523220"/>
          </a:xfrm>
          <a:prstGeom prst="rect">
            <a:avLst/>
          </a:prstGeom>
          <a:solidFill>
            <a:srgbClr val="00B050"/>
          </a:solidFill>
          <a:ln>
            <a:solidFill>
              <a:schemeClr val="tx1"/>
            </a:solidFill>
          </a:ln>
        </p:spPr>
        <p:txBody>
          <a:bodyPr wrap="none" rtlCol="0">
            <a:spAutoFit/>
          </a:bodyPr>
          <a:lstStyle/>
          <a:p>
            <a:r>
              <a:rPr lang="en-US" sz="2800" dirty="0"/>
              <a:t>Video</a:t>
            </a:r>
          </a:p>
        </p:txBody>
      </p:sp>
      <p:sp>
        <p:nvSpPr>
          <p:cNvPr id="5" name="Slide Number Placeholder 4">
            <a:extLst>
              <a:ext uri="{FF2B5EF4-FFF2-40B4-BE49-F238E27FC236}">
                <a16:creationId xmlns:a16="http://schemas.microsoft.com/office/drawing/2014/main" id="{9462FBA4-D2BE-45C2-AEB2-A115664E42E4}"/>
              </a:ext>
            </a:extLst>
          </p:cNvPr>
          <p:cNvSpPr>
            <a:spLocks noGrp="1"/>
          </p:cNvSpPr>
          <p:nvPr>
            <p:ph type="sldNum" sz="quarter" idx="12"/>
          </p:nvPr>
        </p:nvSpPr>
        <p:spPr/>
        <p:txBody>
          <a:bodyPr/>
          <a:lstStyle/>
          <a:p>
            <a:fld id="{91F5D5B3-D24A-42EA-B582-81E5372869F6}" type="slidenum">
              <a:rPr lang="en-US" smtClean="0"/>
              <a:t>9</a:t>
            </a:fld>
            <a:endParaRPr lang="en-US" dirty="0"/>
          </a:p>
        </p:txBody>
      </p:sp>
    </p:spTree>
    <p:extLst>
      <p:ext uri="{BB962C8B-B14F-4D97-AF65-F5344CB8AC3E}">
        <p14:creationId xmlns:p14="http://schemas.microsoft.com/office/powerpoint/2010/main" val="14231987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alibri Light"/>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8534</TotalTime>
  <Words>7329</Words>
  <Application>Microsoft Office PowerPoint</Application>
  <PresentationFormat>Widescreen</PresentationFormat>
  <Paragraphs>518</Paragraphs>
  <Slides>68</Slides>
  <Notes>59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68</vt:i4>
      </vt:variant>
    </vt:vector>
  </HeadingPairs>
  <TitlesOfParts>
    <vt:vector size="74" baseType="lpstr">
      <vt:lpstr>AdvTimes</vt:lpstr>
      <vt:lpstr>AdvTimes-i</vt:lpstr>
      <vt:lpstr>Arial</vt:lpstr>
      <vt:lpstr>Calibri</vt:lpstr>
      <vt:lpstr>Calibri Light</vt:lpstr>
      <vt:lpstr>Office Theme</vt:lpstr>
      <vt:lpstr>A guide to the slides</vt:lpstr>
      <vt:lpstr>The context and challenges of global health</vt:lpstr>
      <vt:lpstr>Large gains in health and poverty reduction in last three decades</vt:lpstr>
      <vt:lpstr>PowerPoint Presentation</vt:lpstr>
      <vt:lpstr>PowerPoint Presentation</vt:lpstr>
      <vt:lpstr>PowerPoint Presentation</vt:lpstr>
      <vt:lpstr>PowerPoint Presentation</vt:lpstr>
      <vt:lpstr>However, stark differences in global health remain </vt:lpstr>
      <vt:lpstr>Global and continental averages can obscure differences among nations</vt:lpstr>
      <vt:lpstr>Health inequities can develop within a country even over very small distances. </vt:lpstr>
      <vt:lpstr>How is health defined in the context of global health?</vt:lpstr>
      <vt:lpstr>The World Health Organization Quality of Life Survey</vt:lpstr>
      <vt:lpstr>PowerPoint Presentation</vt:lpstr>
      <vt:lpstr>What sets global health apart from other disciplines of medicine? </vt:lpstr>
      <vt:lpstr>1. Seeks a just and equitable distribution of risk</vt:lpstr>
      <vt:lpstr>2. Encompasses the ‘resocializing’ disciplines</vt:lpstr>
      <vt:lpstr>Example: the translational gap</vt:lpstr>
      <vt:lpstr>3. Global health is multi-scalar</vt:lpstr>
      <vt:lpstr>PowerPoint Presentation</vt:lpstr>
      <vt:lpstr>Malaria as a multi-scalar process</vt:lpstr>
      <vt:lpstr>4. Involves health delivery</vt:lpstr>
      <vt:lpstr>Considers the evolutionary, ecological, and environmental contexts of disease </vt:lpstr>
      <vt:lpstr>Evolution, ecology, and environment shape global health</vt:lpstr>
      <vt:lpstr>Places health and quality of life within the context of globalization</vt:lpstr>
      <vt:lpstr>Globalization 1.0 and 2.0</vt:lpstr>
      <vt:lpstr>PowerPoint Presentation</vt:lpstr>
      <vt:lpstr>Globalization 3.0</vt:lpstr>
      <vt:lpstr>Globalization’s impacts are not uniform </vt:lpstr>
      <vt:lpstr>PowerPoint Presentation</vt:lpstr>
      <vt:lpstr>Glocalization</vt:lpstr>
      <vt:lpstr>Generic drugs: a story of globalization</vt:lpstr>
      <vt:lpstr>PowerPoint Presentation</vt:lpstr>
      <vt:lpstr>PowerPoint Presentation</vt:lpstr>
      <vt:lpstr>PowerPoint Presentation</vt:lpstr>
      <vt:lpstr>PowerPoint Presentation</vt:lpstr>
      <vt:lpstr>Knowledge is filtered through:</vt:lpstr>
      <vt:lpstr>Knowledge is social</vt:lpstr>
      <vt:lpstr>PowerPoint Presentation</vt:lpstr>
      <vt:lpstr>Socially-produced knowledge arises though discourse</vt:lpstr>
      <vt:lpstr>An example of discourses in global health: anti-vaxxers</vt:lpstr>
      <vt:lpstr>To understand the state of socially-produced knowledge one must:</vt:lpstr>
      <vt:lpstr>Rational-legal authority</vt:lpstr>
      <vt:lpstr>Structural violence</vt:lpstr>
      <vt:lpstr>Structural violence in the American medical system</vt:lpstr>
      <vt:lpstr>Health care algorithms have the potential for structural violence</vt:lpstr>
      <vt:lpstr>Structural violence: medical pricing</vt:lpstr>
      <vt:lpstr>PowerPoint Presentation</vt:lpstr>
      <vt:lpstr>PowerPoint Presentation</vt:lpstr>
      <vt:lpstr>PowerPoint Presentation</vt:lpstr>
      <vt:lpstr>The origins of global health: colonialism and colonial medicine</vt:lpstr>
      <vt:lpstr>The Columbian Exchange </vt:lpstr>
      <vt:lpstr>PowerPoint Presentation</vt:lpstr>
      <vt:lpstr>PowerPoint Presentation</vt:lpstr>
      <vt:lpstr>PowerPoint Presentation</vt:lpstr>
      <vt:lpstr>Medicine was used as a pretext for colonial rule</vt:lpstr>
      <vt:lpstr>Medicine was intertwined with colonial rule</vt:lpstr>
      <vt:lpstr>Discourses about the health of the colonized were used to justify the actions of the colonizers</vt:lpstr>
      <vt:lpstr>PowerPoint Presentation</vt:lpstr>
      <vt:lpstr>Myths about physical racial difference hide social origins of disease</vt:lpstr>
      <vt:lpstr>What are some historical events leading to the emergence of global health?</vt:lpstr>
      <vt:lpstr>PowerPoint Presentation</vt:lpstr>
      <vt:lpstr>PowerPoint Presentation</vt:lpstr>
      <vt:lpstr>PowerPoint Presentation</vt:lpstr>
      <vt:lpstr>PowerPoint Presentation</vt:lpstr>
      <vt:lpstr>What are the legacies of colonialism in global health today?</vt:lpstr>
      <vt:lpstr>What does “decolonializing” global health mean?</vt:lpstr>
      <vt:lpstr>What is safari science?</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Stallins</dc:creator>
  <cp:lastModifiedBy>Stallins, Jon A.</cp:lastModifiedBy>
  <cp:revision>408</cp:revision>
  <dcterms:created xsi:type="dcterms:W3CDTF">2019-05-17T22:49:13Z</dcterms:created>
  <dcterms:modified xsi:type="dcterms:W3CDTF">2023-09-12T13:46:55Z</dcterms:modified>
</cp:coreProperties>
</file>