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9" r:id="rId4"/>
    <p:sldId id="258" r:id="rId5"/>
    <p:sldId id="260" r:id="rId6"/>
    <p:sldId id="261" r:id="rId7"/>
    <p:sldId id="262" r:id="rId8"/>
    <p:sldId id="263"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Garamond" pitchFamily="18" charset="0"/>
        <a:ea typeface="+mn-ea"/>
        <a:cs typeface="+mn-cs"/>
      </a:defRPr>
    </a:lvl1pPr>
    <a:lvl2pPr marL="457200" algn="l" rtl="0" fontAlgn="base">
      <a:spcBef>
        <a:spcPct val="0"/>
      </a:spcBef>
      <a:spcAft>
        <a:spcPct val="0"/>
      </a:spcAft>
      <a:defRPr kern="1200">
        <a:solidFill>
          <a:schemeClr val="tx1"/>
        </a:solidFill>
        <a:latin typeface="Garamond" pitchFamily="18" charset="0"/>
        <a:ea typeface="+mn-ea"/>
        <a:cs typeface="+mn-cs"/>
      </a:defRPr>
    </a:lvl2pPr>
    <a:lvl3pPr marL="914400" algn="l" rtl="0" fontAlgn="base">
      <a:spcBef>
        <a:spcPct val="0"/>
      </a:spcBef>
      <a:spcAft>
        <a:spcPct val="0"/>
      </a:spcAft>
      <a:defRPr kern="1200">
        <a:solidFill>
          <a:schemeClr val="tx1"/>
        </a:solidFill>
        <a:latin typeface="Garamond" pitchFamily="18" charset="0"/>
        <a:ea typeface="+mn-ea"/>
        <a:cs typeface="+mn-cs"/>
      </a:defRPr>
    </a:lvl3pPr>
    <a:lvl4pPr marL="1371600" algn="l" rtl="0" fontAlgn="base">
      <a:spcBef>
        <a:spcPct val="0"/>
      </a:spcBef>
      <a:spcAft>
        <a:spcPct val="0"/>
      </a:spcAft>
      <a:defRPr kern="1200">
        <a:solidFill>
          <a:schemeClr val="tx1"/>
        </a:solidFill>
        <a:latin typeface="Garamond" pitchFamily="18" charset="0"/>
        <a:ea typeface="+mn-ea"/>
        <a:cs typeface="+mn-cs"/>
      </a:defRPr>
    </a:lvl4pPr>
    <a:lvl5pPr marL="1828800" algn="l" rtl="0" fontAlgn="base">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5" d="100"/>
          <a:sy n="75" d="100"/>
        </p:scale>
        <p:origin x="-36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hangingPunct="0">
                  <a:defRPr/>
                </a:pPr>
                <a:endParaRPr lang="en-US"/>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hangingPunct="0">
                  <a:defRPr/>
                </a:pPr>
                <a:endParaRPr lang="en-US"/>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hangingPunct="0">
                  <a:defRPr/>
                </a:pPr>
                <a:endParaRPr lang="en-US"/>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eaLnBrk="0" hangingPunct="0">
                  <a:defRPr/>
                </a:pPr>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hangingPunct="0">
                  <a:defRPr/>
                </a:pPr>
                <a:endParaRPr lang="en-US"/>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eaLnBrk="0" hangingPunct="0">
                <a:defRPr/>
              </a:pPr>
              <a:endParaRPr lang="en-US"/>
            </a:p>
          </p:txBody>
        </p:sp>
      </p:grpSp>
      <p:sp>
        <p:nvSpPr>
          <p:cNvPr id="96267"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96268"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A720FE48-7BBA-41D4-9701-AA715CBD32B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5ABF13EA-1691-4D6D-8C15-328490AF9929}"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C53B6C9E-2DC3-447E-A2E3-64BFB7E25558}"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8CA0336E-3595-44A1-8342-FC9E7ED260C8}"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42521B27-B5ED-4CB4-BF02-E8AAAF765CF3}"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9B660810-E14F-4088-8145-A562E0A92237}"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E7B2A4CD-6860-4B47-9847-A4545C707349}" type="slidenum">
              <a:rPr lang="en-US"/>
              <a:pPr>
                <a:defRPr/>
              </a:pPr>
              <a:t>‹#›</a:t>
            </a:fld>
            <a:endParaRPr 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3D64DA58-8B5E-4FB0-8A4D-9D975296AD80}" type="slidenum">
              <a:rPr lang="en-US"/>
              <a:pPr>
                <a:defRPr/>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73036996-E6CD-44B6-9B9A-7A0940781C6D}" type="slidenum">
              <a:rPr lang="en-US"/>
              <a:pPr>
                <a:defRPr/>
              </a:pPr>
              <a:t>‹#›</a:t>
            </a:fld>
            <a:endParaRPr 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E3DF3CFF-C34C-4B96-BD02-578818112335}"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BDFB8D3A-5602-4180-99A0-CB6A72C42904}"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5235"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015B7A06-40B1-4381-A1FF-5F31B088EF96}" type="slidenum">
              <a:rPr lang="en-US"/>
              <a:pPr>
                <a:defRPr/>
              </a:pPr>
              <a:t>‹#›</a:t>
            </a:fld>
            <a:endParaRPr lang="en-US"/>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95238"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hangingPunct="0">
                  <a:defRPr/>
                </a:pPr>
                <a:endParaRPr lang="en-US"/>
              </a:p>
            </p:txBody>
          </p:sp>
          <p:sp>
            <p:nvSpPr>
              <p:cNvPr id="95239"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hangingPunct="0">
                  <a:defRPr/>
                </a:pPr>
                <a:endParaRPr lang="en-US"/>
              </a:p>
            </p:txBody>
          </p:sp>
          <p:sp>
            <p:nvSpPr>
              <p:cNvPr id="95240"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hangingPunct="0">
                  <a:defRPr/>
                </a:pPr>
                <a:endParaRPr lang="en-US"/>
              </a:p>
            </p:txBody>
          </p:sp>
          <p:sp>
            <p:nvSpPr>
              <p:cNvPr id="95241"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eaLnBrk="0" hangingPunct="0">
                  <a:defRPr/>
                </a:pPr>
                <a:endParaRPr lang="en-US"/>
              </a:p>
            </p:txBody>
          </p:sp>
          <p:sp>
            <p:nvSpPr>
              <p:cNvPr id="95242"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hangingPunct="0">
                  <a:defRPr/>
                </a:pPr>
                <a:endParaRPr lang="en-US"/>
              </a:p>
            </p:txBody>
          </p:sp>
        </p:grpSp>
        <p:sp>
          <p:nvSpPr>
            <p:cNvPr id="95243"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95244"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eaLnBrk="0" hangingPunct="0">
                <a:defRPr/>
              </a:pPr>
              <a:endParaRPr lang="en-US"/>
            </a:p>
          </p:txBody>
        </p:sp>
      </p:grpSp>
      <p:sp>
        <p:nvSpPr>
          <p:cNvPr id="95245"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5246"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n-US"/>
          </a:p>
        </p:txBody>
      </p:sp>
      <p:sp>
        <p:nvSpPr>
          <p:cNvPr id="95247"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32" r:id="rId1"/>
    <p:sldLayoutId id="2147483731" r:id="rId2"/>
    <p:sldLayoutId id="2147483730" r:id="rId3"/>
    <p:sldLayoutId id="2147483729" r:id="rId4"/>
    <p:sldLayoutId id="2147483728" r:id="rId5"/>
    <p:sldLayoutId id="2147483727" r:id="rId6"/>
    <p:sldLayoutId id="2147483726" r:id="rId7"/>
    <p:sldLayoutId id="2147483725" r:id="rId8"/>
    <p:sldLayoutId id="2147483724" r:id="rId9"/>
    <p:sldLayoutId id="2147483723" r:id="rId10"/>
    <p:sldLayoutId id="2147483722"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performance-appraisal.com/dulewicz.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performance-appraisal.com/lawrie1.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US"/>
              <a:t>Performance Appraisal</a:t>
            </a:r>
          </a:p>
        </p:txBody>
      </p:sp>
      <p:sp>
        <p:nvSpPr>
          <p:cNvPr id="2051" name="Rectangle 3"/>
          <p:cNvSpPr>
            <a:spLocks noGrp="1" noChangeArrowheads="1"/>
          </p:cNvSpPr>
          <p:nvPr>
            <p:ph type="subTitle" idx="1"/>
          </p:nvPr>
        </p:nvSpPr>
        <p:spPr/>
        <p:txBody>
          <a:bodyPr/>
          <a:lstStyle/>
          <a:p>
            <a:pPr eaLnBrk="1" hangingPunct="1">
              <a:defRPr/>
            </a:pPr>
            <a:r>
              <a:rPr lang="en-US"/>
              <a:t>An introduction and overview</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p:txBody>
          <a:bodyPr/>
          <a:lstStyle/>
          <a:p>
            <a:pPr eaLnBrk="1" hangingPunct="1">
              <a:defRPr/>
            </a:pPr>
            <a:r>
              <a:rPr lang="en-US"/>
              <a:t>What is performance appraisal?</a:t>
            </a:r>
          </a:p>
        </p:txBody>
      </p:sp>
      <p:sp>
        <p:nvSpPr>
          <p:cNvPr id="3075" name="Rectangle 3"/>
          <p:cNvSpPr>
            <a:spLocks noGrp="1" noChangeArrowheads="1"/>
          </p:cNvSpPr>
          <p:nvPr>
            <p:ph type="body" idx="1"/>
          </p:nvPr>
        </p:nvSpPr>
        <p:spPr>
          <a:xfrm>
            <a:off x="304800" y="1600200"/>
            <a:ext cx="8534400" cy="4724400"/>
          </a:xfrm>
        </p:spPr>
        <p:txBody>
          <a:bodyPr/>
          <a:lstStyle/>
          <a:p>
            <a:pPr eaLnBrk="1" hangingPunct="1">
              <a:lnSpc>
                <a:spcPct val="80000"/>
              </a:lnSpc>
              <a:defRPr/>
            </a:pPr>
            <a:r>
              <a:rPr lang="en-US" sz="3000" b="1"/>
              <a:t>Employee Assessment – </a:t>
            </a:r>
            <a:r>
              <a:rPr lang="en-US" sz="3000"/>
              <a:t>the assessment of an employee's effectiveness, usually as undertaken at </a:t>
            </a:r>
            <a:r>
              <a:rPr lang="en-US" sz="3000" u="sng"/>
              <a:t>regular intervals</a:t>
            </a:r>
          </a:p>
          <a:p>
            <a:pPr eaLnBrk="1" hangingPunct="1">
              <a:lnSpc>
                <a:spcPct val="80000"/>
              </a:lnSpc>
              <a:defRPr/>
            </a:pPr>
            <a:endParaRPr lang="en-US" sz="2000" u="sng"/>
          </a:p>
          <a:p>
            <a:pPr eaLnBrk="1" hangingPunct="1">
              <a:lnSpc>
                <a:spcPct val="80000"/>
              </a:lnSpc>
              <a:defRPr/>
            </a:pPr>
            <a:r>
              <a:rPr lang="en-US" sz="3000"/>
              <a:t>Performance appraisal may be defined as a structured formal interaction between a subordinate and supervisor in which the work performance of the subordinate is examined and discussed</a:t>
            </a:r>
          </a:p>
          <a:p>
            <a:pPr lvl="1" eaLnBrk="1" hangingPunct="1">
              <a:lnSpc>
                <a:spcPct val="80000"/>
              </a:lnSpc>
              <a:defRPr/>
            </a:pPr>
            <a:r>
              <a:rPr lang="en-US" sz="2600"/>
              <a:t>with a view to identifying weaknesses and strengths as well as opportunities </a:t>
            </a:r>
            <a:r>
              <a:rPr lang="en-US" sz="2600" u="sng"/>
              <a:t>for improvement and skills’ development</a:t>
            </a:r>
            <a:r>
              <a:rPr lang="en-US" sz="2600"/>
              <a:t> </a:t>
            </a:r>
          </a:p>
          <a:p>
            <a:pPr lvl="1" eaLnBrk="1" hangingPunct="1">
              <a:lnSpc>
                <a:spcPct val="80000"/>
              </a:lnSpc>
              <a:defRPr/>
            </a:pPr>
            <a:endParaRPr lang="en-US" sz="2600"/>
          </a:p>
          <a:p>
            <a:pPr eaLnBrk="1" hangingPunct="1">
              <a:lnSpc>
                <a:spcPct val="80000"/>
              </a:lnSpc>
              <a:defRPr/>
            </a:pPr>
            <a:r>
              <a:rPr lang="en-US" sz="3000" u="sng"/>
              <a:t>What does it get used for?</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a:xfrm>
            <a:off x="457200" y="304800"/>
            <a:ext cx="8382000" cy="1143000"/>
          </a:xfrm>
        </p:spPr>
        <p:txBody>
          <a:bodyPr/>
          <a:lstStyle/>
          <a:p>
            <a:pPr eaLnBrk="1" hangingPunct="1">
              <a:defRPr/>
            </a:pPr>
            <a:r>
              <a:rPr lang="en-US" sz="3700"/>
              <a:t>Appraisal is both </a:t>
            </a:r>
            <a:r>
              <a:rPr lang="en-US" sz="3700" i="1"/>
              <a:t>inevitable</a:t>
            </a:r>
            <a:r>
              <a:rPr lang="en-US" sz="3700"/>
              <a:t> and </a:t>
            </a:r>
            <a:r>
              <a:rPr lang="en-US" sz="3700" i="1"/>
              <a:t>universal</a:t>
            </a:r>
            <a:endParaRPr lang="en-US" sz="3700"/>
          </a:p>
        </p:txBody>
      </p:sp>
      <p:sp>
        <p:nvSpPr>
          <p:cNvPr id="5123" name="Rectangle 3"/>
          <p:cNvSpPr>
            <a:spLocks noGrp="1" noChangeArrowheads="1"/>
          </p:cNvSpPr>
          <p:nvPr>
            <p:ph type="body" idx="1"/>
          </p:nvPr>
        </p:nvSpPr>
        <p:spPr>
          <a:xfrm>
            <a:off x="304800" y="1600200"/>
            <a:ext cx="8686800" cy="4724400"/>
          </a:xfrm>
        </p:spPr>
        <p:txBody>
          <a:bodyPr/>
          <a:lstStyle/>
          <a:p>
            <a:pPr eaLnBrk="1" hangingPunct="1">
              <a:lnSpc>
                <a:spcPct val="90000"/>
              </a:lnSpc>
              <a:defRPr/>
            </a:pPr>
            <a:r>
              <a:rPr lang="en-US" u="sng">
                <a:hlinkClick r:id="rId2"/>
              </a:rPr>
              <a:t>Dulewicz (1989)</a:t>
            </a:r>
            <a:r>
              <a:rPr lang="en-US" u="sng"/>
              <a:t>, "... a basic human tendency to make judgments about those one is working with, as well as about oneself."</a:t>
            </a:r>
            <a:r>
              <a:rPr lang="en-US"/>
              <a:t> </a:t>
            </a:r>
          </a:p>
          <a:p>
            <a:pPr eaLnBrk="1" hangingPunct="1">
              <a:lnSpc>
                <a:spcPct val="90000"/>
              </a:lnSpc>
              <a:defRPr/>
            </a:pPr>
            <a:endParaRPr lang="en-US" sz="1400"/>
          </a:p>
          <a:p>
            <a:pPr lvl="1" eaLnBrk="1" hangingPunct="1">
              <a:lnSpc>
                <a:spcPct val="90000"/>
              </a:lnSpc>
              <a:defRPr/>
            </a:pPr>
            <a:r>
              <a:rPr lang="en-US" sz="3200"/>
              <a:t>The human inclination to judge can create serious motivational, ethical and legal problems in the workplace. </a:t>
            </a:r>
          </a:p>
          <a:p>
            <a:pPr lvl="1" eaLnBrk="1" hangingPunct="1">
              <a:lnSpc>
                <a:spcPct val="90000"/>
              </a:lnSpc>
              <a:defRPr/>
            </a:pPr>
            <a:endParaRPr lang="en-US" sz="1400"/>
          </a:p>
          <a:p>
            <a:pPr lvl="1" eaLnBrk="1" hangingPunct="1">
              <a:lnSpc>
                <a:spcPct val="90000"/>
              </a:lnSpc>
              <a:defRPr/>
            </a:pPr>
            <a:r>
              <a:rPr lang="en-US" sz="3200"/>
              <a:t>Without a structured appraisal system, there is little chance of ensuring that the judgments made will be lawful, fair, defensible and accurate.</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p:txBody>
          <a:bodyPr/>
          <a:lstStyle/>
          <a:p>
            <a:pPr eaLnBrk="1" hangingPunct="1">
              <a:defRPr/>
            </a:pPr>
            <a:r>
              <a:rPr lang="en-US"/>
              <a:t>Historically speaking</a:t>
            </a:r>
          </a:p>
        </p:txBody>
      </p:sp>
      <p:sp>
        <p:nvSpPr>
          <p:cNvPr id="4099" name="Rectangle 3"/>
          <p:cNvSpPr>
            <a:spLocks noGrp="1" noChangeArrowheads="1"/>
          </p:cNvSpPr>
          <p:nvPr>
            <p:ph type="body" idx="1"/>
          </p:nvPr>
        </p:nvSpPr>
        <p:spPr/>
        <p:txBody>
          <a:bodyPr/>
          <a:lstStyle/>
          <a:p>
            <a:pPr eaLnBrk="1" hangingPunct="1">
              <a:lnSpc>
                <a:spcPct val="90000"/>
              </a:lnSpc>
              <a:defRPr/>
            </a:pPr>
            <a:r>
              <a:rPr lang="en-US"/>
              <a:t>As a distinct and formal management procedure used in the evaluation of work performance, appraisal dates from the time of the Second World War (not more than 60 years ago)</a:t>
            </a:r>
          </a:p>
          <a:p>
            <a:pPr eaLnBrk="1" hangingPunct="1">
              <a:lnSpc>
                <a:spcPct val="90000"/>
              </a:lnSpc>
              <a:defRPr/>
            </a:pPr>
            <a:endParaRPr lang="en-US" sz="1200"/>
          </a:p>
          <a:p>
            <a:pPr eaLnBrk="1" hangingPunct="1">
              <a:lnSpc>
                <a:spcPct val="90000"/>
              </a:lnSpc>
              <a:defRPr/>
            </a:pPr>
            <a:r>
              <a:rPr lang="en-US"/>
              <a:t>almost everything in the field of modern human resources management can be traced to Taylor’s pioneering Time and Motion studies </a:t>
            </a:r>
          </a:p>
          <a:p>
            <a:pPr eaLnBrk="1" hangingPunct="1">
              <a:lnSpc>
                <a:spcPct val="90000"/>
              </a:lnSpc>
              <a:defRPr/>
            </a:pPr>
            <a:endParaRPr lang="en-US" sz="1200"/>
          </a:p>
          <a:p>
            <a:pPr eaLnBrk="1" hangingPunct="1">
              <a:lnSpc>
                <a:spcPct val="90000"/>
              </a:lnSpc>
              <a:defRPr/>
            </a:pPr>
            <a:r>
              <a:rPr lang="en-US"/>
              <a:t>Appraisal could claim to be the world's second oldest profession!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rrowheads="1"/>
          </p:cNvSpPr>
          <p:nvPr>
            <p:ph type="title"/>
          </p:nvPr>
        </p:nvSpPr>
        <p:spPr/>
        <p:txBody>
          <a:bodyPr/>
          <a:lstStyle/>
          <a:p>
            <a:pPr eaLnBrk="1" hangingPunct="1">
              <a:defRPr/>
            </a:pPr>
            <a:r>
              <a:rPr lang="en-US"/>
              <a:t>The start of a system</a:t>
            </a:r>
          </a:p>
        </p:txBody>
      </p:sp>
      <p:sp>
        <p:nvSpPr>
          <p:cNvPr id="98307" name="Rectangle 3"/>
          <p:cNvSpPr>
            <a:spLocks noGrp="1" noChangeArrowheads="1"/>
          </p:cNvSpPr>
          <p:nvPr>
            <p:ph type="body" idx="1"/>
          </p:nvPr>
        </p:nvSpPr>
        <p:spPr>
          <a:xfrm>
            <a:off x="457200" y="1600200"/>
            <a:ext cx="8229600" cy="4724400"/>
          </a:xfrm>
        </p:spPr>
        <p:txBody>
          <a:bodyPr/>
          <a:lstStyle/>
          <a:p>
            <a:pPr eaLnBrk="1" hangingPunct="1">
              <a:lnSpc>
                <a:spcPct val="90000"/>
              </a:lnSpc>
              <a:defRPr/>
            </a:pPr>
            <a:r>
              <a:rPr lang="en-US" sz="3000"/>
              <a:t>Performance appraisal systems began as simple methods of income justification. </a:t>
            </a:r>
          </a:p>
          <a:p>
            <a:pPr eaLnBrk="1" hangingPunct="1">
              <a:lnSpc>
                <a:spcPct val="90000"/>
              </a:lnSpc>
              <a:defRPr/>
            </a:pPr>
            <a:endParaRPr lang="en-US" sz="1200"/>
          </a:p>
          <a:p>
            <a:pPr eaLnBrk="1" hangingPunct="1">
              <a:lnSpc>
                <a:spcPct val="90000"/>
              </a:lnSpc>
              <a:defRPr/>
            </a:pPr>
            <a:r>
              <a:rPr lang="en-US" sz="3000"/>
              <a:t>The process was firmly linked to material outcomes.</a:t>
            </a:r>
          </a:p>
          <a:p>
            <a:pPr eaLnBrk="1" hangingPunct="1">
              <a:lnSpc>
                <a:spcPct val="90000"/>
              </a:lnSpc>
              <a:defRPr/>
            </a:pPr>
            <a:endParaRPr lang="en-US" sz="1000"/>
          </a:p>
          <a:p>
            <a:pPr lvl="1" eaLnBrk="1" hangingPunct="1">
              <a:lnSpc>
                <a:spcPct val="90000"/>
              </a:lnSpc>
              <a:defRPr/>
            </a:pPr>
            <a:r>
              <a:rPr lang="en-US" sz="2600"/>
              <a:t>If an employee's performance was found to be less than ideal, a cut in pay would follow. </a:t>
            </a:r>
          </a:p>
          <a:p>
            <a:pPr lvl="1" eaLnBrk="1" hangingPunct="1">
              <a:lnSpc>
                <a:spcPct val="90000"/>
              </a:lnSpc>
              <a:defRPr/>
            </a:pPr>
            <a:endParaRPr lang="en-US" sz="1000"/>
          </a:p>
          <a:p>
            <a:pPr lvl="1" eaLnBrk="1" hangingPunct="1">
              <a:lnSpc>
                <a:spcPct val="90000"/>
              </a:lnSpc>
              <a:defRPr/>
            </a:pPr>
            <a:r>
              <a:rPr lang="en-US" sz="2600"/>
              <a:t>If an employee’s performance was better than the supervisor expected, a pay rise was in order.</a:t>
            </a:r>
          </a:p>
          <a:p>
            <a:pPr eaLnBrk="1" hangingPunct="1">
              <a:lnSpc>
                <a:spcPct val="90000"/>
              </a:lnSpc>
              <a:defRPr/>
            </a:pPr>
            <a:endParaRPr lang="en-US" sz="1200"/>
          </a:p>
          <a:p>
            <a:pPr eaLnBrk="1" hangingPunct="1">
              <a:lnSpc>
                <a:spcPct val="90000"/>
              </a:lnSpc>
              <a:defRPr/>
            </a:pPr>
            <a:r>
              <a:rPr lang="en-US" sz="3000"/>
              <a:t>Sometimes this basic system succeeded in getting intended results; but more often than not, it failed.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rrowheads="1"/>
          </p:cNvSpPr>
          <p:nvPr>
            <p:ph type="title"/>
          </p:nvPr>
        </p:nvSpPr>
        <p:spPr/>
        <p:txBody>
          <a:bodyPr/>
          <a:lstStyle/>
          <a:p>
            <a:pPr eaLnBrk="1" hangingPunct="1">
              <a:defRPr/>
            </a:pPr>
            <a:endParaRPr lang="en-US"/>
          </a:p>
        </p:txBody>
      </p:sp>
      <p:sp>
        <p:nvSpPr>
          <p:cNvPr id="99331" name="Rectangle 3"/>
          <p:cNvSpPr>
            <a:spLocks noGrp="1" noChangeArrowheads="1"/>
          </p:cNvSpPr>
          <p:nvPr>
            <p:ph type="body" idx="1"/>
          </p:nvPr>
        </p:nvSpPr>
        <p:spPr>
          <a:xfrm>
            <a:off x="457200" y="762000"/>
            <a:ext cx="8229600" cy="5516563"/>
          </a:xfrm>
        </p:spPr>
        <p:txBody>
          <a:bodyPr/>
          <a:lstStyle/>
          <a:p>
            <a:pPr eaLnBrk="1" hangingPunct="1">
              <a:lnSpc>
                <a:spcPct val="90000"/>
              </a:lnSpc>
              <a:defRPr/>
            </a:pPr>
            <a:r>
              <a:rPr lang="en-US" sz="2800"/>
              <a:t>Motivational researchers have shown that different people with roughly equal work abilities could be paid the same amount of money and have different levels of motivation and performance.</a:t>
            </a:r>
          </a:p>
          <a:p>
            <a:pPr eaLnBrk="1" hangingPunct="1">
              <a:lnSpc>
                <a:spcPct val="90000"/>
              </a:lnSpc>
              <a:defRPr/>
            </a:pPr>
            <a:endParaRPr lang="en-US" sz="1200"/>
          </a:p>
          <a:p>
            <a:pPr eaLnBrk="1" hangingPunct="1">
              <a:lnSpc>
                <a:spcPct val="90000"/>
              </a:lnSpc>
              <a:defRPr/>
            </a:pPr>
            <a:r>
              <a:rPr lang="en-US" sz="2800"/>
              <a:t>Pay rates are shown to be important.</a:t>
            </a:r>
          </a:p>
          <a:p>
            <a:pPr lvl="1" eaLnBrk="1" hangingPunct="1">
              <a:lnSpc>
                <a:spcPct val="90000"/>
              </a:lnSpc>
              <a:defRPr/>
            </a:pPr>
            <a:r>
              <a:rPr lang="en-US"/>
              <a:t>But, other elements matter! For example, morale and self-esteem, can have a major influence.</a:t>
            </a:r>
          </a:p>
          <a:p>
            <a:pPr lvl="1" eaLnBrk="1" hangingPunct="1">
              <a:lnSpc>
                <a:spcPct val="90000"/>
              </a:lnSpc>
              <a:defRPr/>
            </a:pPr>
            <a:endParaRPr lang="en-US" sz="1200"/>
          </a:p>
          <a:p>
            <a:pPr eaLnBrk="1" hangingPunct="1">
              <a:lnSpc>
                <a:spcPct val="90000"/>
              </a:lnSpc>
              <a:defRPr/>
            </a:pPr>
            <a:r>
              <a:rPr lang="en-US" sz="2800"/>
              <a:t>In the 1950s in the United States, the potential usefulness of appraisal as tool for motivation and development was gradually recognized. The general model of performance appraisal, as it is known today, began from that time.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rrowheads="1"/>
          </p:cNvSpPr>
          <p:nvPr>
            <p:ph type="title"/>
          </p:nvPr>
        </p:nvSpPr>
        <p:spPr/>
        <p:txBody>
          <a:bodyPr/>
          <a:lstStyle/>
          <a:p>
            <a:pPr eaLnBrk="1" hangingPunct="1">
              <a:defRPr/>
            </a:pPr>
            <a:r>
              <a:rPr lang="en-US" sz="3900"/>
              <a:t>Controversy in performance appraisal</a:t>
            </a:r>
          </a:p>
        </p:txBody>
      </p:sp>
      <p:sp>
        <p:nvSpPr>
          <p:cNvPr id="100355" name="Rectangle 3"/>
          <p:cNvSpPr>
            <a:spLocks noGrp="1" noChangeArrowheads="1"/>
          </p:cNvSpPr>
          <p:nvPr>
            <p:ph type="body" idx="1"/>
          </p:nvPr>
        </p:nvSpPr>
        <p:spPr>
          <a:xfrm>
            <a:off x="0" y="1600200"/>
            <a:ext cx="8915400" cy="4800600"/>
          </a:xfrm>
        </p:spPr>
        <p:txBody>
          <a:bodyPr/>
          <a:lstStyle/>
          <a:p>
            <a:pPr eaLnBrk="1" hangingPunct="1">
              <a:lnSpc>
                <a:spcPct val="80000"/>
              </a:lnSpc>
              <a:defRPr/>
            </a:pPr>
            <a:r>
              <a:rPr lang="en-US" sz="2800"/>
              <a:t>Researchers, management commentators, psychometricians  have expressed doubts about the validity and reliability of the performance appraisal process.</a:t>
            </a:r>
          </a:p>
          <a:p>
            <a:pPr eaLnBrk="1" hangingPunct="1">
              <a:lnSpc>
                <a:spcPct val="80000"/>
              </a:lnSpc>
              <a:defRPr/>
            </a:pPr>
            <a:endParaRPr lang="en-US" sz="1200"/>
          </a:p>
          <a:p>
            <a:pPr eaLnBrk="1" hangingPunct="1">
              <a:lnSpc>
                <a:spcPct val="80000"/>
              </a:lnSpc>
              <a:defRPr/>
            </a:pPr>
            <a:r>
              <a:rPr lang="en-US" sz="2800"/>
              <a:t>Some have suggested that the process is so flawed that it is impossible to perfect it.</a:t>
            </a:r>
          </a:p>
          <a:p>
            <a:pPr eaLnBrk="1" hangingPunct="1">
              <a:lnSpc>
                <a:spcPct val="80000"/>
              </a:lnSpc>
              <a:defRPr/>
            </a:pPr>
            <a:endParaRPr lang="en-US" sz="1200"/>
          </a:p>
          <a:p>
            <a:pPr eaLnBrk="1" hangingPunct="1">
              <a:lnSpc>
                <a:spcPct val="80000"/>
              </a:lnSpc>
              <a:defRPr/>
            </a:pPr>
            <a:r>
              <a:rPr lang="en-US" sz="2800"/>
              <a:t>There are some advocates of performance appraisal who view it as potentially "... the most crucial aspect of organizational life" (</a:t>
            </a:r>
            <a:r>
              <a:rPr lang="en-US" sz="2800">
                <a:hlinkClick r:id="rId2"/>
              </a:rPr>
              <a:t>Lawrie, 1990</a:t>
            </a:r>
            <a:r>
              <a:rPr lang="en-US" sz="2800"/>
              <a:t>).</a:t>
            </a:r>
          </a:p>
          <a:p>
            <a:pPr eaLnBrk="1" hangingPunct="1">
              <a:lnSpc>
                <a:spcPct val="80000"/>
              </a:lnSpc>
              <a:defRPr/>
            </a:pPr>
            <a:endParaRPr lang="en-US" sz="1200"/>
          </a:p>
          <a:p>
            <a:pPr eaLnBrk="1" hangingPunct="1">
              <a:lnSpc>
                <a:spcPct val="80000"/>
              </a:lnSpc>
              <a:defRPr/>
            </a:pPr>
            <a:r>
              <a:rPr lang="en-US" sz="2800"/>
              <a:t>Others believe that performance appraisal has many uses, but scorn attempts to link the process to reward outcomes (raises and promotions), as it reduces developmental value.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rrowheads="1"/>
          </p:cNvSpPr>
          <p:nvPr>
            <p:ph type="title"/>
          </p:nvPr>
        </p:nvSpPr>
        <p:spPr/>
        <p:txBody>
          <a:bodyPr/>
          <a:lstStyle/>
          <a:p>
            <a:pPr eaLnBrk="1" hangingPunct="1">
              <a:defRPr/>
            </a:pPr>
            <a:r>
              <a:rPr lang="en-US"/>
              <a:t>Consider this…</a:t>
            </a:r>
          </a:p>
        </p:txBody>
      </p:sp>
      <p:sp>
        <p:nvSpPr>
          <p:cNvPr id="101379" name="Rectangle 3"/>
          <p:cNvSpPr>
            <a:spLocks noGrp="1" noChangeArrowheads="1"/>
          </p:cNvSpPr>
          <p:nvPr>
            <p:ph type="body" idx="1"/>
          </p:nvPr>
        </p:nvSpPr>
        <p:spPr/>
        <p:txBody>
          <a:bodyPr/>
          <a:lstStyle/>
          <a:p>
            <a:pPr eaLnBrk="1" hangingPunct="1">
              <a:lnSpc>
                <a:spcPct val="90000"/>
              </a:lnSpc>
              <a:defRPr/>
            </a:pPr>
            <a:r>
              <a:rPr lang="en-US" sz="2800"/>
              <a:t>How many people would gladly admit their work problems if, at the same time, they knew that their next pay raise or a much-wanted promotion was riding on an appraisal result?</a:t>
            </a:r>
          </a:p>
          <a:p>
            <a:pPr lvl="1" eaLnBrk="1" hangingPunct="1">
              <a:lnSpc>
                <a:spcPct val="90000"/>
              </a:lnSpc>
              <a:defRPr/>
            </a:pPr>
            <a:endParaRPr lang="en-US" sz="1200"/>
          </a:p>
          <a:p>
            <a:pPr lvl="1" eaLnBrk="1" hangingPunct="1">
              <a:lnSpc>
                <a:spcPct val="90000"/>
              </a:lnSpc>
              <a:defRPr/>
            </a:pPr>
            <a:r>
              <a:rPr lang="en-US"/>
              <a:t>In situations like that, many people would deny or downplay their weaknesses.</a:t>
            </a:r>
          </a:p>
          <a:p>
            <a:pPr lvl="1" eaLnBrk="1" hangingPunct="1">
              <a:lnSpc>
                <a:spcPct val="90000"/>
              </a:lnSpc>
              <a:defRPr/>
            </a:pPr>
            <a:endParaRPr lang="en-US"/>
          </a:p>
          <a:p>
            <a:pPr eaLnBrk="1" hangingPunct="1">
              <a:lnSpc>
                <a:spcPct val="90000"/>
              </a:lnSpc>
              <a:defRPr/>
            </a:pPr>
            <a:r>
              <a:rPr lang="en-US" sz="2800"/>
              <a:t>But, if you do not link appraisals to rewards, those being ‘evaluated’ may feel the process is a sham or a waste of time.</a:t>
            </a:r>
          </a:p>
        </p:txBody>
      </p:sp>
    </p:spTree>
  </p:cSld>
  <p:clrMapOvr>
    <a:masterClrMapping/>
  </p:clrMapOvr>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Stream</Template>
  <TotalTime>120</TotalTime>
  <Words>510</Words>
  <Application>Microsoft Office PowerPoint</Application>
  <PresentationFormat>On-screen Show (4:3)</PresentationFormat>
  <Paragraphs>51</Paragraphs>
  <Slides>8</Slides>
  <Notes>0</Notes>
  <HiddenSlides>0</HiddenSlides>
  <MMClips>0</MMClips>
  <ScaleCrop>false</ScaleCrop>
  <HeadingPairs>
    <vt:vector size="6" baseType="variant">
      <vt:variant>
        <vt:lpstr>Fonts Used</vt:lpstr>
      </vt:variant>
      <vt:variant>
        <vt:i4>4</vt:i4>
      </vt:variant>
      <vt:variant>
        <vt:lpstr>Design Template</vt:lpstr>
      </vt:variant>
      <vt:variant>
        <vt:i4>2</vt:i4>
      </vt:variant>
      <vt:variant>
        <vt:lpstr>Slide Titles</vt:lpstr>
      </vt:variant>
      <vt:variant>
        <vt:i4>8</vt:i4>
      </vt:variant>
    </vt:vector>
  </HeadingPairs>
  <TitlesOfParts>
    <vt:vector size="14" baseType="lpstr">
      <vt:lpstr>Garamond</vt:lpstr>
      <vt:lpstr>Arial</vt:lpstr>
      <vt:lpstr>Wingdings</vt:lpstr>
      <vt:lpstr>Calibri</vt:lpstr>
      <vt:lpstr>Stream</vt:lpstr>
      <vt:lpstr>Stream</vt:lpstr>
      <vt:lpstr>Performance Appraisal</vt:lpstr>
      <vt:lpstr>What is performance appraisal?</vt:lpstr>
      <vt:lpstr>Appraisal is both inevitable and universal</vt:lpstr>
      <vt:lpstr>Historically speaking</vt:lpstr>
      <vt:lpstr>The start of a system</vt:lpstr>
      <vt:lpstr>Slide 6</vt:lpstr>
      <vt:lpstr>Controversy in performance appraisal</vt:lpstr>
      <vt:lpstr>Consider this…</vt:lpstr>
    </vt:vector>
  </TitlesOfParts>
  <Company>uk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Appraisal</dc:title>
  <dc:creator>itc</dc:creator>
  <cp:lastModifiedBy>itc</cp:lastModifiedBy>
  <cp:revision>5</cp:revision>
  <dcterms:created xsi:type="dcterms:W3CDTF">2008-09-18T21:22:54Z</dcterms:created>
  <dcterms:modified xsi:type="dcterms:W3CDTF">2008-09-19T02:50:49Z</dcterms:modified>
</cp:coreProperties>
</file>