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7" r:id="rId2"/>
    <p:sldId id="256" r:id="rId3"/>
    <p:sldId id="258" r:id="rId4"/>
    <p:sldId id="270" r:id="rId5"/>
    <p:sldId id="259" r:id="rId6"/>
    <p:sldId id="260" r:id="rId7"/>
    <p:sldId id="261" r:id="rId8"/>
    <p:sldId id="262" r:id="rId9"/>
    <p:sldId id="263" r:id="rId10"/>
    <p:sldId id="264" r:id="rId11"/>
    <p:sldId id="265"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44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B031D40-E562-4A58-A926-08640C0C862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3A621F0-3A41-4401-BB6E-A7EE2FDBF20C}" type="datetimeFigureOut">
              <a:rPr lang="en-US" smtClean="0"/>
              <a:pPr/>
              <a:t>7/9/14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B031D40-E562-4A58-A926-08640C0C8624}"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3A621F0-3A41-4401-BB6E-A7EE2FDBF20C}" type="datetimeFigureOut">
              <a:rPr lang="en-US" smtClean="0"/>
              <a:pPr/>
              <a:t>7/9/14</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B031D40-E562-4A58-A926-08640C0C862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76400"/>
            <a:ext cx="7772400" cy="1286806"/>
          </a:xfrm>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solidFill>
                  <a:schemeClr val="accent1"/>
                </a:solidFill>
                <a:latin typeface="Times New Roman"/>
              </a:rPr>
              <a:t/>
            </a:r>
            <a:br>
              <a:rPr lang="en-US" sz="4400" dirty="0" smtClean="0">
                <a:solidFill>
                  <a:schemeClr val="accent1"/>
                </a:solidFill>
                <a:latin typeface="Times New Roman"/>
              </a:rPr>
            </a:br>
            <a:r>
              <a:rPr lang="en-US" sz="4000" b="1" i="1" dirty="0" smtClean="0">
                <a:solidFill>
                  <a:schemeClr val="accent1"/>
                </a:solidFill>
              </a:rPr>
              <a:t>What can we learn by examining the Moon's surface?</a:t>
            </a:r>
            <a:r>
              <a:rPr lang="en-US" sz="4000" dirty="0" smtClean="0">
                <a:solidFill>
                  <a:schemeClr val="accent1"/>
                </a:solidFill>
              </a:rPr>
              <a:t/>
            </a:r>
            <a:br>
              <a:rPr lang="en-US" sz="4000" dirty="0" smtClean="0">
                <a:solidFill>
                  <a:schemeClr val="accent1"/>
                </a:solidFill>
              </a:rPr>
            </a:br>
            <a:endParaRPr lang="en-US" sz="4000" dirty="0">
              <a:solidFill>
                <a:schemeClr val="accent1"/>
              </a:solidFill>
            </a:endParaRPr>
          </a:p>
        </p:txBody>
      </p:sp>
      <p:sp>
        <p:nvSpPr>
          <p:cNvPr id="3" name="Subtitle 2"/>
          <p:cNvSpPr>
            <a:spLocks noGrp="1"/>
          </p:cNvSpPr>
          <p:nvPr>
            <p:ph type="subTitle" idx="1"/>
          </p:nvPr>
        </p:nvSpPr>
        <p:spPr>
          <a:xfrm>
            <a:off x="762000" y="3657600"/>
            <a:ext cx="7772400" cy="2590800"/>
          </a:xfrm>
        </p:spPr>
        <p:txBody>
          <a:bodyPr/>
          <a:lstStyle/>
          <a:p>
            <a:r>
              <a:rPr lang="en-US" dirty="0" smtClean="0"/>
              <a:t>Lesson from the Realistic Explorations in Astronomical Learning Curriculum</a:t>
            </a:r>
          </a:p>
          <a:p>
            <a:r>
              <a:rPr lang="en-US" dirty="0" smtClean="0"/>
              <a:t>aka the REAL Curriculum</a:t>
            </a:r>
          </a:p>
          <a:p>
            <a:r>
              <a:rPr lang="en-US" dirty="0" smtClean="0"/>
              <a:t>Ron Wilhelm and Jennifer Wilhelm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04800" y="-152400"/>
            <a:ext cx="8610600" cy="6781800"/>
          </a:xfrm>
          <a:prstGeom prst="rect">
            <a:avLst/>
          </a:prstGeom>
        </p:spPr>
        <p:txBody>
          <a:bodyPr wrap="square">
            <a:spAutoFit/>
          </a:bodyPr>
          <a:lstStyle/>
          <a:p>
            <a:endParaRPr lang="en-US" dirty="0"/>
          </a:p>
          <a:p>
            <a:pPr algn="ctr"/>
            <a:r>
              <a:rPr lang="en-US" sz="4000" b="1" dirty="0" smtClean="0">
                <a:solidFill>
                  <a:schemeClr val="accent1"/>
                </a:solidFill>
              </a:rPr>
              <a:t>Crater </a:t>
            </a:r>
            <a:r>
              <a:rPr lang="en-US" sz="4000" b="1" dirty="0">
                <a:solidFill>
                  <a:schemeClr val="accent1"/>
                </a:solidFill>
              </a:rPr>
              <a:t>Size </a:t>
            </a:r>
            <a:endParaRPr lang="en-US" sz="4000" b="1" dirty="0" smtClean="0">
              <a:solidFill>
                <a:schemeClr val="accent1"/>
              </a:solidFill>
            </a:endParaRPr>
          </a:p>
          <a:p>
            <a:r>
              <a:rPr lang="en-US" sz="2800" dirty="0" smtClean="0"/>
              <a:t>Go </a:t>
            </a:r>
            <a:r>
              <a:rPr lang="en-US" sz="2800" dirty="0"/>
              <a:t>back to Figure 3 and measure, with a ruler, the width of the 10 largest craters you find in the image. Record this data and mark the craters that you used with a number that corresponds to the data. Next average all of your measurements and see what the average width is for the 10 craters. </a:t>
            </a:r>
            <a:r>
              <a:rPr lang="en-US" sz="2800" dirty="0" smtClean="0"/>
              <a:t>Are </a:t>
            </a:r>
            <a:r>
              <a:rPr lang="en-US" sz="2800" dirty="0"/>
              <a:t>there </a:t>
            </a:r>
            <a:r>
              <a:rPr lang="en-US" sz="2800" dirty="0" smtClean="0"/>
              <a:t>differences in your answers? Discuss </a:t>
            </a:r>
            <a:r>
              <a:rPr lang="en-US" sz="2800" dirty="0"/>
              <a:t>problems that you find in doing this exercise. </a:t>
            </a:r>
            <a:endParaRPr lang="en-US" sz="2800" dirty="0" smtClean="0"/>
          </a:p>
          <a:p>
            <a:endParaRPr lang="en-US" sz="2800" dirty="0" smtClean="0"/>
          </a:p>
          <a:p>
            <a:r>
              <a:rPr lang="en-US" sz="2800" dirty="0" smtClean="0"/>
              <a:t>Now </a:t>
            </a:r>
            <a:r>
              <a:rPr lang="en-US" sz="2800" dirty="0"/>
              <a:t>move to Figure 2. Do the same measurements for 10 craters in the mare. Be sure to only use mare craters.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81000" y="228600"/>
            <a:ext cx="8610600" cy="4247317"/>
          </a:xfrm>
          <a:prstGeom prst="rect">
            <a:avLst/>
          </a:prstGeom>
        </p:spPr>
        <p:txBody>
          <a:bodyPr wrap="square">
            <a:spAutoFit/>
          </a:bodyPr>
          <a:lstStyle/>
          <a:p>
            <a:endParaRPr lang="en-US" dirty="0"/>
          </a:p>
          <a:p>
            <a:endParaRPr lang="en-US" sz="2800" dirty="0"/>
          </a:p>
          <a:p>
            <a:r>
              <a:rPr lang="en-US" sz="2800" dirty="0"/>
              <a:t>Look at what you answered for the relative age of the highlands and </a:t>
            </a:r>
            <a:r>
              <a:rPr lang="en-US" sz="2800" dirty="0" err="1"/>
              <a:t>maria</a:t>
            </a:r>
            <a:r>
              <a:rPr lang="en-US" sz="2800" dirty="0"/>
              <a:t> from your Figure 1 analysis. </a:t>
            </a:r>
            <a:endParaRPr lang="en-US" sz="2800" dirty="0" smtClean="0"/>
          </a:p>
          <a:p>
            <a:endParaRPr lang="en-US" sz="2800" dirty="0"/>
          </a:p>
          <a:p>
            <a:r>
              <a:rPr lang="en-US" sz="2800" dirty="0" smtClean="0"/>
              <a:t>Use </a:t>
            </a:r>
            <a:r>
              <a:rPr lang="en-US" sz="2800" dirty="0"/>
              <a:t>this answer, and the average values that you found for the highlands and the mare to make an assumption on the property of meteors based on your evidence.</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81000" y="381000"/>
            <a:ext cx="8610600" cy="5016758"/>
          </a:xfrm>
          <a:prstGeom prst="rect">
            <a:avLst/>
          </a:prstGeom>
        </p:spPr>
        <p:txBody>
          <a:bodyPr wrap="square">
            <a:spAutoFit/>
          </a:bodyPr>
          <a:lstStyle/>
          <a:p>
            <a:pPr algn="ctr"/>
            <a:r>
              <a:rPr lang="en-US" sz="4000" b="1" dirty="0" smtClean="0">
                <a:solidFill>
                  <a:schemeClr val="accent1"/>
                </a:solidFill>
              </a:rPr>
              <a:t>Number </a:t>
            </a:r>
            <a:r>
              <a:rPr lang="en-US" sz="4000" b="1" dirty="0">
                <a:solidFill>
                  <a:schemeClr val="accent1"/>
                </a:solidFill>
              </a:rPr>
              <a:t>Density </a:t>
            </a:r>
            <a:endParaRPr lang="en-US" sz="2800" dirty="0" smtClean="0"/>
          </a:p>
          <a:p>
            <a:r>
              <a:rPr lang="en-US" sz="2800" dirty="0" smtClean="0"/>
              <a:t>Now </a:t>
            </a:r>
            <a:r>
              <a:rPr lang="en-US" sz="2800" dirty="0"/>
              <a:t>we can gather even more data from these images. Draw a nice size box on Figure 3. Be sure to record the size of the box. Then count all the craters that you see inside the box. Record the data. </a:t>
            </a:r>
            <a:endParaRPr lang="en-US" sz="2800" dirty="0" smtClean="0"/>
          </a:p>
          <a:p>
            <a:endParaRPr lang="en-US" sz="2800" dirty="0"/>
          </a:p>
          <a:p>
            <a:r>
              <a:rPr lang="en-US" sz="2800" dirty="0" smtClean="0"/>
              <a:t>Draw </a:t>
            </a:r>
            <a:r>
              <a:rPr lang="en-US" sz="2800" dirty="0"/>
              <a:t>the same size box inside the mare in Figure 2. Count the number of craters. </a:t>
            </a:r>
          </a:p>
          <a:p>
            <a:endParaRPr lang="en-US" sz="2800" dirty="0"/>
          </a:p>
          <a:p>
            <a:r>
              <a:rPr lang="en-US" sz="2800" dirty="0" smtClean="0"/>
              <a:t>Determine </a:t>
            </a:r>
            <a:r>
              <a:rPr lang="en-US" sz="2800" dirty="0"/>
              <a:t>the number density.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04800" y="152400"/>
            <a:ext cx="8610600" cy="4154984"/>
          </a:xfrm>
          <a:prstGeom prst="rect">
            <a:avLst/>
          </a:prstGeom>
        </p:spPr>
        <p:txBody>
          <a:bodyPr wrap="square">
            <a:spAutoFit/>
          </a:bodyPr>
          <a:lstStyle/>
          <a:p>
            <a:endParaRPr lang="en-US" sz="4000" dirty="0"/>
          </a:p>
          <a:p>
            <a:r>
              <a:rPr lang="en-US" sz="2800" dirty="0"/>
              <a:t>Astronauts have visited both the </a:t>
            </a:r>
            <a:r>
              <a:rPr lang="en-US" sz="2800" dirty="0" err="1"/>
              <a:t>maria</a:t>
            </a:r>
            <a:r>
              <a:rPr lang="en-US" sz="2800" dirty="0"/>
              <a:t> of the Moon and the highlands. They have returned rock samples which have been </a:t>
            </a:r>
            <a:r>
              <a:rPr lang="en-US" sz="2800" dirty="0" err="1"/>
              <a:t>radiometrically</a:t>
            </a:r>
            <a:r>
              <a:rPr lang="en-US" sz="2800" dirty="0"/>
              <a:t> dated. The data showed that the </a:t>
            </a:r>
            <a:r>
              <a:rPr lang="en-US" sz="2800" dirty="0" err="1"/>
              <a:t>maria</a:t>
            </a:r>
            <a:r>
              <a:rPr lang="en-US" sz="2800" dirty="0"/>
              <a:t> formed on the moon about 3.5 billion years ago. The highlands formed about 4.5 billion years ago. This is also the age of the Earth and the rest of the Solar System. </a:t>
            </a:r>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04800" y="-152400"/>
            <a:ext cx="8991600" cy="6740307"/>
          </a:xfrm>
          <a:prstGeom prst="rect">
            <a:avLst/>
          </a:prstGeom>
        </p:spPr>
        <p:txBody>
          <a:bodyPr wrap="square">
            <a:spAutoFit/>
          </a:bodyPr>
          <a:lstStyle/>
          <a:p>
            <a:endParaRPr lang="en-US" sz="4000" dirty="0"/>
          </a:p>
          <a:p>
            <a:r>
              <a:rPr lang="en-US" sz="2600" dirty="0" smtClean="0"/>
              <a:t>Using </a:t>
            </a:r>
            <a:r>
              <a:rPr lang="en-US" sz="2600" dirty="0"/>
              <a:t>this information look at the number of craters you counted from the highlands and the number from the mare. Try to figure out how many of the craters </a:t>
            </a:r>
            <a:r>
              <a:rPr lang="en-US" sz="2600" dirty="0" smtClean="0"/>
              <a:t>per </a:t>
            </a:r>
            <a:r>
              <a:rPr lang="en-US" sz="2600" smtClean="0"/>
              <a:t>unit area in </a:t>
            </a:r>
            <a:r>
              <a:rPr lang="en-US" sz="2600" dirty="0"/>
              <a:t>the highlands came about in the first 1 billion years after the Moon formed. Think carefully about what your data is telling you. Discuss your reasoning. </a:t>
            </a:r>
            <a:endParaRPr lang="en-US" sz="2600" dirty="0" smtClean="0"/>
          </a:p>
          <a:p>
            <a:endParaRPr lang="en-US" sz="2600" dirty="0"/>
          </a:p>
          <a:p>
            <a:r>
              <a:rPr lang="en-US" sz="2600" dirty="0" smtClean="0"/>
              <a:t>From </a:t>
            </a:r>
            <a:r>
              <a:rPr lang="en-US" sz="2600" dirty="0"/>
              <a:t>this investigation, you have the evidence to decide what the solar system was like in the first 1 billion years after it formed. Think about what you have learned from the data and use it to write a conclusion about what conditions were like in these early times. </a:t>
            </a:r>
            <a:r>
              <a:rPr lang="en-US" sz="2600" b="1" dirty="0" smtClean="0">
                <a:solidFill>
                  <a:schemeClr val="accent1"/>
                </a:solidFill>
              </a:rPr>
              <a:t> </a:t>
            </a:r>
          </a:p>
          <a:p>
            <a:endParaRPr lang="en-US" sz="2800" dirty="0" smtClean="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1905000"/>
          </a:xfrm>
        </p:spPr>
        <p:txBody>
          <a:bodyPr>
            <a:normAutofit/>
          </a:bodyPr>
          <a:lstStyle/>
          <a:p>
            <a:r>
              <a:rPr lang="en-US" sz="2700" dirty="0" smtClean="0">
                <a:latin typeface="Times New Roman"/>
              </a:rPr>
              <a:t>Imagine you are a detective in a murder case. The victim had been missing for some time and was just found out in the woods. You go to the victim's house and see the following stack of letters below the mail slot. </a:t>
            </a:r>
            <a:endParaRPr lang="en-US" sz="3100" dirty="0"/>
          </a:p>
        </p:txBody>
      </p:sp>
      <p:sp>
        <p:nvSpPr>
          <p:cNvPr id="5" name="Content Placeholder 4"/>
          <p:cNvSpPr>
            <a:spLocks noGrp="1"/>
          </p:cNvSpPr>
          <p:nvPr>
            <p:ph sz="half" idx="1"/>
          </p:nvPr>
        </p:nvSpPr>
        <p:spPr>
          <a:xfrm>
            <a:off x="457200" y="2667000"/>
            <a:ext cx="4953000" cy="1828800"/>
          </a:xfrm>
        </p:spPr>
        <p:txBody>
          <a:bodyPr>
            <a:normAutofit fontScale="85000" lnSpcReduction="20000"/>
          </a:bodyPr>
          <a:lstStyle/>
          <a:p>
            <a:r>
              <a:rPr lang="en-US" sz="2200" b="1" dirty="0" smtClean="0"/>
              <a:t>As you look through the mail you find a very suspicious letter from a person that seems to be threatening the victim. This letter was buried under 50 other letters.</a:t>
            </a:r>
            <a:r>
              <a:rPr lang="en-US" sz="2400" b="1" dirty="0" smtClean="0"/>
              <a:t/>
            </a:r>
            <a:br>
              <a:rPr lang="en-US" sz="2400" b="1" dirty="0" smtClean="0"/>
            </a:br>
            <a:endParaRPr lang="en-US" sz="2400" dirty="0" smtClean="0"/>
          </a:p>
          <a:p>
            <a:endParaRPr lang="en-US" dirty="0"/>
          </a:p>
        </p:txBody>
      </p:sp>
      <p:sp>
        <p:nvSpPr>
          <p:cNvPr id="7" name="Content Placeholder 4"/>
          <p:cNvSpPr>
            <a:spLocks noGrp="1"/>
          </p:cNvSpPr>
          <p:nvPr>
            <p:ph sz="half" idx="1"/>
          </p:nvPr>
        </p:nvSpPr>
        <p:spPr>
          <a:xfrm>
            <a:off x="304800" y="4648200"/>
            <a:ext cx="8839200" cy="1417320"/>
          </a:xfrm>
        </p:spPr>
        <p:txBody>
          <a:bodyPr>
            <a:normAutofit/>
          </a:bodyPr>
          <a:lstStyle/>
          <a:p>
            <a:r>
              <a:rPr lang="en-US" sz="2200" b="1" dirty="0" smtClean="0"/>
              <a:t>Use your detective abilities to try to decide when the letter might have arrived. State your reasoning and any assumptions that you made.</a:t>
            </a:r>
            <a:endParaRPr lang="en-US" sz="2200" dirty="0" smtClean="0"/>
          </a:p>
          <a:p>
            <a:endParaRPr lang="en-US" dirty="0"/>
          </a:p>
        </p:txBody>
      </p:sp>
      <p:pic>
        <p:nvPicPr>
          <p:cNvPr id="1028" name="Picture 4" descr="http://www.celsias.com/media/uploads/admin/junk_mail.jpg"/>
          <p:cNvPicPr>
            <a:picLocks noChangeAspect="1" noChangeArrowheads="1"/>
          </p:cNvPicPr>
          <p:nvPr/>
        </p:nvPicPr>
        <p:blipFill>
          <a:blip r:embed="rId2" cstate="print"/>
          <a:srcRect/>
          <a:stretch>
            <a:fillRect/>
          </a:stretch>
        </p:blipFill>
        <p:spPr bwMode="auto">
          <a:xfrm>
            <a:off x="5638800" y="2514600"/>
            <a:ext cx="2792877" cy="210629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Content Placeholder 4"/>
          <p:cNvSpPr>
            <a:spLocks noGrp="1"/>
          </p:cNvSpPr>
          <p:nvPr>
            <p:ph idx="1"/>
          </p:nvPr>
        </p:nvSpPr>
        <p:spPr>
          <a:xfrm>
            <a:off x="1066800" y="1066800"/>
            <a:ext cx="6934200" cy="4343400"/>
          </a:xfrm>
        </p:spPr>
        <p:txBody>
          <a:bodyPr>
            <a:normAutofit/>
          </a:bodyPr>
          <a:lstStyle/>
          <a:p>
            <a:endParaRPr lang="en-US" dirty="0" smtClean="0"/>
          </a:p>
          <a:p>
            <a:r>
              <a:rPr lang="en-US" sz="2600" b="1" dirty="0" smtClean="0"/>
              <a:t>Now we want to use these types of detective skills to look at the Moon. The Moon has a great number of craters on its surface. The craters come from large meteorites impacting the surface of the Moon. </a:t>
            </a:r>
            <a:endParaRPr lang="en-US" sz="2600"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pic>
        <p:nvPicPr>
          <p:cNvPr id="14337" name="Picture 1"/>
          <p:cNvPicPr>
            <a:picLocks noChangeAspect="1" noChangeArrowheads="1"/>
          </p:cNvPicPr>
          <p:nvPr/>
        </p:nvPicPr>
        <p:blipFill>
          <a:blip r:embed="rId2" cstate="print"/>
          <a:srcRect/>
          <a:stretch>
            <a:fillRect/>
          </a:stretch>
        </p:blipFill>
        <p:spPr bwMode="auto">
          <a:xfrm>
            <a:off x="2057400" y="152400"/>
            <a:ext cx="4800600" cy="5161545"/>
          </a:xfrm>
          <a:prstGeom prst="rect">
            <a:avLst/>
          </a:prstGeom>
          <a:noFill/>
          <a:ln w="9525">
            <a:noFill/>
            <a:miter lim="800000"/>
            <a:headEnd/>
            <a:tailEnd/>
          </a:ln>
        </p:spPr>
      </p:pic>
      <p:sp>
        <p:nvSpPr>
          <p:cNvPr id="7" name="Content Placeholder 4"/>
          <p:cNvSpPr txBox="1">
            <a:spLocks/>
          </p:cNvSpPr>
          <p:nvPr/>
        </p:nvSpPr>
        <p:spPr>
          <a:xfrm>
            <a:off x="381000" y="5486400"/>
            <a:ext cx="8382000" cy="1219200"/>
          </a:xfrm>
          <a:prstGeom prst="rect">
            <a:avLst/>
          </a:prstGeom>
        </p:spPr>
        <p:txBody>
          <a:bodyPr vert="horz" lIns="182880" tIns="91440">
            <a:noAutofit/>
          </a:bodyPr>
          <a:lstStyle/>
          <a:p>
            <a:r>
              <a:rPr lang="en-US" sz="2200" dirty="0" smtClean="0"/>
              <a:t>Figure </a:t>
            </a:r>
            <a:r>
              <a:rPr lang="en-US" sz="2200" dirty="0"/>
              <a:t>1 is an image of the entire Moon's surface. The dark areas are called “</a:t>
            </a:r>
            <a:r>
              <a:rPr lang="en-US" sz="2200" dirty="0" err="1"/>
              <a:t>maria</a:t>
            </a:r>
            <a:r>
              <a:rPr lang="en-US" sz="2200" dirty="0"/>
              <a:t>,” which means “seas” in Latin. The brighter areas are called the “highlands”. </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7" name="Content Placeholder 4"/>
          <p:cNvSpPr txBox="1">
            <a:spLocks/>
          </p:cNvSpPr>
          <p:nvPr/>
        </p:nvSpPr>
        <p:spPr>
          <a:xfrm>
            <a:off x="0" y="5943600"/>
            <a:ext cx="9372600" cy="762000"/>
          </a:xfrm>
          <a:prstGeom prst="rect">
            <a:avLst/>
          </a:prstGeom>
        </p:spPr>
        <p:txBody>
          <a:bodyPr vert="horz" lIns="182880" tIns="91440">
            <a:noAutofit/>
          </a:bodyPr>
          <a:lstStyle/>
          <a:p>
            <a:r>
              <a:rPr lang="en-US" sz="2200" dirty="0"/>
              <a:t>F</a:t>
            </a:r>
            <a:r>
              <a:rPr lang="en-US" sz="2400" dirty="0" smtClean="0"/>
              <a:t>igure </a:t>
            </a:r>
            <a:r>
              <a:rPr lang="en-US" sz="2400" dirty="0"/>
              <a:t>2 is an image that shows a large portion of a mare.</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pic>
        <p:nvPicPr>
          <p:cNvPr id="16386" name="Picture 2"/>
          <p:cNvPicPr>
            <a:picLocks noGrp="1" noChangeAspect="1" noChangeArrowheads="1"/>
          </p:cNvPicPr>
          <p:nvPr>
            <p:ph idx="1"/>
          </p:nvPr>
        </p:nvPicPr>
        <p:blipFill>
          <a:blip r:embed="rId2" cstate="print"/>
          <a:srcRect/>
          <a:stretch>
            <a:fillRect/>
          </a:stretch>
        </p:blipFill>
        <p:spPr bwMode="auto">
          <a:xfrm>
            <a:off x="304799" y="228600"/>
            <a:ext cx="8527383" cy="571500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7" name="Content Placeholder 4"/>
          <p:cNvSpPr txBox="1">
            <a:spLocks/>
          </p:cNvSpPr>
          <p:nvPr/>
        </p:nvSpPr>
        <p:spPr>
          <a:xfrm>
            <a:off x="-152400" y="6096000"/>
            <a:ext cx="9448800" cy="762000"/>
          </a:xfrm>
          <a:prstGeom prst="rect">
            <a:avLst/>
          </a:prstGeom>
        </p:spPr>
        <p:txBody>
          <a:bodyPr vert="horz" lIns="182880" tIns="91440">
            <a:noAutofit/>
          </a:bodyPr>
          <a:lstStyle/>
          <a:p>
            <a:r>
              <a:rPr lang="en-US" sz="2400" dirty="0" smtClean="0"/>
              <a:t>Figure </a:t>
            </a:r>
            <a:r>
              <a:rPr lang="en-US" sz="2400" dirty="0"/>
              <a:t>3 is an image that shows a portion of the highlands. </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pic>
        <p:nvPicPr>
          <p:cNvPr id="17410" name="Picture 2"/>
          <p:cNvPicPr>
            <a:picLocks noChangeAspect="1" noChangeArrowheads="1"/>
          </p:cNvPicPr>
          <p:nvPr/>
        </p:nvPicPr>
        <p:blipFill>
          <a:blip r:embed="rId2" cstate="print"/>
          <a:srcRect/>
          <a:stretch>
            <a:fillRect/>
          </a:stretch>
        </p:blipFill>
        <p:spPr bwMode="auto">
          <a:xfrm>
            <a:off x="381000" y="457200"/>
            <a:ext cx="8382000" cy="5621104"/>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685800" y="457200"/>
            <a:ext cx="7696200" cy="5078313"/>
          </a:xfrm>
          <a:prstGeom prst="rect">
            <a:avLst/>
          </a:prstGeom>
        </p:spPr>
        <p:txBody>
          <a:bodyPr wrap="square">
            <a:spAutoFit/>
          </a:bodyPr>
          <a:lstStyle/>
          <a:p>
            <a:endParaRPr lang="en-US" dirty="0"/>
          </a:p>
          <a:p>
            <a:pPr>
              <a:buFont typeface="Arial" pitchFamily="34" charset="0"/>
              <a:buChar char="•"/>
            </a:pPr>
            <a:r>
              <a:rPr lang="en-US" sz="2400" dirty="0" smtClean="0"/>
              <a:t> </a:t>
            </a:r>
            <a:r>
              <a:rPr lang="en-US" sz="2800" dirty="0" smtClean="0"/>
              <a:t>How </a:t>
            </a:r>
            <a:r>
              <a:rPr lang="en-US" sz="2800" dirty="0"/>
              <a:t>are they different? How are they </a:t>
            </a:r>
            <a:r>
              <a:rPr lang="en-US" sz="2800" dirty="0" smtClean="0"/>
              <a:t>the same?</a:t>
            </a:r>
          </a:p>
          <a:p>
            <a:pPr>
              <a:buFont typeface="Arial" pitchFamily="34" charset="0"/>
              <a:buChar char="•"/>
            </a:pPr>
            <a:endParaRPr lang="en-US" sz="2800" dirty="0"/>
          </a:p>
          <a:p>
            <a:endParaRPr lang="en-US" sz="2800" dirty="0"/>
          </a:p>
          <a:p>
            <a:pPr>
              <a:buFont typeface="Arial" pitchFamily="34" charset="0"/>
              <a:buChar char="•"/>
            </a:pPr>
            <a:r>
              <a:rPr lang="en-US" sz="2800" dirty="0" smtClean="0"/>
              <a:t> The </a:t>
            </a:r>
            <a:r>
              <a:rPr lang="en-US" sz="2800" dirty="0" err="1"/>
              <a:t>maria</a:t>
            </a:r>
            <a:r>
              <a:rPr lang="en-US" sz="2800" dirty="0"/>
              <a:t> were thought to be big oceans by people hundreds of years ago. From the images, do you think that the </a:t>
            </a:r>
            <a:r>
              <a:rPr lang="en-US" sz="2800" dirty="0" err="1"/>
              <a:t>maria</a:t>
            </a:r>
            <a:r>
              <a:rPr lang="en-US" sz="2800" dirty="0"/>
              <a:t> are oceans of liquid water? What evidence can you give to support your answer? </a:t>
            </a:r>
            <a:endParaRPr lang="en-US" sz="2800" dirty="0" smtClean="0"/>
          </a:p>
          <a:p>
            <a:endParaRPr lang="en-US" sz="26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457200" y="304800"/>
            <a:ext cx="8153400" cy="5539978"/>
          </a:xfrm>
          <a:prstGeom prst="rect">
            <a:avLst/>
          </a:prstGeom>
        </p:spPr>
        <p:txBody>
          <a:bodyPr wrap="square">
            <a:spAutoFit/>
          </a:bodyPr>
          <a:lstStyle/>
          <a:p>
            <a:endParaRPr lang="en-US" dirty="0"/>
          </a:p>
          <a:p>
            <a:pPr>
              <a:buFont typeface="Arial" pitchFamily="34" charset="0"/>
              <a:buChar char="•"/>
            </a:pPr>
            <a:r>
              <a:rPr lang="en-US" sz="2800" dirty="0" smtClean="0"/>
              <a:t>Now </a:t>
            </a:r>
            <a:r>
              <a:rPr lang="en-US" sz="2800" dirty="0"/>
              <a:t>use your detective skills to try to figure out which features on the Moon came first and which came at a later time. Start with Figure 3 and see if you can identify four craters that you can clearly order in terms of oldest to youngest. Explain your reasoning for the order you decided. </a:t>
            </a:r>
            <a:endParaRPr lang="en-US" sz="2800" dirty="0" smtClean="0"/>
          </a:p>
          <a:p>
            <a:pPr>
              <a:buFont typeface="Arial" pitchFamily="34" charset="0"/>
              <a:buChar char="•"/>
            </a:pPr>
            <a:endParaRPr lang="en-US" sz="2800" dirty="0" smtClean="0"/>
          </a:p>
          <a:p>
            <a:pPr>
              <a:buFont typeface="Arial" pitchFamily="34" charset="0"/>
              <a:buChar char="•"/>
            </a:pPr>
            <a:r>
              <a:rPr lang="en-US" sz="2800" dirty="0"/>
              <a:t> </a:t>
            </a:r>
            <a:r>
              <a:rPr lang="en-US" sz="2800" dirty="0" smtClean="0"/>
              <a:t>Now </a:t>
            </a:r>
            <a:r>
              <a:rPr lang="en-US" sz="2800" dirty="0"/>
              <a:t>look at Figure 2. Try to figure out which areas are older and younger. This includes the mare itself. Explain your reasoning.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4400" dirty="0" smtClean="0">
                <a:solidFill>
                  <a:srgbClr val="000000"/>
                </a:solidFill>
                <a:latin typeface="Times New Roman"/>
              </a:rPr>
              <a:t/>
            </a:r>
            <a:br>
              <a:rPr lang="en-US" sz="4400" dirty="0" smtClean="0">
                <a:solidFill>
                  <a:srgbClr val="000000"/>
                </a:solidFill>
                <a:latin typeface="Times New Roman"/>
              </a:rPr>
            </a:br>
            <a:r>
              <a:rPr lang="en-US" sz="4400" dirty="0" smtClean="0">
                <a:latin typeface="Times New Roman"/>
              </a:rPr>
              <a:t/>
            </a:r>
            <a:br>
              <a:rPr lang="en-US" sz="4400" dirty="0" smtClean="0">
                <a:latin typeface="Times New Roman"/>
              </a:rPr>
            </a:br>
            <a:endParaRPr lang="en-US" sz="4000" dirty="0"/>
          </a:p>
        </p:txBody>
      </p:sp>
      <p:sp>
        <p:nvSpPr>
          <p:cNvPr id="5" name="Rectangle 4"/>
          <p:cNvSpPr/>
          <p:nvPr/>
        </p:nvSpPr>
        <p:spPr>
          <a:xfrm>
            <a:off x="381000" y="125135"/>
            <a:ext cx="8458200" cy="5970865"/>
          </a:xfrm>
          <a:prstGeom prst="rect">
            <a:avLst/>
          </a:prstGeom>
        </p:spPr>
        <p:txBody>
          <a:bodyPr wrap="square">
            <a:spAutoFit/>
          </a:bodyPr>
          <a:lstStyle/>
          <a:p>
            <a:endParaRPr lang="en-US" dirty="0"/>
          </a:p>
          <a:p>
            <a:r>
              <a:rPr lang="en-US" sz="2800" dirty="0" smtClean="0"/>
              <a:t>Finally</a:t>
            </a:r>
            <a:r>
              <a:rPr lang="en-US" sz="2800" dirty="0"/>
              <a:t>, look at Figure 1. Try to answer the question; which is older the </a:t>
            </a:r>
            <a:r>
              <a:rPr lang="en-US" sz="2800" dirty="0" err="1"/>
              <a:t>maria</a:t>
            </a:r>
            <a:r>
              <a:rPr lang="en-US" sz="2800" dirty="0"/>
              <a:t> or the highlands? Explain your reasoning and test your reasoning by asking what would have to happen if my answer were wrong? Can you defend your answer with confidence? </a:t>
            </a:r>
            <a:endParaRPr lang="en-US" sz="2800" dirty="0" smtClean="0"/>
          </a:p>
          <a:p>
            <a:endParaRPr lang="en-US" sz="2800" dirty="0"/>
          </a:p>
          <a:p>
            <a:r>
              <a:rPr lang="en-US" sz="2800" dirty="0" smtClean="0"/>
              <a:t>Summarize </a:t>
            </a:r>
            <a:r>
              <a:rPr lang="en-US" sz="2800" dirty="0"/>
              <a:t>what you have learned about determining ages on the Moon. Can you come up with a general principle that you can express which would always work to determine relative age between objects on the Moon?</a:t>
            </a: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73</TotalTime>
  <Words>862</Words>
  <Application>Microsoft Macintosh PowerPoint</Application>
  <PresentationFormat>On-screen Show (4:3)</PresentationFormat>
  <Paragraphs>59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Aspect</vt:lpstr>
      <vt:lpstr>  What can we learn by examining the Moon's surface? </vt:lpstr>
      <vt:lpstr>Imagine you are a detective in a murder case. The victim had been missing for some time and was just found out in the woods. You go to the victim's house and see the following stack of letters below the mail slot. </vt:lpstr>
      <vt:lpstr>  </vt:lpstr>
      <vt:lpstr>  </vt:lpstr>
      <vt:lpstr>  </vt:lpstr>
      <vt:lpstr>  </vt:lpstr>
      <vt:lpstr>  </vt:lpstr>
      <vt:lpstr>  </vt:lpstr>
      <vt:lpstr>  </vt:lpstr>
      <vt:lpstr>  </vt:lpstr>
      <vt:lpstr>  </vt:lpstr>
      <vt:lpstr>  </vt:lpstr>
      <vt:lpstr>  </vt:lpstr>
      <vt:lpstr>  </vt:lpstr>
    </vt:vector>
  </TitlesOfParts>
  <Company>University of Kentucky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Imagine you are a detective in a murder case. The victim had been missing for some time and was just found out in the woods. You go to the victim's house and see the following stack of letters below the mail slot.</dc:title>
  <dc:creator>Jwi229</dc:creator>
  <cp:lastModifiedBy>Merryn Cole</cp:lastModifiedBy>
  <cp:revision>26</cp:revision>
  <dcterms:created xsi:type="dcterms:W3CDTF">2011-03-07T02:38:01Z</dcterms:created>
  <dcterms:modified xsi:type="dcterms:W3CDTF">2014-07-09T13:00:41Z</dcterms:modified>
</cp:coreProperties>
</file>