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6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33B63-26E6-8240-94FD-67F20FB99CA8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CF379-7BB5-B14B-9B31-46ADF68C13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33B63-26E6-8240-94FD-67F20FB99CA8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CF379-7BB5-B14B-9B31-46ADF68C13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33B63-26E6-8240-94FD-67F20FB99CA8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CF379-7BB5-B14B-9B31-46ADF68C13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33B63-26E6-8240-94FD-67F20FB99CA8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CF379-7BB5-B14B-9B31-46ADF68C13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33B63-26E6-8240-94FD-67F20FB99CA8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CF379-7BB5-B14B-9B31-46ADF68C13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33B63-26E6-8240-94FD-67F20FB99CA8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CF379-7BB5-B14B-9B31-46ADF68C13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33B63-26E6-8240-94FD-67F20FB99CA8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CF379-7BB5-B14B-9B31-46ADF68C13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33B63-26E6-8240-94FD-67F20FB99CA8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CF379-7BB5-B14B-9B31-46ADF68C13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33B63-26E6-8240-94FD-67F20FB99CA8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CF379-7BB5-B14B-9B31-46ADF68C13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33B63-26E6-8240-94FD-67F20FB99CA8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CF379-7BB5-B14B-9B31-46ADF68C13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33B63-26E6-8240-94FD-67F20FB99CA8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CF379-7BB5-B14B-9B31-46ADF68C13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33B63-26E6-8240-94FD-67F20FB99CA8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CF379-7BB5-B14B-9B31-46ADF68C13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" name="Group 107"/>
          <p:cNvGrpSpPr/>
          <p:nvPr/>
        </p:nvGrpSpPr>
        <p:grpSpPr>
          <a:xfrm>
            <a:off x="1532464" y="1033952"/>
            <a:ext cx="4818291" cy="2696031"/>
            <a:chOff x="-403052" y="270935"/>
            <a:chExt cx="4818291" cy="2696031"/>
          </a:xfrm>
        </p:grpSpPr>
        <p:grpSp>
          <p:nvGrpSpPr>
            <p:cNvPr id="107" name="Group 106"/>
            <p:cNvGrpSpPr/>
            <p:nvPr/>
          </p:nvGrpSpPr>
          <p:grpSpPr>
            <a:xfrm>
              <a:off x="-403052" y="270935"/>
              <a:ext cx="4818291" cy="2696031"/>
              <a:chOff x="-403052" y="270935"/>
              <a:chExt cx="4818291" cy="2696031"/>
            </a:xfrm>
          </p:grpSpPr>
          <p:cxnSp>
            <p:nvCxnSpPr>
              <p:cNvPr id="12" name="Straight Arrow Connector 11"/>
              <p:cNvCxnSpPr/>
              <p:nvPr/>
            </p:nvCxnSpPr>
            <p:spPr>
              <a:xfrm rot="5400000" flipH="1" flipV="1">
                <a:off x="1790082" y="1423159"/>
                <a:ext cx="508027" cy="0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Freeform 32"/>
              <p:cNvSpPr/>
              <p:nvPr/>
            </p:nvSpPr>
            <p:spPr>
              <a:xfrm>
                <a:off x="1698469" y="1444870"/>
                <a:ext cx="345195" cy="184104"/>
              </a:xfrm>
              <a:custGeom>
                <a:avLst/>
                <a:gdLst>
                  <a:gd name="connsiteX0" fmla="*/ 0 w 635000"/>
                  <a:gd name="connsiteY0" fmla="*/ 338667 h 338667"/>
                  <a:gd name="connsiteX1" fmla="*/ 254000 w 635000"/>
                  <a:gd name="connsiteY1" fmla="*/ 321734 h 338667"/>
                  <a:gd name="connsiteX2" fmla="*/ 313267 w 635000"/>
                  <a:gd name="connsiteY2" fmla="*/ 313267 h 338667"/>
                  <a:gd name="connsiteX3" fmla="*/ 364067 w 635000"/>
                  <a:gd name="connsiteY3" fmla="*/ 296334 h 338667"/>
                  <a:gd name="connsiteX4" fmla="*/ 423333 w 635000"/>
                  <a:gd name="connsiteY4" fmla="*/ 279400 h 338667"/>
                  <a:gd name="connsiteX5" fmla="*/ 465667 w 635000"/>
                  <a:gd name="connsiteY5" fmla="*/ 254000 h 338667"/>
                  <a:gd name="connsiteX6" fmla="*/ 491067 w 635000"/>
                  <a:gd name="connsiteY6" fmla="*/ 228600 h 338667"/>
                  <a:gd name="connsiteX7" fmla="*/ 541867 w 635000"/>
                  <a:gd name="connsiteY7" fmla="*/ 194734 h 338667"/>
                  <a:gd name="connsiteX8" fmla="*/ 575733 w 635000"/>
                  <a:gd name="connsiteY8" fmla="*/ 152400 h 338667"/>
                  <a:gd name="connsiteX9" fmla="*/ 592667 w 635000"/>
                  <a:gd name="connsiteY9" fmla="*/ 135467 h 338667"/>
                  <a:gd name="connsiteX10" fmla="*/ 601133 w 635000"/>
                  <a:gd name="connsiteY10" fmla="*/ 101600 h 338667"/>
                  <a:gd name="connsiteX11" fmla="*/ 609600 w 635000"/>
                  <a:gd name="connsiteY11" fmla="*/ 76200 h 338667"/>
                  <a:gd name="connsiteX12" fmla="*/ 626533 w 635000"/>
                  <a:gd name="connsiteY12" fmla="*/ 8467 h 338667"/>
                  <a:gd name="connsiteX13" fmla="*/ 635000 w 635000"/>
                  <a:gd name="connsiteY13" fmla="*/ 0 h 338667"/>
                  <a:gd name="connsiteX14" fmla="*/ 635000 w 635000"/>
                  <a:gd name="connsiteY14" fmla="*/ 0 h 3386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635000" h="338667">
                    <a:moveTo>
                      <a:pt x="0" y="338667"/>
                    </a:moveTo>
                    <a:lnTo>
                      <a:pt x="254000" y="321734"/>
                    </a:lnTo>
                    <a:cubicBezTo>
                      <a:pt x="273891" y="320121"/>
                      <a:pt x="293822" y="317754"/>
                      <a:pt x="313267" y="313267"/>
                    </a:cubicBezTo>
                    <a:cubicBezTo>
                      <a:pt x="330659" y="309253"/>
                      <a:pt x="346971" y="301463"/>
                      <a:pt x="364067" y="296334"/>
                    </a:cubicBezTo>
                    <a:cubicBezTo>
                      <a:pt x="470341" y="264452"/>
                      <a:pt x="337999" y="307846"/>
                      <a:pt x="423333" y="279400"/>
                    </a:cubicBezTo>
                    <a:cubicBezTo>
                      <a:pt x="476075" y="226661"/>
                      <a:pt x="399715" y="297968"/>
                      <a:pt x="465667" y="254000"/>
                    </a:cubicBezTo>
                    <a:cubicBezTo>
                      <a:pt x="475630" y="247358"/>
                      <a:pt x="481616" y="235951"/>
                      <a:pt x="491067" y="228600"/>
                    </a:cubicBezTo>
                    <a:cubicBezTo>
                      <a:pt x="507131" y="216106"/>
                      <a:pt x="527477" y="209125"/>
                      <a:pt x="541867" y="194734"/>
                    </a:cubicBezTo>
                    <a:cubicBezTo>
                      <a:pt x="582761" y="153838"/>
                      <a:pt x="533000" y="205815"/>
                      <a:pt x="575733" y="152400"/>
                    </a:cubicBezTo>
                    <a:cubicBezTo>
                      <a:pt x="580720" y="146167"/>
                      <a:pt x="587022" y="141111"/>
                      <a:pt x="592667" y="135467"/>
                    </a:cubicBezTo>
                    <a:cubicBezTo>
                      <a:pt x="595489" y="124178"/>
                      <a:pt x="597936" y="112789"/>
                      <a:pt x="601133" y="101600"/>
                    </a:cubicBezTo>
                    <a:cubicBezTo>
                      <a:pt x="603585" y="93019"/>
                      <a:pt x="607435" y="84858"/>
                      <a:pt x="609600" y="76200"/>
                    </a:cubicBezTo>
                    <a:cubicBezTo>
                      <a:pt x="614429" y="56885"/>
                      <a:pt x="616858" y="27817"/>
                      <a:pt x="626533" y="8467"/>
                    </a:cubicBezTo>
                    <a:cubicBezTo>
                      <a:pt x="628318" y="4897"/>
                      <a:pt x="632178" y="2822"/>
                      <a:pt x="635000" y="0"/>
                    </a:cubicBezTo>
                    <a:lnTo>
                      <a:pt x="635000" y="0"/>
                    </a:lnTo>
                  </a:path>
                </a:pathLst>
              </a:cu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000">
                  <a:latin typeface="Arial"/>
                  <a:cs typeface="Arial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 flipH="1">
                <a:off x="1865490" y="1671225"/>
                <a:ext cx="516823" cy="246221"/>
              </a:xfrm>
              <a:prstGeom prst="rect">
                <a:avLst/>
              </a:prstGeom>
              <a:noFill/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>
                    <a:latin typeface="Arial"/>
                    <a:cs typeface="Arial"/>
                  </a:rPr>
                  <a:t>G3P</a:t>
                </a:r>
                <a:endParaRPr lang="en-US" sz="1000" dirty="0">
                  <a:latin typeface="Arial"/>
                  <a:cs typeface="Arial"/>
                </a:endParaRP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 flipH="1">
                <a:off x="2756949" y="1654526"/>
                <a:ext cx="771175" cy="246221"/>
              </a:xfrm>
              <a:prstGeom prst="rect">
                <a:avLst/>
              </a:prstGeom>
              <a:noFill/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>
                    <a:latin typeface="Arial"/>
                    <a:cs typeface="Arial"/>
                  </a:rPr>
                  <a:t>Glycerol</a:t>
                </a:r>
                <a:endParaRPr lang="en-US" sz="1000" dirty="0">
                  <a:latin typeface="Arial"/>
                  <a:cs typeface="Arial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 flipH="1">
                <a:off x="1849908" y="2195466"/>
                <a:ext cx="634194" cy="246221"/>
              </a:xfrm>
              <a:prstGeom prst="rect">
                <a:avLst/>
              </a:prstGeom>
              <a:noFill/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>
                    <a:latin typeface="Arial"/>
                    <a:cs typeface="Arial"/>
                  </a:rPr>
                  <a:t>DHAP</a:t>
                </a:r>
                <a:endParaRPr lang="en-US" sz="1000" dirty="0">
                  <a:latin typeface="Arial"/>
                  <a:cs typeface="Arial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 flipH="1">
                <a:off x="2827867" y="2184399"/>
                <a:ext cx="534501" cy="246221"/>
              </a:xfrm>
              <a:prstGeom prst="rect">
                <a:avLst/>
              </a:prstGeom>
              <a:noFill/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>
                    <a:latin typeface="Arial"/>
                    <a:cs typeface="Arial"/>
                  </a:rPr>
                  <a:t>DHA</a:t>
                </a:r>
                <a:endParaRPr lang="en-US" sz="1000" dirty="0">
                  <a:latin typeface="Arial"/>
                  <a:cs typeface="Arial"/>
                </a:endParaRPr>
              </a:p>
            </p:txBody>
          </p:sp>
          <p:cxnSp>
            <p:nvCxnSpPr>
              <p:cNvPr id="11" name="Straight Arrow Connector 10"/>
              <p:cNvCxnSpPr/>
              <p:nvPr/>
            </p:nvCxnSpPr>
            <p:spPr>
              <a:xfrm flipH="1" flipV="1">
                <a:off x="2362200" y="2319865"/>
                <a:ext cx="514513" cy="0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 flipH="1" flipV="1">
                <a:off x="2269066" y="1786465"/>
                <a:ext cx="514513" cy="0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 flipH="1">
                <a:off x="2387601" y="1540931"/>
                <a:ext cx="443908" cy="246221"/>
              </a:xfrm>
              <a:prstGeom prst="rect">
                <a:avLst/>
              </a:prstGeom>
              <a:noFill/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>
                    <a:solidFill>
                      <a:srgbClr val="0000FF"/>
                    </a:solidFill>
                    <a:latin typeface="Arial"/>
                    <a:cs typeface="Arial"/>
                  </a:rPr>
                  <a:t>GK</a:t>
                </a:r>
                <a:endParaRPr lang="en-US" sz="1000" dirty="0">
                  <a:solidFill>
                    <a:srgbClr val="0000FF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 flipH="1">
                <a:off x="2015065" y="1981200"/>
                <a:ext cx="609600" cy="246221"/>
              </a:xfrm>
              <a:prstGeom prst="rect">
                <a:avLst/>
              </a:prstGeom>
              <a:noFill/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>
                    <a:solidFill>
                      <a:srgbClr val="0000FF"/>
                    </a:solidFill>
                    <a:latin typeface="Arial"/>
                    <a:cs typeface="Arial"/>
                  </a:rPr>
                  <a:t>G3Pdh</a:t>
                </a:r>
                <a:endParaRPr lang="en-US" sz="1000" dirty="0">
                  <a:solidFill>
                    <a:srgbClr val="0000FF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 flipH="1">
                <a:off x="2438403" y="2319865"/>
                <a:ext cx="534501" cy="246221"/>
              </a:xfrm>
              <a:prstGeom prst="rect">
                <a:avLst/>
              </a:prstGeom>
              <a:noFill/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>
                    <a:solidFill>
                      <a:srgbClr val="0000FF"/>
                    </a:solidFill>
                    <a:latin typeface="Arial"/>
                    <a:cs typeface="Arial"/>
                  </a:rPr>
                  <a:t>DAK</a:t>
                </a:r>
                <a:endParaRPr lang="en-US" sz="1000" dirty="0">
                  <a:solidFill>
                    <a:srgbClr val="0000FF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 flipH="1">
                <a:off x="3048000" y="1905000"/>
                <a:ext cx="611854" cy="246221"/>
              </a:xfrm>
              <a:prstGeom prst="rect">
                <a:avLst/>
              </a:prstGeom>
              <a:noFill/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err="1" smtClean="0">
                    <a:solidFill>
                      <a:srgbClr val="0000FF"/>
                    </a:solidFill>
                    <a:latin typeface="Arial"/>
                    <a:cs typeface="Arial"/>
                  </a:rPr>
                  <a:t>Glydh</a:t>
                </a:r>
                <a:endParaRPr lang="en-US" sz="1000" dirty="0">
                  <a:solidFill>
                    <a:srgbClr val="0000FF"/>
                  </a:solidFill>
                  <a:latin typeface="Arial"/>
                  <a:cs typeface="Arial"/>
                </a:endParaRPr>
              </a:p>
            </p:txBody>
          </p:sp>
          <p:cxnSp>
            <p:nvCxnSpPr>
              <p:cNvPr id="20" name="Straight Arrow Connector 19"/>
              <p:cNvCxnSpPr/>
              <p:nvPr/>
            </p:nvCxnSpPr>
            <p:spPr>
              <a:xfrm rot="16200000" flipH="1">
                <a:off x="2899286" y="2053715"/>
                <a:ext cx="297429" cy="0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/>
              <p:cNvCxnSpPr/>
              <p:nvPr/>
            </p:nvCxnSpPr>
            <p:spPr>
              <a:xfrm rot="16200000" flipV="1">
                <a:off x="1891706" y="2070694"/>
                <a:ext cx="331388" cy="0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TextBox 37"/>
              <p:cNvSpPr txBox="1"/>
              <p:nvPr/>
            </p:nvSpPr>
            <p:spPr>
              <a:xfrm flipH="1">
                <a:off x="1796470" y="2720745"/>
                <a:ext cx="726424" cy="246221"/>
              </a:xfrm>
              <a:prstGeom prst="rect">
                <a:avLst/>
              </a:prstGeom>
              <a:noFill/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>
                    <a:latin typeface="Arial"/>
                    <a:cs typeface="Arial"/>
                  </a:rPr>
                  <a:t>Gld-3-P</a:t>
                </a:r>
                <a:endParaRPr lang="en-US" sz="1000" dirty="0">
                  <a:latin typeface="Arial"/>
                  <a:cs typeface="Arial"/>
                </a:endParaRPr>
              </a:p>
            </p:txBody>
          </p:sp>
          <p:cxnSp>
            <p:nvCxnSpPr>
              <p:cNvPr id="39" name="Straight Arrow Connector 38"/>
              <p:cNvCxnSpPr/>
              <p:nvPr/>
            </p:nvCxnSpPr>
            <p:spPr>
              <a:xfrm rot="16200000" flipV="1">
                <a:off x="1930594" y="2590106"/>
                <a:ext cx="331388" cy="0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TextBox 39"/>
              <p:cNvSpPr txBox="1"/>
              <p:nvPr/>
            </p:nvSpPr>
            <p:spPr>
              <a:xfrm flipH="1">
                <a:off x="1742229" y="2500785"/>
                <a:ext cx="452313" cy="246221"/>
              </a:xfrm>
              <a:prstGeom prst="rect">
                <a:avLst/>
              </a:prstGeom>
              <a:noFill/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>
                    <a:solidFill>
                      <a:srgbClr val="0000FF"/>
                    </a:solidFill>
                    <a:latin typeface="Arial"/>
                    <a:cs typeface="Arial"/>
                  </a:rPr>
                  <a:t>TPI</a:t>
                </a:r>
                <a:endParaRPr lang="en-US" sz="1000" dirty="0">
                  <a:solidFill>
                    <a:srgbClr val="0000FF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1665523" y="935676"/>
                <a:ext cx="620683" cy="246221"/>
              </a:xfrm>
              <a:prstGeom prst="rect">
                <a:avLst/>
              </a:prstGeom>
              <a:noFill/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err="1" smtClean="0">
                    <a:latin typeface="Arial"/>
                    <a:cs typeface="Arial"/>
                  </a:rPr>
                  <a:t>LysoPA</a:t>
                </a:r>
                <a:endParaRPr lang="en-US" sz="1000" dirty="0">
                  <a:latin typeface="Arial"/>
                  <a:cs typeface="Arial"/>
                </a:endParaRP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2623592" y="966199"/>
                <a:ext cx="351378" cy="246221"/>
              </a:xfrm>
              <a:prstGeom prst="rect">
                <a:avLst/>
              </a:prstGeom>
              <a:noFill/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>
                    <a:latin typeface="Arial"/>
                    <a:cs typeface="Arial"/>
                  </a:rPr>
                  <a:t>PA</a:t>
                </a:r>
                <a:endParaRPr lang="en-US" sz="1000" dirty="0">
                  <a:latin typeface="Arial"/>
                  <a:cs typeface="Arial"/>
                </a:endParaRPr>
              </a:p>
            </p:txBody>
          </p:sp>
          <p:sp>
            <p:nvSpPr>
              <p:cNvPr id="53" name="TextBox 52"/>
              <p:cNvSpPr txBox="1"/>
              <p:nvPr/>
            </p:nvSpPr>
            <p:spPr>
              <a:xfrm>
                <a:off x="3286367" y="966199"/>
                <a:ext cx="462562" cy="246221"/>
              </a:xfrm>
              <a:prstGeom prst="rect">
                <a:avLst/>
              </a:prstGeom>
              <a:noFill/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>
                    <a:latin typeface="Arial"/>
                    <a:cs typeface="Arial"/>
                  </a:rPr>
                  <a:t>DAG</a:t>
                </a:r>
                <a:endParaRPr lang="en-US" sz="1000" dirty="0">
                  <a:latin typeface="Arial"/>
                  <a:cs typeface="Arial"/>
                </a:endParaRP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3852332" y="423332"/>
                <a:ext cx="438767" cy="246221"/>
              </a:xfrm>
              <a:prstGeom prst="rect">
                <a:avLst/>
              </a:prstGeom>
              <a:noFill/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>
                    <a:latin typeface="Arial"/>
                    <a:cs typeface="Arial"/>
                  </a:rPr>
                  <a:t>TAG</a:t>
                </a:r>
                <a:endParaRPr lang="en-US" sz="1000" dirty="0">
                  <a:latin typeface="Arial"/>
                  <a:cs typeface="Arial"/>
                </a:endParaRPr>
              </a:p>
            </p:txBody>
          </p:sp>
          <p:cxnSp>
            <p:nvCxnSpPr>
              <p:cNvPr id="55" name="Straight Arrow Connector 54"/>
              <p:cNvCxnSpPr/>
              <p:nvPr/>
            </p:nvCxnSpPr>
            <p:spPr>
              <a:xfrm flipV="1">
                <a:off x="2209358" y="1090469"/>
                <a:ext cx="436993" cy="0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Arrow Connector 55"/>
              <p:cNvCxnSpPr/>
              <p:nvPr/>
            </p:nvCxnSpPr>
            <p:spPr>
              <a:xfrm flipV="1">
                <a:off x="2913638" y="1099109"/>
                <a:ext cx="436993" cy="0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Arrow Connector 56"/>
              <p:cNvCxnSpPr/>
              <p:nvPr/>
            </p:nvCxnSpPr>
            <p:spPr>
              <a:xfrm rot="5400000" flipH="1" flipV="1">
                <a:off x="3657113" y="686287"/>
                <a:ext cx="337109" cy="336135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" name="TextBox 57"/>
              <p:cNvSpPr txBox="1"/>
              <p:nvPr/>
            </p:nvSpPr>
            <p:spPr>
              <a:xfrm>
                <a:off x="1342854" y="1501230"/>
                <a:ext cx="434259" cy="246221"/>
              </a:xfrm>
              <a:prstGeom prst="rect">
                <a:avLst/>
              </a:prstGeom>
              <a:noFill/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>
                    <a:latin typeface="Arial"/>
                    <a:cs typeface="Arial"/>
                  </a:rPr>
                  <a:t>18:1</a:t>
                </a:r>
                <a:endParaRPr lang="en-US" sz="1000" dirty="0">
                  <a:latin typeface="Arial"/>
                  <a:cs typeface="Arial"/>
                </a:endParaRPr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587378" y="1506399"/>
                <a:ext cx="434259" cy="246221"/>
              </a:xfrm>
              <a:prstGeom prst="rect">
                <a:avLst/>
              </a:prstGeom>
              <a:noFill/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>
                    <a:latin typeface="Arial"/>
                    <a:cs typeface="Arial"/>
                  </a:rPr>
                  <a:t>18:0</a:t>
                </a:r>
                <a:endParaRPr lang="en-US" sz="1000" dirty="0">
                  <a:latin typeface="Arial"/>
                  <a:cs typeface="Arial"/>
                </a:endParaRPr>
              </a:p>
            </p:txBody>
          </p:sp>
          <p:cxnSp>
            <p:nvCxnSpPr>
              <p:cNvPr id="60" name="Straight Arrow Connector 59"/>
              <p:cNvCxnSpPr/>
              <p:nvPr/>
            </p:nvCxnSpPr>
            <p:spPr>
              <a:xfrm flipV="1">
                <a:off x="998869" y="1642782"/>
                <a:ext cx="436993" cy="0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TextBox 60"/>
              <p:cNvSpPr txBox="1"/>
              <p:nvPr/>
            </p:nvSpPr>
            <p:spPr>
              <a:xfrm>
                <a:off x="864101" y="1349564"/>
                <a:ext cx="626494" cy="246221"/>
              </a:xfrm>
              <a:prstGeom prst="rect">
                <a:avLst/>
              </a:prstGeom>
              <a:noFill/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>
                    <a:solidFill>
                      <a:srgbClr val="0000FF"/>
                    </a:solidFill>
                    <a:latin typeface="Arial"/>
                    <a:cs typeface="Arial"/>
                  </a:rPr>
                  <a:t>SACPD</a:t>
                </a:r>
                <a:endParaRPr lang="en-US" sz="1000" dirty="0">
                  <a:solidFill>
                    <a:srgbClr val="0000FF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3733800" y="838200"/>
                <a:ext cx="540533" cy="246221"/>
              </a:xfrm>
              <a:prstGeom prst="rect">
                <a:avLst/>
              </a:prstGeom>
              <a:noFill/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>
                    <a:solidFill>
                      <a:srgbClr val="0000FF"/>
                    </a:solidFill>
                    <a:latin typeface="Arial"/>
                    <a:cs typeface="Arial"/>
                  </a:rPr>
                  <a:t>DGAT</a:t>
                </a:r>
                <a:endParaRPr lang="en-US" sz="1000" dirty="0">
                  <a:solidFill>
                    <a:srgbClr val="0000FF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2870199" y="1083734"/>
                <a:ext cx="429437" cy="246221"/>
              </a:xfrm>
              <a:prstGeom prst="rect">
                <a:avLst/>
              </a:prstGeom>
              <a:noFill/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>
                    <a:solidFill>
                      <a:srgbClr val="0000FF"/>
                    </a:solidFill>
                    <a:latin typeface="Arial"/>
                    <a:cs typeface="Arial"/>
                  </a:rPr>
                  <a:t>PAP</a:t>
                </a:r>
                <a:endParaRPr lang="en-US" sz="1000" dirty="0">
                  <a:solidFill>
                    <a:srgbClr val="0000FF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2105971" y="812772"/>
                <a:ext cx="518091" cy="246221"/>
              </a:xfrm>
              <a:prstGeom prst="rect">
                <a:avLst/>
              </a:prstGeom>
              <a:noFill/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>
                    <a:solidFill>
                      <a:srgbClr val="0000FF"/>
                    </a:solidFill>
                    <a:latin typeface="Arial"/>
                    <a:cs typeface="Arial"/>
                  </a:rPr>
                  <a:t>GPAT</a:t>
                </a:r>
                <a:endParaRPr lang="en-US" sz="1000" dirty="0">
                  <a:solidFill>
                    <a:srgbClr val="0000FF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1635683" y="1251711"/>
                <a:ext cx="441146" cy="246221"/>
              </a:xfrm>
              <a:prstGeom prst="rect">
                <a:avLst/>
              </a:prstGeom>
              <a:noFill/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>
                    <a:solidFill>
                      <a:srgbClr val="0000FF"/>
                    </a:solidFill>
                    <a:latin typeface="Arial"/>
                    <a:cs typeface="Arial"/>
                  </a:rPr>
                  <a:t>ACT</a:t>
                </a:r>
                <a:endParaRPr lang="en-US" sz="1000" dirty="0">
                  <a:solidFill>
                    <a:srgbClr val="0000FF"/>
                  </a:solidFill>
                  <a:latin typeface="Arial"/>
                  <a:cs typeface="Arial"/>
                </a:endParaRPr>
              </a:p>
            </p:txBody>
          </p:sp>
          <p:cxnSp>
            <p:nvCxnSpPr>
              <p:cNvPr id="67" name="Straight Arrow Connector 66"/>
              <p:cNvCxnSpPr/>
              <p:nvPr/>
            </p:nvCxnSpPr>
            <p:spPr>
              <a:xfrm rot="5400000">
                <a:off x="1219437" y="1828573"/>
                <a:ext cx="403388" cy="206666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TextBox 69"/>
              <p:cNvSpPr txBox="1"/>
              <p:nvPr/>
            </p:nvSpPr>
            <p:spPr>
              <a:xfrm>
                <a:off x="1049866" y="2108199"/>
                <a:ext cx="434259" cy="246221"/>
              </a:xfrm>
              <a:prstGeom prst="rect">
                <a:avLst/>
              </a:prstGeom>
              <a:noFill/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>
                    <a:latin typeface="Arial"/>
                    <a:cs typeface="Arial"/>
                  </a:rPr>
                  <a:t>18:2</a:t>
                </a:r>
                <a:endParaRPr lang="en-US" sz="1000" dirty="0">
                  <a:latin typeface="Arial"/>
                  <a:cs typeface="Arial"/>
                </a:endParaRPr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1062614" y="2709206"/>
                <a:ext cx="434259" cy="246221"/>
              </a:xfrm>
              <a:prstGeom prst="rect">
                <a:avLst/>
              </a:prstGeom>
              <a:noFill/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>
                    <a:latin typeface="Arial"/>
                    <a:cs typeface="Arial"/>
                  </a:rPr>
                  <a:t>18:3</a:t>
                </a:r>
                <a:endParaRPr lang="en-US" sz="1000" dirty="0">
                  <a:latin typeface="Arial"/>
                  <a:cs typeface="Arial"/>
                </a:endParaRPr>
              </a:p>
            </p:txBody>
          </p:sp>
          <p:cxnSp>
            <p:nvCxnSpPr>
              <p:cNvPr id="72" name="Straight Arrow Connector 71"/>
              <p:cNvCxnSpPr/>
              <p:nvPr/>
            </p:nvCxnSpPr>
            <p:spPr>
              <a:xfrm rot="5400000">
                <a:off x="1095586" y="2545077"/>
                <a:ext cx="365760" cy="0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TextBox 72"/>
              <p:cNvSpPr txBox="1"/>
              <p:nvPr/>
            </p:nvSpPr>
            <p:spPr>
              <a:xfrm>
                <a:off x="768043" y="2260423"/>
                <a:ext cx="473319" cy="230832"/>
              </a:xfrm>
              <a:prstGeom prst="rect">
                <a:avLst/>
              </a:prstGeom>
              <a:noFill/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>
                    <a:solidFill>
                      <a:srgbClr val="0000FF"/>
                    </a:solidFill>
                    <a:latin typeface="Arial"/>
                    <a:cs typeface="Arial"/>
                  </a:rPr>
                  <a:t>FAD3</a:t>
                </a:r>
                <a:endParaRPr lang="en-US" sz="900" dirty="0">
                  <a:solidFill>
                    <a:srgbClr val="0000FF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1399871" y="1790571"/>
                <a:ext cx="473319" cy="230832"/>
              </a:xfrm>
              <a:prstGeom prst="rect">
                <a:avLst/>
              </a:prstGeom>
              <a:noFill/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>
                    <a:solidFill>
                      <a:srgbClr val="0000FF"/>
                    </a:solidFill>
                    <a:latin typeface="Arial"/>
                    <a:cs typeface="Arial"/>
                  </a:rPr>
                  <a:t>FAD2</a:t>
                </a:r>
                <a:endParaRPr lang="en-US" sz="900" dirty="0">
                  <a:solidFill>
                    <a:srgbClr val="0000FF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1338139" y="1929703"/>
                <a:ext cx="473319" cy="230832"/>
              </a:xfrm>
              <a:prstGeom prst="rect">
                <a:avLst/>
              </a:prstGeom>
              <a:noFill/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>
                    <a:solidFill>
                      <a:srgbClr val="0000FF"/>
                    </a:solidFill>
                    <a:latin typeface="Arial"/>
                    <a:cs typeface="Arial"/>
                  </a:rPr>
                  <a:t>FAD6  </a:t>
                </a:r>
                <a:endParaRPr lang="en-US" sz="900" dirty="0">
                  <a:solidFill>
                    <a:srgbClr val="0000FF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770059" y="2406415"/>
                <a:ext cx="473319" cy="230832"/>
              </a:xfrm>
              <a:prstGeom prst="rect">
                <a:avLst/>
              </a:prstGeom>
              <a:noFill/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>
                    <a:solidFill>
                      <a:srgbClr val="0000FF"/>
                    </a:solidFill>
                    <a:latin typeface="Arial"/>
                    <a:cs typeface="Arial"/>
                  </a:rPr>
                  <a:t>FAD7</a:t>
                </a:r>
                <a:endParaRPr lang="en-US" sz="900" dirty="0">
                  <a:solidFill>
                    <a:srgbClr val="0000FF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770676" y="2563167"/>
                <a:ext cx="473319" cy="230832"/>
              </a:xfrm>
              <a:prstGeom prst="rect">
                <a:avLst/>
              </a:prstGeom>
              <a:noFill/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r>
                  <a:rPr lang="en-US" sz="900" dirty="0" smtClean="0">
                    <a:solidFill>
                      <a:srgbClr val="0000FF"/>
                    </a:solidFill>
                    <a:latin typeface="Arial"/>
                    <a:cs typeface="Arial"/>
                  </a:rPr>
                  <a:t>FAD8</a:t>
                </a:r>
                <a:endParaRPr lang="en-US" sz="900" dirty="0">
                  <a:solidFill>
                    <a:srgbClr val="0000FF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2641605" y="406407"/>
                <a:ext cx="351378" cy="246221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>
                    <a:latin typeface="Arial"/>
                    <a:cs typeface="Arial"/>
                  </a:rPr>
                  <a:t>PL </a:t>
                </a:r>
                <a:endParaRPr lang="en-US" sz="1000" dirty="0">
                  <a:latin typeface="Arial"/>
                  <a:cs typeface="Arial"/>
                </a:endParaRPr>
              </a:p>
            </p:txBody>
          </p:sp>
          <p:cxnSp>
            <p:nvCxnSpPr>
              <p:cNvPr id="82" name="Straight Arrow Connector 81"/>
              <p:cNvCxnSpPr/>
              <p:nvPr/>
            </p:nvCxnSpPr>
            <p:spPr>
              <a:xfrm rot="5400000" flipH="1" flipV="1">
                <a:off x="2615694" y="813309"/>
                <a:ext cx="356616" cy="0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8" name="TextBox 87"/>
              <p:cNvSpPr txBox="1"/>
              <p:nvPr/>
            </p:nvSpPr>
            <p:spPr>
              <a:xfrm>
                <a:off x="3141131" y="270935"/>
                <a:ext cx="526106" cy="246221"/>
              </a:xfrm>
              <a:prstGeom prst="rect">
                <a:avLst/>
              </a:prstGeom>
              <a:noFill/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>
                    <a:solidFill>
                      <a:srgbClr val="0000FF"/>
                    </a:solidFill>
                    <a:latin typeface="Arial"/>
                    <a:cs typeface="Arial"/>
                  </a:rPr>
                  <a:t>PDAT</a:t>
                </a:r>
                <a:endParaRPr lang="en-US" sz="1000" dirty="0">
                  <a:solidFill>
                    <a:srgbClr val="0000FF"/>
                  </a:solidFill>
                  <a:latin typeface="Arial"/>
                  <a:cs typeface="Arial"/>
                </a:endParaRPr>
              </a:p>
            </p:txBody>
          </p:sp>
          <p:cxnSp>
            <p:nvCxnSpPr>
              <p:cNvPr id="86" name="Straight Arrow Connector 85"/>
              <p:cNvCxnSpPr/>
              <p:nvPr/>
            </p:nvCxnSpPr>
            <p:spPr>
              <a:xfrm>
                <a:off x="2933714" y="537985"/>
                <a:ext cx="952486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9" name="Freeform 88"/>
              <p:cNvSpPr/>
              <p:nvPr/>
            </p:nvSpPr>
            <p:spPr>
              <a:xfrm>
                <a:off x="3318933" y="541863"/>
                <a:ext cx="262467" cy="414867"/>
              </a:xfrm>
              <a:custGeom>
                <a:avLst/>
                <a:gdLst>
                  <a:gd name="connsiteX0" fmla="*/ 279400 w 279400"/>
                  <a:gd name="connsiteY0" fmla="*/ 0 h 474134"/>
                  <a:gd name="connsiteX1" fmla="*/ 186267 w 279400"/>
                  <a:gd name="connsiteY1" fmla="*/ 33867 h 474134"/>
                  <a:gd name="connsiteX2" fmla="*/ 160867 w 279400"/>
                  <a:gd name="connsiteY2" fmla="*/ 42334 h 474134"/>
                  <a:gd name="connsiteX3" fmla="*/ 135467 w 279400"/>
                  <a:gd name="connsiteY3" fmla="*/ 59267 h 474134"/>
                  <a:gd name="connsiteX4" fmla="*/ 93134 w 279400"/>
                  <a:gd name="connsiteY4" fmla="*/ 84667 h 474134"/>
                  <a:gd name="connsiteX5" fmla="*/ 50800 w 279400"/>
                  <a:gd name="connsiteY5" fmla="*/ 118534 h 474134"/>
                  <a:gd name="connsiteX6" fmla="*/ 16934 w 279400"/>
                  <a:gd name="connsiteY6" fmla="*/ 186267 h 474134"/>
                  <a:gd name="connsiteX7" fmla="*/ 0 w 279400"/>
                  <a:gd name="connsiteY7" fmla="*/ 245534 h 474134"/>
                  <a:gd name="connsiteX8" fmla="*/ 0 w 279400"/>
                  <a:gd name="connsiteY8" fmla="*/ 313267 h 474134"/>
                  <a:gd name="connsiteX9" fmla="*/ 118534 w 279400"/>
                  <a:gd name="connsiteY9" fmla="*/ 474134 h 4741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79400" h="474134">
                    <a:moveTo>
                      <a:pt x="279400" y="0"/>
                    </a:moveTo>
                    <a:cubicBezTo>
                      <a:pt x="220489" y="23566"/>
                      <a:pt x="251492" y="12125"/>
                      <a:pt x="186267" y="33867"/>
                    </a:cubicBezTo>
                    <a:cubicBezTo>
                      <a:pt x="177800" y="36689"/>
                      <a:pt x="168293" y="37384"/>
                      <a:pt x="160867" y="42334"/>
                    </a:cubicBezTo>
                    <a:cubicBezTo>
                      <a:pt x="152400" y="47978"/>
                      <a:pt x="144568" y="54716"/>
                      <a:pt x="135467" y="59267"/>
                    </a:cubicBezTo>
                    <a:cubicBezTo>
                      <a:pt x="91504" y="81248"/>
                      <a:pt x="126207" y="51594"/>
                      <a:pt x="93134" y="84667"/>
                    </a:cubicBezTo>
                    <a:lnTo>
                      <a:pt x="50800" y="118534"/>
                    </a:lnTo>
                    <a:lnTo>
                      <a:pt x="16934" y="186267"/>
                    </a:lnTo>
                    <a:lnTo>
                      <a:pt x="0" y="245534"/>
                    </a:lnTo>
                    <a:lnTo>
                      <a:pt x="0" y="313267"/>
                    </a:lnTo>
                    <a:lnTo>
                      <a:pt x="118534" y="474134"/>
                    </a:lnTo>
                  </a:path>
                </a:pathLst>
              </a:custGeom>
              <a:ln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3674531" y="1295400"/>
                <a:ext cx="740708" cy="400110"/>
              </a:xfrm>
              <a:prstGeom prst="rect">
                <a:avLst/>
              </a:prstGeom>
              <a:noFill/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000" dirty="0" smtClean="0">
                    <a:solidFill>
                      <a:srgbClr val="0000FF"/>
                    </a:solidFill>
                    <a:latin typeface="Arial"/>
                    <a:cs typeface="Arial"/>
                  </a:rPr>
                  <a:t>TAG</a:t>
                </a:r>
              </a:p>
              <a:p>
                <a:pPr algn="ctr"/>
                <a:r>
                  <a:rPr lang="en-US" sz="1000" dirty="0" err="1" smtClean="0">
                    <a:solidFill>
                      <a:srgbClr val="0000FF"/>
                    </a:solidFill>
                    <a:latin typeface="Arial"/>
                    <a:cs typeface="Arial"/>
                  </a:rPr>
                  <a:t>hydrolase</a:t>
                </a:r>
                <a:endParaRPr lang="en-US" sz="1000" dirty="0">
                  <a:solidFill>
                    <a:srgbClr val="0000FF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-403052" y="1514513"/>
                <a:ext cx="655110" cy="246221"/>
              </a:xfrm>
              <a:prstGeom prst="rect">
                <a:avLst/>
              </a:prstGeom>
              <a:noFill/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>
                    <a:latin typeface="Arial"/>
                    <a:cs typeface="Arial"/>
                  </a:rPr>
                  <a:t>Sucrose</a:t>
                </a:r>
                <a:endParaRPr lang="en-US" sz="1000" dirty="0">
                  <a:latin typeface="Arial"/>
                  <a:cs typeface="Arial"/>
                </a:endParaRPr>
              </a:p>
            </p:txBody>
          </p:sp>
          <p:cxnSp>
            <p:nvCxnSpPr>
              <p:cNvPr id="111" name="Straight Arrow Connector 110"/>
              <p:cNvCxnSpPr/>
              <p:nvPr/>
            </p:nvCxnSpPr>
            <p:spPr>
              <a:xfrm flipV="1">
                <a:off x="452082" y="1649982"/>
                <a:ext cx="182880" cy="0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Arrow Connector 111"/>
              <p:cNvCxnSpPr/>
              <p:nvPr/>
            </p:nvCxnSpPr>
            <p:spPr>
              <a:xfrm flipV="1">
                <a:off x="193173" y="1657182"/>
                <a:ext cx="182880" cy="0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Arrow Connector 112"/>
              <p:cNvCxnSpPr/>
              <p:nvPr/>
            </p:nvCxnSpPr>
            <p:spPr>
              <a:xfrm>
                <a:off x="2907419" y="617050"/>
                <a:ext cx="457200" cy="414326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arrow"/>
              </a:ln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7" name="TextBox 116"/>
              <p:cNvSpPr txBox="1"/>
              <p:nvPr/>
            </p:nvSpPr>
            <p:spPr>
              <a:xfrm rot="2470055">
                <a:off x="2773812" y="718654"/>
                <a:ext cx="531441" cy="246221"/>
              </a:xfrm>
              <a:prstGeom prst="rect">
                <a:avLst/>
              </a:prstGeom>
              <a:noFill/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smtClean="0">
                    <a:solidFill>
                      <a:srgbClr val="0000FF"/>
                    </a:solidFill>
                    <a:latin typeface="Arial"/>
                    <a:cs typeface="Arial"/>
                  </a:rPr>
                  <a:t>PDCT</a:t>
                </a:r>
                <a:endParaRPr lang="en-US" sz="1000" dirty="0">
                  <a:solidFill>
                    <a:srgbClr val="0000FF"/>
                  </a:solidFill>
                  <a:latin typeface="Arial"/>
                  <a:cs typeface="Arial"/>
                </a:endParaRPr>
              </a:p>
            </p:txBody>
          </p:sp>
        </p:grpSp>
        <p:cxnSp>
          <p:nvCxnSpPr>
            <p:cNvPr id="97" name="Curved Connector 96"/>
            <p:cNvCxnSpPr/>
            <p:nvPr/>
          </p:nvCxnSpPr>
          <p:spPr>
            <a:xfrm flipH="1">
              <a:off x="3378201" y="580311"/>
              <a:ext cx="946766" cy="1214621"/>
            </a:xfrm>
            <a:prstGeom prst="curvedConnector4">
              <a:avLst>
                <a:gd name="adj1" fmla="val -24145"/>
                <a:gd name="adj2" fmla="val 101771"/>
              </a:avLst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1265</TotalTime>
  <Words>34</Words>
  <Application>Microsoft Office PowerPoint</Application>
  <PresentationFormat>On-screen Show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University of kentucky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Office 2004 Test Drive User</dc:creator>
  <cp:lastModifiedBy>dhildebr</cp:lastModifiedBy>
  <cp:revision>28</cp:revision>
  <dcterms:created xsi:type="dcterms:W3CDTF">2011-01-11T19:48:13Z</dcterms:created>
  <dcterms:modified xsi:type="dcterms:W3CDTF">2011-01-13T15:25:57Z</dcterms:modified>
</cp:coreProperties>
</file>