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charts/chart1.xml" ContentType="application/vnd.openxmlformats-officedocument.drawingml.char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ppt/notesSlides/notesSlide4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42.xml" ContentType="application/vnd.openxmlformats-officedocument.presentationml.notesSlide+xml"/>
  <Override PartName="/ppt/slideLayouts/slideLayout10.xml" ContentType="application/vnd.openxmlformats-officedocument.presentationml.slideLayout+xml"/>
  <Default Extension="gif" ContentType="image/gif"/>
  <Default Extension="vml" ContentType="application/vnd.openxmlformats-officedocument.vmlDrawing"/>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Default Extension="xls" ContentType="application/vnd.ms-excel"/>
  <Default Extension="wmf" ContentType="image/x-wmf"/>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2"/>
  </p:notesMasterIdLst>
  <p:handoutMasterIdLst>
    <p:handoutMasterId r:id="rId53"/>
  </p:handoutMasterIdLst>
  <p:sldIdLst>
    <p:sldId id="256" r:id="rId2"/>
    <p:sldId id="396" r:id="rId3"/>
    <p:sldId id="399" r:id="rId4"/>
    <p:sldId id="413" r:id="rId5"/>
    <p:sldId id="400" r:id="rId6"/>
    <p:sldId id="401" r:id="rId7"/>
    <p:sldId id="308" r:id="rId8"/>
    <p:sldId id="309" r:id="rId9"/>
    <p:sldId id="348" r:id="rId10"/>
    <p:sldId id="310" r:id="rId11"/>
    <p:sldId id="312" r:id="rId12"/>
    <p:sldId id="314" r:id="rId13"/>
    <p:sldId id="329" r:id="rId14"/>
    <p:sldId id="315" r:id="rId15"/>
    <p:sldId id="325" r:id="rId16"/>
    <p:sldId id="342" r:id="rId17"/>
    <p:sldId id="326" r:id="rId18"/>
    <p:sldId id="327" r:id="rId19"/>
    <p:sldId id="340" r:id="rId20"/>
    <p:sldId id="359" r:id="rId21"/>
    <p:sldId id="360" r:id="rId22"/>
    <p:sldId id="364" r:id="rId23"/>
    <p:sldId id="403" r:id="rId24"/>
    <p:sldId id="391" r:id="rId25"/>
    <p:sldId id="392" r:id="rId26"/>
    <p:sldId id="404" r:id="rId27"/>
    <p:sldId id="405" r:id="rId28"/>
    <p:sldId id="382" r:id="rId29"/>
    <p:sldId id="398" r:id="rId30"/>
    <p:sldId id="370" r:id="rId31"/>
    <p:sldId id="371" r:id="rId32"/>
    <p:sldId id="372" r:id="rId33"/>
    <p:sldId id="373" r:id="rId34"/>
    <p:sldId id="376" r:id="rId35"/>
    <p:sldId id="377" r:id="rId36"/>
    <p:sldId id="378" r:id="rId37"/>
    <p:sldId id="379" r:id="rId38"/>
    <p:sldId id="380" r:id="rId39"/>
    <p:sldId id="381" r:id="rId40"/>
    <p:sldId id="354" r:id="rId41"/>
    <p:sldId id="355" r:id="rId42"/>
    <p:sldId id="358" r:id="rId43"/>
    <p:sldId id="407" r:id="rId44"/>
    <p:sldId id="402" r:id="rId45"/>
    <p:sldId id="408" r:id="rId46"/>
    <p:sldId id="270" r:id="rId47"/>
    <p:sldId id="409" r:id="rId48"/>
    <p:sldId id="410" r:id="rId49"/>
    <p:sldId id="411" r:id="rId50"/>
    <p:sldId id="412" r:id="rId51"/>
  </p:sldIdLst>
  <p:sldSz cx="9144000" cy="6858000" type="screen4x3"/>
  <p:notesSz cx="6954838" cy="92408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0000"/>
    <a:srgbClr val="0000FF"/>
    <a:srgbClr val="00CC00"/>
    <a:srgbClr val="A50021"/>
    <a:srgbClr val="CC0099"/>
    <a:srgbClr val="006666"/>
    <a:srgbClr val="5B1105"/>
    <a:srgbClr val="4D1D13"/>
    <a:srgbClr val="680CC4"/>
    <a:srgbClr val="1FC6ED"/>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4530" autoAdjust="0"/>
    <p:restoredTop sz="94660"/>
  </p:normalViewPr>
  <p:slideViewPr>
    <p:cSldViewPr>
      <p:cViewPr varScale="1">
        <p:scale>
          <a:sx n="74" d="100"/>
          <a:sy n="74" d="100"/>
        </p:scale>
        <p:origin x="-1086" y="-9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3630"/>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1" Type="http://schemas.openxmlformats.org/officeDocument/2006/relationships/oleObject" Target="file:///F:\DH\My%20Documents\Proposals\NIH\chia\seed%20struct%20&amp;%20fiber\Glycemic.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chart>
    <c:plotArea>
      <c:layout/>
      <c:scatterChart>
        <c:scatterStyle val="lineMarker"/>
        <c:ser>
          <c:idx val="0"/>
          <c:order val="0"/>
          <c:spPr>
            <a:ln>
              <a:solidFill>
                <a:srgbClr val="FF0000"/>
              </a:solidFill>
            </a:ln>
          </c:spPr>
          <c:marker>
            <c:symbol val="none"/>
          </c:marker>
          <c:xVal>
            <c:strRef>
              <c:f>Sheet1!$B$6:$B$9</c:f>
              <c:strCache>
                <c:ptCount val="4"/>
                <c:pt idx="0">
                  <c:v>-</c:v>
                </c:pt>
                <c:pt idx="1">
                  <c:v>+</c:v>
                </c:pt>
                <c:pt idx="2">
                  <c:v>-</c:v>
                </c:pt>
                <c:pt idx="3">
                  <c:v>+</c:v>
                </c:pt>
              </c:strCache>
            </c:strRef>
          </c:xVal>
          <c:yVal>
            <c:numRef>
              <c:f>Sheet1!$C$6:$C$9</c:f>
              <c:numCache>
                <c:formatCode>General</c:formatCode>
                <c:ptCount val="4"/>
                <c:pt idx="0">
                  <c:v>263</c:v>
                </c:pt>
                <c:pt idx="1">
                  <c:v>100</c:v>
                </c:pt>
                <c:pt idx="2">
                  <c:v>250</c:v>
                </c:pt>
                <c:pt idx="3">
                  <c:v>95</c:v>
                </c:pt>
              </c:numCache>
            </c:numRef>
          </c:yVal>
        </c:ser>
        <c:axId val="51021696"/>
        <c:axId val="51511296"/>
      </c:scatterChart>
      <c:valAx>
        <c:axId val="51021696"/>
        <c:scaling>
          <c:orientation val="minMax"/>
        </c:scaling>
        <c:axPos val="b"/>
        <c:tickLblPos val="nextTo"/>
        <c:crossAx val="51511296"/>
        <c:crosses val="autoZero"/>
        <c:crossBetween val="midCat"/>
      </c:valAx>
      <c:valAx>
        <c:axId val="51511296"/>
        <c:scaling>
          <c:orientation val="minMax"/>
        </c:scaling>
        <c:axPos val="l"/>
        <c:majorGridlines/>
        <c:numFmt formatCode="General" sourceLinked="1"/>
        <c:tickLblPos val="nextTo"/>
        <c:crossAx val="51021696"/>
        <c:crosses val="autoZero"/>
        <c:crossBetween val="midCat"/>
      </c:valAx>
    </c:plotArea>
    <c:plotVisOnly val="1"/>
  </c:chart>
  <c:externalData r:id="rId1"/>
</c:chartSpace>
</file>

<file path=ppt/drawings/_rels/vmlDrawing1.vml.rels><?xml version="1.0" encoding="UTF-8" standalone="yes"?>
<Relationships xmlns="http://schemas.openxmlformats.org/package/2006/relationships"><Relationship Id="rId1" Type="http://schemas.openxmlformats.org/officeDocument/2006/relationships/image" Target="../media/image17.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2.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3973" cy="4628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39289" y="0"/>
            <a:ext cx="3013973" cy="462838"/>
          </a:xfrm>
          <a:prstGeom prst="rect">
            <a:avLst/>
          </a:prstGeom>
        </p:spPr>
        <p:txBody>
          <a:bodyPr vert="horz" lIns="91440" tIns="45720" rIns="91440" bIns="45720" rtlCol="0"/>
          <a:lstStyle>
            <a:lvl1pPr algn="r">
              <a:defRPr sz="1200"/>
            </a:lvl1pPr>
          </a:lstStyle>
          <a:p>
            <a:fld id="{F77E58F6-6ABB-4859-B161-BBCBAAD31A6D}" type="datetimeFigureOut">
              <a:rPr lang="en-US" smtClean="0"/>
              <a:pPr/>
              <a:t>10/11/2011</a:t>
            </a:fld>
            <a:endParaRPr lang="en-US"/>
          </a:p>
        </p:txBody>
      </p:sp>
      <p:sp>
        <p:nvSpPr>
          <p:cNvPr id="4" name="Footer Placeholder 3"/>
          <p:cNvSpPr>
            <a:spLocks noGrp="1"/>
          </p:cNvSpPr>
          <p:nvPr>
            <p:ph type="ftr" sz="quarter" idx="2"/>
          </p:nvPr>
        </p:nvSpPr>
        <p:spPr>
          <a:xfrm>
            <a:off x="0" y="8776411"/>
            <a:ext cx="3013973" cy="46283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39289" y="8776411"/>
            <a:ext cx="3013973" cy="462838"/>
          </a:xfrm>
          <a:prstGeom prst="rect">
            <a:avLst/>
          </a:prstGeom>
        </p:spPr>
        <p:txBody>
          <a:bodyPr vert="horz" lIns="91440" tIns="45720" rIns="91440" bIns="45720" rtlCol="0" anchor="b"/>
          <a:lstStyle>
            <a:lvl1pPr algn="r">
              <a:defRPr sz="1200"/>
            </a:lvl1pPr>
          </a:lstStyle>
          <a:p>
            <a:fld id="{635E3C0E-BE7D-4814-93E3-C6DCC3362A66}" type="slidenum">
              <a:rPr lang="en-US" smtClean="0"/>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13763" cy="462042"/>
          </a:xfrm>
          <a:prstGeom prst="rect">
            <a:avLst/>
          </a:prstGeom>
        </p:spPr>
        <p:txBody>
          <a:bodyPr vert="horz" lIns="92720" tIns="46360" rIns="92720" bIns="46360" rtlCol="0"/>
          <a:lstStyle>
            <a:lvl1pPr algn="l">
              <a:defRPr sz="1200"/>
            </a:lvl1pPr>
          </a:lstStyle>
          <a:p>
            <a:endParaRPr lang="en-US"/>
          </a:p>
        </p:txBody>
      </p:sp>
      <p:sp>
        <p:nvSpPr>
          <p:cNvPr id="3" name="Date Placeholder 2"/>
          <p:cNvSpPr>
            <a:spLocks noGrp="1"/>
          </p:cNvSpPr>
          <p:nvPr>
            <p:ph type="dt" idx="1"/>
          </p:nvPr>
        </p:nvSpPr>
        <p:spPr>
          <a:xfrm>
            <a:off x="3939465" y="1"/>
            <a:ext cx="3013763" cy="462042"/>
          </a:xfrm>
          <a:prstGeom prst="rect">
            <a:avLst/>
          </a:prstGeom>
        </p:spPr>
        <p:txBody>
          <a:bodyPr vert="horz" lIns="92720" tIns="46360" rIns="92720" bIns="46360" rtlCol="0"/>
          <a:lstStyle>
            <a:lvl1pPr algn="r">
              <a:defRPr sz="1200"/>
            </a:lvl1pPr>
          </a:lstStyle>
          <a:p>
            <a:fld id="{62CA6091-D70E-4344-9A62-0FEED900935B}" type="datetimeFigureOut">
              <a:rPr lang="en-US" smtClean="0"/>
              <a:pPr/>
              <a:t>10/11/2011</a:t>
            </a:fld>
            <a:endParaRPr lang="en-US"/>
          </a:p>
        </p:txBody>
      </p:sp>
      <p:sp>
        <p:nvSpPr>
          <p:cNvPr id="4" name="Slide Image Placeholder 3"/>
          <p:cNvSpPr>
            <a:spLocks noGrp="1" noRot="1" noChangeAspect="1"/>
          </p:cNvSpPr>
          <p:nvPr>
            <p:ph type="sldImg" idx="2"/>
          </p:nvPr>
        </p:nvSpPr>
        <p:spPr>
          <a:xfrm>
            <a:off x="1168400" y="693738"/>
            <a:ext cx="4618038" cy="3465512"/>
          </a:xfrm>
          <a:prstGeom prst="rect">
            <a:avLst/>
          </a:prstGeom>
          <a:noFill/>
          <a:ln w="12700">
            <a:solidFill>
              <a:prstClr val="black"/>
            </a:solidFill>
          </a:ln>
        </p:spPr>
        <p:txBody>
          <a:bodyPr vert="horz" lIns="92720" tIns="46360" rIns="92720" bIns="46360" rtlCol="0" anchor="ctr"/>
          <a:lstStyle/>
          <a:p>
            <a:endParaRPr lang="en-US"/>
          </a:p>
        </p:txBody>
      </p:sp>
      <p:sp>
        <p:nvSpPr>
          <p:cNvPr id="5" name="Notes Placeholder 4"/>
          <p:cNvSpPr>
            <a:spLocks noGrp="1"/>
          </p:cNvSpPr>
          <p:nvPr>
            <p:ph type="body" sz="quarter" idx="3"/>
          </p:nvPr>
        </p:nvSpPr>
        <p:spPr>
          <a:xfrm>
            <a:off x="695484" y="4389399"/>
            <a:ext cx="5563870" cy="4158377"/>
          </a:xfrm>
          <a:prstGeom prst="rect">
            <a:avLst/>
          </a:prstGeom>
        </p:spPr>
        <p:txBody>
          <a:bodyPr vert="horz" lIns="92720" tIns="46360" rIns="92720" bIns="4636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777192"/>
            <a:ext cx="3013763" cy="462042"/>
          </a:xfrm>
          <a:prstGeom prst="rect">
            <a:avLst/>
          </a:prstGeom>
        </p:spPr>
        <p:txBody>
          <a:bodyPr vert="horz" lIns="92720" tIns="46360" rIns="92720" bIns="46360" rtlCol="0" anchor="b"/>
          <a:lstStyle>
            <a:lvl1pPr algn="l">
              <a:defRPr sz="1200"/>
            </a:lvl1pPr>
          </a:lstStyle>
          <a:p>
            <a:endParaRPr lang="en-US"/>
          </a:p>
        </p:txBody>
      </p:sp>
      <p:sp>
        <p:nvSpPr>
          <p:cNvPr id="7" name="Slide Number Placeholder 6"/>
          <p:cNvSpPr>
            <a:spLocks noGrp="1"/>
          </p:cNvSpPr>
          <p:nvPr>
            <p:ph type="sldNum" sz="quarter" idx="5"/>
          </p:nvPr>
        </p:nvSpPr>
        <p:spPr>
          <a:xfrm>
            <a:off x="3939465" y="8777192"/>
            <a:ext cx="3013763" cy="462042"/>
          </a:xfrm>
          <a:prstGeom prst="rect">
            <a:avLst/>
          </a:prstGeom>
        </p:spPr>
        <p:txBody>
          <a:bodyPr vert="horz" lIns="92720" tIns="46360" rIns="92720" bIns="46360" rtlCol="0" anchor="b"/>
          <a:lstStyle>
            <a:lvl1pPr algn="r">
              <a:defRPr sz="1200"/>
            </a:lvl1pPr>
          </a:lstStyle>
          <a:p>
            <a:fld id="{C573D8E1-3B35-4AC6-B0C6-23426FFF79EE}"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573D8E1-3B35-4AC6-B0C6-23426FFF79EE}"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01C6A53-702C-4E51-A5DB-15F418330790}" type="slidenum">
              <a:rPr lang="en-US" smtClean="0"/>
              <a:pPr/>
              <a:t>14</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01C6A53-702C-4E51-A5DB-15F418330790}" type="slidenum">
              <a:rPr lang="en-US" smtClean="0"/>
              <a:pPr/>
              <a:t>15</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573D8E1-3B35-4AC6-B0C6-23426FFF79EE}" type="slidenum">
              <a:rPr lang="en-US" smtClean="0"/>
              <a:pPr/>
              <a:t>16</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D8781FA-6568-46BC-BAD4-762F191FC8C1}" type="slidenum">
              <a:rPr lang="en-US" smtClean="0"/>
              <a:pPr/>
              <a:t>17</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F8D6B8E-D91E-4E3C-82C9-7A48EBD7D1AF}" type="slidenum">
              <a:rPr lang="en-US" smtClean="0"/>
              <a:pPr/>
              <a:t>18</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573D8E1-3B35-4AC6-B0C6-23426FFF79EE}" type="slidenum">
              <a:rPr lang="en-US" smtClean="0"/>
              <a:pPr/>
              <a:t>19</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01C6A53-702C-4E51-A5DB-15F418330790}" type="slidenum">
              <a:rPr lang="en-US" smtClean="0"/>
              <a:pPr/>
              <a:t>20</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01209A0-0C3D-4DB4-A50B-37DB0A91B617}" type="slidenum">
              <a:rPr lang="en-US" smtClean="0"/>
              <a:pPr>
                <a:defRPr/>
              </a:pPr>
              <a:t>21</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01209A0-0C3D-4DB4-A50B-37DB0A91B617}" type="slidenum">
              <a:rPr lang="en-US" smtClean="0"/>
              <a:pPr>
                <a:defRPr/>
              </a:pPr>
              <a:t>22</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573D8E1-3B35-4AC6-B0C6-23426FFF79EE}" type="slidenum">
              <a:rPr lang="en-US" smtClean="0"/>
              <a:pPr/>
              <a:t>23</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573D8E1-3B35-4AC6-B0C6-23426FFF79EE}"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573D8E1-3B35-4AC6-B0C6-23426FFF79EE}" type="slidenum">
              <a:rPr lang="en-US" smtClean="0"/>
              <a:pPr/>
              <a:t>24</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F36DEC9-C5D6-494F-BA6C-90EE2FE3A4A7}" type="slidenum">
              <a:rPr lang="en-US" smtClean="0"/>
              <a:pPr/>
              <a:t>25</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573D8E1-3B35-4AC6-B0C6-23426FFF79EE}" type="slidenum">
              <a:rPr lang="en-US" smtClean="0"/>
              <a:pPr/>
              <a:t>26</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573D8E1-3B35-4AC6-B0C6-23426FFF79EE}" type="slidenum">
              <a:rPr lang="en-US" smtClean="0"/>
              <a:pPr/>
              <a:t>27</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573D8E1-3B35-4AC6-B0C6-23426FFF79EE}" type="slidenum">
              <a:rPr lang="en-US" smtClean="0"/>
              <a:pPr/>
              <a:t>28</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573D8E1-3B35-4AC6-B0C6-23426FFF79EE}" type="slidenum">
              <a:rPr lang="en-US" smtClean="0"/>
              <a:pPr/>
              <a:t>29</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F36DEC9-C5D6-494F-BA6C-90EE2FE3A4A7}" type="slidenum">
              <a:rPr lang="en-US" smtClean="0"/>
              <a:pPr/>
              <a:t>30</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F36DEC9-C5D6-494F-BA6C-90EE2FE3A4A7}" type="slidenum">
              <a:rPr lang="en-US" smtClean="0"/>
              <a:pPr/>
              <a:t>31</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F36DEC9-C5D6-494F-BA6C-90EE2FE3A4A7}" type="slidenum">
              <a:rPr lang="en-US" smtClean="0"/>
              <a:pPr/>
              <a:t>32</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F36DEC9-C5D6-494F-BA6C-90EE2FE3A4A7}" type="slidenum">
              <a:rPr lang="en-US" smtClean="0"/>
              <a:pPr/>
              <a:t>33</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8F2D73F-EAFD-46A9-92FD-C32998550EBC}" type="slidenum">
              <a:rPr lang="en-US" smtClean="0"/>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F36DEC9-C5D6-494F-BA6C-90EE2FE3A4A7}" type="slidenum">
              <a:rPr lang="en-US" smtClean="0"/>
              <a:pPr/>
              <a:t>34</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F36DEC9-C5D6-494F-BA6C-90EE2FE3A4A7}" type="slidenum">
              <a:rPr lang="en-US" smtClean="0"/>
              <a:pPr/>
              <a:t>35</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F36DEC9-C5D6-494F-BA6C-90EE2FE3A4A7}" type="slidenum">
              <a:rPr lang="en-US" smtClean="0"/>
              <a:pPr/>
              <a:t>36</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F36DEC9-C5D6-494F-BA6C-90EE2FE3A4A7}" type="slidenum">
              <a:rPr lang="en-US" smtClean="0"/>
              <a:pPr/>
              <a:t>37</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F36DEC9-C5D6-494F-BA6C-90EE2FE3A4A7}" type="slidenum">
              <a:rPr lang="en-US" smtClean="0"/>
              <a:pPr/>
              <a:t>38</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F36DEC9-C5D6-494F-BA6C-90EE2FE3A4A7}" type="slidenum">
              <a:rPr lang="en-US" smtClean="0"/>
              <a:pPr/>
              <a:t>39</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573D8E1-3B35-4AC6-B0C6-23426FFF79EE}" type="slidenum">
              <a:rPr lang="en-US" smtClean="0"/>
              <a:pPr/>
              <a:t>40</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573D8E1-3B35-4AC6-B0C6-23426FFF79EE}" type="slidenum">
              <a:rPr lang="en-US" smtClean="0"/>
              <a:pPr/>
              <a:t>41</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573D8E1-3B35-4AC6-B0C6-23426FFF79EE}" type="slidenum">
              <a:rPr lang="en-US" smtClean="0"/>
              <a:pPr/>
              <a:t>42</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2E3E545-CA13-4A68-8B34-23F1C77DC334}" type="slidenum">
              <a:rPr lang="en-US" smtClean="0"/>
              <a:pPr/>
              <a:t>44</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a:ln/>
        </p:spPr>
      </p:sp>
      <p:sp>
        <p:nvSpPr>
          <p:cNvPr id="98307" name="Notes Placeholder 2"/>
          <p:cNvSpPr>
            <a:spLocks noGrp="1"/>
          </p:cNvSpPr>
          <p:nvPr>
            <p:ph type="body" idx="1"/>
          </p:nvPr>
        </p:nvSpPr>
        <p:spPr>
          <a:noFill/>
          <a:ln/>
        </p:spPr>
        <p:txBody>
          <a:bodyPr/>
          <a:lstStyle/>
          <a:p>
            <a:endParaRPr lang="en-US" smtClean="0"/>
          </a:p>
        </p:txBody>
      </p:sp>
      <p:sp>
        <p:nvSpPr>
          <p:cNvPr id="98308" name="Slide Number Placeholder 3"/>
          <p:cNvSpPr>
            <a:spLocks noGrp="1"/>
          </p:cNvSpPr>
          <p:nvPr>
            <p:ph type="sldNum" sz="quarter" idx="5"/>
          </p:nvPr>
        </p:nvSpPr>
        <p:spPr>
          <a:noFill/>
        </p:spPr>
        <p:txBody>
          <a:bodyPr/>
          <a:lstStyle/>
          <a:p>
            <a:fld id="{B376881B-9FC7-4295-A617-612D8116A100}" type="slidenum">
              <a:rPr lang="en-US" smtClean="0"/>
              <a:pPr/>
              <a:t>4</a:t>
            </a:fld>
            <a:endParaRPr lang="en-US"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573D8E1-3B35-4AC6-B0C6-23426FFF79EE}" type="slidenum">
              <a:rPr lang="en-US" smtClean="0"/>
              <a:pPr/>
              <a:t>46</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573D8E1-3B35-4AC6-B0C6-23426FFF79EE}" type="slidenum">
              <a:rPr lang="en-US" smtClean="0"/>
              <a:pPr/>
              <a:t>47</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p:spPr>
        <p:txBody>
          <a:bodyPr/>
          <a:lstStyle/>
          <a:p>
            <a:fld id="{7D2478EF-B2FC-400A-8C35-21195FFD2FFD}" type="slidenum">
              <a:rPr lang="en-US" smtClean="0"/>
              <a:pPr/>
              <a:t>48</a:t>
            </a:fld>
            <a:endParaRPr lang="en-US" smtClean="0"/>
          </a:p>
        </p:txBody>
      </p:sp>
      <p:sp>
        <p:nvSpPr>
          <p:cNvPr id="62467" name="Rectangle 2"/>
          <p:cNvSpPr>
            <a:spLocks noGrp="1" noRot="1" noChangeAspect="1" noChangeArrowheads="1" noTextEdit="1"/>
          </p:cNvSpPr>
          <p:nvPr>
            <p:ph type="sldImg"/>
          </p:nvPr>
        </p:nvSpPr>
        <p:spPr>
          <a:ln/>
        </p:spPr>
      </p:sp>
      <p:sp>
        <p:nvSpPr>
          <p:cNvPr id="6246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01C6A53-702C-4E51-A5DB-15F418330790}" type="slidenum">
              <a:rPr lang="en-US" smtClean="0"/>
              <a:pPr/>
              <a:t>49</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p:spPr>
        <p:txBody>
          <a:bodyPr/>
          <a:lstStyle/>
          <a:p>
            <a:fld id="{42214A75-407E-4966-BCC4-A7AFB9B94A3A}" type="slidenum">
              <a:rPr lang="en-US" smtClean="0"/>
              <a:pPr/>
              <a:t>50</a:t>
            </a:fld>
            <a:endParaRPr lang="en-US" smtClean="0"/>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194E113-5DDD-44DB-8E74-1143FAD357D2}" type="slidenum">
              <a:rPr lang="en-US" smtClean="0"/>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01C6A53-702C-4E51-A5DB-15F418330790}" type="slidenum">
              <a:rPr lang="en-US" smtClean="0"/>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01C6A53-702C-4E51-A5DB-15F418330790}" type="slidenum">
              <a:rPr lang="en-US" smtClean="0"/>
              <a:pPr/>
              <a:t>8</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01C6A53-702C-4E51-A5DB-15F418330790}" type="slidenum">
              <a:rPr lang="en-US" smtClean="0"/>
              <a:pPr/>
              <a:t>12</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573D8E1-3B35-4AC6-B0C6-23426FFF79EE}" type="slidenum">
              <a:rPr lang="en-US" smtClean="0"/>
              <a:pPr/>
              <a:t>13</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9C45446-73A2-47A6-AD9C-D9A01BF16EC7}" type="datetimeFigureOut">
              <a:rPr lang="en-US" smtClean="0"/>
              <a:pPr/>
              <a:t>10/11/2011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A66E26-BCEE-43A4-AF54-96B7F0E291C9}"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9C45446-73A2-47A6-AD9C-D9A01BF16EC7}" type="datetimeFigureOut">
              <a:rPr lang="en-US" smtClean="0"/>
              <a:pPr/>
              <a:t>10/11/2011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A66E26-BCEE-43A4-AF54-96B7F0E291C9}"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9C45446-73A2-47A6-AD9C-D9A01BF16EC7}" type="datetimeFigureOut">
              <a:rPr lang="en-US" smtClean="0"/>
              <a:pPr/>
              <a:t>10/11/2011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A66E26-BCEE-43A4-AF54-96B7F0E291C9}"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9C45446-73A2-47A6-AD9C-D9A01BF16EC7}" type="datetimeFigureOut">
              <a:rPr lang="en-US" smtClean="0"/>
              <a:pPr/>
              <a:t>10/11/2011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A66E26-BCEE-43A4-AF54-96B7F0E291C9}"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9C45446-73A2-47A6-AD9C-D9A01BF16EC7}" type="datetimeFigureOut">
              <a:rPr lang="en-US" smtClean="0"/>
              <a:pPr/>
              <a:t>10/11/2011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A66E26-BCEE-43A4-AF54-96B7F0E291C9}"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9C45446-73A2-47A6-AD9C-D9A01BF16EC7}" type="datetimeFigureOut">
              <a:rPr lang="en-US" smtClean="0"/>
              <a:pPr/>
              <a:t>10/11/2011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A66E26-BCEE-43A4-AF54-96B7F0E291C9}"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9C45446-73A2-47A6-AD9C-D9A01BF16EC7}" type="datetimeFigureOut">
              <a:rPr lang="en-US" smtClean="0"/>
              <a:pPr/>
              <a:t>10/11/2011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2A66E26-BCEE-43A4-AF54-96B7F0E291C9}"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9C45446-73A2-47A6-AD9C-D9A01BF16EC7}" type="datetimeFigureOut">
              <a:rPr lang="en-US" smtClean="0"/>
              <a:pPr/>
              <a:t>10/11/2011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2A66E26-BCEE-43A4-AF54-96B7F0E291C9}"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9C45446-73A2-47A6-AD9C-D9A01BF16EC7}" type="datetimeFigureOut">
              <a:rPr lang="en-US" smtClean="0"/>
              <a:pPr/>
              <a:t>10/11/2011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2A66E26-BCEE-43A4-AF54-96B7F0E291C9}"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9C45446-73A2-47A6-AD9C-D9A01BF16EC7}" type="datetimeFigureOut">
              <a:rPr lang="en-US" smtClean="0"/>
              <a:pPr/>
              <a:t>10/11/2011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A66E26-BCEE-43A4-AF54-96B7F0E291C9}"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9C45446-73A2-47A6-AD9C-D9A01BF16EC7}" type="datetimeFigureOut">
              <a:rPr lang="en-US" smtClean="0"/>
              <a:pPr/>
              <a:t>10/11/2011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A66E26-BCEE-43A4-AF54-96B7F0E291C9}"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9C45446-73A2-47A6-AD9C-D9A01BF16EC7}" type="datetimeFigureOut">
              <a:rPr lang="en-US" smtClean="0"/>
              <a:pPr/>
              <a:t>10/11/2011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A66E26-BCEE-43A4-AF54-96B7F0E291C9}"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7.xml"/><Relationship Id="rId5" Type="http://schemas.openxmlformats.org/officeDocument/2006/relationships/image" Target="../media/image21.jpeg"/><Relationship Id="rId4" Type="http://schemas.openxmlformats.org/officeDocument/2006/relationships/image" Target="../media/image20.jpeg"/></Relationships>
</file>

<file path=ppt/slides/_rels/slide11.xml.rels><?xml version="1.0" encoding="UTF-8" standalone="yes"?>
<Relationships xmlns="http://schemas.openxmlformats.org/package/2006/relationships"><Relationship Id="rId3" Type="http://schemas.openxmlformats.org/officeDocument/2006/relationships/image" Target="../media/image23.wmf"/><Relationship Id="rId2" Type="http://schemas.openxmlformats.org/officeDocument/2006/relationships/slideLayout" Target="../slideLayouts/slideLayout7.xml"/><Relationship Id="rId1" Type="http://schemas.openxmlformats.org/officeDocument/2006/relationships/vmlDrawing" Target="../drawings/vmlDrawing2.vml"/><Relationship Id="rId5" Type="http://schemas.openxmlformats.org/officeDocument/2006/relationships/oleObject" Target="../embeddings/Microsoft_Office_Excel_97-2003_Worksheet2.xls"/><Relationship Id="rId4" Type="http://schemas.openxmlformats.org/officeDocument/2006/relationships/image" Target="../media/image24.wmf"/></Relationships>
</file>

<file path=ppt/slides/_rels/slide1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31.gif"/><Relationship Id="rId3" Type="http://schemas.openxmlformats.org/officeDocument/2006/relationships/image" Target="../media/image26.jpeg"/><Relationship Id="rId7" Type="http://schemas.openxmlformats.org/officeDocument/2006/relationships/image" Target="../media/image30.gif"/><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9.gif"/><Relationship Id="rId5" Type="http://schemas.openxmlformats.org/officeDocument/2006/relationships/image" Target="../media/image28.gif"/><Relationship Id="rId4" Type="http://schemas.openxmlformats.org/officeDocument/2006/relationships/image" Target="../media/image27.gif"/></Relationships>
</file>

<file path=ppt/slides/_rels/slide1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2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43.jpeg"/></Relationships>
</file>

<file path=ppt/slides/_rels/slide2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9.jpe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s>
</file>

<file path=ppt/slides/_rels/slide2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7.gif"/><Relationship Id="rId3" Type="http://schemas.openxmlformats.org/officeDocument/2006/relationships/image" Target="../media/image2.gif"/><Relationship Id="rId7"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4.gif"/><Relationship Id="rId4" Type="http://schemas.openxmlformats.org/officeDocument/2006/relationships/image" Target="../media/image3.png"/><Relationship Id="rId9"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1.xml"/><Relationship Id="rId1" Type="http://schemas.openxmlformats.org/officeDocument/2006/relationships/video" Target="file:///C:\Documents%20and%20Settings\dhild\My%20Documents\chia-11\chia%20imbibition%20%20red%20002.avi" TargetMode="External"/><Relationship Id="rId4" Type="http://schemas.openxmlformats.org/officeDocument/2006/relationships/image" Target="../media/image52.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1.xml"/><Relationship Id="rId1" Type="http://schemas.openxmlformats.org/officeDocument/2006/relationships/video" Target="file:///C:\Documents%20and%20Settings\dhild\My%20Documents\chia-11\chia%20imbibition%20%20emboss%20002.avi" TargetMode="External"/><Relationship Id="rId4" Type="http://schemas.openxmlformats.org/officeDocument/2006/relationships/image" Target="../media/image53.png"/></Relationships>
</file>

<file path=ppt/slides/_rels/slide3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hyperlink" Target="http://www.ncbi.nlm.nih.gov/pmc/articles/PMC58872/figure/F1/" TargetMode="External"/><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openxmlformats.org/officeDocument/2006/relationships/image" Target="../media/image60.jpe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4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68.jpeg"/></Relationships>
</file>

<file path=ppt/slides/_rels/slide48.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70.jpeg"/></Relationships>
</file>

<file path=ppt/slides/_rels/slide49.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50.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44.xml"/><Relationship Id="rId1" Type="http://schemas.openxmlformats.org/officeDocument/2006/relationships/slideLayout" Target="../slideLayouts/slideLayout7.xml"/><Relationship Id="rId5" Type="http://schemas.openxmlformats.org/officeDocument/2006/relationships/image" Target="../media/image74.jpeg"/><Relationship Id="rId4" Type="http://schemas.openxmlformats.org/officeDocument/2006/relationships/image" Target="../media/image73.jpeg"/></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6.jpeg"/><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3" Type="http://schemas.openxmlformats.org/officeDocument/2006/relationships/oleObject" Target="../embeddings/Microsoft_Office_Excel_97-2003_Worksheet1.xls"/><Relationship Id="rId2" Type="http://schemas.openxmlformats.org/officeDocument/2006/relationships/slideLayout" Target="../slideLayouts/slideLayout7.xml"/><Relationship Id="rId1" Type="http://schemas.openxmlformats.org/officeDocument/2006/relationships/vmlDrawing" Target="../drawings/vmlDrawing1.v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09600" y="457200"/>
            <a:ext cx="8153400" cy="584775"/>
          </a:xfrm>
          <a:prstGeom prst="rect">
            <a:avLst/>
          </a:prstGeom>
          <a:noFill/>
        </p:spPr>
        <p:txBody>
          <a:bodyPr wrap="square" rtlCol="0">
            <a:spAutoFit/>
          </a:bodyPr>
          <a:lstStyle/>
          <a:p>
            <a:pPr algn="ctr"/>
            <a:r>
              <a:rPr lang="en-US" sz="3200" b="1" dirty="0" smtClean="0">
                <a:solidFill>
                  <a:srgbClr val="0000FF"/>
                </a:solidFill>
                <a:effectLst>
                  <a:outerShdw blurRad="38100" dist="38100" dir="2700000" algn="tl">
                    <a:srgbClr val="000000">
                      <a:alpha val="43137"/>
                    </a:srgbClr>
                  </a:outerShdw>
                </a:effectLst>
              </a:rPr>
              <a:t>A New</a:t>
            </a:r>
            <a:r>
              <a:rPr lang="en-US" sz="3200" b="1" i="1" dirty="0" smtClean="0">
                <a:solidFill>
                  <a:srgbClr val="0000FF"/>
                </a:solidFill>
                <a:effectLst>
                  <a:outerShdw blurRad="38100" dist="38100" dir="2700000" algn="tl">
                    <a:srgbClr val="000000">
                      <a:alpha val="43137"/>
                    </a:srgbClr>
                  </a:outerShdw>
                </a:effectLst>
              </a:rPr>
              <a:t> </a:t>
            </a:r>
            <a:r>
              <a:rPr lang="en-US" sz="3200" b="1" dirty="0" smtClean="0">
                <a:solidFill>
                  <a:srgbClr val="0000FF"/>
                </a:solidFill>
                <a:effectLst>
                  <a:outerShdw blurRad="38100" dist="38100" dir="2700000" algn="tl">
                    <a:srgbClr val="000000">
                      <a:alpha val="43137"/>
                    </a:srgbClr>
                  </a:outerShdw>
                </a:effectLst>
              </a:rPr>
              <a:t> Renewable Oil Source</a:t>
            </a:r>
            <a:endParaRPr lang="en-US" sz="3200" b="1" dirty="0">
              <a:solidFill>
                <a:srgbClr val="0000FF"/>
              </a:solidFill>
              <a:effectLst>
                <a:outerShdw blurRad="38100" dist="38100" dir="2700000" algn="tl">
                  <a:srgbClr val="000000">
                    <a:alpha val="43137"/>
                  </a:srgbClr>
                </a:outerShdw>
              </a:effectLst>
            </a:endParaRPr>
          </a:p>
        </p:txBody>
      </p:sp>
      <p:sp>
        <p:nvSpPr>
          <p:cNvPr id="5" name="TextBox 4"/>
          <p:cNvSpPr txBox="1"/>
          <p:nvPr/>
        </p:nvSpPr>
        <p:spPr>
          <a:xfrm>
            <a:off x="381000" y="2286000"/>
            <a:ext cx="8458200" cy="1077218"/>
          </a:xfrm>
          <a:prstGeom prst="rect">
            <a:avLst/>
          </a:prstGeom>
          <a:noFill/>
        </p:spPr>
        <p:txBody>
          <a:bodyPr wrap="square" rtlCol="0">
            <a:spAutoFit/>
          </a:bodyPr>
          <a:lstStyle/>
          <a:p>
            <a:pPr algn="ctr"/>
            <a:r>
              <a:rPr lang="en-US" sz="3200" dirty="0" smtClean="0">
                <a:solidFill>
                  <a:srgbClr val="A50021"/>
                </a:solidFill>
                <a:effectLst>
                  <a:outerShdw blurRad="38100" dist="38100" dir="2700000" algn="tl">
                    <a:srgbClr val="000000">
                      <a:alpha val="43137"/>
                    </a:srgbClr>
                  </a:outerShdw>
                </a:effectLst>
              </a:rPr>
              <a:t>D. Hildebrand, R. Geneve, </a:t>
            </a:r>
          </a:p>
          <a:p>
            <a:pPr algn="ctr"/>
            <a:r>
              <a:rPr lang="en-US" sz="3200" dirty="0" smtClean="0">
                <a:solidFill>
                  <a:srgbClr val="A50021"/>
                </a:solidFill>
                <a:effectLst>
                  <a:outerShdw blurRad="38100" dist="38100" dir="2700000" algn="tl">
                    <a:srgbClr val="000000">
                      <a:alpha val="43137"/>
                    </a:srgbClr>
                  </a:outerShdw>
                </a:effectLst>
              </a:rPr>
              <a:t>W. Jamboonsri &amp; T. Phillips</a:t>
            </a:r>
            <a:endParaRPr lang="en-US" sz="3200" b="1" dirty="0">
              <a:solidFill>
                <a:srgbClr val="A50021"/>
              </a:solidFill>
              <a:effectLst>
                <a:outerShdw blurRad="38100" dist="38100" dir="2700000" algn="tl">
                  <a:srgbClr val="000000">
                    <a:alpha val="43137"/>
                  </a:srgbClr>
                </a:outerShdw>
              </a:effectLst>
            </a:endParaRPr>
          </a:p>
        </p:txBody>
      </p:sp>
      <p:sp>
        <p:nvSpPr>
          <p:cNvPr id="13314" name="AutoShape 2"/>
          <p:cNvSpPr>
            <a:spLocks noChangeAspect="1" noChangeArrowheads="1" noTextEdit="1"/>
          </p:cNvSpPr>
          <p:nvPr/>
        </p:nvSpPr>
        <p:spPr bwMode="auto">
          <a:xfrm>
            <a:off x="1371600" y="5029200"/>
            <a:ext cx="64770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p>
        </p:txBody>
      </p:sp>
      <p:pic>
        <p:nvPicPr>
          <p:cNvPr id="13316" name="Picture 4"/>
          <p:cNvPicPr>
            <a:picLocks noChangeAspect="1" noChangeArrowheads="1"/>
          </p:cNvPicPr>
          <p:nvPr/>
        </p:nvPicPr>
        <p:blipFill>
          <a:blip r:embed="rId3" cstate="print"/>
          <a:srcRect/>
          <a:stretch>
            <a:fillRect/>
          </a:stretch>
        </p:blipFill>
        <p:spPr bwMode="auto">
          <a:xfrm>
            <a:off x="1466850" y="4953001"/>
            <a:ext cx="6457950" cy="838200"/>
          </a:xfrm>
          <a:prstGeom prst="rect">
            <a:avLst/>
          </a:prstGeom>
          <a:noFill/>
          <a:ln w="9525">
            <a:noFill/>
            <a:miter lim="800000"/>
            <a:headEnd/>
            <a:tailEnd/>
          </a:ln>
        </p:spPr>
      </p:pic>
      <p:sp>
        <p:nvSpPr>
          <p:cNvPr id="6" name="TextBox 5"/>
          <p:cNvSpPr txBox="1"/>
          <p:nvPr/>
        </p:nvSpPr>
        <p:spPr>
          <a:xfrm>
            <a:off x="2766598" y="4620490"/>
            <a:ext cx="4015202" cy="400110"/>
          </a:xfrm>
          <a:prstGeom prst="rect">
            <a:avLst/>
          </a:prstGeom>
          <a:noFill/>
        </p:spPr>
        <p:txBody>
          <a:bodyPr wrap="none" rtlCol="0">
            <a:spAutoFit/>
          </a:bodyPr>
          <a:lstStyle/>
          <a:p>
            <a:r>
              <a:rPr lang="en-US" sz="2000" b="1" cap="all" dirty="0" smtClean="0">
                <a:solidFill>
                  <a:srgbClr val="0000FF"/>
                </a:solidFill>
              </a:rPr>
              <a:t>Dept</a:t>
            </a:r>
            <a:r>
              <a:rPr lang="en-US" sz="2000" b="1" dirty="0" smtClean="0">
                <a:solidFill>
                  <a:srgbClr val="0000FF"/>
                </a:solidFill>
              </a:rPr>
              <a:t>. OF PLANT AND SOIL SCIENCES</a:t>
            </a:r>
            <a:endParaRPr lang="en-US" sz="2000" b="1" dirty="0">
              <a:solidFill>
                <a:srgbClr val="0000FF"/>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4"/>
          <p:cNvPicPr>
            <a:picLocks noChangeAspect="1" noChangeArrowheads="1"/>
          </p:cNvPicPr>
          <p:nvPr/>
        </p:nvPicPr>
        <p:blipFill>
          <a:blip r:embed="rId2" cstate="print">
            <a:lum bright="6000" contrast="6000"/>
          </a:blip>
          <a:srcRect l="18971" t="22903" r="21622" b="23528"/>
          <a:stretch>
            <a:fillRect/>
          </a:stretch>
        </p:blipFill>
        <p:spPr bwMode="auto">
          <a:xfrm>
            <a:off x="304800" y="3886200"/>
            <a:ext cx="3733800" cy="2667000"/>
          </a:xfrm>
          <a:prstGeom prst="rect">
            <a:avLst/>
          </a:prstGeom>
          <a:noFill/>
          <a:ln w="9525">
            <a:noFill/>
            <a:miter lim="800000"/>
            <a:headEnd/>
            <a:tailEnd/>
          </a:ln>
        </p:spPr>
      </p:pic>
      <p:cxnSp>
        <p:nvCxnSpPr>
          <p:cNvPr id="9" name="Straight Arrow Connector 8"/>
          <p:cNvCxnSpPr/>
          <p:nvPr/>
        </p:nvCxnSpPr>
        <p:spPr bwMode="auto">
          <a:xfrm rot="10800000">
            <a:off x="3062288" y="5645150"/>
            <a:ext cx="579437" cy="500063"/>
          </a:xfrm>
          <a:prstGeom prst="straightConnector1">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bwMode="auto">
          <a:xfrm>
            <a:off x="749300" y="4422775"/>
            <a:ext cx="893763" cy="611188"/>
          </a:xfrm>
          <a:prstGeom prst="straightConnector1">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8197" name="TextBox 13"/>
          <p:cNvSpPr txBox="1">
            <a:spLocks noChangeArrowheads="1"/>
          </p:cNvSpPr>
          <p:nvPr/>
        </p:nvSpPr>
        <p:spPr bwMode="auto">
          <a:xfrm>
            <a:off x="304800" y="4057650"/>
            <a:ext cx="1003300" cy="269875"/>
          </a:xfrm>
          <a:prstGeom prst="rect">
            <a:avLst/>
          </a:prstGeom>
          <a:noFill/>
          <a:ln w="9525">
            <a:noFill/>
            <a:miter lim="800000"/>
            <a:headEnd/>
            <a:tailEnd/>
          </a:ln>
        </p:spPr>
        <p:txBody>
          <a:bodyPr wrap="none">
            <a:spAutoFit/>
          </a:bodyPr>
          <a:lstStyle/>
          <a:p>
            <a:r>
              <a:rPr lang="en-US" b="1">
                <a:solidFill>
                  <a:srgbClr val="FFFF00"/>
                </a:solidFill>
              </a:rPr>
              <a:t>Endosperm</a:t>
            </a:r>
          </a:p>
        </p:txBody>
      </p:sp>
      <p:sp>
        <p:nvSpPr>
          <p:cNvPr id="8198" name="TextBox 14"/>
          <p:cNvSpPr txBox="1">
            <a:spLocks noChangeArrowheads="1"/>
          </p:cNvSpPr>
          <p:nvPr/>
        </p:nvSpPr>
        <p:spPr bwMode="auto">
          <a:xfrm>
            <a:off x="3089275" y="6149975"/>
            <a:ext cx="720725" cy="269875"/>
          </a:xfrm>
          <a:prstGeom prst="rect">
            <a:avLst/>
          </a:prstGeom>
          <a:noFill/>
          <a:ln w="9525">
            <a:noFill/>
            <a:miter lim="800000"/>
            <a:headEnd/>
            <a:tailEnd/>
          </a:ln>
        </p:spPr>
        <p:txBody>
          <a:bodyPr wrap="none">
            <a:spAutoFit/>
          </a:bodyPr>
          <a:lstStyle/>
          <a:p>
            <a:r>
              <a:rPr lang="en-US" b="1">
                <a:solidFill>
                  <a:srgbClr val="FFFF00"/>
                </a:solidFill>
              </a:rPr>
              <a:t>Embryo</a:t>
            </a:r>
          </a:p>
        </p:txBody>
      </p:sp>
      <p:grpSp>
        <p:nvGrpSpPr>
          <p:cNvPr id="2" name="Group 15"/>
          <p:cNvGrpSpPr>
            <a:grpSpLocks/>
          </p:cNvGrpSpPr>
          <p:nvPr/>
        </p:nvGrpSpPr>
        <p:grpSpPr bwMode="auto">
          <a:xfrm>
            <a:off x="0" y="-20638"/>
            <a:ext cx="9144000" cy="630238"/>
            <a:chOff x="0" y="-13"/>
            <a:chExt cx="5760" cy="397"/>
          </a:xfrm>
        </p:grpSpPr>
        <p:sp>
          <p:nvSpPr>
            <p:cNvPr id="18" name="Rectangle 17"/>
            <p:cNvSpPr/>
            <p:nvPr/>
          </p:nvSpPr>
          <p:spPr>
            <a:xfrm>
              <a:off x="0" y="-9"/>
              <a:ext cx="5760" cy="33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9" name="Round Same Side Corner Rectangle 18"/>
            <p:cNvSpPr/>
            <p:nvPr/>
          </p:nvSpPr>
          <p:spPr>
            <a:xfrm>
              <a:off x="1632" y="-13"/>
              <a:ext cx="1152" cy="397"/>
            </a:xfrm>
            <a:prstGeom prst="round2Same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err="1">
                  <a:solidFill>
                    <a:schemeClr val="tx1"/>
                  </a:solidFill>
                </a:rPr>
                <a:t>Chia</a:t>
              </a:r>
              <a:r>
                <a:rPr lang="en-US" sz="2400" b="1" dirty="0">
                  <a:solidFill>
                    <a:schemeClr val="tx1"/>
                  </a:solidFill>
                </a:rPr>
                <a:t> seed</a:t>
              </a:r>
              <a:endParaRPr lang="en-US" dirty="0">
                <a:solidFill>
                  <a:schemeClr val="tx1"/>
                </a:solidFill>
              </a:endParaRPr>
            </a:p>
          </p:txBody>
        </p:sp>
      </p:grpSp>
      <p:pic>
        <p:nvPicPr>
          <p:cNvPr id="8200" name="Picture 2" descr="C:\Documents and Settings\ann\My Documents\My Pictures\PictureProject\0098\DSC_0030.JPG"/>
          <p:cNvPicPr>
            <a:picLocks noChangeAspect="1" noChangeArrowheads="1"/>
          </p:cNvPicPr>
          <p:nvPr/>
        </p:nvPicPr>
        <p:blipFill>
          <a:blip r:embed="rId3" cstate="print"/>
          <a:srcRect l="1520" t="10828" r="2705" b="8171"/>
          <a:stretch>
            <a:fillRect/>
          </a:stretch>
        </p:blipFill>
        <p:spPr bwMode="auto">
          <a:xfrm>
            <a:off x="4191000" y="3846513"/>
            <a:ext cx="4800600" cy="2706687"/>
          </a:xfrm>
          <a:prstGeom prst="rect">
            <a:avLst/>
          </a:prstGeom>
          <a:noFill/>
          <a:ln w="9525">
            <a:noFill/>
            <a:miter lim="800000"/>
            <a:headEnd/>
            <a:tailEnd/>
          </a:ln>
        </p:spPr>
      </p:pic>
      <p:pic>
        <p:nvPicPr>
          <p:cNvPr id="8201" name="Picture 8" descr="http://www.naturalia.cl/Chia-nz/2008_01230004s.jpg"/>
          <p:cNvPicPr>
            <a:picLocks noChangeAspect="1" noChangeArrowheads="1"/>
          </p:cNvPicPr>
          <p:nvPr/>
        </p:nvPicPr>
        <p:blipFill>
          <a:blip r:embed="rId4" cstate="print">
            <a:lum bright="10000" contrast="20000"/>
          </a:blip>
          <a:srcRect t="33669" r="9477" b="12856"/>
          <a:stretch>
            <a:fillRect/>
          </a:stretch>
        </p:blipFill>
        <p:spPr bwMode="auto">
          <a:xfrm>
            <a:off x="4800600" y="820738"/>
            <a:ext cx="3505200" cy="2760662"/>
          </a:xfrm>
          <a:prstGeom prst="rect">
            <a:avLst/>
          </a:prstGeom>
          <a:noFill/>
          <a:ln w="9525">
            <a:noFill/>
            <a:miter lim="800000"/>
            <a:headEnd/>
            <a:tailEnd/>
          </a:ln>
        </p:spPr>
      </p:pic>
      <p:pic>
        <p:nvPicPr>
          <p:cNvPr id="8202" name="Picture 9" descr="C:\Documents and Settings\ann\My Documents\My Pictures\PictureProject\0098\DSC_0039.JPG"/>
          <p:cNvPicPr>
            <a:picLocks noChangeAspect="1" noChangeArrowheads="1"/>
          </p:cNvPicPr>
          <p:nvPr/>
        </p:nvPicPr>
        <p:blipFill>
          <a:blip r:embed="rId5" cstate="print"/>
          <a:srcRect l="6079" t="15967" r="20973" b="13321"/>
          <a:stretch>
            <a:fillRect/>
          </a:stretch>
        </p:blipFill>
        <p:spPr bwMode="auto">
          <a:xfrm>
            <a:off x="304800" y="838200"/>
            <a:ext cx="4248150" cy="2743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609600" y="4343400"/>
            <a:ext cx="2438400" cy="228600"/>
          </a:xfrm>
          <a:prstGeom prst="roundRect">
            <a:avLst/>
          </a:prstGeom>
          <a:solidFill>
            <a:schemeClr val="accent1">
              <a:lumMod val="40000"/>
              <a:lumOff val="60000"/>
            </a:schemeClr>
          </a:solidFill>
          <a:ln>
            <a:solidFill>
              <a:srgbClr val="0066CC">
                <a:alpha val="27843"/>
              </a:srgb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2052" name="Picture 2"/>
          <p:cNvPicPr>
            <a:picLocks noChangeAspect="1" noChangeArrowheads="1"/>
          </p:cNvPicPr>
          <p:nvPr/>
        </p:nvPicPr>
        <p:blipFill>
          <a:blip r:embed="rId3" cstate="print"/>
          <a:srcRect/>
          <a:stretch>
            <a:fillRect/>
          </a:stretch>
        </p:blipFill>
        <p:spPr bwMode="auto">
          <a:xfrm>
            <a:off x="4244975" y="3344863"/>
            <a:ext cx="654050" cy="169862"/>
          </a:xfrm>
          <a:prstGeom prst="rect">
            <a:avLst/>
          </a:prstGeom>
          <a:noFill/>
          <a:ln w="9525">
            <a:noFill/>
            <a:miter lim="800000"/>
            <a:headEnd/>
            <a:tailEnd/>
          </a:ln>
        </p:spPr>
      </p:pic>
      <p:pic>
        <p:nvPicPr>
          <p:cNvPr id="2053" name="Picture 3"/>
          <p:cNvPicPr>
            <a:picLocks noChangeAspect="1" noChangeArrowheads="1"/>
          </p:cNvPicPr>
          <p:nvPr/>
        </p:nvPicPr>
        <p:blipFill>
          <a:blip r:embed="rId4" cstate="print"/>
          <a:srcRect r="77347"/>
          <a:stretch>
            <a:fillRect/>
          </a:stretch>
        </p:blipFill>
        <p:spPr bwMode="auto">
          <a:xfrm>
            <a:off x="609600" y="395288"/>
            <a:ext cx="1371600" cy="6172200"/>
          </a:xfrm>
          <a:prstGeom prst="rect">
            <a:avLst/>
          </a:prstGeom>
          <a:noFill/>
          <a:ln w="9525">
            <a:noFill/>
            <a:miter lim="800000"/>
            <a:headEnd/>
            <a:tailEnd/>
          </a:ln>
        </p:spPr>
      </p:pic>
      <p:pic>
        <p:nvPicPr>
          <p:cNvPr id="2054" name="Picture 3"/>
          <p:cNvPicPr>
            <a:picLocks noChangeAspect="1" noChangeArrowheads="1"/>
          </p:cNvPicPr>
          <p:nvPr/>
        </p:nvPicPr>
        <p:blipFill>
          <a:blip r:embed="rId4" cstate="print"/>
          <a:srcRect l="73570" t="4938"/>
          <a:stretch>
            <a:fillRect/>
          </a:stretch>
        </p:blipFill>
        <p:spPr bwMode="auto">
          <a:xfrm>
            <a:off x="1447800" y="685800"/>
            <a:ext cx="1600200" cy="5867400"/>
          </a:xfrm>
          <a:prstGeom prst="rect">
            <a:avLst/>
          </a:prstGeom>
          <a:noFill/>
          <a:ln w="9525">
            <a:noFill/>
            <a:miter lim="800000"/>
            <a:headEnd/>
            <a:tailEnd/>
          </a:ln>
        </p:spPr>
      </p:pic>
      <p:graphicFrame>
        <p:nvGraphicFramePr>
          <p:cNvPr id="2050" name="Chart 7"/>
          <p:cNvGraphicFramePr>
            <a:graphicFrameLocks/>
          </p:cNvGraphicFramePr>
          <p:nvPr/>
        </p:nvGraphicFramePr>
        <p:xfrm>
          <a:off x="2819400" y="990600"/>
          <a:ext cx="6553200" cy="5410200"/>
        </p:xfrm>
        <a:graphic>
          <a:graphicData uri="http://schemas.openxmlformats.org/presentationml/2006/ole">
            <p:oleObj spid="_x0000_s61442" r:id="rId5" imgW="6553768" imgH="5407621" progId="Excel.Sheet.8">
              <p:embed/>
            </p:oleObj>
          </a:graphicData>
        </a:graphic>
      </p:graphicFrame>
      <p:grpSp>
        <p:nvGrpSpPr>
          <p:cNvPr id="2" name="Group 11"/>
          <p:cNvGrpSpPr>
            <a:grpSpLocks/>
          </p:cNvGrpSpPr>
          <p:nvPr/>
        </p:nvGrpSpPr>
        <p:grpSpPr bwMode="auto">
          <a:xfrm>
            <a:off x="0" y="-20638"/>
            <a:ext cx="9144000" cy="630238"/>
            <a:chOff x="0" y="-13"/>
            <a:chExt cx="5760" cy="397"/>
          </a:xfrm>
        </p:grpSpPr>
        <p:sp>
          <p:nvSpPr>
            <p:cNvPr id="18" name="Rectangle 17"/>
            <p:cNvSpPr/>
            <p:nvPr/>
          </p:nvSpPr>
          <p:spPr>
            <a:xfrm>
              <a:off x="0" y="-9"/>
              <a:ext cx="5760" cy="33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9" name="Round Same Side Corner Rectangle 18"/>
            <p:cNvSpPr/>
            <p:nvPr/>
          </p:nvSpPr>
          <p:spPr>
            <a:xfrm>
              <a:off x="1632" y="-13"/>
              <a:ext cx="1152" cy="397"/>
            </a:xfrm>
            <a:prstGeom prst="round2Same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err="1">
                  <a:solidFill>
                    <a:schemeClr val="tx1"/>
                  </a:solidFill>
                </a:rPr>
                <a:t>Chia</a:t>
              </a:r>
              <a:r>
                <a:rPr lang="en-US" sz="2400" b="1" dirty="0">
                  <a:solidFill>
                    <a:schemeClr val="tx1"/>
                  </a:solidFill>
                </a:rPr>
                <a:t> seed</a:t>
              </a:r>
              <a:endParaRPr lang="en-US" dirty="0">
                <a:solidFill>
                  <a:schemeClr val="tx1"/>
                </a:solidFill>
              </a:endParaRPr>
            </a:p>
          </p:txBody>
        </p:sp>
      </p:grpSp>
      <p:sp>
        <p:nvSpPr>
          <p:cNvPr id="11" name="TextBox 10"/>
          <p:cNvSpPr txBox="1">
            <a:spLocks noChangeArrowheads="1"/>
          </p:cNvSpPr>
          <p:nvPr/>
        </p:nvSpPr>
        <p:spPr bwMode="auto">
          <a:xfrm>
            <a:off x="8001000" y="5181600"/>
            <a:ext cx="780983" cy="369332"/>
          </a:xfrm>
          <a:prstGeom prst="rect">
            <a:avLst/>
          </a:prstGeom>
          <a:noFill/>
          <a:ln w="9525">
            <a:noFill/>
            <a:miter lim="800000"/>
            <a:headEnd/>
            <a:tailEnd/>
          </a:ln>
        </p:spPr>
        <p:txBody>
          <a:bodyPr wrap="none">
            <a:spAutoFit/>
          </a:bodyPr>
          <a:lstStyle/>
          <a:p>
            <a:r>
              <a:rPr lang="en-US" b="1" dirty="0"/>
              <a:t>64</a:t>
            </a:r>
            <a:r>
              <a:rPr lang="en-US" b="1" dirty="0" smtClean="0"/>
              <a:t>%+</a:t>
            </a:r>
            <a:endParaRPr lang="en-US"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1" name="Picture 3" descr="F:\DH\My Documents\Proposals\Possible\New Crops\09\Images\NEW_Chia_Seed_RETAIL_3_Pound_Bag.jpg"/>
          <p:cNvPicPr>
            <a:picLocks noChangeAspect="1" noChangeArrowheads="1"/>
          </p:cNvPicPr>
          <p:nvPr/>
        </p:nvPicPr>
        <p:blipFill>
          <a:blip r:embed="rId3" cstate="print"/>
          <a:srcRect/>
          <a:stretch>
            <a:fillRect/>
          </a:stretch>
        </p:blipFill>
        <p:spPr bwMode="auto">
          <a:xfrm>
            <a:off x="5791200" y="1447800"/>
            <a:ext cx="3200400" cy="4070508"/>
          </a:xfrm>
          <a:prstGeom prst="rect">
            <a:avLst/>
          </a:prstGeom>
          <a:noFill/>
        </p:spPr>
      </p:pic>
      <p:sp>
        <p:nvSpPr>
          <p:cNvPr id="4" name="TextBox 3"/>
          <p:cNvSpPr txBox="1"/>
          <p:nvPr/>
        </p:nvSpPr>
        <p:spPr>
          <a:xfrm>
            <a:off x="537324" y="381000"/>
            <a:ext cx="7513595" cy="461665"/>
          </a:xfrm>
          <a:prstGeom prst="rect">
            <a:avLst/>
          </a:prstGeom>
          <a:noFill/>
        </p:spPr>
        <p:txBody>
          <a:bodyPr wrap="none" rtlCol="0">
            <a:spAutoFit/>
          </a:bodyPr>
          <a:lstStyle/>
          <a:p>
            <a:r>
              <a:rPr lang="en-US" sz="2400" dirty="0" smtClean="0"/>
              <a:t>Accumulating  Clinical Research on Health Benefits…</a:t>
            </a:r>
            <a:endParaRPr lang="en-US" sz="2400" dirty="0"/>
          </a:p>
        </p:txBody>
      </p:sp>
      <p:sp>
        <p:nvSpPr>
          <p:cNvPr id="5" name="TextBox 4"/>
          <p:cNvSpPr txBox="1"/>
          <p:nvPr/>
        </p:nvSpPr>
        <p:spPr>
          <a:xfrm>
            <a:off x="152400" y="1371600"/>
            <a:ext cx="5334000" cy="4524315"/>
          </a:xfrm>
          <a:prstGeom prst="rect">
            <a:avLst/>
          </a:prstGeom>
          <a:noFill/>
        </p:spPr>
        <p:txBody>
          <a:bodyPr wrap="square" rtlCol="0">
            <a:spAutoFit/>
          </a:bodyPr>
          <a:lstStyle/>
          <a:p>
            <a:pPr indent="-457200">
              <a:buFont typeface="Arial" pitchFamily="34" charset="0"/>
              <a:buChar char="•"/>
            </a:pPr>
            <a:r>
              <a:rPr lang="en-US" dirty="0">
                <a:solidFill>
                  <a:srgbClr val="0033CC"/>
                </a:solidFill>
              </a:rPr>
              <a:t>Chicco, A.G., M.E. D'Alessandro, G.J. Hein, M.E. Oliva, and Y.B. Lombardo. 2009. Dietary chia seed (</a:t>
            </a:r>
            <a:r>
              <a:rPr lang="en-US" i="1" dirty="0">
                <a:solidFill>
                  <a:srgbClr val="0033CC"/>
                </a:solidFill>
              </a:rPr>
              <a:t>Salvia hispanica</a:t>
            </a:r>
            <a:r>
              <a:rPr lang="en-US" dirty="0">
                <a:solidFill>
                  <a:srgbClr val="0033CC"/>
                </a:solidFill>
              </a:rPr>
              <a:t> L.) rich in alpha-linolenic acid improves adiposity and </a:t>
            </a:r>
            <a:r>
              <a:rPr lang="en-US" dirty="0" smtClean="0">
                <a:solidFill>
                  <a:srgbClr val="0033CC"/>
                </a:solidFill>
              </a:rPr>
              <a:t>normalizes </a:t>
            </a:r>
            <a:r>
              <a:rPr lang="en-US" dirty="0">
                <a:solidFill>
                  <a:srgbClr val="0033CC"/>
                </a:solidFill>
              </a:rPr>
              <a:t>hypertriacylglycerolaemia and insulin resistance in </a:t>
            </a:r>
            <a:r>
              <a:rPr lang="en-US" dirty="0" err="1" smtClean="0">
                <a:solidFill>
                  <a:srgbClr val="0033CC"/>
                </a:solidFill>
              </a:rPr>
              <a:t>dyslipalemic</a:t>
            </a:r>
            <a:r>
              <a:rPr lang="en-US" dirty="0" smtClean="0">
                <a:solidFill>
                  <a:srgbClr val="0033CC"/>
                </a:solidFill>
              </a:rPr>
              <a:t> </a:t>
            </a:r>
            <a:r>
              <a:rPr lang="en-US" dirty="0">
                <a:solidFill>
                  <a:srgbClr val="0033CC"/>
                </a:solidFill>
              </a:rPr>
              <a:t>rats. British Journal of Nutrition 101:41-50</a:t>
            </a:r>
            <a:r>
              <a:rPr lang="en-US" dirty="0" smtClean="0">
                <a:solidFill>
                  <a:srgbClr val="0033CC"/>
                </a:solidFill>
              </a:rPr>
              <a:t>.</a:t>
            </a:r>
          </a:p>
          <a:p>
            <a:pPr indent="-457200">
              <a:buFont typeface="Arial" pitchFamily="34" charset="0"/>
              <a:buChar char="•"/>
            </a:pPr>
            <a:endParaRPr lang="en-US" dirty="0">
              <a:solidFill>
                <a:srgbClr val="0033CC"/>
              </a:solidFill>
            </a:endParaRPr>
          </a:p>
          <a:p>
            <a:pPr indent="-457200">
              <a:buFont typeface="Arial" pitchFamily="34" charset="0"/>
              <a:buChar char="•"/>
            </a:pPr>
            <a:r>
              <a:rPr lang="en-US" dirty="0" err="1">
                <a:solidFill>
                  <a:srgbClr val="0033CC"/>
                </a:solidFill>
              </a:rPr>
              <a:t>Vuksan</a:t>
            </a:r>
            <a:r>
              <a:rPr lang="en-US" dirty="0">
                <a:solidFill>
                  <a:srgbClr val="0033CC"/>
                </a:solidFill>
              </a:rPr>
              <a:t>, V., E. </a:t>
            </a:r>
            <a:r>
              <a:rPr lang="en-US" dirty="0" err="1">
                <a:solidFill>
                  <a:srgbClr val="0033CC"/>
                </a:solidFill>
              </a:rPr>
              <a:t>Jovanovski</a:t>
            </a:r>
            <a:r>
              <a:rPr lang="en-US" dirty="0">
                <a:solidFill>
                  <a:srgbClr val="0033CC"/>
                </a:solidFill>
              </a:rPr>
              <a:t>, A. Dias, A. Lee, A. </a:t>
            </a:r>
            <a:r>
              <a:rPr lang="en-US" dirty="0" err="1">
                <a:solidFill>
                  <a:srgbClr val="0033CC"/>
                </a:solidFill>
              </a:rPr>
              <a:t>Rogovik</a:t>
            </a:r>
            <a:r>
              <a:rPr lang="en-US" dirty="0">
                <a:solidFill>
                  <a:srgbClr val="0033CC"/>
                </a:solidFill>
              </a:rPr>
              <a:t>, and A. Jenkins. 2009. COMPARABLE DOSE-RESPONSE GLUCOSE-LOWERING EFFECT WITH WHOLE VERSUS FINELY GROUND NOVEL OMEGA-3-RICH GRAIN SALBA (</a:t>
            </a:r>
            <a:r>
              <a:rPr lang="en-US" i="1" dirty="0">
                <a:solidFill>
                  <a:srgbClr val="0033CC"/>
                </a:solidFill>
              </a:rPr>
              <a:t>SALVIA HISPANICA</a:t>
            </a:r>
            <a:r>
              <a:rPr lang="en-US" dirty="0">
                <a:solidFill>
                  <a:srgbClr val="0033CC"/>
                </a:solidFill>
              </a:rPr>
              <a:t> L.) BAKED INTO WHITE BREAD. Pharmaceutical Biology 47:13-13.</a:t>
            </a:r>
          </a:p>
          <a:p>
            <a:pPr indent="-457200"/>
            <a:endParaRPr lang="en-US" dirty="0">
              <a:solidFill>
                <a:srgbClr val="0033CC"/>
              </a:solidFill>
            </a:endParaRPr>
          </a:p>
        </p:txBody>
      </p:sp>
      <p:sp>
        <p:nvSpPr>
          <p:cNvPr id="7" name="TextBox 6"/>
          <p:cNvSpPr txBox="1"/>
          <p:nvPr/>
        </p:nvSpPr>
        <p:spPr>
          <a:xfrm>
            <a:off x="762001" y="6019800"/>
            <a:ext cx="8229600" cy="646331"/>
          </a:xfrm>
          <a:prstGeom prst="rect">
            <a:avLst/>
          </a:prstGeom>
          <a:noFill/>
        </p:spPr>
        <p:txBody>
          <a:bodyPr wrap="square" rtlCol="0">
            <a:spAutoFit/>
          </a:bodyPr>
          <a:lstStyle/>
          <a:p>
            <a:r>
              <a:rPr lang="en-US" dirty="0" smtClean="0"/>
              <a:t>Now available from many sources:  Amazon Grocery [e.g. GoGoGreen], GNC,  whole foods, groceries</a:t>
            </a:r>
            <a:endParaRPr lang="en-US"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2" descr="F:\DH\My Documents\Societies, Meetings\AOCS\11-Cinci\example_salbaseed.jpg"/>
          <p:cNvPicPr>
            <a:picLocks noChangeAspect="1" noChangeArrowheads="1"/>
          </p:cNvPicPr>
          <p:nvPr/>
        </p:nvPicPr>
        <p:blipFill>
          <a:blip r:embed="rId3" cstate="print"/>
          <a:srcRect/>
          <a:stretch>
            <a:fillRect/>
          </a:stretch>
        </p:blipFill>
        <p:spPr bwMode="auto">
          <a:xfrm>
            <a:off x="1676400" y="381000"/>
            <a:ext cx="4724399" cy="4684698"/>
          </a:xfrm>
          <a:prstGeom prst="rect">
            <a:avLst/>
          </a:prstGeom>
          <a:noFill/>
        </p:spPr>
      </p:pic>
      <p:sp>
        <p:nvSpPr>
          <p:cNvPr id="3" name="Rectangle 2"/>
          <p:cNvSpPr/>
          <p:nvPr/>
        </p:nvSpPr>
        <p:spPr>
          <a:xfrm>
            <a:off x="2235951" y="5410200"/>
            <a:ext cx="4774449" cy="461665"/>
          </a:xfrm>
          <a:prstGeom prst="rect">
            <a:avLst/>
          </a:prstGeom>
        </p:spPr>
        <p:txBody>
          <a:bodyPr wrap="none">
            <a:spAutoFit/>
          </a:bodyPr>
          <a:lstStyle/>
          <a:p>
            <a:r>
              <a:rPr lang="en-US" sz="2400" b="1" dirty="0" smtClean="0"/>
              <a:t>Salba - Nature's Perfect Whole Food</a:t>
            </a:r>
            <a:endParaRPr lang="en-US" sz="2400" b="1" dirty="0"/>
          </a:p>
        </p:txBody>
      </p:sp>
      <p:pic>
        <p:nvPicPr>
          <p:cNvPr id="78851" name="Picture 3" descr="F:\DH\My Documents\Societies, Meetings\AOCS\11-Cinci\index_side_fact2.gif"/>
          <p:cNvPicPr>
            <a:picLocks noChangeAspect="1" noChangeArrowheads="1"/>
          </p:cNvPicPr>
          <p:nvPr/>
        </p:nvPicPr>
        <p:blipFill>
          <a:blip r:embed="rId4" cstate="print"/>
          <a:srcRect/>
          <a:stretch>
            <a:fillRect/>
          </a:stretch>
        </p:blipFill>
        <p:spPr bwMode="auto">
          <a:xfrm>
            <a:off x="6096000" y="2438400"/>
            <a:ext cx="1866900" cy="619125"/>
          </a:xfrm>
          <a:prstGeom prst="rect">
            <a:avLst/>
          </a:prstGeom>
          <a:noFill/>
        </p:spPr>
      </p:pic>
      <p:pic>
        <p:nvPicPr>
          <p:cNvPr id="78852" name="Picture 4" descr="F:\DH\My Documents\Societies, Meetings\AOCS\11-Cinci\index_side_fact1.gif"/>
          <p:cNvPicPr>
            <a:picLocks noChangeAspect="1" noChangeArrowheads="1"/>
          </p:cNvPicPr>
          <p:nvPr/>
        </p:nvPicPr>
        <p:blipFill>
          <a:blip r:embed="rId5" cstate="print"/>
          <a:srcRect/>
          <a:stretch>
            <a:fillRect/>
          </a:stretch>
        </p:blipFill>
        <p:spPr bwMode="auto">
          <a:xfrm>
            <a:off x="6096000" y="1752600"/>
            <a:ext cx="1866900" cy="628650"/>
          </a:xfrm>
          <a:prstGeom prst="rect">
            <a:avLst/>
          </a:prstGeom>
          <a:noFill/>
        </p:spPr>
      </p:pic>
      <p:pic>
        <p:nvPicPr>
          <p:cNvPr id="78853" name="Picture 5" descr="F:\DH\My Documents\Societies, Meetings\AOCS\11-Cinci\index_side_fact4.gif"/>
          <p:cNvPicPr>
            <a:picLocks noChangeAspect="1" noChangeArrowheads="1"/>
          </p:cNvPicPr>
          <p:nvPr/>
        </p:nvPicPr>
        <p:blipFill>
          <a:blip r:embed="rId6" cstate="print"/>
          <a:srcRect/>
          <a:stretch>
            <a:fillRect/>
          </a:stretch>
        </p:blipFill>
        <p:spPr bwMode="auto">
          <a:xfrm>
            <a:off x="6096000" y="3657600"/>
            <a:ext cx="1866900" cy="609600"/>
          </a:xfrm>
          <a:prstGeom prst="rect">
            <a:avLst/>
          </a:prstGeom>
          <a:noFill/>
        </p:spPr>
      </p:pic>
      <p:pic>
        <p:nvPicPr>
          <p:cNvPr id="78854" name="Picture 6" descr="F:\DH\My Documents\Societies, Meetings\AOCS\11-Cinci\index_side_fact0.gif"/>
          <p:cNvPicPr>
            <a:picLocks noChangeAspect="1" noChangeArrowheads="1"/>
          </p:cNvPicPr>
          <p:nvPr/>
        </p:nvPicPr>
        <p:blipFill>
          <a:blip r:embed="rId7" cstate="print"/>
          <a:srcRect/>
          <a:stretch>
            <a:fillRect/>
          </a:stretch>
        </p:blipFill>
        <p:spPr bwMode="auto">
          <a:xfrm>
            <a:off x="6096000" y="4267200"/>
            <a:ext cx="1866900" cy="600075"/>
          </a:xfrm>
          <a:prstGeom prst="rect">
            <a:avLst/>
          </a:prstGeom>
          <a:noFill/>
        </p:spPr>
      </p:pic>
      <p:pic>
        <p:nvPicPr>
          <p:cNvPr id="78855" name="Picture 7" descr="F:\DH\My Documents\Societies, Meetings\AOCS\11-Cinci\index_side_fact3.gif"/>
          <p:cNvPicPr>
            <a:picLocks noChangeAspect="1" noChangeArrowheads="1"/>
          </p:cNvPicPr>
          <p:nvPr/>
        </p:nvPicPr>
        <p:blipFill>
          <a:blip r:embed="rId8" cstate="print"/>
          <a:srcRect/>
          <a:stretch>
            <a:fillRect/>
          </a:stretch>
        </p:blipFill>
        <p:spPr bwMode="auto">
          <a:xfrm>
            <a:off x="6096000" y="3048000"/>
            <a:ext cx="1866900" cy="638175"/>
          </a:xfrm>
          <a:prstGeom prst="rect">
            <a:avLst/>
          </a:prstGeom>
          <a:noFill/>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descr="F:\DH\My Documents\Proposals\Possible\New Crops\09\Images\Born to Run.jpg"/>
          <p:cNvPicPr>
            <a:picLocks noChangeAspect="1" noChangeArrowheads="1"/>
          </p:cNvPicPr>
          <p:nvPr/>
        </p:nvPicPr>
        <p:blipFill>
          <a:blip r:embed="rId3" cstate="print"/>
          <a:srcRect l="13333" r="13333"/>
          <a:stretch>
            <a:fillRect/>
          </a:stretch>
        </p:blipFill>
        <p:spPr bwMode="auto">
          <a:xfrm>
            <a:off x="304800" y="609599"/>
            <a:ext cx="2057400" cy="2805545"/>
          </a:xfrm>
          <a:prstGeom prst="rect">
            <a:avLst/>
          </a:prstGeom>
          <a:noFill/>
        </p:spPr>
      </p:pic>
      <p:sp>
        <p:nvSpPr>
          <p:cNvPr id="3" name="Rectangle 2"/>
          <p:cNvSpPr/>
          <p:nvPr/>
        </p:nvSpPr>
        <p:spPr>
          <a:xfrm>
            <a:off x="2590800" y="685800"/>
            <a:ext cx="4572000" cy="646331"/>
          </a:xfrm>
          <a:prstGeom prst="rect">
            <a:avLst/>
          </a:prstGeom>
        </p:spPr>
        <p:txBody>
          <a:bodyPr>
            <a:spAutoFit/>
          </a:bodyPr>
          <a:lstStyle/>
          <a:p>
            <a:r>
              <a:rPr lang="en-US" dirty="0"/>
              <a:t>2009. Born to run. Alfred A. Knopf. New York. ISBN 978-0-307-26630-9</a:t>
            </a:r>
          </a:p>
        </p:txBody>
      </p:sp>
      <p:sp>
        <p:nvSpPr>
          <p:cNvPr id="4" name="TextBox 3"/>
          <p:cNvSpPr txBox="1"/>
          <p:nvPr/>
        </p:nvSpPr>
        <p:spPr>
          <a:xfrm>
            <a:off x="2819400" y="1981200"/>
            <a:ext cx="6096000" cy="3139321"/>
          </a:xfrm>
          <a:prstGeom prst="rect">
            <a:avLst/>
          </a:prstGeom>
          <a:noFill/>
        </p:spPr>
        <p:txBody>
          <a:bodyPr wrap="square" rtlCol="0">
            <a:spAutoFit/>
          </a:bodyPr>
          <a:lstStyle/>
          <a:p>
            <a:r>
              <a:rPr lang="en-US" dirty="0" smtClean="0"/>
              <a:t>“I was very tired and at a loss how to climb the mountain … some 2,000 ft. above.  But after having </a:t>
            </a:r>
            <a:r>
              <a:rPr lang="en-US" dirty="0" err="1" smtClean="0"/>
              <a:t>satisied</a:t>
            </a:r>
            <a:r>
              <a:rPr lang="en-US" dirty="0" smtClean="0"/>
              <a:t> my hunger and thirst with </a:t>
            </a:r>
            <a:r>
              <a:rPr lang="en-US" i="1" dirty="0" err="1" smtClean="0"/>
              <a:t>iskiate</a:t>
            </a:r>
            <a:r>
              <a:rPr lang="en-US" dirty="0" smtClean="0"/>
              <a:t> [chia seeds in water], …, I at once felt new strength, and, to my own astonishment, climbed the great height without much effort” … </a:t>
            </a:r>
          </a:p>
          <a:p>
            <a:endParaRPr lang="en-US" dirty="0"/>
          </a:p>
          <a:p>
            <a:r>
              <a:rPr lang="en-US" dirty="0" smtClean="0"/>
              <a:t>“If you had to pick just one desert-island food, you couldn’t do much better than chia, at least if you were interested in building muscle, lowering cholesterol, and reducing your risk of heart disease; after a few months on the </a:t>
            </a:r>
            <a:r>
              <a:rPr lang="en-US" i="1" dirty="0" smtClean="0"/>
              <a:t>chia</a:t>
            </a:r>
            <a:r>
              <a:rPr lang="en-US" dirty="0" smtClean="0"/>
              <a:t> diet, you could probably swim home.”</a:t>
            </a:r>
            <a:endParaRPr lang="en-US"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0178" name="Picture 2" descr="F:\DH\My Documents\Proposals\Possible\New Crops\09\Images\chia01.JPG"/>
          <p:cNvPicPr>
            <a:picLocks noChangeAspect="1" noChangeArrowheads="1"/>
          </p:cNvPicPr>
          <p:nvPr/>
        </p:nvPicPr>
        <p:blipFill>
          <a:blip r:embed="rId3" cstate="print"/>
          <a:srcRect/>
          <a:stretch>
            <a:fillRect/>
          </a:stretch>
        </p:blipFill>
        <p:spPr bwMode="auto">
          <a:xfrm>
            <a:off x="13376" y="818951"/>
            <a:ext cx="9080741" cy="6039049"/>
          </a:xfrm>
          <a:prstGeom prst="rect">
            <a:avLst/>
          </a:prstGeom>
          <a:noFill/>
        </p:spPr>
      </p:pic>
      <p:sp>
        <p:nvSpPr>
          <p:cNvPr id="3" name="TextBox 2"/>
          <p:cNvSpPr txBox="1"/>
          <p:nvPr/>
        </p:nvSpPr>
        <p:spPr>
          <a:xfrm>
            <a:off x="1243677" y="228600"/>
            <a:ext cx="6300123" cy="461665"/>
          </a:xfrm>
          <a:prstGeom prst="rect">
            <a:avLst/>
          </a:prstGeom>
          <a:noFill/>
        </p:spPr>
        <p:txBody>
          <a:bodyPr wrap="none" rtlCol="0">
            <a:spAutoFit/>
          </a:bodyPr>
          <a:lstStyle/>
          <a:p>
            <a:r>
              <a:rPr lang="en-US" sz="2400" b="1" dirty="0" smtClean="0">
                <a:solidFill>
                  <a:schemeClr val="bg1"/>
                </a:solidFill>
                <a:effectLst>
                  <a:outerShdw blurRad="38100" dist="38100" dir="2700000" algn="tl">
                    <a:srgbClr val="000000">
                      <a:alpha val="43137"/>
                    </a:srgbClr>
                  </a:outerShdw>
                </a:effectLst>
              </a:rPr>
              <a:t>Doesn’t need weed control or fertilization!</a:t>
            </a:r>
            <a:endParaRPr lang="en-US" sz="2400" b="1" dirty="0">
              <a:solidFill>
                <a:schemeClr val="bg1"/>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1" descr="F:\DH\My Documents\Proposals\Possible\New Crops\Chia\patent+MS\Science\maps\Chia map 1-FW.jpg"/>
          <p:cNvPicPr>
            <a:picLocks noChangeAspect="1" noChangeArrowheads="1"/>
          </p:cNvPicPr>
          <p:nvPr/>
        </p:nvPicPr>
        <p:blipFill>
          <a:blip r:embed="rId3" cstate="print"/>
          <a:srcRect/>
          <a:stretch>
            <a:fillRect/>
          </a:stretch>
        </p:blipFill>
        <p:spPr bwMode="auto">
          <a:xfrm>
            <a:off x="685800" y="142875"/>
            <a:ext cx="7086600" cy="689009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Documents and Settings\ann\My Documents\My Pictures\PictureProject\0134\DSC_0006.JPG"/>
          <p:cNvPicPr>
            <a:picLocks noChangeAspect="1" noChangeArrowheads="1"/>
          </p:cNvPicPr>
          <p:nvPr/>
        </p:nvPicPr>
        <p:blipFill>
          <a:blip r:embed="rId3" cstate="print"/>
          <a:srcRect/>
          <a:stretch>
            <a:fillRect/>
          </a:stretch>
        </p:blipFill>
        <p:spPr bwMode="auto">
          <a:xfrm>
            <a:off x="258580" y="228600"/>
            <a:ext cx="8610600" cy="5725133"/>
          </a:xfrm>
          <a:prstGeom prst="rect">
            <a:avLst/>
          </a:prstGeom>
          <a:noFill/>
        </p:spPr>
      </p:pic>
      <p:sp>
        <p:nvSpPr>
          <p:cNvPr id="3" name="TextBox 2"/>
          <p:cNvSpPr txBox="1"/>
          <p:nvPr/>
        </p:nvSpPr>
        <p:spPr>
          <a:xfrm>
            <a:off x="1600200" y="6096000"/>
            <a:ext cx="1609095" cy="646331"/>
          </a:xfrm>
          <a:prstGeom prst="rect">
            <a:avLst/>
          </a:prstGeom>
          <a:noFill/>
        </p:spPr>
        <p:txBody>
          <a:bodyPr wrap="none" rtlCol="0">
            <a:spAutoFit/>
          </a:bodyPr>
          <a:lstStyle/>
          <a:p>
            <a:pPr algn="ctr"/>
            <a:r>
              <a:rPr lang="en-US" b="1" dirty="0" err="1" smtClean="0"/>
              <a:t>wildtype</a:t>
            </a:r>
            <a:endParaRPr lang="en-US" b="1" dirty="0" smtClean="0"/>
          </a:p>
          <a:p>
            <a:pPr algn="ctr"/>
            <a:r>
              <a:rPr lang="en-US" b="1" dirty="0" smtClean="0"/>
              <a:t>No  flower bud</a:t>
            </a:r>
            <a:endParaRPr lang="en-US" b="1" dirty="0"/>
          </a:p>
        </p:txBody>
      </p:sp>
      <p:sp>
        <p:nvSpPr>
          <p:cNvPr id="4" name="TextBox 3"/>
          <p:cNvSpPr txBox="1"/>
          <p:nvPr/>
        </p:nvSpPr>
        <p:spPr>
          <a:xfrm>
            <a:off x="6172200" y="5943600"/>
            <a:ext cx="1523623" cy="923330"/>
          </a:xfrm>
          <a:prstGeom prst="rect">
            <a:avLst/>
          </a:prstGeom>
          <a:noFill/>
        </p:spPr>
        <p:txBody>
          <a:bodyPr wrap="none" rtlCol="0">
            <a:spAutoFit/>
          </a:bodyPr>
          <a:lstStyle/>
          <a:p>
            <a:pPr algn="ctr"/>
            <a:r>
              <a:rPr lang="en-US" b="1" dirty="0" smtClean="0"/>
              <a:t>G1</a:t>
            </a:r>
          </a:p>
          <a:p>
            <a:pPr algn="ctr"/>
            <a:r>
              <a:rPr lang="en-US" b="1" dirty="0" smtClean="0"/>
              <a:t>Flowering</a:t>
            </a:r>
          </a:p>
          <a:p>
            <a:pPr algn="ctr"/>
            <a:r>
              <a:rPr lang="en-US" b="1" dirty="0" smtClean="0"/>
              <a:t>Most advance</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000FF"/>
        </a:solidFill>
        <a:effectLst/>
      </p:bgPr>
    </p:bg>
    <p:spTree>
      <p:nvGrpSpPr>
        <p:cNvPr id="1" name=""/>
        <p:cNvGrpSpPr/>
        <p:nvPr/>
      </p:nvGrpSpPr>
      <p:grpSpPr>
        <a:xfrm>
          <a:off x="0" y="0"/>
          <a:ext cx="0" cy="0"/>
          <a:chOff x="0" y="0"/>
          <a:chExt cx="0" cy="0"/>
        </a:xfrm>
      </p:grpSpPr>
      <p:pic>
        <p:nvPicPr>
          <p:cNvPr id="16386" name="Picture 1" descr="C:\Documents and Settings\ann\My Documents\My Pictures\PictureProject\0138\DSC_0002.JPG"/>
          <p:cNvPicPr>
            <a:picLocks noChangeAspect="1" noChangeArrowheads="1"/>
          </p:cNvPicPr>
          <p:nvPr/>
        </p:nvPicPr>
        <p:blipFill>
          <a:blip r:embed="rId3" cstate="print"/>
          <a:srcRect/>
          <a:stretch>
            <a:fillRect/>
          </a:stretch>
        </p:blipFill>
        <p:spPr bwMode="auto">
          <a:xfrm>
            <a:off x="381001" y="304800"/>
            <a:ext cx="8420424" cy="5597716"/>
          </a:xfrm>
          <a:prstGeom prst="rect">
            <a:avLst/>
          </a:prstGeom>
          <a:noFill/>
          <a:ln w="9525">
            <a:noFill/>
            <a:miter lim="800000"/>
            <a:headEnd/>
            <a:tailEnd/>
          </a:ln>
        </p:spPr>
      </p:pic>
      <p:sp>
        <p:nvSpPr>
          <p:cNvPr id="16387" name="TextBox 2"/>
          <p:cNvSpPr txBox="1">
            <a:spLocks noChangeArrowheads="1"/>
          </p:cNvSpPr>
          <p:nvPr/>
        </p:nvSpPr>
        <p:spPr bwMode="auto">
          <a:xfrm>
            <a:off x="1066800" y="5867400"/>
            <a:ext cx="1303562" cy="461665"/>
          </a:xfrm>
          <a:prstGeom prst="rect">
            <a:avLst/>
          </a:prstGeom>
          <a:noFill/>
          <a:ln w="9525">
            <a:noFill/>
            <a:miter lim="800000"/>
            <a:headEnd/>
            <a:tailEnd/>
          </a:ln>
        </p:spPr>
        <p:txBody>
          <a:bodyPr wrap="none">
            <a:spAutoFit/>
          </a:bodyPr>
          <a:lstStyle/>
          <a:p>
            <a:r>
              <a:rPr lang="en-US" sz="2400" b="1" dirty="0">
                <a:solidFill>
                  <a:srgbClr val="FFFF00"/>
                </a:solidFill>
              </a:rPr>
              <a:t>wildtype</a:t>
            </a:r>
          </a:p>
        </p:txBody>
      </p:sp>
      <p:sp>
        <p:nvSpPr>
          <p:cNvPr id="16388" name="TextBox 3"/>
          <p:cNvSpPr txBox="1">
            <a:spLocks noChangeArrowheads="1"/>
          </p:cNvSpPr>
          <p:nvPr/>
        </p:nvSpPr>
        <p:spPr bwMode="auto">
          <a:xfrm>
            <a:off x="4493844" y="5951538"/>
            <a:ext cx="535724" cy="830997"/>
          </a:xfrm>
          <a:prstGeom prst="rect">
            <a:avLst/>
          </a:prstGeom>
          <a:noFill/>
          <a:ln w="9525">
            <a:noFill/>
            <a:miter lim="800000"/>
            <a:headEnd/>
            <a:tailEnd/>
          </a:ln>
        </p:spPr>
        <p:txBody>
          <a:bodyPr wrap="none">
            <a:spAutoFit/>
          </a:bodyPr>
          <a:lstStyle/>
          <a:p>
            <a:pPr algn="ctr"/>
            <a:r>
              <a:rPr lang="en-US" sz="2400" b="1" dirty="0" smtClean="0">
                <a:solidFill>
                  <a:srgbClr val="FFFF00"/>
                </a:solidFill>
              </a:rPr>
              <a:t>G8</a:t>
            </a:r>
            <a:endParaRPr lang="en-US" sz="2400" b="1" dirty="0">
              <a:solidFill>
                <a:srgbClr val="FFFF00"/>
              </a:solidFill>
            </a:endParaRPr>
          </a:p>
          <a:p>
            <a:pPr algn="ctr"/>
            <a:endParaRPr lang="en-US" sz="2400" b="1" dirty="0">
              <a:solidFill>
                <a:srgbClr val="FFFF00"/>
              </a:solidFill>
            </a:endParaRPr>
          </a:p>
        </p:txBody>
      </p:sp>
      <p:sp>
        <p:nvSpPr>
          <p:cNvPr id="16389" name="TextBox 4"/>
          <p:cNvSpPr txBox="1">
            <a:spLocks noChangeArrowheads="1"/>
          </p:cNvSpPr>
          <p:nvPr/>
        </p:nvSpPr>
        <p:spPr bwMode="auto">
          <a:xfrm>
            <a:off x="5486400" y="5938838"/>
            <a:ext cx="1776448" cy="461665"/>
          </a:xfrm>
          <a:prstGeom prst="rect">
            <a:avLst/>
          </a:prstGeom>
          <a:noFill/>
          <a:ln w="9525">
            <a:noFill/>
            <a:miter lim="800000"/>
            <a:headEnd/>
            <a:tailEnd/>
          </a:ln>
        </p:spPr>
        <p:txBody>
          <a:bodyPr wrap="none">
            <a:spAutoFit/>
          </a:bodyPr>
          <a:lstStyle/>
          <a:p>
            <a:r>
              <a:rPr lang="en-US" sz="2400" b="1" dirty="0">
                <a:solidFill>
                  <a:srgbClr val="FFFF00"/>
                </a:solidFill>
              </a:rPr>
              <a:t>                  </a:t>
            </a:r>
            <a:r>
              <a:rPr lang="en-US" sz="2400" b="1" dirty="0" smtClean="0">
                <a:solidFill>
                  <a:srgbClr val="FFFF00"/>
                </a:solidFill>
              </a:rPr>
              <a:t>G9</a:t>
            </a:r>
            <a:endParaRPr lang="en-US" sz="2400" b="1" dirty="0">
              <a:solidFill>
                <a:srgbClr val="FFFF00"/>
              </a:solidFill>
            </a:endParaRPr>
          </a:p>
        </p:txBody>
      </p:sp>
      <p:sp>
        <p:nvSpPr>
          <p:cNvPr id="16390" name="TextBox 5"/>
          <p:cNvSpPr txBox="1">
            <a:spLocks noChangeArrowheads="1"/>
          </p:cNvSpPr>
          <p:nvPr/>
        </p:nvSpPr>
        <p:spPr bwMode="auto">
          <a:xfrm>
            <a:off x="3352800" y="5334000"/>
            <a:ext cx="2616200" cy="461963"/>
          </a:xfrm>
          <a:prstGeom prst="rect">
            <a:avLst/>
          </a:prstGeom>
          <a:noFill/>
          <a:ln w="9525">
            <a:noFill/>
            <a:miter lim="800000"/>
            <a:headEnd/>
            <a:tailEnd/>
          </a:ln>
        </p:spPr>
        <p:txBody>
          <a:bodyPr wrap="none">
            <a:spAutoFit/>
          </a:bodyPr>
          <a:lstStyle/>
          <a:p>
            <a:r>
              <a:rPr lang="en-US" sz="2400" b="1">
                <a:solidFill>
                  <a:srgbClr val="FFFFFF"/>
                </a:solidFill>
              </a:rPr>
              <a:t>September, 2009</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2" descr="F:\DH\My Documents\Proposals\Possible\New Crops\Chia\chia 2010\pics\7-19-10  2.jpg"/>
          <p:cNvPicPr>
            <a:picLocks noChangeAspect="1" noChangeArrowheads="1"/>
          </p:cNvPicPr>
          <p:nvPr/>
        </p:nvPicPr>
        <p:blipFill>
          <a:blip r:embed="rId3" cstate="print"/>
          <a:srcRect/>
          <a:stretch>
            <a:fillRect/>
          </a:stretch>
        </p:blipFill>
        <p:spPr bwMode="auto">
          <a:xfrm>
            <a:off x="-76200" y="0"/>
            <a:ext cx="9369425" cy="7027069"/>
          </a:xfrm>
          <a:prstGeom prst="rect">
            <a:avLst/>
          </a:prstGeom>
          <a:noFill/>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1"/>
          <p:cNvSpPr>
            <a:spLocks noChangeArrowheads="1"/>
          </p:cNvSpPr>
          <p:nvPr/>
        </p:nvSpPr>
        <p:spPr bwMode="auto">
          <a:xfrm>
            <a:off x="152400" y="695504"/>
            <a:ext cx="8763000" cy="372409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457200" algn="l"/>
              </a:tabLst>
            </a:pPr>
            <a:r>
              <a:rPr kumimoji="0" lang="en-US" sz="2000" b="0" i="0" u="none" strike="noStrike" cap="none" normalizeH="0" baseline="0" dirty="0" smtClean="0">
                <a:ln>
                  <a:noFill/>
                </a:ln>
                <a:solidFill>
                  <a:schemeClr val="tx1"/>
                </a:solidFill>
                <a:effectLst/>
                <a:latin typeface="Arial" pitchFamily="34" charset="0"/>
                <a:ea typeface="Times New Roman" pitchFamily="18" charset="0"/>
              </a:rPr>
              <a:t>Hildebrand, D.F., and Makoto </a:t>
            </a:r>
            <a:r>
              <a:rPr kumimoji="0" lang="en-US" sz="2000" b="0" i="0" u="none" strike="noStrike" cap="none" normalizeH="0" baseline="0" dirty="0" err="1" smtClean="0">
                <a:ln>
                  <a:noFill/>
                </a:ln>
                <a:solidFill>
                  <a:schemeClr val="tx1"/>
                </a:solidFill>
                <a:effectLst/>
                <a:latin typeface="Arial" pitchFamily="34" charset="0"/>
                <a:ea typeface="Times New Roman" pitchFamily="18" charset="0"/>
              </a:rPr>
              <a:t>Kito</a:t>
            </a:r>
            <a:r>
              <a:rPr kumimoji="0" lang="en-US" sz="2000" b="0" i="0" u="none" strike="noStrike" cap="none" normalizeH="0" baseline="0" dirty="0" smtClean="0">
                <a:ln>
                  <a:noFill/>
                </a:ln>
                <a:solidFill>
                  <a:schemeClr val="tx1"/>
                </a:solidFill>
                <a:effectLst/>
                <a:latin typeface="Arial" pitchFamily="34" charset="0"/>
                <a:ea typeface="Times New Roman" pitchFamily="18" charset="0"/>
              </a:rPr>
              <a:t>.  1984.  Role of lipoxygenases in soybean seed protein quality.  J. Agric. Food Chem.  32:815-819.</a:t>
            </a:r>
          </a:p>
          <a:p>
            <a:pPr marL="0" marR="0" lvl="0" indent="0" algn="l" defTabSz="914400" rtl="0" eaLnBrk="1" fontAlgn="base" latinLnBrk="0" hangingPunct="1">
              <a:lnSpc>
                <a:spcPct val="100000"/>
              </a:lnSpc>
              <a:spcBef>
                <a:spcPct val="0"/>
              </a:spcBef>
              <a:spcAft>
                <a:spcPct val="0"/>
              </a:spcAft>
              <a:buClrTx/>
              <a:buSzTx/>
              <a:buFontTx/>
              <a:buNone/>
              <a:tabLst>
                <a:tab pos="457200" algn="l"/>
              </a:tabLst>
            </a:pPr>
            <a:endParaRPr lang="en-US" sz="2000" dirty="0" smtClean="0">
              <a:latin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tab pos="457200" algn="l"/>
              </a:tabLst>
            </a:pPr>
            <a:endParaRPr kumimoji="0" lang="en-US" sz="20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57200" algn="l"/>
              </a:tabLst>
            </a:pPr>
            <a:r>
              <a:rPr kumimoji="0" lang="en-US" sz="2000" b="0" i="0" u="none" strike="noStrike" cap="none" normalizeH="0" baseline="0" dirty="0" smtClean="0">
                <a:ln>
                  <a:noFill/>
                </a:ln>
                <a:solidFill>
                  <a:schemeClr val="tx1"/>
                </a:solidFill>
                <a:effectLst/>
                <a:latin typeface="Arial" pitchFamily="34" charset="0"/>
                <a:ea typeface="Times New Roman" pitchFamily="18" charset="0"/>
              </a:rPr>
              <a:t>Hildebrand, D.F., J. </a:t>
            </a:r>
            <a:r>
              <a:rPr kumimoji="0" lang="en-US" sz="2000" b="0" i="0" u="none" strike="noStrike" cap="none" normalizeH="0" baseline="0" dirty="0" err="1" smtClean="0">
                <a:ln>
                  <a:noFill/>
                </a:ln>
                <a:solidFill>
                  <a:schemeClr val="tx1"/>
                </a:solidFill>
                <a:effectLst/>
                <a:latin typeface="Arial" pitchFamily="34" charset="0"/>
                <a:ea typeface="Times New Roman" pitchFamily="18" charset="0"/>
              </a:rPr>
              <a:t>Terao</a:t>
            </a:r>
            <a:r>
              <a:rPr kumimoji="0" lang="en-US" sz="2000" b="0" i="0" u="none" strike="noStrike" cap="none" normalizeH="0" baseline="0" dirty="0" smtClean="0">
                <a:ln>
                  <a:noFill/>
                </a:ln>
                <a:solidFill>
                  <a:schemeClr val="tx1"/>
                </a:solidFill>
                <a:effectLst/>
                <a:latin typeface="Arial" pitchFamily="34" charset="0"/>
                <a:ea typeface="Times New Roman" pitchFamily="18" charset="0"/>
              </a:rPr>
              <a:t>, and M. </a:t>
            </a:r>
            <a:r>
              <a:rPr kumimoji="0" lang="en-US" sz="2000" b="0" i="0" u="none" strike="noStrike" cap="none" normalizeH="0" baseline="0" dirty="0" err="1" smtClean="0">
                <a:ln>
                  <a:noFill/>
                </a:ln>
                <a:solidFill>
                  <a:schemeClr val="tx1"/>
                </a:solidFill>
                <a:effectLst/>
                <a:latin typeface="Arial" pitchFamily="34" charset="0"/>
                <a:ea typeface="Times New Roman" pitchFamily="18" charset="0"/>
              </a:rPr>
              <a:t>Kito</a:t>
            </a:r>
            <a:r>
              <a:rPr kumimoji="0" lang="en-US" sz="2000" b="0" i="0" u="none" strike="noStrike" cap="none" normalizeH="0" baseline="0" dirty="0" smtClean="0">
                <a:ln>
                  <a:noFill/>
                </a:ln>
                <a:solidFill>
                  <a:schemeClr val="tx1"/>
                </a:solidFill>
                <a:effectLst/>
                <a:latin typeface="Arial" pitchFamily="34" charset="0"/>
                <a:ea typeface="Times New Roman" pitchFamily="18" charset="0"/>
              </a:rPr>
              <a:t>.  1984.  Phospholipids plus tocopherols increase soybean oil stability.  J. Am. Oil Chemist's Soc.  61:552-555.</a:t>
            </a:r>
            <a:r>
              <a:rPr kumimoji="0" lang="en-US" sz="2000" b="0" i="0" u="none" strike="noStrike" cap="none" normalizeH="0" baseline="0" dirty="0" smtClean="0">
                <a:ln>
                  <a:noFill/>
                </a:ln>
                <a:solidFill>
                  <a:schemeClr val="tx1"/>
                </a:solidFill>
                <a:effectLst/>
                <a:latin typeface="Arial"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tab pos="457200" algn="l"/>
              </a:tabLst>
            </a:pPr>
            <a:endParaRPr lang="en-US" sz="2000" dirty="0" smtClean="0">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57200" algn="l"/>
              </a:tabLst>
            </a:pPr>
            <a:endParaRPr kumimoji="0" lang="en-US" sz="20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57200" algn="l"/>
              </a:tabLst>
            </a:pPr>
            <a:endParaRPr lang="en-US" sz="800" dirty="0" smtClean="0">
              <a:latin typeface="Arial" pitchFamily="34" charset="0"/>
            </a:endParaRPr>
          </a:p>
          <a:p>
            <a:r>
              <a:rPr lang="en-US" sz="2400" dirty="0" smtClean="0">
                <a:latin typeface="Rockwell" pitchFamily="18" charset="0"/>
              </a:rPr>
              <a:t>J. TERAO and M. KITO, Research Institute for Food Science, Kyoto University, </a:t>
            </a:r>
            <a:r>
              <a:rPr lang="en-US" sz="2400" dirty="0" err="1" smtClean="0">
                <a:latin typeface="Rockwell" pitchFamily="18" charset="0"/>
              </a:rPr>
              <a:t>Uji</a:t>
            </a:r>
            <a:r>
              <a:rPr lang="en-US" sz="2400" dirty="0" smtClean="0">
                <a:latin typeface="Rockwell" pitchFamily="18" charset="0"/>
              </a:rPr>
              <a:t>, Kyoto 611</a:t>
            </a:r>
            <a:endParaRPr kumimoji="0" lang="en-US" sz="2400" b="0" i="0" u="none" strike="noStrike" cap="none" normalizeH="0" baseline="0" dirty="0" smtClean="0">
              <a:ln>
                <a:noFill/>
              </a:ln>
              <a:solidFill>
                <a:schemeClr val="tx1"/>
              </a:solidFill>
              <a:effectLst/>
              <a:latin typeface="Rockwell" pitchFamily="18"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9" name="Picture 3" descr="F:\DH\My Documents\Proposals\Possible\New Crops\Chia\chia 2010\pics\7-19-10  2.jpg"/>
          <p:cNvPicPr>
            <a:picLocks noChangeAspect="1" noChangeArrowheads="1"/>
          </p:cNvPicPr>
          <p:nvPr/>
        </p:nvPicPr>
        <p:blipFill>
          <a:blip r:embed="rId3" cstate="print"/>
          <a:srcRect t="15554"/>
          <a:stretch>
            <a:fillRect/>
          </a:stretch>
        </p:blipFill>
        <p:spPr bwMode="auto">
          <a:xfrm>
            <a:off x="0" y="304800"/>
            <a:ext cx="9145058" cy="5791994"/>
          </a:xfrm>
          <a:prstGeom prst="rect">
            <a:avLst/>
          </a:prstGeom>
          <a:noFill/>
        </p:spPr>
      </p:pic>
      <p:sp>
        <p:nvSpPr>
          <p:cNvPr id="4" name="TextBox 3"/>
          <p:cNvSpPr txBox="1"/>
          <p:nvPr/>
        </p:nvSpPr>
        <p:spPr>
          <a:xfrm>
            <a:off x="3581400" y="6172200"/>
            <a:ext cx="2287806" cy="646331"/>
          </a:xfrm>
          <a:prstGeom prst="rect">
            <a:avLst/>
          </a:prstGeom>
          <a:noFill/>
        </p:spPr>
        <p:txBody>
          <a:bodyPr wrap="none" rtlCol="0">
            <a:spAutoFit/>
          </a:bodyPr>
          <a:lstStyle/>
          <a:p>
            <a:r>
              <a:rPr lang="en-US" sz="3600" b="1" dirty="0" smtClean="0">
                <a:solidFill>
                  <a:srgbClr val="FFFF00"/>
                </a:solidFill>
                <a:effectLst>
                  <a:outerShdw blurRad="38100" dist="38100" dir="2700000" algn="tl">
                    <a:srgbClr val="000000">
                      <a:alpha val="43137"/>
                    </a:srgbClr>
                  </a:outerShdw>
                </a:effectLst>
              </a:rPr>
              <a:t>7-19-2010</a:t>
            </a:r>
            <a:endParaRPr lang="en-US" sz="3600" b="1" dirty="0">
              <a:solidFill>
                <a:srgbClr val="FFFF00"/>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4" descr="chiaetc842010 050.jpg"/>
          <p:cNvPicPr>
            <a:picLocks noChangeAspect="1"/>
          </p:cNvPicPr>
          <p:nvPr/>
        </p:nvPicPr>
        <p:blipFill>
          <a:blip r:embed="rId3" cstate="print"/>
          <a:srcRect/>
          <a:stretch>
            <a:fillRect/>
          </a:stretch>
        </p:blipFill>
        <p:spPr bwMode="auto">
          <a:xfrm>
            <a:off x="0" y="762000"/>
            <a:ext cx="9144000" cy="6096000"/>
          </a:xfrm>
          <a:prstGeom prst="rect">
            <a:avLst/>
          </a:prstGeom>
          <a:noFill/>
          <a:ln w="9525">
            <a:noFill/>
            <a:miter lim="800000"/>
            <a:headEnd/>
            <a:tailEnd/>
          </a:ln>
        </p:spPr>
      </p:pic>
      <p:sp>
        <p:nvSpPr>
          <p:cNvPr id="6" name="TextBox 5"/>
          <p:cNvSpPr txBox="1"/>
          <p:nvPr/>
        </p:nvSpPr>
        <p:spPr>
          <a:xfrm>
            <a:off x="762000" y="152400"/>
            <a:ext cx="8077200" cy="461963"/>
          </a:xfrm>
          <a:prstGeom prst="rect">
            <a:avLst/>
          </a:prstGeom>
          <a:noFill/>
        </p:spPr>
        <p:txBody>
          <a:bodyPr>
            <a:spAutoFit/>
          </a:bodyPr>
          <a:lstStyle/>
          <a:p>
            <a:pPr>
              <a:defRPr/>
            </a:pPr>
            <a:r>
              <a:rPr lang="en-US" sz="2400" dirty="0">
                <a:solidFill>
                  <a:schemeClr val="tx2"/>
                </a:solidFill>
                <a:latin typeface="+mj-lt"/>
              </a:rPr>
              <a:t>2010 Large increase strips: 5’ x 120’ per strip</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Content Placeholder 3" descr="ChiaGarJuly122011 026.jpg"/>
          <p:cNvPicPr>
            <a:picLocks noGrp="1" noChangeAspect="1"/>
          </p:cNvPicPr>
          <p:nvPr>
            <p:ph idx="1"/>
          </p:nvPr>
        </p:nvPicPr>
        <p:blipFill>
          <a:blip r:embed="rId3" cstate="print"/>
          <a:srcRect/>
          <a:stretch>
            <a:fillRect/>
          </a:stretch>
        </p:blipFill>
        <p:spPr>
          <a:xfrm>
            <a:off x="609600" y="1828800"/>
            <a:ext cx="7543800" cy="5029200"/>
          </a:xfrm>
        </p:spPr>
      </p:pic>
      <p:sp>
        <p:nvSpPr>
          <p:cNvPr id="5" name="Title 4"/>
          <p:cNvSpPr>
            <a:spLocks noGrp="1"/>
          </p:cNvSpPr>
          <p:nvPr>
            <p:ph type="title"/>
          </p:nvPr>
        </p:nvSpPr>
        <p:spPr/>
        <p:txBody>
          <a:bodyPr/>
          <a:lstStyle/>
          <a:p>
            <a:pPr eaLnBrk="1" hangingPunct="1">
              <a:defRPr/>
            </a:pPr>
            <a:r>
              <a:rPr lang="en-US" dirty="0" smtClean="0"/>
              <a:t>N Fertilizer response</a:t>
            </a:r>
          </a:p>
        </p:txBody>
      </p:sp>
      <p:sp>
        <p:nvSpPr>
          <p:cNvPr id="33796" name="TextBox 5"/>
          <p:cNvSpPr txBox="1">
            <a:spLocks noChangeArrowheads="1"/>
          </p:cNvSpPr>
          <p:nvPr/>
        </p:nvSpPr>
        <p:spPr bwMode="auto">
          <a:xfrm>
            <a:off x="457200" y="1447800"/>
            <a:ext cx="7924800" cy="369888"/>
          </a:xfrm>
          <a:prstGeom prst="rect">
            <a:avLst/>
          </a:prstGeom>
          <a:noFill/>
          <a:ln w="9525">
            <a:noFill/>
            <a:miter lim="800000"/>
            <a:headEnd/>
            <a:tailEnd/>
          </a:ln>
        </p:spPr>
        <p:txBody>
          <a:bodyPr>
            <a:spAutoFit/>
          </a:bodyPr>
          <a:lstStyle/>
          <a:p>
            <a:r>
              <a:rPr lang="en-US"/>
              <a:t> Plots 25’ long, 4’ wide, 4 replications: 0, 25, 50, or 75 #N/A in 6 blocks</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19200" y="1295400"/>
            <a:ext cx="1673856" cy="369332"/>
          </a:xfrm>
          <a:prstGeom prst="rect">
            <a:avLst/>
          </a:prstGeom>
          <a:noFill/>
        </p:spPr>
        <p:txBody>
          <a:bodyPr wrap="none" rtlCol="0">
            <a:spAutoFit/>
          </a:bodyPr>
          <a:lstStyle/>
          <a:p>
            <a:r>
              <a:rPr lang="en-US" dirty="0" smtClean="0"/>
              <a:t>Glycemic Index!</a:t>
            </a:r>
            <a:endParaRPr lang="en-US" dirty="0"/>
          </a:p>
        </p:txBody>
      </p:sp>
      <p:graphicFrame>
        <p:nvGraphicFramePr>
          <p:cNvPr id="3" name="Chart 2"/>
          <p:cNvGraphicFramePr/>
          <p:nvPr/>
        </p:nvGraphicFramePr>
        <p:xfrm>
          <a:off x="1447800" y="2057400"/>
          <a:ext cx="5410200" cy="3657600"/>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2" name="Picture 2"/>
          <p:cNvPicPr>
            <a:picLocks noChangeAspect="1" noChangeArrowheads="1"/>
          </p:cNvPicPr>
          <p:nvPr/>
        </p:nvPicPr>
        <p:blipFill>
          <a:blip r:embed="rId3" cstate="print"/>
          <a:srcRect l="11412" t="5247" r="14850" b="6717"/>
          <a:stretch>
            <a:fillRect/>
          </a:stretch>
        </p:blipFill>
        <p:spPr bwMode="auto">
          <a:xfrm>
            <a:off x="5092784" y="228600"/>
            <a:ext cx="3136816" cy="5638800"/>
          </a:xfrm>
          <a:prstGeom prst="rect">
            <a:avLst/>
          </a:prstGeom>
          <a:noFill/>
          <a:ln w="9525">
            <a:noFill/>
            <a:miter lim="800000"/>
            <a:headEnd/>
            <a:tailEnd/>
          </a:ln>
          <a:effectLst/>
        </p:spPr>
      </p:pic>
      <p:pic>
        <p:nvPicPr>
          <p:cNvPr id="133123" name="Picture 3"/>
          <p:cNvPicPr>
            <a:picLocks noChangeAspect="1" noChangeArrowheads="1"/>
          </p:cNvPicPr>
          <p:nvPr/>
        </p:nvPicPr>
        <p:blipFill>
          <a:blip r:embed="rId4" cstate="print"/>
          <a:srcRect l="27361" r="13357" b="3685"/>
          <a:stretch>
            <a:fillRect/>
          </a:stretch>
        </p:blipFill>
        <p:spPr bwMode="auto">
          <a:xfrm>
            <a:off x="1066800" y="-152400"/>
            <a:ext cx="2554377" cy="6248400"/>
          </a:xfrm>
          <a:prstGeom prst="rect">
            <a:avLst/>
          </a:prstGeom>
          <a:noFill/>
          <a:ln w="9525">
            <a:noFill/>
            <a:miter lim="800000"/>
            <a:headEnd/>
            <a:tailEnd/>
          </a:ln>
          <a:effectLst/>
        </p:spPr>
      </p:pic>
      <p:sp>
        <p:nvSpPr>
          <p:cNvPr id="4" name="Rectangle 3"/>
          <p:cNvSpPr/>
          <p:nvPr/>
        </p:nvSpPr>
        <p:spPr>
          <a:xfrm>
            <a:off x="3619655" y="6260068"/>
            <a:ext cx="2135521" cy="400110"/>
          </a:xfrm>
          <a:prstGeom prst="rect">
            <a:avLst/>
          </a:prstGeom>
        </p:spPr>
        <p:txBody>
          <a:bodyPr wrap="none">
            <a:spAutoFit/>
          </a:bodyPr>
          <a:lstStyle/>
          <a:p>
            <a:r>
              <a:rPr lang="en-US" sz="2000" b="1" i="1" dirty="0" smtClean="0"/>
              <a:t>Ocimum </a:t>
            </a:r>
            <a:r>
              <a:rPr lang="en-US" sz="2000" b="1" i="1" dirty="0" err="1" smtClean="0"/>
              <a:t>basilicum</a:t>
            </a:r>
            <a:endParaRPr lang="en-US" sz="20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Line 10"/>
          <p:cNvSpPr>
            <a:spLocks noChangeShapeType="1"/>
          </p:cNvSpPr>
          <p:nvPr/>
        </p:nvSpPr>
        <p:spPr bwMode="auto">
          <a:xfrm>
            <a:off x="68263" y="533400"/>
            <a:ext cx="8940800" cy="0"/>
          </a:xfrm>
          <a:prstGeom prst="line">
            <a:avLst/>
          </a:prstGeom>
          <a:noFill/>
          <a:ln w="9525">
            <a:solidFill>
              <a:schemeClr val="tx1"/>
            </a:solidFill>
            <a:round/>
            <a:headEnd/>
            <a:tailEnd/>
          </a:ln>
          <a:effectLst/>
        </p:spPr>
        <p:txBody>
          <a:bodyPr wrap="none" anchor="ctr"/>
          <a:lstStyle/>
          <a:p>
            <a:endParaRPr lang="en-US"/>
          </a:p>
        </p:txBody>
      </p:sp>
      <p:pic>
        <p:nvPicPr>
          <p:cNvPr id="5" name="Picture 4" descr="Hyptis suaveolens 4498.JPG"/>
          <p:cNvPicPr>
            <a:picLocks noChangeAspect="1"/>
          </p:cNvPicPr>
          <p:nvPr/>
        </p:nvPicPr>
        <p:blipFill>
          <a:blip r:embed="rId3" cstate="email"/>
          <a:srcRect/>
          <a:stretch>
            <a:fillRect/>
          </a:stretch>
        </p:blipFill>
        <p:spPr>
          <a:xfrm>
            <a:off x="544674" y="825060"/>
            <a:ext cx="4058858" cy="5470636"/>
          </a:xfrm>
          <a:prstGeom prst="rect">
            <a:avLst/>
          </a:prstGeom>
          <a:ln>
            <a:noFill/>
          </a:ln>
          <a:effectLst>
            <a:outerShdw blurRad="292100" dist="139700" dir="2700000" algn="tl" rotWithShape="0">
              <a:srgbClr val="333333">
                <a:alpha val="65000"/>
              </a:srgbClr>
            </a:outerShdw>
          </a:effectLst>
        </p:spPr>
      </p:pic>
      <p:sp>
        <p:nvSpPr>
          <p:cNvPr id="6" name="TextBox 5"/>
          <p:cNvSpPr txBox="1"/>
          <p:nvPr/>
        </p:nvSpPr>
        <p:spPr>
          <a:xfrm>
            <a:off x="5249918" y="762000"/>
            <a:ext cx="2776722" cy="523220"/>
          </a:xfrm>
          <a:prstGeom prst="rect">
            <a:avLst/>
          </a:prstGeom>
          <a:noFill/>
        </p:spPr>
        <p:txBody>
          <a:bodyPr wrap="none" rtlCol="0">
            <a:spAutoFit/>
          </a:bodyPr>
          <a:lstStyle/>
          <a:p>
            <a:r>
              <a:rPr lang="en-US" sz="2800" i="1" dirty="0" smtClean="0"/>
              <a:t>Hyptis suaveolens</a:t>
            </a:r>
            <a:endParaRPr lang="en-US" sz="2800" i="1" dirty="0"/>
          </a:p>
        </p:txBody>
      </p:sp>
      <p:pic>
        <p:nvPicPr>
          <p:cNvPr id="8" name="Picture 7" descr="IMG_4497.JPG"/>
          <p:cNvPicPr>
            <a:picLocks noChangeAspect="1"/>
          </p:cNvPicPr>
          <p:nvPr/>
        </p:nvPicPr>
        <p:blipFill>
          <a:blip r:embed="rId4" cstate="email"/>
          <a:srcRect/>
          <a:stretch>
            <a:fillRect/>
          </a:stretch>
        </p:blipFill>
        <p:spPr>
          <a:xfrm rot="16200000" flipH="1">
            <a:off x="4509687" y="2097562"/>
            <a:ext cx="4729655" cy="3603547"/>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1" descr="F:\DH\My Documents\Proposals\Possible\New Crops\Chia\patent+MS\Science\maps\Chia map 1-FW.jpg"/>
          <p:cNvPicPr>
            <a:picLocks noChangeAspect="1" noChangeArrowheads="1"/>
          </p:cNvPicPr>
          <p:nvPr/>
        </p:nvPicPr>
        <p:blipFill>
          <a:blip r:embed="rId3" cstate="print"/>
          <a:srcRect/>
          <a:stretch>
            <a:fillRect/>
          </a:stretch>
        </p:blipFill>
        <p:spPr bwMode="auto">
          <a:xfrm>
            <a:off x="685800" y="142875"/>
            <a:ext cx="7086600" cy="689009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769" name="Picture 1"/>
          <p:cNvPicPr>
            <a:picLocks noChangeAspect="1" noChangeArrowheads="1"/>
          </p:cNvPicPr>
          <p:nvPr/>
        </p:nvPicPr>
        <p:blipFill>
          <a:blip r:embed="rId3" cstate="print"/>
          <a:srcRect l="8602" r="11840"/>
          <a:stretch>
            <a:fillRect/>
          </a:stretch>
        </p:blipFill>
        <p:spPr bwMode="auto">
          <a:xfrm>
            <a:off x="-76200" y="609600"/>
            <a:ext cx="9238610" cy="56388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7" name="Picture 3"/>
          <p:cNvPicPr>
            <a:picLocks noChangeAspect="1" noChangeArrowheads="1"/>
          </p:cNvPicPr>
          <p:nvPr/>
        </p:nvPicPr>
        <p:blipFill>
          <a:blip r:embed="rId3" cstate="print"/>
          <a:srcRect/>
          <a:stretch>
            <a:fillRect/>
          </a:stretch>
        </p:blipFill>
        <p:spPr bwMode="auto">
          <a:xfrm>
            <a:off x="3352800" y="561975"/>
            <a:ext cx="2095500" cy="1571625"/>
          </a:xfrm>
          <a:prstGeom prst="rect">
            <a:avLst/>
          </a:prstGeom>
          <a:noFill/>
          <a:ln w="9525">
            <a:noFill/>
            <a:miter lim="800000"/>
            <a:headEnd/>
            <a:tailEnd/>
          </a:ln>
        </p:spPr>
      </p:pic>
      <p:sp>
        <p:nvSpPr>
          <p:cNvPr id="4" name="Rectangle 3"/>
          <p:cNvSpPr/>
          <p:nvPr/>
        </p:nvSpPr>
        <p:spPr>
          <a:xfrm>
            <a:off x="381000" y="2096869"/>
            <a:ext cx="2286000" cy="646331"/>
          </a:xfrm>
          <a:prstGeom prst="rect">
            <a:avLst/>
          </a:prstGeom>
        </p:spPr>
        <p:txBody>
          <a:bodyPr wrap="square">
            <a:spAutoFit/>
          </a:bodyPr>
          <a:lstStyle/>
          <a:p>
            <a:r>
              <a:rPr lang="en-US" i="1" dirty="0" err="1" smtClean="0"/>
              <a:t>Akajiso</a:t>
            </a:r>
            <a:r>
              <a:rPr lang="en-US" dirty="0" smtClean="0"/>
              <a:t> (red </a:t>
            </a:r>
            <a:r>
              <a:rPr lang="en-US" i="1" dirty="0" err="1" smtClean="0"/>
              <a:t>shiso</a:t>
            </a:r>
            <a:r>
              <a:rPr lang="en-US" dirty="0" smtClean="0"/>
              <a:t> - </a:t>
            </a:r>
            <a:r>
              <a:rPr lang="en-US" i="1" dirty="0" smtClean="0"/>
              <a:t>Perilla frutescens</a:t>
            </a:r>
            <a:r>
              <a:rPr lang="en-US" dirty="0" smtClean="0"/>
              <a:t>)</a:t>
            </a:r>
            <a:endParaRPr lang="en-US" dirty="0"/>
          </a:p>
        </p:txBody>
      </p:sp>
      <p:sp>
        <p:nvSpPr>
          <p:cNvPr id="5" name="Rectangle 4"/>
          <p:cNvSpPr/>
          <p:nvPr/>
        </p:nvSpPr>
        <p:spPr>
          <a:xfrm>
            <a:off x="838200" y="2667000"/>
            <a:ext cx="877163" cy="369332"/>
          </a:xfrm>
          <a:prstGeom prst="rect">
            <a:avLst/>
          </a:prstGeom>
        </p:spPr>
        <p:txBody>
          <a:bodyPr wrap="none">
            <a:spAutoFit/>
          </a:bodyPr>
          <a:lstStyle/>
          <a:p>
            <a:r>
              <a:rPr lang="ja-JP" altLang="en-US" smtClean="0"/>
              <a:t>赤紫蘇</a:t>
            </a:r>
            <a:endParaRPr lang="en-US" dirty="0"/>
          </a:p>
        </p:txBody>
      </p:sp>
      <p:sp>
        <p:nvSpPr>
          <p:cNvPr id="6" name="Rectangle 5"/>
          <p:cNvSpPr/>
          <p:nvPr/>
        </p:nvSpPr>
        <p:spPr>
          <a:xfrm>
            <a:off x="2895600" y="2221468"/>
            <a:ext cx="2657651" cy="369332"/>
          </a:xfrm>
          <a:prstGeom prst="rect">
            <a:avLst/>
          </a:prstGeom>
        </p:spPr>
        <p:txBody>
          <a:bodyPr wrap="none">
            <a:spAutoFit/>
          </a:bodyPr>
          <a:lstStyle/>
          <a:p>
            <a:r>
              <a:rPr lang="en-US" i="1" dirty="0" err="1" smtClean="0"/>
              <a:t>deulkkae</a:t>
            </a:r>
            <a:r>
              <a:rPr lang="en-US" dirty="0" smtClean="0"/>
              <a:t> or </a:t>
            </a:r>
            <a:r>
              <a:rPr lang="en-US" i="1" dirty="0" err="1" smtClean="0"/>
              <a:t>tŭlkkae</a:t>
            </a:r>
            <a:r>
              <a:rPr lang="en-US" dirty="0" smtClean="0"/>
              <a:t> (</a:t>
            </a:r>
            <a:r>
              <a:rPr lang="ko-KR" altLang="en-US" dirty="0" smtClean="0"/>
              <a:t>들깨</a:t>
            </a:r>
            <a:r>
              <a:rPr lang="en-US" altLang="ko-KR" dirty="0" smtClean="0"/>
              <a:t>)</a:t>
            </a:r>
            <a:endParaRPr lang="en-US" dirty="0"/>
          </a:p>
        </p:txBody>
      </p:sp>
      <p:sp>
        <p:nvSpPr>
          <p:cNvPr id="7" name="Rectangle 6"/>
          <p:cNvSpPr/>
          <p:nvPr/>
        </p:nvSpPr>
        <p:spPr>
          <a:xfrm>
            <a:off x="1981200" y="2678668"/>
            <a:ext cx="1143000" cy="369332"/>
          </a:xfrm>
          <a:prstGeom prst="rect">
            <a:avLst/>
          </a:prstGeom>
        </p:spPr>
        <p:txBody>
          <a:bodyPr wrap="square">
            <a:spAutoFit/>
          </a:bodyPr>
          <a:lstStyle/>
          <a:p>
            <a:r>
              <a:rPr lang="en-US" i="1" dirty="0" err="1" smtClean="0"/>
              <a:t>zisu</a:t>
            </a:r>
            <a:r>
              <a:rPr lang="en-US" dirty="0" smtClean="0"/>
              <a:t>  </a:t>
            </a:r>
            <a:r>
              <a:rPr lang="ja-JP" altLang="en-US" smtClean="0"/>
              <a:t>紫蘇</a:t>
            </a:r>
            <a:endParaRPr lang="en-US" dirty="0"/>
          </a:p>
        </p:txBody>
      </p:sp>
      <p:pic>
        <p:nvPicPr>
          <p:cNvPr id="134149" name="Picture 5" descr="Perilla, Red, Herb &#10;   Garden Seeds"/>
          <p:cNvPicPr>
            <a:picLocks noChangeAspect="1" noChangeArrowheads="1"/>
          </p:cNvPicPr>
          <p:nvPr/>
        </p:nvPicPr>
        <p:blipFill>
          <a:blip r:embed="rId4" cstate="print"/>
          <a:srcRect r="15238"/>
          <a:stretch>
            <a:fillRect/>
          </a:stretch>
        </p:blipFill>
        <p:spPr bwMode="auto">
          <a:xfrm>
            <a:off x="152400" y="304800"/>
            <a:ext cx="2998653" cy="1768868"/>
          </a:xfrm>
          <a:prstGeom prst="rect">
            <a:avLst/>
          </a:prstGeom>
          <a:noFill/>
        </p:spPr>
      </p:pic>
      <p:pic>
        <p:nvPicPr>
          <p:cNvPr id="134151" name="Picture 7" descr="http://media.maangchi.com/wp-content/uploads/2009/05/deulkkaegaru.jpg"/>
          <p:cNvPicPr>
            <a:picLocks noChangeAspect="1" noChangeArrowheads="1"/>
          </p:cNvPicPr>
          <p:nvPr/>
        </p:nvPicPr>
        <p:blipFill>
          <a:blip r:embed="rId5" cstate="print"/>
          <a:srcRect l="20203" t="18334" r="23411" b="19613"/>
          <a:stretch>
            <a:fillRect/>
          </a:stretch>
        </p:blipFill>
        <p:spPr bwMode="auto">
          <a:xfrm>
            <a:off x="6400800" y="228600"/>
            <a:ext cx="1752600" cy="1446571"/>
          </a:xfrm>
          <a:prstGeom prst="rect">
            <a:avLst/>
          </a:prstGeom>
          <a:noFill/>
        </p:spPr>
      </p:pic>
      <p:pic>
        <p:nvPicPr>
          <p:cNvPr id="134153" name="Picture 9" descr="http://t3.gstatic.com/images?q=tbn:ANd9GcTEO7pTmBYbdVJQiVnCabzW7BZfHS_YVeUcKJ8Lj3wlYdF4liHA"/>
          <p:cNvPicPr>
            <a:picLocks noChangeAspect="1" noChangeArrowheads="1"/>
          </p:cNvPicPr>
          <p:nvPr/>
        </p:nvPicPr>
        <p:blipFill>
          <a:blip r:embed="rId6" cstate="print"/>
          <a:srcRect/>
          <a:stretch>
            <a:fillRect/>
          </a:stretch>
        </p:blipFill>
        <p:spPr bwMode="auto">
          <a:xfrm>
            <a:off x="6477000" y="1828800"/>
            <a:ext cx="1638300" cy="1219200"/>
          </a:xfrm>
          <a:prstGeom prst="rect">
            <a:avLst/>
          </a:prstGeom>
          <a:noFill/>
        </p:spPr>
      </p:pic>
      <p:pic>
        <p:nvPicPr>
          <p:cNvPr id="134154" name="Picture 10" descr="REHEEM_Figure4"/>
          <p:cNvPicPr>
            <a:picLocks noChangeAspect="1" noChangeArrowheads="1"/>
          </p:cNvPicPr>
          <p:nvPr/>
        </p:nvPicPr>
        <p:blipFill>
          <a:blip r:embed="rId7" cstate="print"/>
          <a:srcRect/>
          <a:stretch>
            <a:fillRect/>
          </a:stretch>
        </p:blipFill>
        <p:spPr bwMode="auto">
          <a:xfrm>
            <a:off x="1476315" y="3276600"/>
            <a:ext cx="6144466" cy="3276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8834" name="Picture 2" descr="F:\DH\My Documents\Proposals\NIH\chia\seed struct &amp; fiber\Salvia &amp; family\chia gel-1.jpg"/>
          <p:cNvPicPr>
            <a:picLocks noChangeAspect="1" noChangeArrowheads="1"/>
          </p:cNvPicPr>
          <p:nvPr/>
        </p:nvPicPr>
        <p:blipFill>
          <a:blip r:embed="rId3" cstate="print"/>
          <a:srcRect l="11482" t="15202" r="4479"/>
          <a:stretch>
            <a:fillRect/>
          </a:stretch>
        </p:blipFill>
        <p:spPr bwMode="auto">
          <a:xfrm>
            <a:off x="0" y="425450"/>
            <a:ext cx="9144000" cy="6127750"/>
          </a:xfrm>
          <a:prstGeom prst="rect">
            <a:avLst/>
          </a:prstGeom>
          <a:noFill/>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F:\DH\My Documents\Gen 100\mdgeogr.gif"/>
          <p:cNvPicPr>
            <a:picLocks noChangeAspect="1" noChangeArrowheads="1"/>
          </p:cNvPicPr>
          <p:nvPr/>
        </p:nvPicPr>
        <p:blipFill>
          <a:blip r:embed="rId3" cstate="print"/>
          <a:srcRect/>
          <a:stretch>
            <a:fillRect/>
          </a:stretch>
        </p:blipFill>
        <p:spPr bwMode="auto">
          <a:xfrm>
            <a:off x="1885950" y="990600"/>
            <a:ext cx="7029450" cy="4714875"/>
          </a:xfrm>
          <a:prstGeom prst="rect">
            <a:avLst/>
          </a:prstGeom>
          <a:noFill/>
        </p:spPr>
      </p:pic>
      <p:sp>
        <p:nvSpPr>
          <p:cNvPr id="4" name="Title 1"/>
          <p:cNvSpPr txBox="1">
            <a:spLocks/>
          </p:cNvSpPr>
          <p:nvPr/>
        </p:nvSpPr>
        <p:spPr>
          <a:xfrm>
            <a:off x="917448" y="0"/>
            <a:ext cx="7235952" cy="990600"/>
          </a:xfrm>
          <a:prstGeom prst="rect">
            <a:avLst/>
          </a:prstGeom>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chemeClr val="tx2"/>
                </a:solidFill>
                <a:effectLst/>
                <a:uLnTx/>
                <a:uFillTx/>
                <a:latin typeface="+mj-lt"/>
                <a:ea typeface="+mj-ea"/>
                <a:cs typeface="+mj-cs"/>
              </a:rPr>
              <a:t>About Me—David Hildebrand</a:t>
            </a:r>
            <a:endParaRPr kumimoji="0" lang="en-US" sz="4400" b="0" i="0" u="none" strike="noStrike" kern="1200" cap="none" spc="0" normalizeH="0" baseline="0" noProof="0" dirty="0">
              <a:ln>
                <a:noFill/>
              </a:ln>
              <a:solidFill>
                <a:schemeClr val="tx2"/>
              </a:solidFill>
              <a:effectLst/>
              <a:uLnTx/>
              <a:uFillTx/>
              <a:latin typeface="+mj-lt"/>
              <a:ea typeface="+mj-ea"/>
              <a:cs typeface="+mj-cs"/>
            </a:endParaRPr>
          </a:p>
        </p:txBody>
      </p:sp>
      <p:pic>
        <p:nvPicPr>
          <p:cNvPr id="7" name="Picture 7"/>
          <p:cNvPicPr>
            <a:picLocks noChangeAspect="1" noChangeArrowheads="1"/>
          </p:cNvPicPr>
          <p:nvPr/>
        </p:nvPicPr>
        <p:blipFill>
          <a:blip r:embed="rId4" cstate="print">
            <a:clrChange>
              <a:clrFrom>
                <a:srgbClr val="000000"/>
              </a:clrFrom>
              <a:clrTo>
                <a:srgbClr val="000000">
                  <a:alpha val="0"/>
                </a:srgbClr>
              </a:clrTo>
            </a:clrChange>
          </a:blip>
          <a:srcRect/>
          <a:stretch>
            <a:fillRect/>
          </a:stretch>
        </p:blipFill>
        <p:spPr bwMode="auto">
          <a:xfrm>
            <a:off x="1371600" y="5410200"/>
            <a:ext cx="1276350" cy="1263788"/>
          </a:xfrm>
          <a:prstGeom prst="rect">
            <a:avLst/>
          </a:prstGeom>
          <a:noFill/>
          <a:ln w="9525">
            <a:noFill/>
            <a:miter lim="800000"/>
            <a:headEnd/>
            <a:tailEnd/>
          </a:ln>
          <a:effectLst/>
        </p:spPr>
      </p:pic>
      <p:pic>
        <p:nvPicPr>
          <p:cNvPr id="1029" name="Picture 5" descr="F:\DH\My Documents\Gen 100\Terrapin.gif"/>
          <p:cNvPicPr>
            <a:picLocks noChangeAspect="1" noChangeArrowheads="1"/>
          </p:cNvPicPr>
          <p:nvPr/>
        </p:nvPicPr>
        <p:blipFill>
          <a:blip r:embed="rId5" cstate="print"/>
          <a:srcRect/>
          <a:stretch>
            <a:fillRect/>
          </a:stretch>
        </p:blipFill>
        <p:spPr bwMode="auto">
          <a:xfrm>
            <a:off x="100914" y="2971800"/>
            <a:ext cx="971550" cy="838200"/>
          </a:xfrm>
          <a:prstGeom prst="rect">
            <a:avLst/>
          </a:prstGeom>
          <a:noFill/>
        </p:spPr>
      </p:pic>
      <p:pic>
        <p:nvPicPr>
          <p:cNvPr id="1030" name="Picture 6" descr="F:\DH\My Documents\Gen 100\Illini.jpg"/>
          <p:cNvPicPr>
            <a:picLocks noChangeAspect="1" noChangeArrowheads="1"/>
          </p:cNvPicPr>
          <p:nvPr/>
        </p:nvPicPr>
        <p:blipFill>
          <a:blip r:embed="rId6" cstate="print"/>
          <a:srcRect/>
          <a:stretch>
            <a:fillRect/>
          </a:stretch>
        </p:blipFill>
        <p:spPr bwMode="auto">
          <a:xfrm>
            <a:off x="114300" y="3886200"/>
            <a:ext cx="952500" cy="857250"/>
          </a:xfrm>
          <a:prstGeom prst="rect">
            <a:avLst/>
          </a:prstGeom>
          <a:noFill/>
        </p:spPr>
      </p:pic>
      <p:pic>
        <p:nvPicPr>
          <p:cNvPr id="1031" name="Picture 7" descr="F:\DH\My Documents\Gen 100\Kyoto U.jpg"/>
          <p:cNvPicPr>
            <a:picLocks noChangeAspect="1" noChangeArrowheads="1"/>
          </p:cNvPicPr>
          <p:nvPr/>
        </p:nvPicPr>
        <p:blipFill>
          <a:blip r:embed="rId7" cstate="print"/>
          <a:srcRect/>
          <a:stretch>
            <a:fillRect/>
          </a:stretch>
        </p:blipFill>
        <p:spPr bwMode="auto">
          <a:xfrm>
            <a:off x="361950" y="5715000"/>
            <a:ext cx="857250" cy="857250"/>
          </a:xfrm>
          <a:prstGeom prst="rect">
            <a:avLst/>
          </a:prstGeom>
          <a:noFill/>
        </p:spPr>
      </p:pic>
      <p:pic>
        <p:nvPicPr>
          <p:cNvPr id="1032" name="Picture 8" descr="F:\DH\My Documents\Gen 100\KoU_logo.gif"/>
          <p:cNvPicPr>
            <a:picLocks noChangeAspect="1" noChangeArrowheads="1"/>
          </p:cNvPicPr>
          <p:nvPr/>
        </p:nvPicPr>
        <p:blipFill>
          <a:blip r:embed="rId8" cstate="print"/>
          <a:srcRect/>
          <a:stretch>
            <a:fillRect/>
          </a:stretch>
        </p:blipFill>
        <p:spPr bwMode="auto">
          <a:xfrm>
            <a:off x="28575" y="5572125"/>
            <a:ext cx="276225" cy="1133475"/>
          </a:xfrm>
          <a:prstGeom prst="rect">
            <a:avLst/>
          </a:prstGeom>
          <a:noFill/>
        </p:spPr>
      </p:pic>
      <p:pic>
        <p:nvPicPr>
          <p:cNvPr id="1034" name="Picture 10"/>
          <p:cNvPicPr>
            <a:picLocks noChangeAspect="1" noChangeArrowheads="1"/>
          </p:cNvPicPr>
          <p:nvPr/>
        </p:nvPicPr>
        <p:blipFill>
          <a:blip r:embed="rId9" cstate="print"/>
          <a:srcRect l="5000" t="12500" r="10000" b="12500"/>
          <a:stretch>
            <a:fillRect/>
          </a:stretch>
        </p:blipFill>
        <p:spPr bwMode="auto">
          <a:xfrm>
            <a:off x="100914" y="4827010"/>
            <a:ext cx="965886" cy="68180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Line 10"/>
          <p:cNvSpPr>
            <a:spLocks noChangeShapeType="1"/>
          </p:cNvSpPr>
          <p:nvPr/>
        </p:nvSpPr>
        <p:spPr bwMode="auto">
          <a:xfrm>
            <a:off x="68263" y="762000"/>
            <a:ext cx="8940800" cy="0"/>
          </a:xfrm>
          <a:prstGeom prst="line">
            <a:avLst/>
          </a:prstGeom>
          <a:noFill/>
          <a:ln w="9525">
            <a:solidFill>
              <a:schemeClr val="tx1"/>
            </a:solidFill>
            <a:round/>
            <a:headEnd/>
            <a:tailEnd/>
          </a:ln>
          <a:effectLst/>
        </p:spPr>
        <p:txBody>
          <a:bodyPr wrap="none" anchor="ctr"/>
          <a:lstStyle/>
          <a:p>
            <a:endParaRPr lang="en-US"/>
          </a:p>
        </p:txBody>
      </p:sp>
      <p:sp>
        <p:nvSpPr>
          <p:cNvPr id="13" name="Text Box 11"/>
          <p:cNvSpPr txBox="1">
            <a:spLocks noChangeArrowheads="1"/>
          </p:cNvSpPr>
          <p:nvPr/>
        </p:nvSpPr>
        <p:spPr bwMode="auto">
          <a:xfrm>
            <a:off x="0" y="76200"/>
            <a:ext cx="9144000" cy="369332"/>
          </a:xfrm>
          <a:prstGeom prst="rect">
            <a:avLst/>
          </a:prstGeom>
          <a:noFill/>
          <a:ln w="9525">
            <a:noFill/>
            <a:miter lim="800000"/>
            <a:headEnd/>
            <a:tailEnd/>
          </a:ln>
          <a:effectLst/>
        </p:spPr>
        <p:txBody>
          <a:bodyPr>
            <a:spAutoFit/>
          </a:bodyPr>
          <a:lstStyle/>
          <a:p>
            <a:pPr algn="ctr"/>
            <a:r>
              <a:rPr lang="en-US" i="1" dirty="0" smtClean="0"/>
              <a:t>Salvia hispanica</a:t>
            </a:r>
            <a:r>
              <a:rPr lang="en-US" dirty="0" smtClean="0"/>
              <a:t> fruit</a:t>
            </a:r>
            <a:endParaRPr lang="en-US" dirty="0"/>
          </a:p>
        </p:txBody>
      </p:sp>
      <p:pic>
        <p:nvPicPr>
          <p:cNvPr id="7" name="Picture 6" descr="stain after 10 minutes 03.jpg"/>
          <p:cNvPicPr>
            <a:picLocks noChangeAspect="1"/>
          </p:cNvPicPr>
          <p:nvPr/>
        </p:nvPicPr>
        <p:blipFill>
          <a:blip r:embed="rId3" cstate="email">
            <a:lum bright="20000" contrast="20000"/>
          </a:blip>
          <a:srcRect/>
          <a:stretch>
            <a:fillRect/>
          </a:stretch>
        </p:blipFill>
        <p:spPr>
          <a:xfrm>
            <a:off x="1800902" y="1986456"/>
            <a:ext cx="5652509" cy="4508937"/>
          </a:xfrm>
          <a:prstGeom prst="rect">
            <a:avLst/>
          </a:prstGeom>
          <a:ln>
            <a:noFill/>
          </a:ln>
          <a:effectLst>
            <a:outerShdw blurRad="292100" dist="139700" dir="2700000" algn="tl" rotWithShape="0">
              <a:srgbClr val="333333">
                <a:alpha val="65000"/>
              </a:srgbClr>
            </a:outerShdw>
          </a:effectLst>
        </p:spPr>
      </p:pic>
      <p:sp>
        <p:nvSpPr>
          <p:cNvPr id="5" name="TextBox 4"/>
          <p:cNvSpPr txBox="1"/>
          <p:nvPr/>
        </p:nvSpPr>
        <p:spPr>
          <a:xfrm>
            <a:off x="2975900" y="945932"/>
            <a:ext cx="3427541" cy="692497"/>
          </a:xfrm>
          <a:prstGeom prst="rect">
            <a:avLst/>
          </a:prstGeom>
          <a:noFill/>
        </p:spPr>
        <p:txBody>
          <a:bodyPr wrap="none" rtlCol="0">
            <a:spAutoFit/>
          </a:bodyPr>
          <a:lstStyle/>
          <a:p>
            <a:pPr algn="ctr"/>
            <a:r>
              <a:rPr lang="en-US" sz="2800" dirty="0" err="1" smtClean="0"/>
              <a:t>Nutrigel</a:t>
            </a:r>
            <a:r>
              <a:rPr lang="en-US" sz="2800" dirty="0" smtClean="0"/>
              <a:t> fiber </a:t>
            </a:r>
          </a:p>
          <a:p>
            <a:pPr algn="ctr"/>
            <a:r>
              <a:rPr lang="en-US" sz="1100" dirty="0" smtClean="0"/>
              <a:t>exudation stained with ruthenium red – Bob Geneve</a:t>
            </a:r>
            <a:endParaRPr lang="en-US" sz="1100" dirty="0"/>
          </a:p>
        </p:txBody>
      </p:sp>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Line 10"/>
          <p:cNvSpPr>
            <a:spLocks noChangeShapeType="1"/>
          </p:cNvSpPr>
          <p:nvPr/>
        </p:nvSpPr>
        <p:spPr bwMode="auto">
          <a:xfrm>
            <a:off x="68263" y="762000"/>
            <a:ext cx="8940800" cy="0"/>
          </a:xfrm>
          <a:prstGeom prst="line">
            <a:avLst/>
          </a:prstGeom>
          <a:noFill/>
          <a:ln w="9525">
            <a:solidFill>
              <a:schemeClr val="tx1"/>
            </a:solidFill>
            <a:round/>
            <a:headEnd/>
            <a:tailEnd/>
          </a:ln>
          <a:effectLst/>
        </p:spPr>
        <p:txBody>
          <a:bodyPr wrap="none" anchor="ctr"/>
          <a:lstStyle/>
          <a:p>
            <a:endParaRPr lang="en-US"/>
          </a:p>
        </p:txBody>
      </p:sp>
      <p:pic>
        <p:nvPicPr>
          <p:cNvPr id="8" name="chia imbibition  red 002.avi">
            <a:hlinkClick r:id="" action="ppaction://media"/>
          </p:cNvPr>
          <p:cNvPicPr>
            <a:picLocks noRot="1" noChangeAspect="1"/>
          </p:cNvPicPr>
          <p:nvPr>
            <a:videoFile r:link="rId1"/>
          </p:nvPr>
        </p:nvPicPr>
        <p:blipFill>
          <a:blip r:embed="rId4" cstate="email">
            <a:lum bright="10000"/>
          </a:blip>
          <a:stretch>
            <a:fillRect/>
          </a:stretch>
        </p:blipFill>
        <p:spPr>
          <a:xfrm>
            <a:off x="685801" y="914400"/>
            <a:ext cx="7808050" cy="5856038"/>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57"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Line 10"/>
          <p:cNvSpPr>
            <a:spLocks noChangeShapeType="1"/>
          </p:cNvSpPr>
          <p:nvPr/>
        </p:nvSpPr>
        <p:spPr bwMode="auto">
          <a:xfrm>
            <a:off x="68263" y="762000"/>
            <a:ext cx="8940800" cy="0"/>
          </a:xfrm>
          <a:prstGeom prst="line">
            <a:avLst/>
          </a:prstGeom>
          <a:noFill/>
          <a:ln w="9525">
            <a:solidFill>
              <a:schemeClr val="tx1"/>
            </a:solidFill>
            <a:round/>
            <a:headEnd/>
            <a:tailEnd/>
          </a:ln>
          <a:effectLst/>
        </p:spPr>
        <p:txBody>
          <a:bodyPr wrap="none" anchor="ctr"/>
          <a:lstStyle/>
          <a:p>
            <a:endParaRPr lang="en-US"/>
          </a:p>
        </p:txBody>
      </p:sp>
      <p:pic>
        <p:nvPicPr>
          <p:cNvPr id="9" name="chia imbibition  emboss 002.avi">
            <a:hlinkClick r:id="" action="ppaction://media"/>
          </p:cNvPr>
          <p:cNvPicPr>
            <a:picLocks noRot="1" noChangeAspect="1"/>
          </p:cNvPicPr>
          <p:nvPr>
            <a:videoFile r:link="rId1"/>
          </p:nvPr>
        </p:nvPicPr>
        <p:blipFill>
          <a:blip r:embed="rId4" cstate="email"/>
          <a:stretch>
            <a:fillRect/>
          </a:stretch>
        </p:blipFill>
        <p:spPr>
          <a:xfrm>
            <a:off x="1867786" y="1943742"/>
            <a:ext cx="5408428" cy="4056321"/>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57"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Line 10"/>
          <p:cNvSpPr>
            <a:spLocks noChangeShapeType="1"/>
          </p:cNvSpPr>
          <p:nvPr/>
        </p:nvSpPr>
        <p:spPr bwMode="auto">
          <a:xfrm>
            <a:off x="68263" y="762000"/>
            <a:ext cx="8940800" cy="0"/>
          </a:xfrm>
          <a:prstGeom prst="line">
            <a:avLst/>
          </a:prstGeom>
          <a:noFill/>
          <a:ln w="9525">
            <a:solidFill>
              <a:schemeClr val="tx1"/>
            </a:solidFill>
            <a:round/>
            <a:headEnd/>
            <a:tailEnd/>
          </a:ln>
          <a:effectLst/>
        </p:spPr>
        <p:txBody>
          <a:bodyPr wrap="none" anchor="ctr"/>
          <a:lstStyle/>
          <a:p>
            <a:endParaRPr lang="en-US"/>
          </a:p>
        </p:txBody>
      </p:sp>
      <p:sp>
        <p:nvSpPr>
          <p:cNvPr id="13" name="Text Box 11"/>
          <p:cNvSpPr txBox="1">
            <a:spLocks noChangeArrowheads="1"/>
          </p:cNvSpPr>
          <p:nvPr/>
        </p:nvSpPr>
        <p:spPr bwMode="auto">
          <a:xfrm>
            <a:off x="0" y="76200"/>
            <a:ext cx="9144000" cy="641350"/>
          </a:xfrm>
          <a:prstGeom prst="rect">
            <a:avLst/>
          </a:prstGeom>
          <a:noFill/>
          <a:ln w="9525">
            <a:noFill/>
            <a:miter lim="800000"/>
            <a:headEnd/>
            <a:tailEnd/>
          </a:ln>
          <a:effectLst/>
        </p:spPr>
        <p:txBody>
          <a:bodyPr>
            <a:spAutoFit/>
          </a:bodyPr>
          <a:lstStyle/>
          <a:p>
            <a:pPr algn="ctr"/>
            <a:r>
              <a:rPr lang="en-US" dirty="0" err="1" smtClean="0"/>
              <a:t>Chia</a:t>
            </a:r>
            <a:r>
              <a:rPr lang="en-US" dirty="0" smtClean="0"/>
              <a:t> (</a:t>
            </a:r>
            <a:r>
              <a:rPr lang="en-US" i="1" dirty="0" smtClean="0"/>
              <a:t>Salvia </a:t>
            </a:r>
            <a:r>
              <a:rPr lang="en-US" i="1" dirty="0" err="1" smtClean="0"/>
              <a:t>hispanica</a:t>
            </a:r>
            <a:r>
              <a:rPr lang="en-US" dirty="0" smtClean="0"/>
              <a:t>)</a:t>
            </a:r>
            <a:endParaRPr lang="en-US" dirty="0"/>
          </a:p>
        </p:txBody>
      </p:sp>
      <p:pic>
        <p:nvPicPr>
          <p:cNvPr id="14" name="Picture 13" descr="slide 2-3b.jpg"/>
          <p:cNvPicPr>
            <a:picLocks noChangeAspect="1"/>
          </p:cNvPicPr>
          <p:nvPr/>
        </p:nvPicPr>
        <p:blipFill>
          <a:blip r:embed="rId3" cstate="email">
            <a:lum bright="10000"/>
          </a:blip>
          <a:stretch>
            <a:fillRect/>
          </a:stretch>
        </p:blipFill>
        <p:spPr>
          <a:xfrm>
            <a:off x="499490" y="1746287"/>
            <a:ext cx="5983712" cy="4487784"/>
          </a:xfrm>
          <a:prstGeom prst="rect">
            <a:avLst/>
          </a:prstGeom>
          <a:ln>
            <a:noFill/>
          </a:ln>
          <a:effectLst>
            <a:outerShdw blurRad="292100" dist="139700" dir="2700000" algn="tl" rotWithShape="0">
              <a:srgbClr val="333333">
                <a:alpha val="65000"/>
              </a:srgbClr>
            </a:outerShdw>
          </a:effectLst>
        </p:spPr>
      </p:pic>
      <p:sp>
        <p:nvSpPr>
          <p:cNvPr id="5" name="TextBox 4"/>
          <p:cNvSpPr txBox="1"/>
          <p:nvPr/>
        </p:nvSpPr>
        <p:spPr>
          <a:xfrm>
            <a:off x="0" y="945932"/>
            <a:ext cx="9144000" cy="523220"/>
          </a:xfrm>
          <a:prstGeom prst="rect">
            <a:avLst/>
          </a:prstGeom>
          <a:noFill/>
        </p:spPr>
        <p:txBody>
          <a:bodyPr wrap="square" rtlCol="0">
            <a:spAutoFit/>
          </a:bodyPr>
          <a:lstStyle/>
          <a:p>
            <a:pPr algn="ctr"/>
            <a:r>
              <a:rPr lang="en-US" sz="2800" dirty="0" smtClean="0"/>
              <a:t>Dry seed</a:t>
            </a:r>
            <a:endParaRPr lang="en-US" sz="2800" dirty="0"/>
          </a:p>
        </p:txBody>
      </p:sp>
      <p:sp>
        <p:nvSpPr>
          <p:cNvPr id="6" name="Rectangle 5"/>
          <p:cNvSpPr/>
          <p:nvPr/>
        </p:nvSpPr>
        <p:spPr>
          <a:xfrm>
            <a:off x="6953454" y="4715244"/>
            <a:ext cx="1628972" cy="461665"/>
          </a:xfrm>
          <a:prstGeom prst="rect">
            <a:avLst/>
          </a:prstGeom>
        </p:spPr>
        <p:txBody>
          <a:bodyPr wrap="none">
            <a:spAutoFit/>
          </a:bodyPr>
          <a:lstStyle/>
          <a:p>
            <a:r>
              <a:rPr lang="en-US" sz="2400" dirty="0" smtClean="0">
                <a:solidFill>
                  <a:srgbClr val="000000"/>
                </a:solidFill>
              </a:rPr>
              <a:t>Seed coat</a:t>
            </a:r>
            <a:endParaRPr lang="en-US" sz="3200" dirty="0"/>
          </a:p>
        </p:txBody>
      </p:sp>
      <p:cxnSp>
        <p:nvCxnSpPr>
          <p:cNvPr id="8" name="Straight Arrow Connector 7"/>
          <p:cNvCxnSpPr>
            <a:stCxn id="6" idx="1"/>
          </p:cNvCxnSpPr>
          <p:nvPr/>
        </p:nvCxnSpPr>
        <p:spPr bwMode="auto">
          <a:xfrm rot="10800000">
            <a:off x="6424552" y="4892635"/>
            <a:ext cx="528903" cy="53443"/>
          </a:xfrm>
          <a:prstGeom prst="straightConnector1">
            <a:avLst/>
          </a:prstGeom>
          <a:solidFill>
            <a:schemeClr val="accent1"/>
          </a:solidFill>
          <a:ln w="38100" cap="flat" cmpd="sng" algn="ctr">
            <a:solidFill>
              <a:schemeClr val="tx1"/>
            </a:solidFill>
            <a:prstDash val="solid"/>
            <a:round/>
            <a:headEnd type="none" w="med" len="med"/>
            <a:tailEnd type="arrow"/>
          </a:ln>
          <a:effectLst/>
        </p:spPr>
      </p:cxnSp>
      <p:sp>
        <p:nvSpPr>
          <p:cNvPr id="9" name="Rectangle 8"/>
          <p:cNvSpPr/>
          <p:nvPr/>
        </p:nvSpPr>
        <p:spPr>
          <a:xfrm>
            <a:off x="6951478" y="4107623"/>
            <a:ext cx="1510350" cy="461665"/>
          </a:xfrm>
          <a:prstGeom prst="rect">
            <a:avLst/>
          </a:prstGeom>
        </p:spPr>
        <p:txBody>
          <a:bodyPr wrap="none">
            <a:spAutoFit/>
          </a:bodyPr>
          <a:lstStyle/>
          <a:p>
            <a:r>
              <a:rPr lang="en-US" sz="2400" dirty="0" smtClean="0">
                <a:solidFill>
                  <a:srgbClr val="000000"/>
                </a:solidFill>
              </a:rPr>
              <a:t>Endocarp</a:t>
            </a:r>
            <a:endParaRPr lang="en-US" sz="3200" dirty="0"/>
          </a:p>
        </p:txBody>
      </p:sp>
      <p:cxnSp>
        <p:nvCxnSpPr>
          <p:cNvPr id="10" name="Straight Arrow Connector 9"/>
          <p:cNvCxnSpPr>
            <a:stCxn id="9" idx="1"/>
          </p:cNvCxnSpPr>
          <p:nvPr/>
        </p:nvCxnSpPr>
        <p:spPr bwMode="auto">
          <a:xfrm rot="10800000">
            <a:off x="6422596" y="4285034"/>
            <a:ext cx="528883" cy="53423"/>
          </a:xfrm>
          <a:prstGeom prst="straightConnector1">
            <a:avLst/>
          </a:prstGeom>
          <a:solidFill>
            <a:schemeClr val="accent1"/>
          </a:solidFill>
          <a:ln w="38100" cap="flat" cmpd="sng" algn="ctr">
            <a:solidFill>
              <a:schemeClr val="tx1"/>
            </a:solidFill>
            <a:prstDash val="solid"/>
            <a:round/>
            <a:headEnd type="none" w="med" len="med"/>
            <a:tailEnd type="arrow"/>
          </a:ln>
          <a:effectLst/>
        </p:spPr>
      </p:cxnSp>
      <p:sp>
        <p:nvSpPr>
          <p:cNvPr id="11" name="Rectangle 10"/>
          <p:cNvSpPr/>
          <p:nvPr/>
        </p:nvSpPr>
        <p:spPr>
          <a:xfrm>
            <a:off x="6937623" y="3630631"/>
            <a:ext cx="1375698" cy="461665"/>
          </a:xfrm>
          <a:prstGeom prst="rect">
            <a:avLst/>
          </a:prstGeom>
        </p:spPr>
        <p:txBody>
          <a:bodyPr wrap="none">
            <a:spAutoFit/>
          </a:bodyPr>
          <a:lstStyle/>
          <a:p>
            <a:r>
              <a:rPr lang="en-US" sz="2400" dirty="0" err="1" smtClean="0">
                <a:solidFill>
                  <a:srgbClr val="000000"/>
                </a:solidFill>
              </a:rPr>
              <a:t>Pericarp</a:t>
            </a:r>
            <a:endParaRPr lang="en-US" sz="3200" dirty="0"/>
          </a:p>
        </p:txBody>
      </p:sp>
      <p:cxnSp>
        <p:nvCxnSpPr>
          <p:cNvPr id="15" name="Straight Arrow Connector 14"/>
          <p:cNvCxnSpPr>
            <a:stCxn id="11" idx="1"/>
          </p:cNvCxnSpPr>
          <p:nvPr/>
        </p:nvCxnSpPr>
        <p:spPr bwMode="auto">
          <a:xfrm rot="10800000">
            <a:off x="6408749" y="3808050"/>
            <a:ext cx="528875" cy="53415"/>
          </a:xfrm>
          <a:prstGeom prst="straightConnector1">
            <a:avLst/>
          </a:prstGeom>
          <a:solidFill>
            <a:schemeClr val="accent1"/>
          </a:solidFill>
          <a:ln w="38100" cap="flat" cmpd="sng" algn="ctr">
            <a:solidFill>
              <a:schemeClr val="tx1"/>
            </a:solidFill>
            <a:prstDash val="solid"/>
            <a:round/>
            <a:headEnd type="none" w="med" len="med"/>
            <a:tailEnd type="arrow"/>
          </a:ln>
          <a:effectLst/>
        </p:spPr>
      </p:cxnSp>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Line 10"/>
          <p:cNvSpPr>
            <a:spLocks noChangeShapeType="1"/>
          </p:cNvSpPr>
          <p:nvPr/>
        </p:nvSpPr>
        <p:spPr bwMode="auto">
          <a:xfrm>
            <a:off x="68263" y="762000"/>
            <a:ext cx="8940800" cy="0"/>
          </a:xfrm>
          <a:prstGeom prst="line">
            <a:avLst/>
          </a:prstGeom>
          <a:noFill/>
          <a:ln w="9525">
            <a:solidFill>
              <a:schemeClr val="tx1"/>
            </a:solidFill>
            <a:round/>
            <a:headEnd/>
            <a:tailEnd/>
          </a:ln>
          <a:effectLst/>
        </p:spPr>
        <p:txBody>
          <a:bodyPr wrap="none" anchor="ctr"/>
          <a:lstStyle/>
          <a:p>
            <a:endParaRPr lang="en-US"/>
          </a:p>
        </p:txBody>
      </p:sp>
      <p:sp>
        <p:nvSpPr>
          <p:cNvPr id="13" name="Text Box 11"/>
          <p:cNvSpPr txBox="1">
            <a:spLocks noChangeArrowheads="1"/>
          </p:cNvSpPr>
          <p:nvPr/>
        </p:nvSpPr>
        <p:spPr bwMode="auto">
          <a:xfrm>
            <a:off x="0" y="76200"/>
            <a:ext cx="9144000" cy="641350"/>
          </a:xfrm>
          <a:prstGeom prst="rect">
            <a:avLst/>
          </a:prstGeom>
          <a:noFill/>
          <a:ln w="9525">
            <a:noFill/>
            <a:miter lim="800000"/>
            <a:headEnd/>
            <a:tailEnd/>
          </a:ln>
          <a:effectLst/>
        </p:spPr>
        <p:txBody>
          <a:bodyPr>
            <a:spAutoFit/>
          </a:bodyPr>
          <a:lstStyle/>
          <a:p>
            <a:pPr algn="ctr"/>
            <a:r>
              <a:rPr lang="en-US" dirty="0" err="1" smtClean="0"/>
              <a:t>Chia</a:t>
            </a:r>
            <a:r>
              <a:rPr lang="en-US" dirty="0" smtClean="0"/>
              <a:t> (</a:t>
            </a:r>
            <a:r>
              <a:rPr lang="en-US" i="1" dirty="0" smtClean="0"/>
              <a:t>Salvia </a:t>
            </a:r>
            <a:r>
              <a:rPr lang="en-US" i="1" dirty="0" err="1" smtClean="0"/>
              <a:t>hispanica</a:t>
            </a:r>
            <a:r>
              <a:rPr lang="en-US" dirty="0" smtClean="0"/>
              <a:t>)</a:t>
            </a:r>
            <a:endParaRPr lang="en-US" dirty="0"/>
          </a:p>
        </p:txBody>
      </p:sp>
      <p:pic>
        <p:nvPicPr>
          <p:cNvPr id="5" name="Picture 4" descr="Slide C-3 -08.jpg"/>
          <p:cNvPicPr>
            <a:picLocks noChangeAspect="1"/>
          </p:cNvPicPr>
          <p:nvPr/>
        </p:nvPicPr>
        <p:blipFill>
          <a:blip r:embed="rId3" cstate="email">
            <a:lum contrast="20000"/>
          </a:blip>
          <a:stretch>
            <a:fillRect/>
          </a:stretch>
        </p:blipFill>
        <p:spPr>
          <a:xfrm>
            <a:off x="388082" y="1687756"/>
            <a:ext cx="6111524" cy="4583643"/>
          </a:xfrm>
          <a:prstGeom prst="rect">
            <a:avLst/>
          </a:prstGeom>
          <a:ln>
            <a:noFill/>
          </a:ln>
          <a:effectLst>
            <a:outerShdw blurRad="292100" dist="139700" dir="2700000" algn="tl" rotWithShape="0">
              <a:srgbClr val="333333">
                <a:alpha val="65000"/>
              </a:srgbClr>
            </a:outerShdw>
          </a:effectLst>
        </p:spPr>
      </p:pic>
      <p:sp>
        <p:nvSpPr>
          <p:cNvPr id="6" name="TextBox 5"/>
          <p:cNvSpPr txBox="1"/>
          <p:nvPr/>
        </p:nvSpPr>
        <p:spPr>
          <a:xfrm>
            <a:off x="0" y="945932"/>
            <a:ext cx="9144000" cy="523220"/>
          </a:xfrm>
          <a:prstGeom prst="rect">
            <a:avLst/>
          </a:prstGeom>
          <a:noFill/>
        </p:spPr>
        <p:txBody>
          <a:bodyPr wrap="square" rtlCol="0">
            <a:spAutoFit/>
          </a:bodyPr>
          <a:lstStyle/>
          <a:p>
            <a:pPr algn="ctr"/>
            <a:r>
              <a:rPr lang="en-US" sz="2800" dirty="0" smtClean="0"/>
              <a:t>Less than one minute after imbibition</a:t>
            </a:r>
            <a:endParaRPr lang="en-US" sz="2800" dirty="0"/>
          </a:p>
        </p:txBody>
      </p:sp>
      <p:sp>
        <p:nvSpPr>
          <p:cNvPr id="8" name="Rectangle 7"/>
          <p:cNvSpPr/>
          <p:nvPr/>
        </p:nvSpPr>
        <p:spPr>
          <a:xfrm>
            <a:off x="6870327" y="4893374"/>
            <a:ext cx="1628972" cy="461665"/>
          </a:xfrm>
          <a:prstGeom prst="rect">
            <a:avLst/>
          </a:prstGeom>
        </p:spPr>
        <p:txBody>
          <a:bodyPr wrap="none">
            <a:spAutoFit/>
          </a:bodyPr>
          <a:lstStyle/>
          <a:p>
            <a:r>
              <a:rPr lang="en-US" sz="2400" dirty="0" smtClean="0">
                <a:solidFill>
                  <a:srgbClr val="000000"/>
                </a:solidFill>
              </a:rPr>
              <a:t>Seed coat</a:t>
            </a:r>
            <a:endParaRPr lang="en-US" sz="3200" dirty="0"/>
          </a:p>
        </p:txBody>
      </p:sp>
      <p:cxnSp>
        <p:nvCxnSpPr>
          <p:cNvPr id="9" name="Straight Arrow Connector 8"/>
          <p:cNvCxnSpPr>
            <a:stCxn id="8" idx="1"/>
          </p:cNvCxnSpPr>
          <p:nvPr/>
        </p:nvCxnSpPr>
        <p:spPr bwMode="auto">
          <a:xfrm rot="10800000">
            <a:off x="6341425" y="5070765"/>
            <a:ext cx="528903" cy="53443"/>
          </a:xfrm>
          <a:prstGeom prst="straightConnector1">
            <a:avLst/>
          </a:prstGeom>
          <a:solidFill>
            <a:schemeClr val="accent1"/>
          </a:solidFill>
          <a:ln w="38100" cap="flat" cmpd="sng" algn="ctr">
            <a:solidFill>
              <a:schemeClr val="tx1"/>
            </a:solidFill>
            <a:prstDash val="solid"/>
            <a:round/>
            <a:headEnd type="none" w="med" len="med"/>
            <a:tailEnd type="arrow"/>
          </a:ln>
          <a:effectLst/>
        </p:spPr>
      </p:cxnSp>
      <p:sp>
        <p:nvSpPr>
          <p:cNvPr id="10" name="Rectangle 9"/>
          <p:cNvSpPr/>
          <p:nvPr/>
        </p:nvSpPr>
        <p:spPr>
          <a:xfrm>
            <a:off x="1619457" y="4915145"/>
            <a:ext cx="1595309" cy="461665"/>
          </a:xfrm>
          <a:prstGeom prst="rect">
            <a:avLst/>
          </a:prstGeom>
        </p:spPr>
        <p:txBody>
          <a:bodyPr wrap="none">
            <a:spAutoFit/>
          </a:bodyPr>
          <a:lstStyle/>
          <a:p>
            <a:r>
              <a:rPr lang="en-US" sz="2400" dirty="0" smtClean="0">
                <a:solidFill>
                  <a:srgbClr val="000000"/>
                </a:solidFill>
              </a:rPr>
              <a:t>Cotyledon</a:t>
            </a:r>
            <a:endParaRPr lang="en-US" sz="3200" dirty="0"/>
          </a:p>
        </p:txBody>
      </p:sp>
      <p:sp>
        <p:nvSpPr>
          <p:cNvPr id="14" name="Rectangle 13"/>
          <p:cNvSpPr/>
          <p:nvPr/>
        </p:nvSpPr>
        <p:spPr>
          <a:xfrm>
            <a:off x="6973249" y="2858735"/>
            <a:ext cx="1375698" cy="461665"/>
          </a:xfrm>
          <a:prstGeom prst="rect">
            <a:avLst/>
          </a:prstGeom>
        </p:spPr>
        <p:txBody>
          <a:bodyPr wrap="square">
            <a:spAutoFit/>
          </a:bodyPr>
          <a:lstStyle/>
          <a:p>
            <a:r>
              <a:rPr lang="en-US" sz="2400" dirty="0" err="1" smtClean="0">
                <a:solidFill>
                  <a:srgbClr val="000000"/>
                </a:solidFill>
              </a:rPr>
              <a:t>Pericarp</a:t>
            </a:r>
            <a:endParaRPr lang="en-US" sz="3200" dirty="0"/>
          </a:p>
        </p:txBody>
      </p:sp>
      <p:cxnSp>
        <p:nvCxnSpPr>
          <p:cNvPr id="15" name="Straight Arrow Connector 14"/>
          <p:cNvCxnSpPr>
            <a:stCxn id="14" idx="1"/>
          </p:cNvCxnSpPr>
          <p:nvPr/>
        </p:nvCxnSpPr>
        <p:spPr bwMode="auto">
          <a:xfrm rot="10800000" flipV="1">
            <a:off x="5830787" y="3089568"/>
            <a:ext cx="1142463" cy="33642"/>
          </a:xfrm>
          <a:prstGeom prst="straightConnector1">
            <a:avLst/>
          </a:prstGeom>
          <a:solidFill>
            <a:schemeClr val="accent1"/>
          </a:solidFill>
          <a:ln w="38100" cap="flat" cmpd="sng" algn="ctr">
            <a:solidFill>
              <a:schemeClr val="tx1"/>
            </a:solidFill>
            <a:prstDash val="solid"/>
            <a:round/>
            <a:headEnd type="none" w="med" len="med"/>
            <a:tailEnd type="arrow"/>
          </a:ln>
          <a:effectLst/>
        </p:spPr>
      </p:cxnSp>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Line 10"/>
          <p:cNvSpPr>
            <a:spLocks noChangeShapeType="1"/>
          </p:cNvSpPr>
          <p:nvPr/>
        </p:nvSpPr>
        <p:spPr bwMode="auto">
          <a:xfrm>
            <a:off x="68263" y="762000"/>
            <a:ext cx="8940800" cy="0"/>
          </a:xfrm>
          <a:prstGeom prst="line">
            <a:avLst/>
          </a:prstGeom>
          <a:noFill/>
          <a:ln w="9525">
            <a:solidFill>
              <a:schemeClr val="tx1"/>
            </a:solidFill>
            <a:round/>
            <a:headEnd/>
            <a:tailEnd/>
          </a:ln>
          <a:effectLst/>
        </p:spPr>
        <p:txBody>
          <a:bodyPr wrap="none" anchor="ctr"/>
          <a:lstStyle/>
          <a:p>
            <a:endParaRPr lang="en-US"/>
          </a:p>
        </p:txBody>
      </p:sp>
      <p:sp>
        <p:nvSpPr>
          <p:cNvPr id="13" name="Text Box 11"/>
          <p:cNvSpPr txBox="1">
            <a:spLocks noChangeArrowheads="1"/>
          </p:cNvSpPr>
          <p:nvPr/>
        </p:nvSpPr>
        <p:spPr bwMode="auto">
          <a:xfrm>
            <a:off x="0" y="76200"/>
            <a:ext cx="9144000" cy="641350"/>
          </a:xfrm>
          <a:prstGeom prst="rect">
            <a:avLst/>
          </a:prstGeom>
          <a:noFill/>
          <a:ln w="9525">
            <a:noFill/>
            <a:miter lim="800000"/>
            <a:headEnd/>
            <a:tailEnd/>
          </a:ln>
          <a:effectLst/>
        </p:spPr>
        <p:txBody>
          <a:bodyPr>
            <a:spAutoFit/>
          </a:bodyPr>
          <a:lstStyle/>
          <a:p>
            <a:pPr algn="ctr"/>
            <a:r>
              <a:rPr lang="en-US" dirty="0" err="1" smtClean="0"/>
              <a:t>Chia</a:t>
            </a:r>
            <a:r>
              <a:rPr lang="en-US" dirty="0" smtClean="0"/>
              <a:t> (</a:t>
            </a:r>
            <a:r>
              <a:rPr lang="en-US" i="1" dirty="0" smtClean="0"/>
              <a:t>Salvia </a:t>
            </a:r>
            <a:r>
              <a:rPr lang="en-US" i="1" dirty="0" err="1" smtClean="0"/>
              <a:t>hispanica</a:t>
            </a:r>
            <a:r>
              <a:rPr lang="en-US" dirty="0" smtClean="0"/>
              <a:t>)</a:t>
            </a:r>
            <a:endParaRPr lang="en-US" dirty="0"/>
          </a:p>
        </p:txBody>
      </p:sp>
      <p:pic>
        <p:nvPicPr>
          <p:cNvPr id="8" name="Picture 7" descr="Chia mus comb 02.jpg"/>
          <p:cNvPicPr>
            <a:picLocks noChangeAspect="1"/>
          </p:cNvPicPr>
          <p:nvPr/>
        </p:nvPicPr>
        <p:blipFill>
          <a:blip r:embed="rId3" cstate="email">
            <a:lum bright="10000" contrast="20000"/>
          </a:blip>
          <a:stretch>
            <a:fillRect/>
          </a:stretch>
        </p:blipFill>
        <p:spPr>
          <a:xfrm>
            <a:off x="486954" y="1756512"/>
            <a:ext cx="5985031" cy="4559494"/>
          </a:xfrm>
          <a:prstGeom prst="rect">
            <a:avLst/>
          </a:prstGeom>
          <a:ln>
            <a:noFill/>
          </a:ln>
          <a:effectLst>
            <a:outerShdw blurRad="292100" dist="139700" dir="2700000" algn="tl" rotWithShape="0">
              <a:srgbClr val="333333">
                <a:alpha val="65000"/>
              </a:srgbClr>
            </a:outerShdw>
          </a:effectLst>
        </p:spPr>
      </p:pic>
      <p:sp>
        <p:nvSpPr>
          <p:cNvPr id="7" name="Rectangle 6"/>
          <p:cNvSpPr/>
          <p:nvPr/>
        </p:nvSpPr>
        <p:spPr>
          <a:xfrm>
            <a:off x="6894077" y="5178381"/>
            <a:ext cx="1628972" cy="461665"/>
          </a:xfrm>
          <a:prstGeom prst="rect">
            <a:avLst/>
          </a:prstGeom>
        </p:spPr>
        <p:txBody>
          <a:bodyPr wrap="none">
            <a:spAutoFit/>
          </a:bodyPr>
          <a:lstStyle/>
          <a:p>
            <a:r>
              <a:rPr lang="en-US" sz="2400" dirty="0" smtClean="0">
                <a:solidFill>
                  <a:srgbClr val="000000"/>
                </a:solidFill>
              </a:rPr>
              <a:t>Seed coat</a:t>
            </a:r>
            <a:endParaRPr lang="en-US" sz="3200" dirty="0"/>
          </a:p>
        </p:txBody>
      </p:sp>
      <p:cxnSp>
        <p:nvCxnSpPr>
          <p:cNvPr id="9" name="Straight Arrow Connector 8"/>
          <p:cNvCxnSpPr>
            <a:stCxn id="7" idx="1"/>
          </p:cNvCxnSpPr>
          <p:nvPr/>
        </p:nvCxnSpPr>
        <p:spPr bwMode="auto">
          <a:xfrm rot="10800000">
            <a:off x="6365175" y="5355772"/>
            <a:ext cx="528903" cy="53443"/>
          </a:xfrm>
          <a:prstGeom prst="straightConnector1">
            <a:avLst/>
          </a:prstGeom>
          <a:solidFill>
            <a:schemeClr val="accent1"/>
          </a:solidFill>
          <a:ln w="38100" cap="flat" cmpd="sng" algn="ctr">
            <a:solidFill>
              <a:schemeClr val="tx1"/>
            </a:solidFill>
            <a:prstDash val="solid"/>
            <a:round/>
            <a:headEnd type="none" w="med" len="med"/>
            <a:tailEnd type="arrow"/>
          </a:ln>
          <a:effectLst/>
        </p:spPr>
      </p:cxnSp>
      <p:sp>
        <p:nvSpPr>
          <p:cNvPr id="10" name="Rectangle 9"/>
          <p:cNvSpPr/>
          <p:nvPr/>
        </p:nvSpPr>
        <p:spPr>
          <a:xfrm>
            <a:off x="6975229" y="4582636"/>
            <a:ext cx="1510350" cy="461665"/>
          </a:xfrm>
          <a:prstGeom prst="rect">
            <a:avLst/>
          </a:prstGeom>
        </p:spPr>
        <p:txBody>
          <a:bodyPr wrap="none">
            <a:spAutoFit/>
          </a:bodyPr>
          <a:lstStyle/>
          <a:p>
            <a:r>
              <a:rPr lang="en-US" sz="2400" dirty="0" smtClean="0">
                <a:solidFill>
                  <a:srgbClr val="000000"/>
                </a:solidFill>
              </a:rPr>
              <a:t>Endocarp</a:t>
            </a:r>
            <a:endParaRPr lang="en-US" sz="3200" dirty="0"/>
          </a:p>
        </p:txBody>
      </p:sp>
      <p:cxnSp>
        <p:nvCxnSpPr>
          <p:cNvPr id="11" name="Straight Arrow Connector 10"/>
          <p:cNvCxnSpPr>
            <a:stCxn id="10" idx="1"/>
          </p:cNvCxnSpPr>
          <p:nvPr/>
        </p:nvCxnSpPr>
        <p:spPr bwMode="auto">
          <a:xfrm rot="10800000">
            <a:off x="6446347" y="4760047"/>
            <a:ext cx="528883" cy="53423"/>
          </a:xfrm>
          <a:prstGeom prst="straightConnector1">
            <a:avLst/>
          </a:prstGeom>
          <a:solidFill>
            <a:schemeClr val="accent1"/>
          </a:solidFill>
          <a:ln w="38100" cap="flat" cmpd="sng" algn="ctr">
            <a:solidFill>
              <a:schemeClr val="tx1"/>
            </a:solidFill>
            <a:prstDash val="solid"/>
            <a:round/>
            <a:headEnd type="none" w="med" len="med"/>
            <a:tailEnd type="arrow"/>
          </a:ln>
          <a:effectLst/>
        </p:spPr>
      </p:cxnSp>
      <p:sp>
        <p:nvSpPr>
          <p:cNvPr id="14" name="Rectangle 13"/>
          <p:cNvSpPr/>
          <p:nvPr/>
        </p:nvSpPr>
        <p:spPr>
          <a:xfrm>
            <a:off x="845582" y="1873083"/>
            <a:ext cx="2592376" cy="461665"/>
          </a:xfrm>
          <a:prstGeom prst="rect">
            <a:avLst/>
          </a:prstGeom>
        </p:spPr>
        <p:txBody>
          <a:bodyPr wrap="none">
            <a:spAutoFit/>
          </a:bodyPr>
          <a:lstStyle/>
          <a:p>
            <a:r>
              <a:rPr lang="en-US" sz="2400" dirty="0" err="1" smtClean="0">
                <a:solidFill>
                  <a:srgbClr val="000000"/>
                </a:solidFill>
              </a:rPr>
              <a:t>Pericarp</a:t>
            </a:r>
            <a:r>
              <a:rPr lang="en-US" sz="2400" dirty="0" smtClean="0">
                <a:solidFill>
                  <a:srgbClr val="000000"/>
                </a:solidFill>
              </a:rPr>
              <a:t> cell wall</a:t>
            </a:r>
            <a:endParaRPr lang="en-US" sz="3200" dirty="0"/>
          </a:p>
        </p:txBody>
      </p:sp>
      <p:cxnSp>
        <p:nvCxnSpPr>
          <p:cNvPr id="15" name="Straight Arrow Connector 14"/>
          <p:cNvCxnSpPr>
            <a:stCxn id="14" idx="2"/>
          </p:cNvCxnSpPr>
          <p:nvPr/>
        </p:nvCxnSpPr>
        <p:spPr bwMode="auto">
          <a:xfrm rot="5400000">
            <a:off x="1858251" y="2336999"/>
            <a:ext cx="285770" cy="281268"/>
          </a:xfrm>
          <a:prstGeom prst="straightConnector1">
            <a:avLst/>
          </a:prstGeom>
          <a:solidFill>
            <a:schemeClr val="accent1"/>
          </a:solidFill>
          <a:ln w="38100" cap="flat" cmpd="sng" algn="ctr">
            <a:solidFill>
              <a:schemeClr val="tx1"/>
            </a:solidFill>
            <a:prstDash val="solid"/>
            <a:round/>
            <a:headEnd type="none" w="med" len="med"/>
            <a:tailEnd type="arrow"/>
          </a:ln>
          <a:effectLst/>
        </p:spPr>
      </p:cxnSp>
      <p:sp>
        <p:nvSpPr>
          <p:cNvPr id="17" name="Rectangle 16"/>
          <p:cNvSpPr/>
          <p:nvPr/>
        </p:nvSpPr>
        <p:spPr>
          <a:xfrm>
            <a:off x="6901996" y="3939389"/>
            <a:ext cx="1436612" cy="461665"/>
          </a:xfrm>
          <a:prstGeom prst="rect">
            <a:avLst/>
          </a:prstGeom>
        </p:spPr>
        <p:txBody>
          <a:bodyPr wrap="none">
            <a:spAutoFit/>
          </a:bodyPr>
          <a:lstStyle/>
          <a:p>
            <a:r>
              <a:rPr lang="en-US" sz="2400" dirty="0" smtClean="0">
                <a:solidFill>
                  <a:srgbClr val="000000"/>
                </a:solidFill>
              </a:rPr>
              <a:t>Mucilage</a:t>
            </a:r>
            <a:endParaRPr lang="en-US" sz="3200" dirty="0"/>
          </a:p>
        </p:txBody>
      </p:sp>
      <p:cxnSp>
        <p:nvCxnSpPr>
          <p:cNvPr id="18" name="Straight Arrow Connector 17"/>
          <p:cNvCxnSpPr>
            <a:stCxn id="17" idx="1"/>
          </p:cNvCxnSpPr>
          <p:nvPr/>
        </p:nvCxnSpPr>
        <p:spPr bwMode="auto">
          <a:xfrm rot="10800000">
            <a:off x="6080166" y="4108862"/>
            <a:ext cx="821830" cy="61360"/>
          </a:xfrm>
          <a:prstGeom prst="straightConnector1">
            <a:avLst/>
          </a:prstGeom>
          <a:solidFill>
            <a:schemeClr val="accent1"/>
          </a:solidFill>
          <a:ln w="38100" cap="flat" cmpd="sng" algn="ctr">
            <a:solidFill>
              <a:schemeClr val="tx1"/>
            </a:solidFill>
            <a:prstDash val="solid"/>
            <a:round/>
            <a:headEnd type="none" w="med" len="med"/>
            <a:tailEnd type="arrow"/>
          </a:ln>
          <a:effectLst/>
        </p:spPr>
      </p:cxnSp>
      <p:sp>
        <p:nvSpPr>
          <p:cNvPr id="20" name="TextBox 19"/>
          <p:cNvSpPr txBox="1"/>
          <p:nvPr/>
        </p:nvSpPr>
        <p:spPr>
          <a:xfrm>
            <a:off x="0" y="945932"/>
            <a:ext cx="9144000" cy="523220"/>
          </a:xfrm>
          <a:prstGeom prst="rect">
            <a:avLst/>
          </a:prstGeom>
          <a:noFill/>
        </p:spPr>
        <p:txBody>
          <a:bodyPr wrap="square" rtlCol="0">
            <a:spAutoFit/>
          </a:bodyPr>
          <a:lstStyle/>
          <a:p>
            <a:pPr algn="ctr"/>
            <a:r>
              <a:rPr lang="en-US" sz="2800" dirty="0" smtClean="0"/>
              <a:t>Less than one minute after imbibition</a:t>
            </a:r>
            <a:endParaRPr lang="en-US" sz="2800" dirty="0"/>
          </a:p>
        </p:txBody>
      </p:sp>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Line 10"/>
          <p:cNvSpPr>
            <a:spLocks noChangeShapeType="1"/>
          </p:cNvSpPr>
          <p:nvPr/>
        </p:nvSpPr>
        <p:spPr bwMode="auto">
          <a:xfrm>
            <a:off x="68263" y="762000"/>
            <a:ext cx="8940800" cy="0"/>
          </a:xfrm>
          <a:prstGeom prst="line">
            <a:avLst/>
          </a:prstGeom>
          <a:noFill/>
          <a:ln w="9525">
            <a:solidFill>
              <a:schemeClr val="tx1"/>
            </a:solidFill>
            <a:round/>
            <a:headEnd/>
            <a:tailEnd/>
          </a:ln>
          <a:effectLst/>
        </p:spPr>
        <p:txBody>
          <a:bodyPr wrap="none" anchor="ctr"/>
          <a:lstStyle/>
          <a:p>
            <a:endParaRPr lang="en-US"/>
          </a:p>
        </p:txBody>
      </p:sp>
      <p:sp>
        <p:nvSpPr>
          <p:cNvPr id="13" name="Text Box 11"/>
          <p:cNvSpPr txBox="1">
            <a:spLocks noChangeArrowheads="1"/>
          </p:cNvSpPr>
          <p:nvPr/>
        </p:nvSpPr>
        <p:spPr bwMode="auto">
          <a:xfrm>
            <a:off x="0" y="76200"/>
            <a:ext cx="9144000" cy="641350"/>
          </a:xfrm>
          <a:prstGeom prst="rect">
            <a:avLst/>
          </a:prstGeom>
          <a:noFill/>
          <a:ln w="9525">
            <a:noFill/>
            <a:miter lim="800000"/>
            <a:headEnd/>
            <a:tailEnd/>
          </a:ln>
          <a:effectLst/>
        </p:spPr>
        <p:txBody>
          <a:bodyPr>
            <a:spAutoFit/>
          </a:bodyPr>
          <a:lstStyle/>
          <a:p>
            <a:pPr algn="ctr"/>
            <a:r>
              <a:rPr lang="en-US" dirty="0" err="1" smtClean="0"/>
              <a:t>Chia</a:t>
            </a:r>
            <a:r>
              <a:rPr lang="en-US" dirty="0" smtClean="0"/>
              <a:t> (</a:t>
            </a:r>
            <a:r>
              <a:rPr lang="en-US" i="1" dirty="0" smtClean="0"/>
              <a:t>Salvia </a:t>
            </a:r>
            <a:r>
              <a:rPr lang="en-US" i="1" dirty="0" err="1" smtClean="0"/>
              <a:t>hispanica</a:t>
            </a:r>
            <a:r>
              <a:rPr lang="en-US" dirty="0" smtClean="0"/>
              <a:t>)</a:t>
            </a:r>
            <a:endParaRPr lang="en-US" dirty="0"/>
          </a:p>
        </p:txBody>
      </p:sp>
      <p:pic>
        <p:nvPicPr>
          <p:cNvPr id="7" name="Picture 6" descr="Chia mus comb 01.jpg"/>
          <p:cNvPicPr>
            <a:picLocks noChangeAspect="1"/>
          </p:cNvPicPr>
          <p:nvPr/>
        </p:nvPicPr>
        <p:blipFill>
          <a:blip r:embed="rId3" cstate="email">
            <a:lum bright="20000" contrast="20000"/>
          </a:blip>
          <a:srcRect t="2637" b="3544"/>
          <a:stretch>
            <a:fillRect/>
          </a:stretch>
        </p:blipFill>
        <p:spPr>
          <a:xfrm>
            <a:off x="173621" y="1757548"/>
            <a:ext cx="6347008" cy="4536374"/>
          </a:xfrm>
          <a:prstGeom prst="rect">
            <a:avLst/>
          </a:prstGeom>
          <a:ln>
            <a:noFill/>
          </a:ln>
          <a:effectLst>
            <a:outerShdw blurRad="292100" dist="139700" dir="2700000" algn="tl" rotWithShape="0">
              <a:srgbClr val="333333">
                <a:alpha val="65000"/>
              </a:srgbClr>
            </a:outerShdw>
          </a:effectLst>
        </p:spPr>
      </p:pic>
      <p:sp>
        <p:nvSpPr>
          <p:cNvPr id="8" name="Rectangle 7"/>
          <p:cNvSpPr/>
          <p:nvPr/>
        </p:nvSpPr>
        <p:spPr>
          <a:xfrm>
            <a:off x="6941579" y="5404013"/>
            <a:ext cx="1628972" cy="461665"/>
          </a:xfrm>
          <a:prstGeom prst="rect">
            <a:avLst/>
          </a:prstGeom>
        </p:spPr>
        <p:txBody>
          <a:bodyPr wrap="none">
            <a:spAutoFit/>
          </a:bodyPr>
          <a:lstStyle/>
          <a:p>
            <a:r>
              <a:rPr lang="en-US" sz="2400" dirty="0" smtClean="0">
                <a:solidFill>
                  <a:srgbClr val="000000"/>
                </a:solidFill>
              </a:rPr>
              <a:t>Seed coat</a:t>
            </a:r>
            <a:endParaRPr lang="en-US" sz="3200" dirty="0"/>
          </a:p>
        </p:txBody>
      </p:sp>
      <p:cxnSp>
        <p:nvCxnSpPr>
          <p:cNvPr id="9" name="Straight Arrow Connector 8"/>
          <p:cNvCxnSpPr>
            <a:stCxn id="8" idx="1"/>
          </p:cNvCxnSpPr>
          <p:nvPr/>
        </p:nvCxnSpPr>
        <p:spPr bwMode="auto">
          <a:xfrm rot="10800000">
            <a:off x="6412677" y="5581404"/>
            <a:ext cx="528903" cy="53443"/>
          </a:xfrm>
          <a:prstGeom prst="straightConnector1">
            <a:avLst/>
          </a:prstGeom>
          <a:solidFill>
            <a:schemeClr val="accent1"/>
          </a:solidFill>
          <a:ln w="38100" cap="flat" cmpd="sng" algn="ctr">
            <a:solidFill>
              <a:schemeClr val="tx1"/>
            </a:solidFill>
            <a:prstDash val="solid"/>
            <a:round/>
            <a:headEnd type="none" w="med" len="med"/>
            <a:tailEnd type="arrow"/>
          </a:ln>
          <a:effectLst/>
        </p:spPr>
      </p:cxnSp>
      <p:sp>
        <p:nvSpPr>
          <p:cNvPr id="10" name="Rectangle 9"/>
          <p:cNvSpPr/>
          <p:nvPr/>
        </p:nvSpPr>
        <p:spPr>
          <a:xfrm>
            <a:off x="6987104" y="4737015"/>
            <a:ext cx="1510350" cy="461665"/>
          </a:xfrm>
          <a:prstGeom prst="rect">
            <a:avLst/>
          </a:prstGeom>
        </p:spPr>
        <p:txBody>
          <a:bodyPr wrap="none">
            <a:spAutoFit/>
          </a:bodyPr>
          <a:lstStyle/>
          <a:p>
            <a:r>
              <a:rPr lang="en-US" sz="2400" dirty="0" smtClean="0">
                <a:solidFill>
                  <a:srgbClr val="000000"/>
                </a:solidFill>
              </a:rPr>
              <a:t>Endocarp</a:t>
            </a:r>
            <a:endParaRPr lang="en-US" sz="3200" dirty="0"/>
          </a:p>
        </p:txBody>
      </p:sp>
      <p:cxnSp>
        <p:nvCxnSpPr>
          <p:cNvPr id="11" name="Straight Arrow Connector 10"/>
          <p:cNvCxnSpPr>
            <a:stCxn id="10" idx="1"/>
          </p:cNvCxnSpPr>
          <p:nvPr/>
        </p:nvCxnSpPr>
        <p:spPr bwMode="auto">
          <a:xfrm rot="10800000">
            <a:off x="6458222" y="4914426"/>
            <a:ext cx="528883" cy="53423"/>
          </a:xfrm>
          <a:prstGeom prst="straightConnector1">
            <a:avLst/>
          </a:prstGeom>
          <a:solidFill>
            <a:schemeClr val="accent1"/>
          </a:solidFill>
          <a:ln w="38100" cap="flat" cmpd="sng" algn="ctr">
            <a:solidFill>
              <a:schemeClr val="tx1"/>
            </a:solidFill>
            <a:prstDash val="solid"/>
            <a:round/>
            <a:headEnd type="none" w="med" len="med"/>
            <a:tailEnd type="arrow"/>
          </a:ln>
          <a:effectLst/>
        </p:spPr>
      </p:cxnSp>
      <p:sp>
        <p:nvSpPr>
          <p:cNvPr id="14" name="Rectangle 13"/>
          <p:cNvSpPr/>
          <p:nvPr/>
        </p:nvSpPr>
        <p:spPr>
          <a:xfrm>
            <a:off x="6937623" y="3024989"/>
            <a:ext cx="1375698" cy="461665"/>
          </a:xfrm>
          <a:prstGeom prst="rect">
            <a:avLst/>
          </a:prstGeom>
        </p:spPr>
        <p:txBody>
          <a:bodyPr wrap="none">
            <a:spAutoFit/>
          </a:bodyPr>
          <a:lstStyle/>
          <a:p>
            <a:r>
              <a:rPr lang="en-US" sz="2400" dirty="0" err="1" smtClean="0">
                <a:solidFill>
                  <a:srgbClr val="000000"/>
                </a:solidFill>
              </a:rPr>
              <a:t>Pericarp</a:t>
            </a:r>
            <a:endParaRPr lang="en-US" sz="3200" dirty="0"/>
          </a:p>
        </p:txBody>
      </p:sp>
      <p:cxnSp>
        <p:nvCxnSpPr>
          <p:cNvPr id="15" name="Straight Arrow Connector 14"/>
          <p:cNvCxnSpPr>
            <a:stCxn id="14" idx="1"/>
          </p:cNvCxnSpPr>
          <p:nvPr/>
        </p:nvCxnSpPr>
        <p:spPr bwMode="auto">
          <a:xfrm rot="10800000">
            <a:off x="6408749" y="3202408"/>
            <a:ext cx="528875" cy="53415"/>
          </a:xfrm>
          <a:prstGeom prst="straightConnector1">
            <a:avLst/>
          </a:prstGeom>
          <a:solidFill>
            <a:schemeClr val="accent1"/>
          </a:solidFill>
          <a:ln w="38100" cap="flat" cmpd="sng" algn="ctr">
            <a:solidFill>
              <a:schemeClr val="tx1"/>
            </a:solidFill>
            <a:prstDash val="solid"/>
            <a:round/>
            <a:headEnd type="none" w="med" len="med"/>
            <a:tailEnd type="arrow"/>
          </a:ln>
          <a:effectLst/>
        </p:spPr>
      </p:cxnSp>
      <p:sp>
        <p:nvSpPr>
          <p:cNvPr id="16" name="TextBox 15"/>
          <p:cNvSpPr txBox="1"/>
          <p:nvPr/>
        </p:nvSpPr>
        <p:spPr>
          <a:xfrm>
            <a:off x="0" y="945932"/>
            <a:ext cx="9144000" cy="523220"/>
          </a:xfrm>
          <a:prstGeom prst="rect">
            <a:avLst/>
          </a:prstGeom>
          <a:noFill/>
        </p:spPr>
        <p:txBody>
          <a:bodyPr wrap="square" rtlCol="0">
            <a:spAutoFit/>
          </a:bodyPr>
          <a:lstStyle/>
          <a:p>
            <a:pPr algn="ctr"/>
            <a:r>
              <a:rPr lang="en-US" sz="2800" dirty="0" smtClean="0"/>
              <a:t>One minute after imbibition</a:t>
            </a:r>
            <a:endParaRPr lang="en-US" sz="2800" dirty="0"/>
          </a:p>
        </p:txBody>
      </p:sp>
      <p:sp>
        <p:nvSpPr>
          <p:cNvPr id="17" name="Rectangle 16"/>
          <p:cNvSpPr/>
          <p:nvPr/>
        </p:nvSpPr>
        <p:spPr>
          <a:xfrm>
            <a:off x="6901996" y="3939389"/>
            <a:ext cx="1436612" cy="461665"/>
          </a:xfrm>
          <a:prstGeom prst="rect">
            <a:avLst/>
          </a:prstGeom>
        </p:spPr>
        <p:txBody>
          <a:bodyPr wrap="none">
            <a:spAutoFit/>
          </a:bodyPr>
          <a:lstStyle/>
          <a:p>
            <a:r>
              <a:rPr lang="en-US" sz="2400" dirty="0" smtClean="0">
                <a:solidFill>
                  <a:srgbClr val="000000"/>
                </a:solidFill>
              </a:rPr>
              <a:t>Mucilage</a:t>
            </a:r>
            <a:endParaRPr lang="en-US" sz="3200" dirty="0"/>
          </a:p>
        </p:txBody>
      </p:sp>
      <p:cxnSp>
        <p:nvCxnSpPr>
          <p:cNvPr id="18" name="Straight Arrow Connector 17"/>
          <p:cNvCxnSpPr>
            <a:stCxn id="17" idx="1"/>
          </p:cNvCxnSpPr>
          <p:nvPr/>
        </p:nvCxnSpPr>
        <p:spPr bwMode="auto">
          <a:xfrm rot="10800000">
            <a:off x="6080166" y="4108862"/>
            <a:ext cx="821830" cy="61360"/>
          </a:xfrm>
          <a:prstGeom prst="straightConnector1">
            <a:avLst/>
          </a:prstGeom>
          <a:solidFill>
            <a:schemeClr val="accent1"/>
          </a:solidFill>
          <a:ln w="38100" cap="flat" cmpd="sng" algn="ctr">
            <a:solidFill>
              <a:schemeClr val="tx1"/>
            </a:solidFill>
            <a:prstDash val="solid"/>
            <a:round/>
            <a:headEnd type="none" w="med" len="med"/>
            <a:tailEnd type="arrow"/>
          </a:ln>
          <a:effectLst/>
        </p:spPr>
      </p:cxnSp>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Line 10"/>
          <p:cNvSpPr>
            <a:spLocks noChangeShapeType="1"/>
          </p:cNvSpPr>
          <p:nvPr/>
        </p:nvSpPr>
        <p:spPr bwMode="auto">
          <a:xfrm>
            <a:off x="68263" y="762000"/>
            <a:ext cx="8940800" cy="0"/>
          </a:xfrm>
          <a:prstGeom prst="line">
            <a:avLst/>
          </a:prstGeom>
          <a:noFill/>
          <a:ln w="9525">
            <a:solidFill>
              <a:schemeClr val="tx1"/>
            </a:solidFill>
            <a:round/>
            <a:headEnd/>
            <a:tailEnd/>
          </a:ln>
          <a:effectLst/>
        </p:spPr>
        <p:txBody>
          <a:bodyPr wrap="none" anchor="ctr"/>
          <a:lstStyle/>
          <a:p>
            <a:endParaRPr lang="en-US"/>
          </a:p>
        </p:txBody>
      </p:sp>
      <p:sp>
        <p:nvSpPr>
          <p:cNvPr id="13" name="Text Box 11"/>
          <p:cNvSpPr txBox="1">
            <a:spLocks noChangeArrowheads="1"/>
          </p:cNvSpPr>
          <p:nvPr/>
        </p:nvSpPr>
        <p:spPr bwMode="auto">
          <a:xfrm>
            <a:off x="0" y="76200"/>
            <a:ext cx="9144000" cy="641350"/>
          </a:xfrm>
          <a:prstGeom prst="rect">
            <a:avLst/>
          </a:prstGeom>
          <a:noFill/>
          <a:ln w="9525">
            <a:noFill/>
            <a:miter lim="800000"/>
            <a:headEnd/>
            <a:tailEnd/>
          </a:ln>
          <a:effectLst/>
        </p:spPr>
        <p:txBody>
          <a:bodyPr>
            <a:spAutoFit/>
          </a:bodyPr>
          <a:lstStyle/>
          <a:p>
            <a:pPr algn="ctr"/>
            <a:r>
              <a:rPr lang="en-US" dirty="0" err="1" smtClean="0"/>
              <a:t>Chia</a:t>
            </a:r>
            <a:r>
              <a:rPr lang="en-US" dirty="0" smtClean="0"/>
              <a:t> (</a:t>
            </a:r>
            <a:r>
              <a:rPr lang="en-US" i="1" dirty="0" smtClean="0"/>
              <a:t>Salvia </a:t>
            </a:r>
            <a:r>
              <a:rPr lang="en-US" i="1" dirty="0" err="1" smtClean="0"/>
              <a:t>hispanica</a:t>
            </a:r>
            <a:r>
              <a:rPr lang="en-US" dirty="0" smtClean="0"/>
              <a:t>)</a:t>
            </a:r>
            <a:endParaRPr lang="en-US" dirty="0"/>
          </a:p>
        </p:txBody>
      </p:sp>
      <p:pic>
        <p:nvPicPr>
          <p:cNvPr id="9" name="Picture 8" descr="slide 1-8a.jpg"/>
          <p:cNvPicPr>
            <a:picLocks noChangeAspect="1"/>
          </p:cNvPicPr>
          <p:nvPr/>
        </p:nvPicPr>
        <p:blipFill>
          <a:blip r:embed="rId3" cstate="email">
            <a:lum contrast="20000"/>
          </a:blip>
          <a:stretch>
            <a:fillRect/>
          </a:stretch>
        </p:blipFill>
        <p:spPr>
          <a:xfrm>
            <a:off x="592429" y="1750007"/>
            <a:ext cx="5899483" cy="4424613"/>
          </a:xfrm>
          <a:prstGeom prst="rect">
            <a:avLst/>
          </a:prstGeom>
          <a:ln>
            <a:noFill/>
          </a:ln>
          <a:effectLst>
            <a:outerShdw blurRad="292100" dist="139700" dir="2700000" algn="tl" rotWithShape="0">
              <a:srgbClr val="333333">
                <a:alpha val="65000"/>
              </a:srgbClr>
            </a:outerShdw>
          </a:effectLst>
        </p:spPr>
      </p:pic>
      <p:sp>
        <p:nvSpPr>
          <p:cNvPr id="7" name="Rectangle 6"/>
          <p:cNvSpPr/>
          <p:nvPr/>
        </p:nvSpPr>
        <p:spPr>
          <a:xfrm>
            <a:off x="6953454" y="4786496"/>
            <a:ext cx="1628972" cy="461665"/>
          </a:xfrm>
          <a:prstGeom prst="rect">
            <a:avLst/>
          </a:prstGeom>
        </p:spPr>
        <p:txBody>
          <a:bodyPr wrap="none">
            <a:spAutoFit/>
          </a:bodyPr>
          <a:lstStyle/>
          <a:p>
            <a:r>
              <a:rPr lang="en-US" sz="2400" dirty="0" smtClean="0">
                <a:solidFill>
                  <a:srgbClr val="000000"/>
                </a:solidFill>
              </a:rPr>
              <a:t>Seed coat</a:t>
            </a:r>
            <a:endParaRPr lang="en-US" sz="3200" dirty="0"/>
          </a:p>
        </p:txBody>
      </p:sp>
      <p:cxnSp>
        <p:nvCxnSpPr>
          <p:cNvPr id="8" name="Straight Arrow Connector 7"/>
          <p:cNvCxnSpPr>
            <a:stCxn id="7" idx="1"/>
          </p:cNvCxnSpPr>
          <p:nvPr/>
        </p:nvCxnSpPr>
        <p:spPr bwMode="auto">
          <a:xfrm rot="10800000">
            <a:off x="6424552" y="4963887"/>
            <a:ext cx="528903" cy="53443"/>
          </a:xfrm>
          <a:prstGeom prst="straightConnector1">
            <a:avLst/>
          </a:prstGeom>
          <a:solidFill>
            <a:schemeClr val="accent1"/>
          </a:solidFill>
          <a:ln w="38100" cap="flat" cmpd="sng" algn="ctr">
            <a:solidFill>
              <a:schemeClr val="tx1"/>
            </a:solidFill>
            <a:prstDash val="solid"/>
            <a:round/>
            <a:headEnd type="none" w="med" len="med"/>
            <a:tailEnd type="arrow"/>
          </a:ln>
          <a:effectLst/>
        </p:spPr>
      </p:cxnSp>
      <p:sp>
        <p:nvSpPr>
          <p:cNvPr id="10" name="Rectangle 9"/>
          <p:cNvSpPr/>
          <p:nvPr/>
        </p:nvSpPr>
        <p:spPr>
          <a:xfrm>
            <a:off x="6951478" y="3549483"/>
            <a:ext cx="1510350" cy="461665"/>
          </a:xfrm>
          <a:prstGeom prst="rect">
            <a:avLst/>
          </a:prstGeom>
        </p:spPr>
        <p:txBody>
          <a:bodyPr wrap="none">
            <a:spAutoFit/>
          </a:bodyPr>
          <a:lstStyle/>
          <a:p>
            <a:r>
              <a:rPr lang="en-US" sz="2400" dirty="0" smtClean="0">
                <a:solidFill>
                  <a:srgbClr val="000000"/>
                </a:solidFill>
              </a:rPr>
              <a:t>Endocarp</a:t>
            </a:r>
            <a:endParaRPr lang="en-US" sz="3200" dirty="0"/>
          </a:p>
        </p:txBody>
      </p:sp>
      <p:cxnSp>
        <p:nvCxnSpPr>
          <p:cNvPr id="11" name="Straight Arrow Connector 10"/>
          <p:cNvCxnSpPr>
            <a:stCxn id="10" idx="1"/>
          </p:cNvCxnSpPr>
          <p:nvPr/>
        </p:nvCxnSpPr>
        <p:spPr bwMode="auto">
          <a:xfrm rot="10800000">
            <a:off x="6422596" y="3726894"/>
            <a:ext cx="528883" cy="53423"/>
          </a:xfrm>
          <a:prstGeom prst="straightConnector1">
            <a:avLst/>
          </a:prstGeom>
          <a:solidFill>
            <a:schemeClr val="accent1"/>
          </a:solidFill>
          <a:ln w="38100" cap="flat" cmpd="sng" algn="ctr">
            <a:solidFill>
              <a:schemeClr val="tx1"/>
            </a:solidFill>
            <a:prstDash val="solid"/>
            <a:round/>
            <a:headEnd type="none" w="med" len="med"/>
            <a:tailEnd type="arrow"/>
          </a:ln>
          <a:effectLst/>
        </p:spPr>
      </p:cxnSp>
      <p:sp>
        <p:nvSpPr>
          <p:cNvPr id="14" name="Rectangle 13"/>
          <p:cNvSpPr/>
          <p:nvPr/>
        </p:nvSpPr>
        <p:spPr>
          <a:xfrm>
            <a:off x="6937623" y="2704356"/>
            <a:ext cx="1375698" cy="461665"/>
          </a:xfrm>
          <a:prstGeom prst="rect">
            <a:avLst/>
          </a:prstGeom>
        </p:spPr>
        <p:txBody>
          <a:bodyPr wrap="none">
            <a:spAutoFit/>
          </a:bodyPr>
          <a:lstStyle/>
          <a:p>
            <a:r>
              <a:rPr lang="en-US" sz="2400" dirty="0" err="1" smtClean="0">
                <a:solidFill>
                  <a:srgbClr val="000000"/>
                </a:solidFill>
              </a:rPr>
              <a:t>Pericarp</a:t>
            </a:r>
            <a:endParaRPr lang="en-US" sz="3200" dirty="0"/>
          </a:p>
        </p:txBody>
      </p:sp>
      <p:cxnSp>
        <p:nvCxnSpPr>
          <p:cNvPr id="15" name="Straight Arrow Connector 14"/>
          <p:cNvCxnSpPr>
            <a:stCxn id="14" idx="1"/>
          </p:cNvCxnSpPr>
          <p:nvPr/>
        </p:nvCxnSpPr>
        <p:spPr bwMode="auto">
          <a:xfrm rot="10800000">
            <a:off x="5427023" y="2933205"/>
            <a:ext cx="1510600" cy="1984"/>
          </a:xfrm>
          <a:prstGeom prst="straightConnector1">
            <a:avLst/>
          </a:prstGeom>
          <a:solidFill>
            <a:schemeClr val="accent1"/>
          </a:solidFill>
          <a:ln w="38100" cap="flat" cmpd="sng" algn="ctr">
            <a:solidFill>
              <a:schemeClr val="tx1"/>
            </a:solidFill>
            <a:prstDash val="solid"/>
            <a:round/>
            <a:headEnd type="none" w="med" len="med"/>
            <a:tailEnd type="arrow"/>
          </a:ln>
          <a:effectLst/>
        </p:spPr>
      </p:cxnSp>
      <p:sp>
        <p:nvSpPr>
          <p:cNvPr id="17" name="TextBox 16"/>
          <p:cNvSpPr txBox="1"/>
          <p:nvPr/>
        </p:nvSpPr>
        <p:spPr>
          <a:xfrm>
            <a:off x="0" y="945932"/>
            <a:ext cx="9144000" cy="523220"/>
          </a:xfrm>
          <a:prstGeom prst="rect">
            <a:avLst/>
          </a:prstGeom>
          <a:noFill/>
        </p:spPr>
        <p:txBody>
          <a:bodyPr wrap="square" rtlCol="0">
            <a:spAutoFit/>
          </a:bodyPr>
          <a:lstStyle/>
          <a:p>
            <a:pPr algn="ctr"/>
            <a:r>
              <a:rPr lang="en-US" sz="2800" dirty="0" smtClean="0"/>
              <a:t>Three minutes after imbibition</a:t>
            </a:r>
            <a:endParaRPr lang="en-US" sz="2800" dirty="0"/>
          </a:p>
        </p:txBody>
      </p:sp>
      <p:sp>
        <p:nvSpPr>
          <p:cNvPr id="19" name="Rectangle 18"/>
          <p:cNvSpPr/>
          <p:nvPr/>
        </p:nvSpPr>
        <p:spPr>
          <a:xfrm>
            <a:off x="6925747" y="1991836"/>
            <a:ext cx="1436612" cy="461665"/>
          </a:xfrm>
          <a:prstGeom prst="rect">
            <a:avLst/>
          </a:prstGeom>
        </p:spPr>
        <p:txBody>
          <a:bodyPr wrap="none">
            <a:spAutoFit/>
          </a:bodyPr>
          <a:lstStyle/>
          <a:p>
            <a:r>
              <a:rPr lang="en-US" sz="2400" dirty="0" smtClean="0">
                <a:solidFill>
                  <a:srgbClr val="000000"/>
                </a:solidFill>
              </a:rPr>
              <a:t>Mucilage</a:t>
            </a:r>
            <a:endParaRPr lang="en-US" sz="3200" dirty="0"/>
          </a:p>
        </p:txBody>
      </p:sp>
      <p:cxnSp>
        <p:nvCxnSpPr>
          <p:cNvPr id="20" name="Straight Arrow Connector 19"/>
          <p:cNvCxnSpPr>
            <a:stCxn id="19" idx="1"/>
          </p:cNvCxnSpPr>
          <p:nvPr/>
        </p:nvCxnSpPr>
        <p:spPr bwMode="auto">
          <a:xfrm rot="10800000">
            <a:off x="6103917" y="2161309"/>
            <a:ext cx="821830" cy="61360"/>
          </a:xfrm>
          <a:prstGeom prst="straightConnector1">
            <a:avLst/>
          </a:prstGeom>
          <a:solidFill>
            <a:schemeClr val="accent1"/>
          </a:solidFill>
          <a:ln w="38100" cap="flat" cmpd="sng" algn="ctr">
            <a:solidFill>
              <a:schemeClr val="tx1"/>
            </a:solidFill>
            <a:prstDash val="solid"/>
            <a:round/>
            <a:headEnd type="none" w="med" len="med"/>
            <a:tailEnd type="arrow"/>
          </a:ln>
          <a:effectLst/>
        </p:spPr>
      </p:cxnSp>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Line 10"/>
          <p:cNvSpPr>
            <a:spLocks noChangeShapeType="1"/>
          </p:cNvSpPr>
          <p:nvPr/>
        </p:nvSpPr>
        <p:spPr bwMode="auto">
          <a:xfrm>
            <a:off x="68263" y="762000"/>
            <a:ext cx="8940800" cy="0"/>
          </a:xfrm>
          <a:prstGeom prst="line">
            <a:avLst/>
          </a:prstGeom>
          <a:noFill/>
          <a:ln w="9525">
            <a:solidFill>
              <a:schemeClr val="tx1"/>
            </a:solidFill>
            <a:round/>
            <a:headEnd/>
            <a:tailEnd/>
          </a:ln>
          <a:effectLst/>
        </p:spPr>
        <p:txBody>
          <a:bodyPr wrap="none" anchor="ctr"/>
          <a:lstStyle/>
          <a:p>
            <a:endParaRPr lang="en-US"/>
          </a:p>
        </p:txBody>
      </p:sp>
      <p:sp>
        <p:nvSpPr>
          <p:cNvPr id="13" name="Text Box 11"/>
          <p:cNvSpPr txBox="1">
            <a:spLocks noChangeArrowheads="1"/>
          </p:cNvSpPr>
          <p:nvPr/>
        </p:nvSpPr>
        <p:spPr bwMode="auto">
          <a:xfrm>
            <a:off x="0" y="76200"/>
            <a:ext cx="9144000" cy="641350"/>
          </a:xfrm>
          <a:prstGeom prst="rect">
            <a:avLst/>
          </a:prstGeom>
          <a:noFill/>
          <a:ln w="9525">
            <a:noFill/>
            <a:miter lim="800000"/>
            <a:headEnd/>
            <a:tailEnd/>
          </a:ln>
          <a:effectLst/>
        </p:spPr>
        <p:txBody>
          <a:bodyPr>
            <a:spAutoFit/>
          </a:bodyPr>
          <a:lstStyle/>
          <a:p>
            <a:pPr algn="ctr"/>
            <a:r>
              <a:rPr lang="en-US" dirty="0" err="1" smtClean="0"/>
              <a:t>Chia</a:t>
            </a:r>
            <a:r>
              <a:rPr lang="en-US" dirty="0" smtClean="0"/>
              <a:t> (</a:t>
            </a:r>
            <a:r>
              <a:rPr lang="en-US" i="1" dirty="0" smtClean="0"/>
              <a:t>Salvia </a:t>
            </a:r>
            <a:r>
              <a:rPr lang="en-US" i="1" dirty="0" err="1" smtClean="0"/>
              <a:t>hispanica</a:t>
            </a:r>
            <a:r>
              <a:rPr lang="en-US" dirty="0" smtClean="0"/>
              <a:t>)</a:t>
            </a:r>
            <a:endParaRPr lang="en-US" dirty="0"/>
          </a:p>
        </p:txBody>
      </p:sp>
      <p:pic>
        <p:nvPicPr>
          <p:cNvPr id="7" name="Picture 6" descr="slide 1-2b.jpg"/>
          <p:cNvPicPr>
            <a:picLocks noChangeAspect="1"/>
          </p:cNvPicPr>
          <p:nvPr/>
        </p:nvPicPr>
        <p:blipFill>
          <a:blip r:embed="rId3" cstate="email">
            <a:lum bright="10000" contrast="10000"/>
          </a:blip>
          <a:stretch>
            <a:fillRect/>
          </a:stretch>
        </p:blipFill>
        <p:spPr>
          <a:xfrm>
            <a:off x="221101" y="1718084"/>
            <a:ext cx="6277978" cy="4708483"/>
          </a:xfrm>
          <a:prstGeom prst="rect">
            <a:avLst/>
          </a:prstGeom>
          <a:ln>
            <a:noFill/>
          </a:ln>
          <a:effectLst>
            <a:outerShdw blurRad="292100" dist="139700" dir="2700000" algn="tl" rotWithShape="0">
              <a:srgbClr val="333333">
                <a:alpha val="65000"/>
              </a:srgbClr>
            </a:outerShdw>
          </a:effectLst>
        </p:spPr>
      </p:pic>
      <p:sp>
        <p:nvSpPr>
          <p:cNvPr id="8" name="Rectangle 7"/>
          <p:cNvSpPr/>
          <p:nvPr/>
        </p:nvSpPr>
        <p:spPr>
          <a:xfrm>
            <a:off x="6965329" y="6009655"/>
            <a:ext cx="1628972" cy="461665"/>
          </a:xfrm>
          <a:prstGeom prst="rect">
            <a:avLst/>
          </a:prstGeom>
        </p:spPr>
        <p:txBody>
          <a:bodyPr wrap="none">
            <a:spAutoFit/>
          </a:bodyPr>
          <a:lstStyle/>
          <a:p>
            <a:r>
              <a:rPr lang="en-US" sz="2400" dirty="0" smtClean="0">
                <a:solidFill>
                  <a:srgbClr val="000000"/>
                </a:solidFill>
              </a:rPr>
              <a:t>Seed coat</a:t>
            </a:r>
            <a:endParaRPr lang="en-US" sz="3200" dirty="0"/>
          </a:p>
        </p:txBody>
      </p:sp>
      <p:cxnSp>
        <p:nvCxnSpPr>
          <p:cNvPr id="9" name="Straight Arrow Connector 8"/>
          <p:cNvCxnSpPr>
            <a:stCxn id="8" idx="1"/>
          </p:cNvCxnSpPr>
          <p:nvPr/>
        </p:nvCxnSpPr>
        <p:spPr bwMode="auto">
          <a:xfrm rot="10800000">
            <a:off x="6436427" y="6187046"/>
            <a:ext cx="528903" cy="53443"/>
          </a:xfrm>
          <a:prstGeom prst="straightConnector1">
            <a:avLst/>
          </a:prstGeom>
          <a:solidFill>
            <a:schemeClr val="accent1"/>
          </a:solidFill>
          <a:ln w="38100" cap="flat" cmpd="sng" algn="ctr">
            <a:solidFill>
              <a:schemeClr val="tx1"/>
            </a:solidFill>
            <a:prstDash val="solid"/>
            <a:round/>
            <a:headEnd type="none" w="med" len="med"/>
            <a:tailEnd type="arrow"/>
          </a:ln>
          <a:effectLst/>
        </p:spPr>
      </p:cxnSp>
      <p:sp>
        <p:nvSpPr>
          <p:cNvPr id="10" name="Rectangle 9"/>
          <p:cNvSpPr/>
          <p:nvPr/>
        </p:nvSpPr>
        <p:spPr>
          <a:xfrm>
            <a:off x="6927727" y="5556413"/>
            <a:ext cx="1510350" cy="461665"/>
          </a:xfrm>
          <a:prstGeom prst="rect">
            <a:avLst/>
          </a:prstGeom>
        </p:spPr>
        <p:txBody>
          <a:bodyPr wrap="none">
            <a:spAutoFit/>
          </a:bodyPr>
          <a:lstStyle/>
          <a:p>
            <a:r>
              <a:rPr lang="en-US" sz="2400" dirty="0" smtClean="0">
                <a:solidFill>
                  <a:srgbClr val="000000"/>
                </a:solidFill>
              </a:rPr>
              <a:t>Endocarp</a:t>
            </a:r>
            <a:endParaRPr lang="en-US" sz="3200" dirty="0"/>
          </a:p>
        </p:txBody>
      </p:sp>
      <p:cxnSp>
        <p:nvCxnSpPr>
          <p:cNvPr id="11" name="Straight Arrow Connector 10"/>
          <p:cNvCxnSpPr>
            <a:stCxn id="10" idx="1"/>
          </p:cNvCxnSpPr>
          <p:nvPr/>
        </p:nvCxnSpPr>
        <p:spPr bwMode="auto">
          <a:xfrm rot="10800000">
            <a:off x="6398845" y="5733824"/>
            <a:ext cx="528883" cy="53423"/>
          </a:xfrm>
          <a:prstGeom prst="straightConnector1">
            <a:avLst/>
          </a:prstGeom>
          <a:solidFill>
            <a:schemeClr val="accent1"/>
          </a:solidFill>
          <a:ln w="38100" cap="flat" cmpd="sng" algn="ctr">
            <a:solidFill>
              <a:schemeClr val="tx1"/>
            </a:solidFill>
            <a:prstDash val="solid"/>
            <a:round/>
            <a:headEnd type="none" w="med" len="med"/>
            <a:tailEnd type="arrow"/>
          </a:ln>
          <a:effectLst/>
        </p:spPr>
      </p:cxnSp>
      <p:sp>
        <p:nvSpPr>
          <p:cNvPr id="14" name="Rectangle 13"/>
          <p:cNvSpPr/>
          <p:nvPr/>
        </p:nvSpPr>
        <p:spPr>
          <a:xfrm>
            <a:off x="6925747" y="5008169"/>
            <a:ext cx="1375698" cy="461665"/>
          </a:xfrm>
          <a:prstGeom prst="rect">
            <a:avLst/>
          </a:prstGeom>
        </p:spPr>
        <p:txBody>
          <a:bodyPr wrap="none">
            <a:spAutoFit/>
          </a:bodyPr>
          <a:lstStyle/>
          <a:p>
            <a:r>
              <a:rPr lang="en-US" sz="2400" dirty="0" err="1" smtClean="0">
                <a:solidFill>
                  <a:srgbClr val="000000"/>
                </a:solidFill>
              </a:rPr>
              <a:t>Pericarp</a:t>
            </a:r>
            <a:endParaRPr lang="en-US" sz="3200" dirty="0"/>
          </a:p>
        </p:txBody>
      </p:sp>
      <p:cxnSp>
        <p:nvCxnSpPr>
          <p:cNvPr id="15" name="Straight Arrow Connector 14"/>
          <p:cNvCxnSpPr>
            <a:stCxn id="14" idx="1"/>
          </p:cNvCxnSpPr>
          <p:nvPr/>
        </p:nvCxnSpPr>
        <p:spPr bwMode="auto">
          <a:xfrm rot="10800000">
            <a:off x="5676405" y="4963886"/>
            <a:ext cx="1249342" cy="275116"/>
          </a:xfrm>
          <a:prstGeom prst="straightConnector1">
            <a:avLst/>
          </a:prstGeom>
          <a:solidFill>
            <a:schemeClr val="accent1"/>
          </a:solidFill>
          <a:ln w="38100" cap="flat" cmpd="sng" algn="ctr">
            <a:solidFill>
              <a:schemeClr val="tx1"/>
            </a:solidFill>
            <a:prstDash val="solid"/>
            <a:round/>
            <a:headEnd type="none" w="med" len="med"/>
            <a:tailEnd type="arrow"/>
          </a:ln>
          <a:effectLst/>
        </p:spPr>
      </p:cxnSp>
      <p:sp>
        <p:nvSpPr>
          <p:cNvPr id="16" name="TextBox 15"/>
          <p:cNvSpPr txBox="1"/>
          <p:nvPr/>
        </p:nvSpPr>
        <p:spPr>
          <a:xfrm>
            <a:off x="0" y="945932"/>
            <a:ext cx="9144000" cy="523220"/>
          </a:xfrm>
          <a:prstGeom prst="rect">
            <a:avLst/>
          </a:prstGeom>
          <a:noFill/>
        </p:spPr>
        <p:txBody>
          <a:bodyPr wrap="square" rtlCol="0">
            <a:spAutoFit/>
          </a:bodyPr>
          <a:lstStyle/>
          <a:p>
            <a:pPr algn="ctr"/>
            <a:r>
              <a:rPr lang="en-US" sz="2800" dirty="0" smtClean="0"/>
              <a:t>Three minutes after imbibition</a:t>
            </a:r>
            <a:endParaRPr lang="en-US" sz="2800" dirty="0"/>
          </a:p>
        </p:txBody>
      </p:sp>
      <p:sp>
        <p:nvSpPr>
          <p:cNvPr id="18" name="Rectangle 17"/>
          <p:cNvSpPr/>
          <p:nvPr/>
        </p:nvSpPr>
        <p:spPr>
          <a:xfrm>
            <a:off x="6901996" y="3939389"/>
            <a:ext cx="1436612" cy="461665"/>
          </a:xfrm>
          <a:prstGeom prst="rect">
            <a:avLst/>
          </a:prstGeom>
        </p:spPr>
        <p:txBody>
          <a:bodyPr wrap="none">
            <a:spAutoFit/>
          </a:bodyPr>
          <a:lstStyle/>
          <a:p>
            <a:r>
              <a:rPr lang="en-US" sz="2400" dirty="0" smtClean="0">
                <a:solidFill>
                  <a:srgbClr val="000000"/>
                </a:solidFill>
              </a:rPr>
              <a:t>Mucilage</a:t>
            </a:r>
            <a:endParaRPr lang="en-US" sz="3200" dirty="0"/>
          </a:p>
        </p:txBody>
      </p:sp>
      <p:cxnSp>
        <p:nvCxnSpPr>
          <p:cNvPr id="19" name="Straight Arrow Connector 18"/>
          <p:cNvCxnSpPr>
            <a:stCxn id="18" idx="1"/>
          </p:cNvCxnSpPr>
          <p:nvPr/>
        </p:nvCxnSpPr>
        <p:spPr bwMode="auto">
          <a:xfrm rot="10800000">
            <a:off x="6080166" y="4108862"/>
            <a:ext cx="821830" cy="61360"/>
          </a:xfrm>
          <a:prstGeom prst="straightConnector1">
            <a:avLst/>
          </a:prstGeom>
          <a:solidFill>
            <a:schemeClr val="accent1"/>
          </a:solidFill>
          <a:ln w="38100" cap="flat" cmpd="sng" algn="ctr">
            <a:solidFill>
              <a:schemeClr val="tx1"/>
            </a:solidFill>
            <a:prstDash val="solid"/>
            <a:round/>
            <a:headEnd type="none" w="med" len="med"/>
            <a:tailEnd type="arrow"/>
          </a:ln>
          <a:effectLst/>
        </p:spPr>
      </p:cxnSp>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Line 10"/>
          <p:cNvSpPr>
            <a:spLocks noChangeShapeType="1"/>
          </p:cNvSpPr>
          <p:nvPr/>
        </p:nvSpPr>
        <p:spPr bwMode="auto">
          <a:xfrm>
            <a:off x="68263" y="762000"/>
            <a:ext cx="8940800" cy="0"/>
          </a:xfrm>
          <a:prstGeom prst="line">
            <a:avLst/>
          </a:prstGeom>
          <a:noFill/>
          <a:ln w="9525">
            <a:solidFill>
              <a:schemeClr val="tx1"/>
            </a:solidFill>
            <a:round/>
            <a:headEnd/>
            <a:tailEnd/>
          </a:ln>
          <a:effectLst/>
        </p:spPr>
        <p:txBody>
          <a:bodyPr wrap="none" anchor="ctr"/>
          <a:lstStyle/>
          <a:p>
            <a:endParaRPr lang="en-US"/>
          </a:p>
        </p:txBody>
      </p:sp>
      <p:sp>
        <p:nvSpPr>
          <p:cNvPr id="13" name="Text Box 11"/>
          <p:cNvSpPr txBox="1">
            <a:spLocks noChangeArrowheads="1"/>
          </p:cNvSpPr>
          <p:nvPr/>
        </p:nvSpPr>
        <p:spPr bwMode="auto">
          <a:xfrm>
            <a:off x="0" y="76200"/>
            <a:ext cx="9144000" cy="641350"/>
          </a:xfrm>
          <a:prstGeom prst="rect">
            <a:avLst/>
          </a:prstGeom>
          <a:noFill/>
          <a:ln w="9525">
            <a:noFill/>
            <a:miter lim="800000"/>
            <a:headEnd/>
            <a:tailEnd/>
          </a:ln>
          <a:effectLst/>
        </p:spPr>
        <p:txBody>
          <a:bodyPr>
            <a:spAutoFit/>
          </a:bodyPr>
          <a:lstStyle/>
          <a:p>
            <a:pPr algn="ctr"/>
            <a:r>
              <a:rPr lang="en-US" dirty="0" err="1" smtClean="0"/>
              <a:t>Chia</a:t>
            </a:r>
            <a:r>
              <a:rPr lang="en-US" dirty="0" smtClean="0"/>
              <a:t> (</a:t>
            </a:r>
            <a:r>
              <a:rPr lang="en-US" i="1" dirty="0" smtClean="0"/>
              <a:t>Salvia </a:t>
            </a:r>
            <a:r>
              <a:rPr lang="en-US" i="1" dirty="0" err="1" smtClean="0"/>
              <a:t>hispanica</a:t>
            </a:r>
            <a:r>
              <a:rPr lang="en-US" dirty="0" smtClean="0"/>
              <a:t>)</a:t>
            </a:r>
            <a:endParaRPr lang="en-US" dirty="0"/>
          </a:p>
        </p:txBody>
      </p:sp>
      <p:sp>
        <p:nvSpPr>
          <p:cNvPr id="16" name="TextBox 15"/>
          <p:cNvSpPr txBox="1"/>
          <p:nvPr/>
        </p:nvSpPr>
        <p:spPr>
          <a:xfrm>
            <a:off x="0" y="945932"/>
            <a:ext cx="9144000" cy="523220"/>
          </a:xfrm>
          <a:prstGeom prst="rect">
            <a:avLst/>
          </a:prstGeom>
          <a:noFill/>
        </p:spPr>
        <p:txBody>
          <a:bodyPr wrap="square" rtlCol="0">
            <a:spAutoFit/>
          </a:bodyPr>
          <a:lstStyle/>
          <a:p>
            <a:pPr algn="ctr"/>
            <a:r>
              <a:rPr lang="en-US" sz="2800" dirty="0" smtClean="0"/>
              <a:t>Arabidopsis</a:t>
            </a:r>
            <a:endParaRPr lang="en-US" sz="2800" dirty="0"/>
          </a:p>
        </p:txBody>
      </p:sp>
      <p:pic>
        <p:nvPicPr>
          <p:cNvPr id="4098" name="Picture 2" descr="Figure 1">
            <a:hlinkClick r:id="rId3"/>
          </p:cNvPr>
          <p:cNvPicPr>
            <a:picLocks noChangeAspect="1" noChangeArrowheads="1"/>
          </p:cNvPicPr>
          <p:nvPr/>
        </p:nvPicPr>
        <p:blipFill>
          <a:blip r:embed="rId4" cstate="print"/>
          <a:srcRect l="66005" t="75267"/>
          <a:stretch>
            <a:fillRect/>
          </a:stretch>
        </p:blipFill>
        <p:spPr bwMode="auto">
          <a:xfrm>
            <a:off x="522514" y="1828800"/>
            <a:ext cx="5024538" cy="3325092"/>
          </a:xfrm>
          <a:prstGeom prst="rect">
            <a:avLst/>
          </a:prstGeom>
          <a:noFill/>
        </p:spPr>
      </p:pic>
      <p:cxnSp>
        <p:nvCxnSpPr>
          <p:cNvPr id="15" name="Straight Arrow Connector 14"/>
          <p:cNvCxnSpPr/>
          <p:nvPr/>
        </p:nvCxnSpPr>
        <p:spPr bwMode="auto">
          <a:xfrm rot="10800000" flipV="1">
            <a:off x="4773881" y="3515095"/>
            <a:ext cx="1294410" cy="23751"/>
          </a:xfrm>
          <a:prstGeom prst="straightConnector1">
            <a:avLst/>
          </a:prstGeom>
          <a:solidFill>
            <a:schemeClr val="accent1"/>
          </a:solidFill>
          <a:ln w="38100" cap="flat" cmpd="sng" algn="ctr">
            <a:solidFill>
              <a:schemeClr val="tx1"/>
            </a:solidFill>
            <a:prstDash val="solid"/>
            <a:round/>
            <a:headEnd type="none" w="med" len="med"/>
            <a:tailEnd type="arrow"/>
          </a:ln>
          <a:effectLst/>
        </p:spPr>
      </p:cxnSp>
      <p:sp>
        <p:nvSpPr>
          <p:cNvPr id="21" name="Rectangle 20"/>
          <p:cNvSpPr/>
          <p:nvPr/>
        </p:nvSpPr>
        <p:spPr>
          <a:xfrm>
            <a:off x="6272603" y="3286247"/>
            <a:ext cx="1653017" cy="830997"/>
          </a:xfrm>
          <a:prstGeom prst="rect">
            <a:avLst/>
          </a:prstGeom>
        </p:spPr>
        <p:txBody>
          <a:bodyPr wrap="none">
            <a:spAutoFit/>
          </a:bodyPr>
          <a:lstStyle/>
          <a:p>
            <a:r>
              <a:rPr lang="en-US" sz="2400" dirty="0" smtClean="0">
                <a:solidFill>
                  <a:srgbClr val="000000"/>
                </a:solidFill>
              </a:rPr>
              <a:t>Seed coat</a:t>
            </a:r>
          </a:p>
          <a:p>
            <a:r>
              <a:rPr lang="en-US" sz="2400" dirty="0" err="1" smtClean="0">
                <a:solidFill>
                  <a:srgbClr val="000000"/>
                </a:solidFill>
              </a:rPr>
              <a:t>columellae</a:t>
            </a:r>
            <a:endParaRPr lang="en-US" sz="3200" dirty="0"/>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6_14_2006 019"/>
          <p:cNvPicPr>
            <a:picLocks noChangeAspect="1" noChangeArrowheads="1"/>
          </p:cNvPicPr>
          <p:nvPr/>
        </p:nvPicPr>
        <p:blipFill>
          <a:blip r:embed="rId3" cstate="print"/>
          <a:srcRect/>
          <a:stretch>
            <a:fillRect/>
          </a:stretch>
        </p:blipFill>
        <p:spPr bwMode="auto">
          <a:xfrm>
            <a:off x="119063" y="55563"/>
            <a:ext cx="8958262" cy="67198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50" name="Picture 2"/>
          <p:cNvPicPr>
            <a:picLocks noChangeAspect="1" noChangeArrowheads="1"/>
          </p:cNvPicPr>
          <p:nvPr/>
        </p:nvPicPr>
        <p:blipFill>
          <a:blip r:embed="rId3" cstate="print"/>
          <a:srcRect/>
          <a:stretch>
            <a:fillRect/>
          </a:stretch>
        </p:blipFill>
        <p:spPr bwMode="auto">
          <a:xfrm>
            <a:off x="533400" y="248904"/>
            <a:ext cx="8001000" cy="6421347"/>
          </a:xfrm>
          <a:prstGeom prst="rect">
            <a:avLst/>
          </a:prstGeom>
          <a:noFill/>
          <a:ln w="9525">
            <a:noFill/>
            <a:miter lim="800000"/>
            <a:headEnd/>
            <a:tailEnd/>
          </a:ln>
        </p:spPr>
      </p:pic>
      <p:sp>
        <p:nvSpPr>
          <p:cNvPr id="3" name="5-Point Star 2"/>
          <p:cNvSpPr/>
          <p:nvPr/>
        </p:nvSpPr>
        <p:spPr>
          <a:xfrm>
            <a:off x="8382000" y="5181600"/>
            <a:ext cx="152400" cy="152400"/>
          </a:xfrm>
          <a:prstGeom prst="star5">
            <a:avLst/>
          </a:prstGeom>
          <a:solidFill>
            <a:srgbClr val="FF0000"/>
          </a:solid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4" name="Picture 2"/>
          <p:cNvPicPr>
            <a:picLocks noChangeAspect="1" noChangeArrowheads="1"/>
          </p:cNvPicPr>
          <p:nvPr/>
        </p:nvPicPr>
        <p:blipFill>
          <a:blip r:embed="rId3" cstate="print"/>
          <a:srcRect t="4853" b="62641"/>
          <a:stretch>
            <a:fillRect/>
          </a:stretch>
        </p:blipFill>
        <p:spPr bwMode="auto">
          <a:xfrm>
            <a:off x="152400" y="838200"/>
            <a:ext cx="8813800" cy="1828800"/>
          </a:xfrm>
          <a:prstGeom prst="rect">
            <a:avLst/>
          </a:prstGeom>
          <a:noFill/>
          <a:ln w="9525">
            <a:noFill/>
            <a:miter lim="800000"/>
            <a:headEnd/>
            <a:tailEnd/>
          </a:ln>
        </p:spPr>
      </p:pic>
      <p:pic>
        <p:nvPicPr>
          <p:cNvPr id="131075" name="Picture 3"/>
          <p:cNvPicPr>
            <a:picLocks noChangeAspect="1" noChangeArrowheads="1"/>
          </p:cNvPicPr>
          <p:nvPr/>
        </p:nvPicPr>
        <p:blipFill>
          <a:blip r:embed="rId4" cstate="print"/>
          <a:srcRect l="1985" r="2729"/>
          <a:stretch>
            <a:fillRect/>
          </a:stretch>
        </p:blipFill>
        <p:spPr bwMode="auto">
          <a:xfrm>
            <a:off x="838200" y="3574431"/>
            <a:ext cx="7315200" cy="2750169"/>
          </a:xfrm>
          <a:prstGeom prst="rect">
            <a:avLst/>
          </a:prstGeom>
          <a:noFill/>
          <a:ln w="9525">
            <a:noFill/>
            <a:miter lim="800000"/>
            <a:headEnd/>
            <a:tailEnd/>
          </a:ln>
          <a:effectLst/>
        </p:spPr>
      </p:pic>
      <p:sp>
        <p:nvSpPr>
          <p:cNvPr id="4" name="Rectangle 3"/>
          <p:cNvSpPr/>
          <p:nvPr/>
        </p:nvSpPr>
        <p:spPr>
          <a:xfrm>
            <a:off x="6248400" y="5486400"/>
            <a:ext cx="2133600" cy="762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6248400" y="5562600"/>
            <a:ext cx="2209800" cy="762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304800" y="3505200"/>
            <a:ext cx="2209800" cy="762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457200" y="304800"/>
            <a:ext cx="1502334" cy="369332"/>
          </a:xfrm>
          <a:prstGeom prst="rect">
            <a:avLst/>
          </a:prstGeom>
          <a:noFill/>
        </p:spPr>
        <p:txBody>
          <a:bodyPr wrap="none" rtlCol="0">
            <a:spAutoFit/>
          </a:bodyPr>
          <a:lstStyle/>
          <a:p>
            <a:r>
              <a:rPr lang="en-US" dirty="0" err="1" smtClean="0"/>
              <a:t>Hemicellulose</a:t>
            </a:r>
            <a:endParaRPr lang="en-US" dirty="0"/>
          </a:p>
        </p:txBody>
      </p:sp>
      <p:sp>
        <p:nvSpPr>
          <p:cNvPr id="8" name="TextBox 7"/>
          <p:cNvSpPr txBox="1"/>
          <p:nvPr/>
        </p:nvSpPr>
        <p:spPr>
          <a:xfrm>
            <a:off x="457200" y="3516868"/>
            <a:ext cx="763542" cy="369332"/>
          </a:xfrm>
          <a:prstGeom prst="rect">
            <a:avLst/>
          </a:prstGeom>
          <a:noFill/>
        </p:spPr>
        <p:txBody>
          <a:bodyPr wrap="none" rtlCol="0">
            <a:spAutoFit/>
          </a:bodyPr>
          <a:lstStyle/>
          <a:p>
            <a:r>
              <a:rPr lang="en-US" dirty="0" smtClean="0"/>
              <a:t>Pectin</a:t>
            </a:r>
            <a:endParaRPr lang="en-US"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8" name="Picture 2"/>
          <p:cNvPicPr>
            <a:picLocks noChangeAspect="1" noChangeArrowheads="1"/>
          </p:cNvPicPr>
          <p:nvPr/>
        </p:nvPicPr>
        <p:blipFill>
          <a:blip r:embed="rId3" cstate="print"/>
          <a:srcRect t="5660"/>
          <a:stretch>
            <a:fillRect/>
          </a:stretch>
        </p:blipFill>
        <p:spPr bwMode="auto">
          <a:xfrm>
            <a:off x="491210" y="1676400"/>
            <a:ext cx="8010444" cy="380999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2" name="Picture 2" descr="The greatest effects were observed for viscous fibers like pectin"/>
          <p:cNvPicPr>
            <a:picLocks noChangeAspect="1" noChangeArrowheads="1"/>
          </p:cNvPicPr>
          <p:nvPr/>
        </p:nvPicPr>
        <p:blipFill>
          <a:blip r:embed="rId2" cstate="print"/>
          <a:srcRect/>
          <a:stretch>
            <a:fillRect/>
          </a:stretch>
        </p:blipFill>
        <p:spPr bwMode="auto">
          <a:xfrm>
            <a:off x="6400800" y="838200"/>
            <a:ext cx="2343150" cy="1562100"/>
          </a:xfrm>
          <a:prstGeom prst="rect">
            <a:avLst/>
          </a:prstGeom>
          <a:noFill/>
        </p:spPr>
      </p:pic>
      <p:sp>
        <p:nvSpPr>
          <p:cNvPr id="4" name="Rectangle 3"/>
          <p:cNvSpPr/>
          <p:nvPr/>
        </p:nvSpPr>
        <p:spPr>
          <a:xfrm>
            <a:off x="381000" y="1981200"/>
            <a:ext cx="6324600" cy="4154984"/>
          </a:xfrm>
          <a:prstGeom prst="rect">
            <a:avLst/>
          </a:prstGeom>
        </p:spPr>
        <p:txBody>
          <a:bodyPr wrap="square">
            <a:spAutoFit/>
          </a:bodyPr>
          <a:lstStyle/>
          <a:p>
            <a:r>
              <a:rPr lang="en-US" sz="2400" dirty="0" smtClean="0">
                <a:latin typeface="Berlin Sans FB" pitchFamily="34" charset="0"/>
              </a:rPr>
              <a:t>The potential of dietary fiber to aid weight loss and management is dependent on the type and structure of the fiber, but impressive results can be achieved for the right fibers, says a new review from </a:t>
            </a:r>
            <a:r>
              <a:rPr lang="en-US" sz="2400" dirty="0" err="1" smtClean="0">
                <a:latin typeface="Berlin Sans FB" pitchFamily="34" charset="0"/>
              </a:rPr>
              <a:t>Wageningen</a:t>
            </a:r>
            <a:r>
              <a:rPr lang="en-US" sz="2400" dirty="0" smtClean="0">
                <a:latin typeface="Berlin Sans FB" pitchFamily="34" charset="0"/>
              </a:rPr>
              <a:t> University and Kellogg Europe. </a:t>
            </a:r>
            <a:r>
              <a:rPr lang="en-US" sz="2400" dirty="0" smtClean="0">
                <a:latin typeface="Berlin Sans FB" pitchFamily="34" charset="0"/>
              </a:rPr>
              <a:t>  </a:t>
            </a:r>
          </a:p>
          <a:p>
            <a:endParaRPr lang="en-US" sz="2400" dirty="0" smtClean="0">
              <a:solidFill>
                <a:srgbClr val="CC0000"/>
              </a:solidFill>
              <a:effectLst>
                <a:outerShdw blurRad="38100" dist="38100" dir="2700000" algn="tl">
                  <a:srgbClr val="000000">
                    <a:alpha val="43137"/>
                  </a:srgbClr>
                </a:outerShdw>
              </a:effectLst>
              <a:latin typeface="Berlin Sans FB" pitchFamily="34" charset="0"/>
            </a:endParaRPr>
          </a:p>
          <a:p>
            <a:r>
              <a:rPr lang="en-US" sz="2400" dirty="0" smtClean="0">
                <a:solidFill>
                  <a:srgbClr val="CC0000"/>
                </a:solidFill>
                <a:effectLst>
                  <a:outerShdw blurRad="38100" dist="38100" dir="2700000" algn="tl">
                    <a:srgbClr val="000000">
                      <a:alpha val="43137"/>
                    </a:srgbClr>
                  </a:outerShdw>
                </a:effectLst>
                <a:latin typeface="Berlin Sans FB" pitchFamily="34" charset="0"/>
              </a:rPr>
              <a:t>Greatest  effect – viscous fibers that adsorb large amt. water gastrointestinal tract.</a:t>
            </a:r>
          </a:p>
          <a:p>
            <a:endParaRPr lang="en-US" sz="2400" dirty="0" smtClean="0">
              <a:latin typeface="Berlin Sans FB" pitchFamily="34" charset="0"/>
            </a:endParaRPr>
          </a:p>
          <a:p>
            <a:r>
              <a:rPr lang="en-US" sz="2400" dirty="0" smtClean="0">
                <a:latin typeface="Berlin Sans FB" pitchFamily="34" charset="0"/>
              </a:rPr>
              <a:t>Wanders et al. Obesity Reviews Oct. 2011</a:t>
            </a:r>
            <a:endParaRPr lang="en-US" sz="2400" dirty="0">
              <a:latin typeface="Berlin Sans FB" pitchFamily="34" charset="0"/>
            </a:endParaRPr>
          </a:p>
        </p:txBody>
      </p:sp>
      <p:sp>
        <p:nvSpPr>
          <p:cNvPr id="7" name="TextBox 6"/>
          <p:cNvSpPr txBox="1"/>
          <p:nvPr/>
        </p:nvSpPr>
        <p:spPr>
          <a:xfrm>
            <a:off x="609600" y="609600"/>
            <a:ext cx="6019800" cy="830997"/>
          </a:xfrm>
          <a:prstGeom prst="rect">
            <a:avLst/>
          </a:prstGeom>
          <a:noFill/>
        </p:spPr>
        <p:txBody>
          <a:bodyPr wrap="square" rtlCol="0">
            <a:spAutoFit/>
          </a:bodyPr>
          <a:lstStyle/>
          <a:p>
            <a:r>
              <a:rPr lang="en-US" sz="2400" dirty="0" smtClean="0">
                <a:latin typeface="Arial Black" pitchFamily="34" charset="0"/>
              </a:rPr>
              <a:t>The Health Care costs Overweight ~ $100 billion in the US alone!</a:t>
            </a:r>
            <a:endParaRPr lang="en-US" sz="2400" dirty="0">
              <a:latin typeface="Arial Black" pitchFamily="34" charset="0"/>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0000FF"/>
        </a:solidFill>
        <a:effectLst/>
      </p:bgPr>
    </p:bg>
    <p:spTree>
      <p:nvGrpSpPr>
        <p:cNvPr id="1" name=""/>
        <p:cNvGrpSpPr/>
        <p:nvPr/>
      </p:nvGrpSpPr>
      <p:grpSpPr>
        <a:xfrm>
          <a:off x="0" y="0"/>
          <a:ext cx="0" cy="0"/>
          <a:chOff x="0" y="0"/>
          <a:chExt cx="0" cy="0"/>
        </a:xfrm>
      </p:grpSpPr>
      <p:pic>
        <p:nvPicPr>
          <p:cNvPr id="62466" name="Picture 2"/>
          <p:cNvPicPr>
            <a:picLocks noChangeAspect="1" noChangeArrowheads="1"/>
          </p:cNvPicPr>
          <p:nvPr/>
        </p:nvPicPr>
        <p:blipFill>
          <a:blip r:embed="rId3" cstate="print"/>
          <a:srcRect/>
          <a:stretch>
            <a:fillRect/>
          </a:stretch>
        </p:blipFill>
        <p:spPr bwMode="auto">
          <a:xfrm>
            <a:off x="838200" y="152400"/>
            <a:ext cx="4205186" cy="6588125"/>
          </a:xfrm>
          <a:prstGeom prst="rect">
            <a:avLst/>
          </a:prstGeom>
          <a:noFill/>
          <a:ln w="9525">
            <a:noFill/>
            <a:miter lim="800000"/>
            <a:headEnd/>
            <a:tailEnd/>
          </a:ln>
          <a:effectLst/>
        </p:spPr>
      </p:pic>
      <p:sp>
        <p:nvSpPr>
          <p:cNvPr id="5" name="Rectangle 4"/>
          <p:cNvSpPr/>
          <p:nvPr/>
        </p:nvSpPr>
        <p:spPr>
          <a:xfrm>
            <a:off x="5233416" y="2209800"/>
            <a:ext cx="3657600" cy="2031325"/>
          </a:xfrm>
          <a:prstGeom prst="rect">
            <a:avLst/>
          </a:prstGeom>
        </p:spPr>
        <p:txBody>
          <a:bodyPr wrap="square">
            <a:spAutoFit/>
          </a:bodyPr>
          <a:lstStyle/>
          <a:p>
            <a:r>
              <a:rPr lang="en-US" dirty="0" smtClean="0">
                <a:solidFill>
                  <a:srgbClr val="FFFF00"/>
                </a:solidFill>
              </a:rPr>
              <a:t>These </a:t>
            </a:r>
            <a:r>
              <a:rPr lang="en-US" dirty="0" err="1" smtClean="0">
                <a:solidFill>
                  <a:srgbClr val="FFFF00"/>
                </a:solidFill>
              </a:rPr>
              <a:t>cyclopropanated</a:t>
            </a:r>
            <a:r>
              <a:rPr lang="en-US" dirty="0" smtClean="0">
                <a:solidFill>
                  <a:srgbClr val="FFFF00"/>
                </a:solidFill>
              </a:rPr>
              <a:t>/fully hydrogenated oil derivatives can have the viscosity, lubricity and low temperature fluidity of high quality motor oils from petroleum.  Preliminary tests indicate excellent stability also.</a:t>
            </a:r>
            <a:endParaRPr lang="en-US" dirty="0">
              <a:solidFill>
                <a:srgbClr val="FFFF00"/>
              </a:solidFill>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lstStyle/>
          <a:p>
            <a:r>
              <a:rPr lang="en-US" dirty="0" smtClean="0"/>
              <a:t>Conclusions</a:t>
            </a:r>
            <a:endParaRPr lang="en-US" dirty="0"/>
          </a:p>
        </p:txBody>
      </p:sp>
      <p:sp>
        <p:nvSpPr>
          <p:cNvPr id="3" name="Content Placeholder 2"/>
          <p:cNvSpPr>
            <a:spLocks noGrp="1"/>
          </p:cNvSpPr>
          <p:nvPr>
            <p:ph idx="1"/>
          </p:nvPr>
        </p:nvSpPr>
        <p:spPr>
          <a:xfrm>
            <a:off x="457200" y="1798637"/>
            <a:ext cx="8229600" cy="4525963"/>
          </a:xfrm>
        </p:spPr>
        <p:txBody>
          <a:bodyPr/>
          <a:lstStyle/>
          <a:p>
            <a:pPr>
              <a:spcAft>
                <a:spcPts val="1200"/>
              </a:spcAft>
            </a:pPr>
            <a:r>
              <a:rPr lang="en-US" i="1" dirty="0" smtClean="0"/>
              <a:t>S. </a:t>
            </a:r>
            <a:r>
              <a:rPr lang="en-US" i="1" dirty="0" err="1" smtClean="0"/>
              <a:t>hispanica</a:t>
            </a:r>
            <a:r>
              <a:rPr lang="en-US" dirty="0" smtClean="0"/>
              <a:t> has great production potential</a:t>
            </a:r>
          </a:p>
          <a:p>
            <a:pPr>
              <a:spcAft>
                <a:spcPts val="1200"/>
              </a:spcAft>
            </a:pPr>
            <a:r>
              <a:rPr lang="en-US" dirty="0" smtClean="0"/>
              <a:t>High </a:t>
            </a:r>
            <a:r>
              <a:rPr lang="el-GR" dirty="0" smtClean="0"/>
              <a:t>ω</a:t>
            </a:r>
            <a:r>
              <a:rPr lang="en-US" dirty="0" smtClean="0"/>
              <a:t>3 source</a:t>
            </a:r>
          </a:p>
          <a:p>
            <a:pPr>
              <a:spcAft>
                <a:spcPts val="1200"/>
              </a:spcAft>
            </a:pPr>
            <a:r>
              <a:rPr lang="en-US" dirty="0" smtClean="0"/>
              <a:t>Among highest </a:t>
            </a:r>
            <a:r>
              <a:rPr lang="en-US" dirty="0" err="1" smtClean="0"/>
              <a:t>antioxident</a:t>
            </a:r>
            <a:r>
              <a:rPr lang="en-US" dirty="0" smtClean="0"/>
              <a:t> sources</a:t>
            </a:r>
          </a:p>
          <a:p>
            <a:pPr>
              <a:spcAft>
                <a:spcPts val="1200"/>
              </a:spcAft>
            </a:pPr>
            <a:r>
              <a:rPr lang="en-US" dirty="0" smtClean="0"/>
              <a:t>Outstanding soluble fiber source</a:t>
            </a:r>
          </a:p>
          <a:p>
            <a:pPr>
              <a:spcAft>
                <a:spcPts val="1200"/>
              </a:spcAft>
            </a:pPr>
            <a:r>
              <a:rPr lang="en-US" dirty="0" err="1" smtClean="0"/>
              <a:t>Nutri</a:t>
            </a:r>
            <a:r>
              <a:rPr lang="en-US" dirty="0" smtClean="0"/>
              <a:t>-gel</a:t>
            </a:r>
          </a:p>
          <a:p>
            <a:pPr>
              <a:spcAft>
                <a:spcPts val="1200"/>
              </a:spcAft>
            </a:pPr>
            <a:r>
              <a:rPr lang="en-US" dirty="0" smtClean="0"/>
              <a:t>Functional renewable chem. source</a:t>
            </a:r>
            <a:endParaRPr lang="en-US"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109323" y="498157"/>
            <a:ext cx="2910477" cy="492443"/>
          </a:xfrm>
          <a:prstGeom prst="rect">
            <a:avLst/>
          </a:prstGeom>
          <a:noFill/>
        </p:spPr>
        <p:txBody>
          <a:bodyPr wrap="none" rtlCol="0">
            <a:spAutoFit/>
          </a:bodyPr>
          <a:lstStyle/>
          <a:p>
            <a:r>
              <a:rPr lang="en-US" sz="2600" b="1" u="sng" dirty="0" smtClean="0">
                <a:solidFill>
                  <a:srgbClr val="0000FF"/>
                </a:solidFill>
              </a:rPr>
              <a:t>Acknowledgements</a:t>
            </a:r>
            <a:endParaRPr lang="en-US" sz="2600" b="1" u="sng" dirty="0">
              <a:solidFill>
                <a:srgbClr val="0000FF"/>
              </a:solidFill>
            </a:endParaRPr>
          </a:p>
        </p:txBody>
      </p:sp>
      <p:sp>
        <p:nvSpPr>
          <p:cNvPr id="6" name="TextBox 5"/>
          <p:cNvSpPr txBox="1"/>
          <p:nvPr/>
        </p:nvSpPr>
        <p:spPr>
          <a:xfrm>
            <a:off x="1837015" y="1764815"/>
            <a:ext cx="5174815" cy="1631216"/>
          </a:xfrm>
          <a:prstGeom prst="rect">
            <a:avLst/>
          </a:prstGeom>
          <a:noFill/>
        </p:spPr>
        <p:txBody>
          <a:bodyPr wrap="none" rtlCol="0">
            <a:spAutoFit/>
          </a:bodyPr>
          <a:lstStyle/>
          <a:p>
            <a:r>
              <a:rPr lang="en-US" sz="2000" b="1" dirty="0" smtClean="0">
                <a:solidFill>
                  <a:srgbClr val="FF0066"/>
                </a:solidFill>
              </a:rPr>
              <a:t>Bob Geneve			Jessime Kirk</a:t>
            </a:r>
          </a:p>
          <a:p>
            <a:endParaRPr lang="en-US" sz="2000" b="1" dirty="0" smtClean="0">
              <a:solidFill>
                <a:srgbClr val="FF0066"/>
              </a:solidFill>
            </a:endParaRPr>
          </a:p>
          <a:p>
            <a:r>
              <a:rPr lang="en-US" sz="2000" b="1" dirty="0" smtClean="0">
                <a:solidFill>
                  <a:srgbClr val="FF0066"/>
                </a:solidFill>
              </a:rPr>
              <a:t>Ann Jamboonsri</a:t>
            </a:r>
          </a:p>
          <a:p>
            <a:endParaRPr lang="en-US" sz="2000" b="1" dirty="0" smtClean="0">
              <a:solidFill>
                <a:srgbClr val="FF0066"/>
              </a:solidFill>
            </a:endParaRPr>
          </a:p>
          <a:p>
            <a:r>
              <a:rPr lang="en-US" sz="2000" b="1" dirty="0" smtClean="0">
                <a:solidFill>
                  <a:srgbClr val="FF0066"/>
                </a:solidFill>
              </a:rPr>
              <a:t>Tim Philips</a:t>
            </a:r>
            <a:endParaRPr lang="en-US" sz="2000" b="1" dirty="0">
              <a:solidFill>
                <a:srgbClr val="FF0066"/>
              </a:solidFill>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3" name="Picture 3" descr="F:\DH\My Documents\Proposals\Possible\New Crops\Chia\chia 2010\pics\7-23-10  4.jpg"/>
          <p:cNvPicPr>
            <a:picLocks noChangeAspect="1" noChangeArrowheads="1"/>
          </p:cNvPicPr>
          <p:nvPr/>
        </p:nvPicPr>
        <p:blipFill>
          <a:blip r:embed="rId3" cstate="print"/>
          <a:srcRect/>
          <a:stretch>
            <a:fillRect/>
          </a:stretch>
        </p:blipFill>
        <p:spPr bwMode="auto">
          <a:xfrm>
            <a:off x="-1" y="-739775"/>
            <a:ext cx="10131425" cy="7598569"/>
          </a:xfrm>
          <a:prstGeom prst="rect">
            <a:avLst/>
          </a:prstGeom>
          <a:noFill/>
        </p:spPr>
      </p:pic>
      <p:pic>
        <p:nvPicPr>
          <p:cNvPr id="4" name="Picture 2" descr="F:\DH\My Documents\Proposals\Possible\New Crops\Chia\chia 2010\pics\chiaetc842010 072.jpg"/>
          <p:cNvPicPr>
            <a:picLocks noChangeAspect="1" noChangeArrowheads="1"/>
          </p:cNvPicPr>
          <p:nvPr/>
        </p:nvPicPr>
        <p:blipFill>
          <a:blip r:embed="rId4" cstate="print"/>
          <a:srcRect/>
          <a:stretch>
            <a:fillRect/>
          </a:stretch>
        </p:blipFill>
        <p:spPr bwMode="auto">
          <a:xfrm>
            <a:off x="76414" y="3733800"/>
            <a:ext cx="3770725" cy="2819401"/>
          </a:xfrm>
          <a:prstGeom prst="rect">
            <a:avLst/>
          </a:prstGeom>
          <a:noFill/>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Rot="1" noChangeArrowheads="1"/>
          </p:cNvSpPr>
          <p:nvPr>
            <p:ph type="title"/>
          </p:nvPr>
        </p:nvSpPr>
        <p:spPr>
          <a:xfrm>
            <a:off x="457200" y="244475"/>
            <a:ext cx="8385175" cy="441325"/>
          </a:xfrm>
        </p:spPr>
        <p:txBody>
          <a:bodyPr>
            <a:normAutofit fontScale="90000"/>
          </a:bodyPr>
          <a:lstStyle/>
          <a:p>
            <a:pPr eaLnBrk="1" hangingPunct="1">
              <a:defRPr/>
            </a:pPr>
            <a:r>
              <a:rPr lang="en-US" sz="4000" dirty="0" smtClean="0">
                <a:latin typeface="Arial" charset="0"/>
              </a:rPr>
              <a:t>2011 field trials</a:t>
            </a:r>
          </a:p>
        </p:txBody>
      </p:sp>
      <p:sp>
        <p:nvSpPr>
          <p:cNvPr id="46083" name="Rectangle 3"/>
          <p:cNvSpPr>
            <a:spLocks noGrp="1" noRot="1" noChangeArrowheads="1"/>
          </p:cNvSpPr>
          <p:nvPr>
            <p:ph type="body" idx="1"/>
          </p:nvPr>
        </p:nvSpPr>
        <p:spPr>
          <a:xfrm>
            <a:off x="533400" y="1524000"/>
            <a:ext cx="8312150" cy="4191000"/>
          </a:xfrm>
        </p:spPr>
        <p:txBody>
          <a:bodyPr/>
          <a:lstStyle/>
          <a:p>
            <a:pPr eaLnBrk="1" hangingPunct="1">
              <a:defRPr/>
            </a:pPr>
            <a:r>
              <a:rPr lang="en-US" dirty="0" smtClean="0"/>
              <a:t>Planting date: 5 lines, 4 replications</a:t>
            </a:r>
          </a:p>
          <a:p>
            <a:pPr eaLnBrk="1" hangingPunct="1">
              <a:buFont typeface="Wingdings" pitchFamily="2" charset="2"/>
              <a:buNone/>
              <a:defRPr/>
            </a:pPr>
            <a:r>
              <a:rPr lang="en-US" dirty="0" smtClean="0"/>
              <a:t>    seeded April 21, May 5, May 19, June 2, June 16, June 30, and July 14. </a:t>
            </a:r>
          </a:p>
        </p:txBody>
      </p:sp>
      <p:pic>
        <p:nvPicPr>
          <p:cNvPr id="31748" name="Picture 7" descr="ChiaGarJuly122011 019.jpg"/>
          <p:cNvPicPr>
            <a:picLocks noChangeAspect="1"/>
          </p:cNvPicPr>
          <p:nvPr/>
        </p:nvPicPr>
        <p:blipFill>
          <a:blip r:embed="rId3" cstate="print"/>
          <a:srcRect/>
          <a:stretch>
            <a:fillRect/>
          </a:stretch>
        </p:blipFill>
        <p:spPr bwMode="auto">
          <a:xfrm>
            <a:off x="0" y="3733800"/>
            <a:ext cx="4457700" cy="2971800"/>
          </a:xfrm>
          <a:prstGeom prst="rect">
            <a:avLst/>
          </a:prstGeom>
          <a:noFill/>
          <a:ln w="9525">
            <a:noFill/>
            <a:miter lim="800000"/>
            <a:headEnd/>
            <a:tailEnd/>
          </a:ln>
        </p:spPr>
      </p:pic>
      <p:pic>
        <p:nvPicPr>
          <p:cNvPr id="31749" name="Picture 8" descr="ChiaGarJuly122011 023.jpg"/>
          <p:cNvPicPr>
            <a:picLocks noChangeAspect="1"/>
          </p:cNvPicPr>
          <p:nvPr/>
        </p:nvPicPr>
        <p:blipFill>
          <a:blip r:embed="rId4" cstate="print"/>
          <a:srcRect/>
          <a:stretch>
            <a:fillRect/>
          </a:stretch>
        </p:blipFill>
        <p:spPr bwMode="auto">
          <a:xfrm>
            <a:off x="4648200" y="3733800"/>
            <a:ext cx="4495800" cy="2997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3" cstate="print"/>
          <a:srcRect l="9278" t="23437" r="22360" b="17320"/>
          <a:stretch>
            <a:fillRect/>
          </a:stretch>
        </p:blipFill>
        <p:spPr bwMode="auto">
          <a:xfrm>
            <a:off x="-381000" y="76200"/>
            <a:ext cx="10081846" cy="65532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5" descr="2006Oils01_0620a01"/>
          <p:cNvPicPr>
            <a:picLocks noChangeAspect="1" noChangeArrowheads="1"/>
          </p:cNvPicPr>
          <p:nvPr/>
        </p:nvPicPr>
        <p:blipFill>
          <a:blip r:embed="rId3" cstate="print"/>
          <a:srcRect t="11290"/>
          <a:stretch>
            <a:fillRect/>
          </a:stretch>
        </p:blipFill>
        <p:spPr bwMode="auto">
          <a:xfrm>
            <a:off x="533400" y="228600"/>
            <a:ext cx="8382000" cy="5554663"/>
          </a:xfrm>
          <a:prstGeom prst="rect">
            <a:avLst/>
          </a:prstGeom>
          <a:noFill/>
          <a:ln w="9525">
            <a:noFill/>
            <a:miter lim="800000"/>
            <a:headEnd/>
            <a:tailEnd/>
          </a:ln>
        </p:spPr>
      </p:pic>
      <p:pic>
        <p:nvPicPr>
          <p:cNvPr id="14339" name="Picture 7" descr="2006Oils01_FlaxFlower_0622b02"/>
          <p:cNvPicPr>
            <a:picLocks noChangeAspect="1" noChangeArrowheads="1"/>
          </p:cNvPicPr>
          <p:nvPr/>
        </p:nvPicPr>
        <p:blipFill>
          <a:blip r:embed="rId4" cstate="print"/>
          <a:srcRect/>
          <a:stretch>
            <a:fillRect/>
          </a:stretch>
        </p:blipFill>
        <p:spPr bwMode="auto">
          <a:xfrm>
            <a:off x="228600" y="3673475"/>
            <a:ext cx="3962400" cy="2974975"/>
          </a:xfrm>
          <a:prstGeom prst="rect">
            <a:avLst/>
          </a:prstGeom>
          <a:noFill/>
          <a:ln w="9525">
            <a:noFill/>
            <a:miter lim="800000"/>
            <a:headEnd/>
            <a:tailEnd/>
          </a:ln>
        </p:spPr>
      </p:pic>
      <p:sp>
        <p:nvSpPr>
          <p:cNvPr id="11268" name="Text Box 8"/>
          <p:cNvSpPr txBox="1">
            <a:spLocks noChangeArrowheads="1"/>
          </p:cNvSpPr>
          <p:nvPr/>
        </p:nvSpPr>
        <p:spPr bwMode="auto">
          <a:xfrm>
            <a:off x="5241925" y="5878513"/>
            <a:ext cx="2005013" cy="369887"/>
          </a:xfrm>
          <a:prstGeom prst="rect">
            <a:avLst/>
          </a:prstGeom>
          <a:noFill/>
          <a:ln w="9525">
            <a:noFill/>
            <a:miter lim="800000"/>
            <a:headEnd/>
            <a:tailEnd/>
          </a:ln>
        </p:spPr>
        <p:txBody>
          <a:bodyPr wrap="none">
            <a:spAutoFit/>
          </a:bodyPr>
          <a:lstStyle/>
          <a:p>
            <a:r>
              <a:rPr lang="en-US" b="1"/>
              <a:t>June 20 (Day 75)</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3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4" descr="DSC_0005"/>
          <p:cNvPicPr>
            <a:picLocks noChangeAspect="1" noChangeArrowheads="1"/>
          </p:cNvPicPr>
          <p:nvPr/>
        </p:nvPicPr>
        <p:blipFill>
          <a:blip r:embed="rId3" cstate="print"/>
          <a:srcRect/>
          <a:stretch>
            <a:fillRect/>
          </a:stretch>
        </p:blipFill>
        <p:spPr bwMode="auto">
          <a:xfrm>
            <a:off x="457200" y="533400"/>
            <a:ext cx="2438400" cy="5791200"/>
          </a:xfrm>
          <a:prstGeom prst="rect">
            <a:avLst/>
          </a:prstGeom>
          <a:noFill/>
          <a:ln w="9525">
            <a:noFill/>
            <a:miter lim="800000"/>
            <a:headEnd/>
            <a:tailEnd/>
          </a:ln>
        </p:spPr>
      </p:pic>
      <p:pic>
        <p:nvPicPr>
          <p:cNvPr id="16387" name="Picture 5" descr="DSC_0009"/>
          <p:cNvPicPr>
            <a:picLocks noChangeAspect="1" noChangeArrowheads="1"/>
          </p:cNvPicPr>
          <p:nvPr/>
        </p:nvPicPr>
        <p:blipFill>
          <a:blip r:embed="rId4" cstate="print"/>
          <a:srcRect/>
          <a:stretch>
            <a:fillRect/>
          </a:stretch>
        </p:blipFill>
        <p:spPr bwMode="auto">
          <a:xfrm>
            <a:off x="3352800" y="533400"/>
            <a:ext cx="2514600" cy="5791200"/>
          </a:xfrm>
          <a:prstGeom prst="rect">
            <a:avLst/>
          </a:prstGeom>
          <a:noFill/>
          <a:ln w="9525">
            <a:noFill/>
            <a:miter lim="800000"/>
            <a:headEnd/>
            <a:tailEnd/>
          </a:ln>
        </p:spPr>
      </p:pic>
      <p:pic>
        <p:nvPicPr>
          <p:cNvPr id="16388" name="Picture 6" descr="DSC_0006"/>
          <p:cNvPicPr>
            <a:picLocks noChangeAspect="1" noChangeArrowheads="1"/>
          </p:cNvPicPr>
          <p:nvPr/>
        </p:nvPicPr>
        <p:blipFill>
          <a:blip r:embed="rId5" cstate="print"/>
          <a:srcRect/>
          <a:stretch>
            <a:fillRect/>
          </a:stretch>
        </p:blipFill>
        <p:spPr bwMode="auto">
          <a:xfrm>
            <a:off x="6324600" y="533400"/>
            <a:ext cx="2362200" cy="5791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F:\DH\My Documents\Proposals\Possible\New Crops\09\Images\chia01.JPG"/>
          <p:cNvPicPr>
            <a:picLocks noChangeAspect="1" noChangeArrowheads="1"/>
          </p:cNvPicPr>
          <p:nvPr/>
        </p:nvPicPr>
        <p:blipFill>
          <a:blip r:embed="rId3" cstate="print"/>
          <a:srcRect/>
          <a:stretch>
            <a:fillRect/>
          </a:stretch>
        </p:blipFill>
        <p:spPr bwMode="auto">
          <a:xfrm>
            <a:off x="13376" y="818951"/>
            <a:ext cx="9080741" cy="6039049"/>
          </a:xfrm>
          <a:prstGeom prst="rect">
            <a:avLst/>
          </a:prstGeom>
          <a:noFill/>
        </p:spPr>
      </p:pic>
      <p:sp>
        <p:nvSpPr>
          <p:cNvPr id="3" name="TextBox 2"/>
          <p:cNvSpPr txBox="1"/>
          <p:nvPr/>
        </p:nvSpPr>
        <p:spPr>
          <a:xfrm>
            <a:off x="1243677" y="228600"/>
            <a:ext cx="6300123" cy="461665"/>
          </a:xfrm>
          <a:prstGeom prst="rect">
            <a:avLst/>
          </a:prstGeom>
          <a:noFill/>
        </p:spPr>
        <p:txBody>
          <a:bodyPr wrap="none" rtlCol="0">
            <a:spAutoFit/>
          </a:bodyPr>
          <a:lstStyle/>
          <a:p>
            <a:r>
              <a:rPr lang="en-US" sz="2400" b="1" dirty="0" smtClean="0">
                <a:solidFill>
                  <a:schemeClr val="bg1"/>
                </a:solidFill>
                <a:effectLst>
                  <a:outerShdw blurRad="38100" dist="38100" dir="2700000" algn="tl">
                    <a:srgbClr val="000000">
                      <a:alpha val="43137"/>
                    </a:srgbClr>
                  </a:outerShdw>
                </a:effectLst>
              </a:rPr>
              <a:t>Doesn’t need weed control or fertilization!</a:t>
            </a:r>
            <a:endParaRPr lang="en-US" sz="2400" b="1" dirty="0">
              <a:solidFill>
                <a:schemeClr val="bg1"/>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cstate="print"/>
          <a:srcRect l="5469" t="23958" r="7031" b="8334"/>
          <a:stretch>
            <a:fillRect/>
          </a:stretch>
        </p:blipFill>
        <p:spPr bwMode="auto">
          <a:xfrm>
            <a:off x="152400" y="1042988"/>
            <a:ext cx="8839200" cy="5129212"/>
          </a:xfrm>
          <a:prstGeom prst="rect">
            <a:avLst/>
          </a:prstGeom>
          <a:noFill/>
          <a:ln w="9525">
            <a:noFill/>
            <a:miter lim="800000"/>
            <a:headEnd/>
            <a:tailEnd/>
          </a:ln>
        </p:spPr>
      </p:pic>
      <p:grpSp>
        <p:nvGrpSpPr>
          <p:cNvPr id="2" name="Group 6"/>
          <p:cNvGrpSpPr>
            <a:grpSpLocks/>
          </p:cNvGrpSpPr>
          <p:nvPr/>
        </p:nvGrpSpPr>
        <p:grpSpPr bwMode="auto">
          <a:xfrm>
            <a:off x="0" y="-20638"/>
            <a:ext cx="9144000" cy="630238"/>
            <a:chOff x="0" y="-20780"/>
            <a:chExt cx="9144000" cy="630380"/>
          </a:xfrm>
        </p:grpSpPr>
        <p:sp>
          <p:nvSpPr>
            <p:cNvPr id="4" name="Rectangle 3"/>
            <p:cNvSpPr/>
            <p:nvPr/>
          </p:nvSpPr>
          <p:spPr>
            <a:xfrm>
              <a:off x="0" y="-14429"/>
              <a:ext cx="9144000" cy="53352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 name="Round Same Side Corner Rectangle 4"/>
            <p:cNvSpPr/>
            <p:nvPr/>
          </p:nvSpPr>
          <p:spPr>
            <a:xfrm>
              <a:off x="381000" y="-20780"/>
              <a:ext cx="2133600" cy="630380"/>
            </a:xfrm>
            <a:prstGeom prst="round2Same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a:solidFill>
                    <a:schemeClr val="tx1"/>
                  </a:solidFill>
                </a:rPr>
                <a:t>Why </a:t>
              </a:r>
              <a:r>
                <a:rPr lang="en-US" sz="2400" b="1" dirty="0" err="1">
                  <a:solidFill>
                    <a:schemeClr val="tx1"/>
                  </a:solidFill>
                </a:rPr>
                <a:t>chia</a:t>
              </a:r>
              <a:r>
                <a:rPr lang="en-US" dirty="0">
                  <a:solidFill>
                    <a:schemeClr val="tx1"/>
                  </a:solidFill>
                </a:rPr>
                <a:t>?</a:t>
              </a:r>
            </a:p>
          </p:txBody>
        </p:sp>
      </p:grpSp>
      <p:sp>
        <p:nvSpPr>
          <p:cNvPr id="7172" name="TextBox 5"/>
          <p:cNvSpPr txBox="1">
            <a:spLocks noChangeArrowheads="1"/>
          </p:cNvSpPr>
          <p:nvPr/>
        </p:nvSpPr>
        <p:spPr bwMode="auto">
          <a:xfrm>
            <a:off x="6664325" y="6400800"/>
            <a:ext cx="2479675" cy="369888"/>
          </a:xfrm>
          <a:prstGeom prst="rect">
            <a:avLst/>
          </a:prstGeom>
          <a:noFill/>
          <a:ln w="9525">
            <a:noFill/>
            <a:miter lim="800000"/>
            <a:headEnd/>
            <a:tailEnd/>
          </a:ln>
        </p:spPr>
        <p:txBody>
          <a:bodyPr wrap="none">
            <a:spAutoFit/>
          </a:bodyPr>
          <a:lstStyle/>
          <a:p>
            <a:r>
              <a:rPr lang="en-US"/>
              <a:t>www.thechiaseed.com</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8" name="Picture 4" descr="F:\DH\My Documents\Proposals\Possible\New Crops\09\Images\chia-oz.jpg"/>
          <p:cNvPicPr>
            <a:picLocks noChangeAspect="1" noChangeArrowheads="1"/>
          </p:cNvPicPr>
          <p:nvPr/>
        </p:nvPicPr>
        <p:blipFill>
          <a:blip r:embed="rId3" cstate="print"/>
          <a:srcRect/>
          <a:stretch>
            <a:fillRect/>
          </a:stretch>
        </p:blipFill>
        <p:spPr bwMode="auto">
          <a:xfrm>
            <a:off x="762000" y="152400"/>
            <a:ext cx="1514475" cy="1009650"/>
          </a:xfrm>
          <a:prstGeom prst="rect">
            <a:avLst/>
          </a:prstGeom>
          <a:noFill/>
        </p:spPr>
      </p:pic>
      <p:pic>
        <p:nvPicPr>
          <p:cNvPr id="47109" name="Picture 5" descr="F:\DH\My Documents\Proposals\Possible\New Crops\09\Images\chia-weil.jpg"/>
          <p:cNvPicPr>
            <a:picLocks noChangeAspect="1" noChangeArrowheads="1"/>
          </p:cNvPicPr>
          <p:nvPr/>
        </p:nvPicPr>
        <p:blipFill>
          <a:blip r:embed="rId4" cstate="print"/>
          <a:srcRect/>
          <a:stretch>
            <a:fillRect/>
          </a:stretch>
        </p:blipFill>
        <p:spPr bwMode="auto">
          <a:xfrm>
            <a:off x="838200" y="1447800"/>
            <a:ext cx="1524000" cy="2019300"/>
          </a:xfrm>
          <a:prstGeom prst="rect">
            <a:avLst/>
          </a:prstGeom>
          <a:noFill/>
        </p:spPr>
      </p:pic>
      <p:pic>
        <p:nvPicPr>
          <p:cNvPr id="47110" name="Picture 6" descr="F:\DH\My Documents\Proposals\Possible\New Crops\09\Images\chia-chef.jpg"/>
          <p:cNvPicPr>
            <a:picLocks noChangeAspect="1" noChangeArrowheads="1"/>
          </p:cNvPicPr>
          <p:nvPr/>
        </p:nvPicPr>
        <p:blipFill>
          <a:blip r:embed="rId5" cstate="print"/>
          <a:srcRect/>
          <a:stretch>
            <a:fillRect/>
          </a:stretch>
        </p:blipFill>
        <p:spPr bwMode="auto">
          <a:xfrm>
            <a:off x="304800" y="4495800"/>
            <a:ext cx="1228725" cy="1228725"/>
          </a:xfrm>
          <a:prstGeom prst="rect">
            <a:avLst/>
          </a:prstGeom>
          <a:noFill/>
        </p:spPr>
      </p:pic>
      <p:sp>
        <p:nvSpPr>
          <p:cNvPr id="7" name="Rectangle 6"/>
          <p:cNvSpPr/>
          <p:nvPr/>
        </p:nvSpPr>
        <p:spPr>
          <a:xfrm>
            <a:off x="2743200" y="152400"/>
            <a:ext cx="4572000" cy="923330"/>
          </a:xfrm>
          <a:prstGeom prst="rect">
            <a:avLst/>
          </a:prstGeom>
        </p:spPr>
        <p:txBody>
          <a:bodyPr>
            <a:spAutoFit/>
          </a:bodyPr>
          <a:lstStyle/>
          <a:p>
            <a:r>
              <a:rPr lang="en-US" dirty="0" smtClean="0"/>
              <a:t>Dr. Oz from the Oprah show says, </a:t>
            </a:r>
            <a:r>
              <a:rPr lang="en-US" i="1" dirty="0" smtClean="0"/>
              <a:t>"they just may be one of the healthiest things around."</a:t>
            </a:r>
            <a:endParaRPr lang="en-US" dirty="0"/>
          </a:p>
        </p:txBody>
      </p:sp>
      <p:sp>
        <p:nvSpPr>
          <p:cNvPr id="8" name="Rectangle 7"/>
          <p:cNvSpPr/>
          <p:nvPr/>
        </p:nvSpPr>
        <p:spPr>
          <a:xfrm>
            <a:off x="2743200" y="1447800"/>
            <a:ext cx="4572000" cy="2031325"/>
          </a:xfrm>
          <a:prstGeom prst="rect">
            <a:avLst/>
          </a:prstGeom>
        </p:spPr>
        <p:txBody>
          <a:bodyPr>
            <a:spAutoFit/>
          </a:bodyPr>
          <a:lstStyle/>
          <a:p>
            <a:r>
              <a:rPr lang="en-US" dirty="0" smtClean="0"/>
              <a:t>Nutrition expert Dr. Weil said,</a:t>
            </a:r>
            <a:br>
              <a:rPr lang="en-US" dirty="0" smtClean="0"/>
            </a:br>
            <a:r>
              <a:rPr lang="en-US" i="1" dirty="0" smtClean="0"/>
              <a:t>"A healthful and interesting addition to my diet. My prediction? You will begin to see chia being added to more and more commercial products, such as prepared baby foods, nutrition bars, and baked goods."</a:t>
            </a:r>
            <a:endParaRPr lang="en-US" dirty="0"/>
          </a:p>
        </p:txBody>
      </p:sp>
      <p:sp>
        <p:nvSpPr>
          <p:cNvPr id="9" name="Rectangle 8"/>
          <p:cNvSpPr/>
          <p:nvPr/>
        </p:nvSpPr>
        <p:spPr>
          <a:xfrm>
            <a:off x="1828800" y="3810000"/>
            <a:ext cx="6934200" cy="2862322"/>
          </a:xfrm>
          <a:prstGeom prst="rect">
            <a:avLst/>
          </a:prstGeom>
        </p:spPr>
        <p:txBody>
          <a:bodyPr wrap="square">
            <a:spAutoFit/>
          </a:bodyPr>
          <a:lstStyle/>
          <a:p>
            <a:r>
              <a:rPr lang="en-US" b="1" dirty="0" smtClean="0"/>
              <a:t>How to Eat Chia Seeds (Including Recipes)</a:t>
            </a:r>
          </a:p>
          <a:p>
            <a:r>
              <a:rPr lang="en-US" dirty="0" smtClean="0"/>
              <a:t>Chia seeds make an incredibly healthy—and often unnoticeable—addition to many foods.</a:t>
            </a:r>
          </a:p>
          <a:p>
            <a:r>
              <a:rPr lang="en-US" dirty="0" smtClean="0"/>
              <a:t>Here are some great ways to enjoy chia seeds:</a:t>
            </a:r>
          </a:p>
          <a:p>
            <a:r>
              <a:rPr lang="en-US" dirty="0" smtClean="0"/>
              <a:t>They can be eaten raw. (They have a nice "nutty" flavor.)</a:t>
            </a:r>
          </a:p>
          <a:p>
            <a:r>
              <a:rPr lang="en-US" dirty="0" smtClean="0"/>
              <a:t>They can be soaked in fruit juice (in Mexico, they call this "chia </a:t>
            </a:r>
            <a:r>
              <a:rPr lang="en-US" dirty="0" err="1" smtClean="0"/>
              <a:t>fresca</a:t>
            </a:r>
            <a:r>
              <a:rPr lang="en-US" dirty="0" smtClean="0"/>
              <a:t>").</a:t>
            </a:r>
          </a:p>
          <a:p>
            <a:r>
              <a:rPr lang="en-US" dirty="0" smtClean="0"/>
              <a:t>They're perfect in porridges and puddings.</a:t>
            </a:r>
          </a:p>
          <a:p>
            <a:r>
              <a:rPr lang="en-US" dirty="0" smtClean="0">
                <a:solidFill>
                  <a:srgbClr val="990033"/>
                </a:solidFill>
              </a:rPr>
              <a:t>They make an ideal addition to baked goods including breads, cakes and biscuits.    	</a:t>
            </a:r>
            <a:r>
              <a:rPr lang="en-US" b="1" dirty="0" smtClean="0">
                <a:solidFill>
                  <a:srgbClr val="00CC00"/>
                </a:solidFill>
                <a:effectLst>
                  <a:outerShdw blurRad="38100" dist="38100" dir="2700000" algn="tl">
                    <a:srgbClr val="000000">
                      <a:alpha val="43137"/>
                    </a:srgbClr>
                  </a:outerShdw>
                </a:effectLst>
              </a:rPr>
              <a:t>“Nature’s Perfect Food”</a:t>
            </a:r>
            <a:endParaRPr lang="en-US" b="1" dirty="0">
              <a:solidFill>
                <a:srgbClr val="00CC00"/>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6" name="Chart 6"/>
          <p:cNvGraphicFramePr>
            <a:graphicFrameLocks/>
          </p:cNvGraphicFramePr>
          <p:nvPr/>
        </p:nvGraphicFramePr>
        <p:xfrm>
          <a:off x="990600" y="1066800"/>
          <a:ext cx="7162800" cy="5791200"/>
        </p:xfrm>
        <a:graphic>
          <a:graphicData uri="http://schemas.openxmlformats.org/presentationml/2006/ole">
            <p:oleObj spid="_x0000_s107522" r:id="rId3" imgW="7163421" imgH="5791702" progId="Excel.Sheet.8">
              <p:embed/>
            </p:oleObj>
          </a:graphicData>
        </a:graphic>
      </p:graphicFrame>
      <p:grpSp>
        <p:nvGrpSpPr>
          <p:cNvPr id="2" name="Group 8"/>
          <p:cNvGrpSpPr>
            <a:grpSpLocks/>
          </p:cNvGrpSpPr>
          <p:nvPr/>
        </p:nvGrpSpPr>
        <p:grpSpPr bwMode="auto">
          <a:xfrm>
            <a:off x="0" y="-20638"/>
            <a:ext cx="9144000" cy="630238"/>
            <a:chOff x="0" y="-13"/>
            <a:chExt cx="5760" cy="397"/>
          </a:xfrm>
        </p:grpSpPr>
        <p:sp>
          <p:nvSpPr>
            <p:cNvPr id="18" name="Rectangle 17"/>
            <p:cNvSpPr/>
            <p:nvPr/>
          </p:nvSpPr>
          <p:spPr>
            <a:xfrm>
              <a:off x="0" y="-9"/>
              <a:ext cx="5760" cy="33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9" name="Round Same Side Corner Rectangle 18"/>
            <p:cNvSpPr/>
            <p:nvPr/>
          </p:nvSpPr>
          <p:spPr>
            <a:xfrm>
              <a:off x="1632" y="-13"/>
              <a:ext cx="1152" cy="397"/>
            </a:xfrm>
            <a:prstGeom prst="round2Same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err="1">
                  <a:solidFill>
                    <a:schemeClr val="tx1"/>
                  </a:solidFill>
                </a:rPr>
                <a:t>Chia</a:t>
              </a:r>
              <a:r>
                <a:rPr lang="en-US" sz="2400" b="1" dirty="0">
                  <a:solidFill>
                    <a:schemeClr val="tx1"/>
                  </a:solidFill>
                </a:rPr>
                <a:t> seed</a:t>
              </a:r>
              <a:endParaRPr lang="en-US" dirty="0">
                <a:solidFill>
                  <a:schemeClr val="tx1"/>
                </a:solidFill>
              </a:endParaRPr>
            </a:p>
          </p:txBody>
        </p:sp>
      </p:gr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13296</TotalTime>
  <Words>945</Words>
  <Application>Microsoft Office PowerPoint</Application>
  <PresentationFormat>On-screen Show (4:3)</PresentationFormat>
  <Paragraphs>173</Paragraphs>
  <Slides>50</Slides>
  <Notes>44</Notes>
  <HiddenSlides>0</HiddenSlides>
  <MMClips>2</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50</vt:i4>
      </vt:variant>
    </vt:vector>
  </HeadingPairs>
  <TitlesOfParts>
    <vt:vector size="52" baseType="lpstr">
      <vt:lpstr>Office Theme</vt:lpstr>
      <vt:lpstr>Microsoft Office Excel 97-2003 Worksheet</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N Fertilizer response</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Conclusions</vt:lpstr>
      <vt:lpstr>Slide 46</vt:lpstr>
      <vt:lpstr>Slide 47</vt:lpstr>
      <vt:lpstr>2011 field trials</vt:lpstr>
      <vt:lpstr>Slide 49</vt:lpstr>
      <vt:lpstr>Slide 50</vt:lpstr>
    </vt:vector>
  </TitlesOfParts>
  <Company>uk</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DH</dc:creator>
  <cp:lastModifiedBy>pss</cp:lastModifiedBy>
  <cp:revision>421</cp:revision>
  <dcterms:created xsi:type="dcterms:W3CDTF">2009-04-07T21:44:07Z</dcterms:created>
  <dcterms:modified xsi:type="dcterms:W3CDTF">2011-10-11T14:58:56Z</dcterms:modified>
</cp:coreProperties>
</file>