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9" r:id="rId3"/>
    <p:sldId id="270" r:id="rId4"/>
    <p:sldId id="258" r:id="rId5"/>
    <p:sldId id="259" r:id="rId6"/>
    <p:sldId id="260" r:id="rId7"/>
    <p:sldId id="276" r:id="rId8"/>
    <p:sldId id="277" r:id="rId9"/>
    <p:sldId id="262" r:id="rId10"/>
    <p:sldId id="272" r:id="rId11"/>
    <p:sldId id="278" r:id="rId12"/>
    <p:sldId id="266" r:id="rId13"/>
    <p:sldId id="280" r:id="rId14"/>
    <p:sldId id="271" r:id="rId15"/>
    <p:sldId id="269" r:id="rId16"/>
    <p:sldId id="26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2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0E71-5BCE-43D0-ABA9-2A1864CF862B}" type="datetimeFigureOut">
              <a:rPr lang="en-US" smtClean="0"/>
              <a:t>7/20/2021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8B686-EAD2-4F05-A51A-CDA3A1C43DE1}" type="slidenum">
              <a:rPr lang="en-US" smtClean="0"/>
              <a:t>‹#›</a:t>
            </a:fld>
            <a:endParaRPr lang="en-US"/>
          </a:p>
        </p:txBody>
      </p:sp>
    </p:spTree>
    <p:extLst>
      <p:ext uri="{BB962C8B-B14F-4D97-AF65-F5344CB8AC3E}">
        <p14:creationId xmlns:p14="http://schemas.microsoft.com/office/powerpoint/2010/main" val="5023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a:t>
            </a:fld>
            <a:endParaRPr lang="en-US"/>
          </a:p>
        </p:txBody>
      </p:sp>
    </p:spTree>
    <p:extLst>
      <p:ext uri="{BB962C8B-B14F-4D97-AF65-F5344CB8AC3E}">
        <p14:creationId xmlns:p14="http://schemas.microsoft.com/office/powerpoint/2010/main" val="21841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312325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155837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12</a:t>
            </a:fld>
            <a:endParaRPr lang="en-US"/>
          </a:p>
        </p:txBody>
      </p:sp>
    </p:spTree>
    <p:extLst>
      <p:ext uri="{BB962C8B-B14F-4D97-AF65-F5344CB8AC3E}">
        <p14:creationId xmlns:p14="http://schemas.microsoft.com/office/powerpoint/2010/main" val="337314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13</a:t>
            </a:fld>
            <a:endParaRPr lang="en-US"/>
          </a:p>
        </p:txBody>
      </p:sp>
    </p:spTree>
    <p:extLst>
      <p:ext uri="{BB962C8B-B14F-4D97-AF65-F5344CB8AC3E}">
        <p14:creationId xmlns:p14="http://schemas.microsoft.com/office/powerpoint/2010/main" val="171173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14</a:t>
            </a:fld>
            <a:endParaRPr lang="en-US"/>
          </a:p>
        </p:txBody>
      </p:sp>
    </p:spTree>
    <p:extLst>
      <p:ext uri="{BB962C8B-B14F-4D97-AF65-F5344CB8AC3E}">
        <p14:creationId xmlns:p14="http://schemas.microsoft.com/office/powerpoint/2010/main" val="93221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15</a:t>
            </a:fld>
            <a:endParaRPr lang="en-US"/>
          </a:p>
        </p:txBody>
      </p:sp>
    </p:spTree>
    <p:extLst>
      <p:ext uri="{BB962C8B-B14F-4D97-AF65-F5344CB8AC3E}">
        <p14:creationId xmlns:p14="http://schemas.microsoft.com/office/powerpoint/2010/main" val="165924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16</a:t>
            </a:fld>
            <a:endParaRPr lang="en-US"/>
          </a:p>
        </p:txBody>
      </p:sp>
    </p:spTree>
    <p:extLst>
      <p:ext uri="{BB962C8B-B14F-4D97-AF65-F5344CB8AC3E}">
        <p14:creationId xmlns:p14="http://schemas.microsoft.com/office/powerpoint/2010/main" val="33660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01652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3</a:t>
            </a:fld>
            <a:endParaRPr lang="en-US"/>
          </a:p>
        </p:txBody>
      </p:sp>
    </p:spTree>
    <p:extLst>
      <p:ext uri="{BB962C8B-B14F-4D97-AF65-F5344CB8AC3E}">
        <p14:creationId xmlns:p14="http://schemas.microsoft.com/office/powerpoint/2010/main" val="371982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4</a:t>
            </a:fld>
            <a:endParaRPr lang="en-US"/>
          </a:p>
        </p:txBody>
      </p:sp>
    </p:spTree>
    <p:extLst>
      <p:ext uri="{BB962C8B-B14F-4D97-AF65-F5344CB8AC3E}">
        <p14:creationId xmlns:p14="http://schemas.microsoft.com/office/powerpoint/2010/main" val="299904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5</a:t>
            </a:fld>
            <a:endParaRPr lang="en-US"/>
          </a:p>
        </p:txBody>
      </p:sp>
    </p:spTree>
    <p:extLst>
      <p:ext uri="{BB962C8B-B14F-4D97-AF65-F5344CB8AC3E}">
        <p14:creationId xmlns:p14="http://schemas.microsoft.com/office/powerpoint/2010/main" val="33914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6</a:t>
            </a:fld>
            <a:endParaRPr lang="en-US"/>
          </a:p>
        </p:txBody>
      </p:sp>
    </p:spTree>
    <p:extLst>
      <p:ext uri="{BB962C8B-B14F-4D97-AF65-F5344CB8AC3E}">
        <p14:creationId xmlns:p14="http://schemas.microsoft.com/office/powerpoint/2010/main" val="23663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7799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312271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9</a:t>
            </a:fld>
            <a:endParaRPr lang="en-US"/>
          </a:p>
        </p:txBody>
      </p:sp>
    </p:spTree>
    <p:extLst>
      <p:ext uri="{BB962C8B-B14F-4D97-AF65-F5344CB8AC3E}">
        <p14:creationId xmlns:p14="http://schemas.microsoft.com/office/powerpoint/2010/main" val="312156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7/20/2021</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7/20/2021</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7/20/2021</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7/20/2021</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7/20/2021</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7/20/2021</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7/20/2021</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7/20/2021</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7/20/2021</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7/20/2021</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uky.edu/chs/sites/chs.uky.edu/files/Behavioral-Standards-Commitment-Form.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uk.instructure.com/enroll/93PGH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hyperlink" Target="https://uky-health.castlebranch.com/UK3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400" dirty="0"/>
              <a:t>Compliance Requirements </a:t>
            </a:r>
            <a:br>
              <a:rPr lang="en-US" sz="4400" dirty="0"/>
            </a:br>
            <a:r>
              <a:rPr lang="en-US" sz="4400" dirty="0"/>
              <a:t>for MLS Majors </a:t>
            </a:r>
          </a:p>
        </p:txBody>
      </p:sp>
      <p:sp>
        <p:nvSpPr>
          <p:cNvPr id="3" name="Subtitle 2"/>
          <p:cNvSpPr>
            <a:spLocks noGrp="1"/>
          </p:cNvSpPr>
          <p:nvPr>
            <p:ph type="subTitle" idx="1"/>
          </p:nvPr>
        </p:nvSpPr>
        <p:spPr>
          <a:xfrm>
            <a:off x="914400" y="2590800"/>
            <a:ext cx="7467600" cy="2286000"/>
          </a:xfrm>
          <a:solidFill>
            <a:schemeClr val="tx2">
              <a:lumMod val="10000"/>
            </a:schemeClr>
          </a:solidFill>
        </p:spPr>
        <p:txBody>
          <a:bodyPr>
            <a:normAutofit fontScale="77500" lnSpcReduction="20000"/>
          </a:bodyPr>
          <a:lstStyle/>
          <a:p>
            <a:pPr algn="ctr"/>
            <a:r>
              <a:rPr lang="en-US" dirty="0"/>
              <a:t>For compliance </a:t>
            </a:r>
            <a:r>
              <a:rPr lang="en-US" dirty="0" smtClean="0"/>
              <a:t>questions</a:t>
            </a:r>
          </a:p>
          <a:p>
            <a:pPr algn="ctr"/>
            <a:endParaRPr lang="en-US" dirty="0"/>
          </a:p>
          <a:p>
            <a:pPr algn="ctr"/>
            <a:r>
              <a:rPr lang="en-US" dirty="0"/>
              <a:t>Email:  </a:t>
            </a:r>
            <a:r>
              <a:rPr lang="en-US" dirty="0" smtClean="0">
                <a:hlinkClick r:id="rId3"/>
              </a:rPr>
              <a:t>CHS-Compliance@uky.edu</a:t>
            </a:r>
            <a:endParaRPr lang="en-US" dirty="0" smtClean="0"/>
          </a:p>
          <a:p>
            <a:pPr algn="ctr"/>
            <a:endParaRPr lang="en-US" dirty="0"/>
          </a:p>
          <a:p>
            <a:pPr algn="ctr"/>
            <a:r>
              <a:rPr lang="en-US" dirty="0">
                <a:hlinkClick r:id="rId4"/>
              </a:rPr>
              <a:t>https</a:t>
            </a:r>
            <a:r>
              <a:rPr lang="en-US">
                <a:hlinkClick r:id="rId4"/>
              </a:rPr>
              <a:t>://</a:t>
            </a:r>
            <a:r>
              <a:rPr lang="en-US" smtClean="0">
                <a:hlinkClick r:id="rId4"/>
              </a:rPr>
              <a:t>www.uky.edu/chs/current-students/compliance-background-checks-and-drug-screens</a:t>
            </a:r>
            <a:endParaRPr lang="en-US" smtClean="0"/>
          </a:p>
          <a:p>
            <a:pPr algn="ctr"/>
            <a:endParaRPr lang="en-US" dirty="0"/>
          </a:p>
          <a:p>
            <a:pPr algn="ctr"/>
            <a:endParaRPr lang="en-US" dirty="0" smtClean="0"/>
          </a:p>
          <a:p>
            <a:pPr algn="ctr"/>
            <a:r>
              <a:rPr lang="en-US" dirty="0" smtClean="0"/>
              <a:t>C.T</a:t>
            </a:r>
            <a:r>
              <a:rPr lang="en-US" dirty="0"/>
              <a:t>. </a:t>
            </a:r>
            <a:r>
              <a:rPr lang="en-US" dirty="0" err="1"/>
              <a:t>Wethington</a:t>
            </a:r>
            <a:r>
              <a:rPr lang="en-US" dirty="0"/>
              <a:t>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398246" y="1447800"/>
            <a:ext cx="3505200" cy="5334000"/>
          </a:xfrm>
        </p:spPr>
        <p:txBody>
          <a:bodyPr>
            <a:normAutofit fontScale="55000" lnSpcReduction="20000"/>
          </a:bodyPr>
          <a:lstStyle/>
          <a:p>
            <a:pPr>
              <a:buFont typeface="Wingdings" panose="05000000000000000000" pitchFamily="2" charset="2"/>
              <a:buChar char="Ø"/>
            </a:pPr>
            <a:r>
              <a:rPr lang="en-US" sz="3200" dirty="0"/>
              <a:t>You will need to get a flu shot for the </a:t>
            </a:r>
            <a:r>
              <a:rPr lang="en-US" sz="3200" b="1" dirty="0"/>
              <a:t>current flu season SEPT 1 – MARCH 31</a:t>
            </a:r>
            <a:r>
              <a:rPr lang="en-US" sz="3200" dirty="0"/>
              <a:t>.</a:t>
            </a:r>
          </a:p>
          <a:p>
            <a:pPr lvl="1">
              <a:buFont typeface="Courier New" panose="02070309020205020404" pitchFamily="49" charset="0"/>
              <a:buChar char="o"/>
            </a:pPr>
            <a:r>
              <a:rPr lang="en-US" sz="3200" dirty="0"/>
              <a:t>Any flu shot administered outside of the current flu season will be rejected and you will need to get a second flu shot during the active flu season.</a:t>
            </a:r>
          </a:p>
          <a:p>
            <a:pPr lvl="1">
              <a:buFont typeface="Courier New" panose="02070309020205020404" pitchFamily="49" charset="0"/>
              <a:buChar char="o"/>
            </a:pPr>
            <a:r>
              <a:rPr lang="en-US" sz="2900" dirty="0"/>
              <a:t>Note that this document will look a little different depending on where you get your flu shot. </a:t>
            </a:r>
          </a:p>
          <a:p>
            <a:pPr lvl="1">
              <a:buFont typeface="Courier New" panose="02070309020205020404" pitchFamily="49" charset="0"/>
              <a:buChar char="o"/>
            </a:pPr>
            <a:r>
              <a:rPr lang="en-US" sz="2900" dirty="0"/>
              <a:t>Your document must show the current flu season.</a:t>
            </a:r>
          </a:p>
          <a:p>
            <a:pPr>
              <a:buFont typeface="Wingdings" panose="05000000000000000000" pitchFamily="2" charset="2"/>
              <a:buChar char="Ø"/>
            </a:pPr>
            <a:r>
              <a:rPr lang="en-US" sz="3200" dirty="0">
                <a:solidFill>
                  <a:srgbClr val="FFC000"/>
                </a:solidFill>
              </a:rPr>
              <a:t>This requirement has a different deadline than the others. You must complete this requirements by November 1</a:t>
            </a:r>
            <a:r>
              <a:rPr lang="en-US" sz="3200" baseline="30000" dirty="0">
                <a:solidFill>
                  <a:srgbClr val="FFC000"/>
                </a:solidFill>
              </a:rPr>
              <a:t>st</a:t>
            </a:r>
            <a:r>
              <a:rPr lang="en-US" sz="3200" dirty="0">
                <a:solidFill>
                  <a:srgbClr val="FFC000"/>
                </a:solidFill>
              </a:rPr>
              <a:t>.</a:t>
            </a:r>
          </a:p>
          <a:p>
            <a:pPr marL="18288" indent="0">
              <a:buNone/>
            </a:pPr>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5169646" cy="32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08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609600" y="1447800"/>
            <a:ext cx="3273552" cy="3086100"/>
          </a:xfrm>
          <a:ln w="76200">
            <a:solidFill>
              <a:schemeClr val="tx1"/>
            </a:solidFill>
          </a:ln>
          <a:effectLst>
            <a:outerShdw blurRad="107950" dist="12700" dir="5400000" algn="ctr">
              <a:srgbClr val="000000"/>
            </a:outerShdw>
          </a:effectLst>
        </p:spPr>
        <p:txBody>
          <a:bodyPr>
            <a:normAutofit/>
          </a:bodyPr>
          <a:lstStyle/>
          <a:p>
            <a:r>
              <a:rPr lang="en-US" b="1" u="sng" dirty="0">
                <a:solidFill>
                  <a:prstClr val="white"/>
                </a:solidFill>
                <a:effectLst/>
                <a:latin typeface="Times New Roman" panose="02020603050405020304" pitchFamily="18" charset="0"/>
                <a:cs typeface="Times New Roman" panose="02020603050405020304" pitchFamily="18" charset="0"/>
              </a:rPr>
              <a:t>New MLS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a:t>
            </a:r>
            <a:endParaRPr lang="en-US" sz="2000" dirty="0"/>
          </a:p>
        </p:txBody>
      </p:sp>
      <p:sp>
        <p:nvSpPr>
          <p:cNvPr id="5" name="Content Placeholder 4"/>
          <p:cNvSpPr>
            <a:spLocks noGrp="1"/>
          </p:cNvSpPr>
          <p:nvPr>
            <p:ph sz="quarter" idx="14"/>
          </p:nvPr>
        </p:nvSpPr>
        <p:spPr>
          <a:xfrm>
            <a:off x="5105400" y="1447800"/>
            <a:ext cx="3273552" cy="3124200"/>
          </a:xfrm>
          <a:ln w="76200">
            <a:solidFill>
              <a:schemeClr val="tx1"/>
            </a:solidFill>
          </a:ln>
        </p:spPr>
        <p:txBody>
          <a:bodyPr/>
          <a:lstStyle/>
          <a:p>
            <a:r>
              <a:rPr lang="en-US" dirty="0">
                <a:solidFill>
                  <a:prstClr val="white"/>
                </a:solidFill>
                <a:latin typeface="Times New Roman" panose="02020603050405020304" pitchFamily="18" charset="0"/>
                <a:cs typeface="Times New Roman" panose="02020603050405020304" pitchFamily="18" charset="0"/>
              </a:rPr>
              <a:t>TB skin tests and IGRA blood test can be completed at University Health Services.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C000"/>
                </a:solidFill>
              </a:rPr>
              <a:t>TB Tests do not have to be completed at UHS, but all TB documentation must be kept and uploaded to your </a:t>
            </a:r>
            <a:r>
              <a:rPr lang="en-US" b="1" u="sng" dirty="0" err="1">
                <a:solidFill>
                  <a:srgbClr val="FFC000"/>
                </a:solidFill>
              </a:rPr>
              <a:t>CastleBranch</a:t>
            </a:r>
            <a:r>
              <a:rPr lang="en-US" b="1" u="sng" dirty="0">
                <a:solidFill>
                  <a:srgbClr val="FFC000"/>
                </a:solidFill>
              </a:rPr>
              <a:t> Account</a:t>
            </a:r>
          </a:p>
        </p:txBody>
      </p:sp>
    </p:spTree>
    <p:extLst>
      <p:ext uri="{BB962C8B-B14F-4D97-AF65-F5344CB8AC3E}">
        <p14:creationId xmlns:p14="http://schemas.microsoft.com/office/powerpoint/2010/main" val="31887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13716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371600"/>
            <a:ext cx="3246120" cy="5410200"/>
          </a:xfrm>
        </p:spPr>
        <p:txBody>
          <a:bodyPr>
            <a:noAutofit/>
          </a:bodyPr>
          <a:lstStyle/>
          <a:p>
            <a:pPr>
              <a:buFont typeface="Wingdings" panose="05000000000000000000" pitchFamily="2" charset="2"/>
              <a:buChar char="Ø"/>
            </a:pPr>
            <a:r>
              <a:rPr lang="en-US" sz="1800" dirty="0"/>
              <a:t>In Castle Branch, there is a link to this document. Follow this link to go to the document:  </a:t>
            </a:r>
            <a:r>
              <a:rPr lang="en-US" sz="1800" dirty="0">
                <a:hlinkClick r:id="rId3"/>
              </a:rPr>
              <a:t>https://www.uky.edu/chs/sites/chs.uky.edu/files/Behavioral-Standards-Commitment-Form.pdf</a:t>
            </a:r>
            <a:endParaRPr lang="en-US" sz="1800" dirty="0"/>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You will need to print, read, and sign this document.</a:t>
            </a:r>
          </a:p>
          <a:p>
            <a:pPr>
              <a:buFont typeface="Wingdings" panose="05000000000000000000" pitchFamily="2" charset="2"/>
              <a:buChar char="Ø"/>
            </a:pPr>
            <a:r>
              <a:rPr lang="en-US" sz="1800" dirty="0"/>
              <a:t> 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457200" y="1752600"/>
            <a:ext cx="8229600" cy="4572000"/>
          </a:xfrm>
        </p:spPr>
        <p:txBody>
          <a:bodyPr lIns="91440" anchor="t">
            <a:normAutofit fontScale="92500" lnSpcReduction="20000"/>
          </a:bodyPr>
          <a:lstStyle/>
          <a:p>
            <a:endParaRPr lang="en-US" dirty="0"/>
          </a:p>
          <a:p>
            <a:pPr>
              <a:buFont typeface="Wingdings" panose="05000000000000000000" pitchFamily="2" charset="2"/>
              <a:buChar char="Ø"/>
            </a:pPr>
            <a:r>
              <a:rPr lang="en-US" sz="2200" dirty="0"/>
              <a:t>Go to this link: </a:t>
            </a:r>
            <a:r>
              <a:rPr lang="en-US" sz="2200" dirty="0">
                <a:hlinkClick r:id="rId3"/>
              </a:rPr>
              <a:t>https://uk.instructure.com/enroll/93PGHL</a:t>
            </a:r>
            <a:endParaRPr lang="en-US" sz="2200" dirty="0"/>
          </a:p>
          <a:p>
            <a:pPr>
              <a:buFont typeface="Wingdings" panose="05000000000000000000" pitchFamily="2" charset="2"/>
              <a:buChar char="Ø"/>
            </a:pPr>
            <a:r>
              <a:rPr lang="en-US" sz="2200" dirty="0"/>
              <a:t>Enroll in the Canvas course. (NOTE: You will need your </a:t>
            </a:r>
            <a:r>
              <a:rPr lang="en-US" sz="2200" dirty="0" err="1"/>
              <a:t>LinkBlue</a:t>
            </a:r>
            <a:r>
              <a:rPr lang="en-US" sz="2200" dirty="0"/>
              <a:t> ID  you will need your password to do so. If you do not yet have it, you will   have to wait until you do.) </a:t>
            </a:r>
          </a:p>
          <a:p>
            <a:pPr>
              <a:buFont typeface="Wingdings" panose="05000000000000000000" pitchFamily="2" charset="2"/>
              <a:buChar char="Ø"/>
            </a:pPr>
            <a:r>
              <a:rPr lang="en-US" sz="2200"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sz="2200" dirty="0"/>
              <a:t>Follow the same instructions for the Discrimination training. </a:t>
            </a:r>
          </a:p>
          <a:p>
            <a:pPr>
              <a:buFont typeface="Wingdings" panose="05000000000000000000" pitchFamily="2" charset="2"/>
              <a:buChar char="Ø"/>
            </a:pPr>
            <a:r>
              <a:rPr lang="en-US" sz="2200"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sz="2200" dirty="0"/>
              <a:t>Upload this PDF for BOTH the HIPAA and Discrimination training requirements in Castle Branch. </a:t>
            </a:r>
          </a:p>
        </p:txBody>
      </p:sp>
    </p:spTree>
    <p:extLst>
      <p:ext uri="{BB962C8B-B14F-4D97-AF65-F5344CB8AC3E}">
        <p14:creationId xmlns:p14="http://schemas.microsoft.com/office/powerpoint/2010/main" val="2616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1600200"/>
          </a:xfrm>
          <a:solidFill>
            <a:schemeClr val="tx2">
              <a:lumMod val="10000"/>
            </a:schemeClr>
          </a:solidFill>
        </p:spPr>
        <p:txBody>
          <a:bodyPr/>
          <a:lstStyle/>
          <a:p>
            <a:pPr algn="ctr"/>
            <a:r>
              <a:rPr lang="en-US" sz="3200" dirty="0"/>
              <a:t>The document you upload for the HIPAA and Discrimination trainings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021046" cy="412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1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Other Trainings</a:t>
            </a:r>
          </a:p>
        </p:txBody>
      </p:sp>
      <p:sp>
        <p:nvSpPr>
          <p:cNvPr id="3" name="Content Placeholder 2"/>
          <p:cNvSpPr>
            <a:spLocks noGrp="1"/>
          </p:cNvSpPr>
          <p:nvPr>
            <p:ph sz="quarter" idx="13"/>
          </p:nvPr>
        </p:nvSpPr>
        <p:spPr>
          <a:xfrm>
            <a:off x="753208" y="996462"/>
            <a:ext cx="7315200" cy="3429000"/>
          </a:xfrm>
        </p:spPr>
        <p:txBody>
          <a:bodyPr>
            <a:normAutofit/>
          </a:bodyPr>
          <a:lstStyle/>
          <a:p>
            <a:pPr>
              <a:buFont typeface="Wingdings" panose="05000000000000000000" pitchFamily="2" charset="2"/>
              <a:buChar char="Ø"/>
            </a:pPr>
            <a:r>
              <a:rPr lang="en-US" sz="2400" dirty="0"/>
              <a:t>You will receive more information about the following trainings in August:</a:t>
            </a:r>
          </a:p>
          <a:p>
            <a:pPr lvl="1">
              <a:buFont typeface="Courier New" panose="02070309020205020404" pitchFamily="49" charset="0"/>
              <a:buChar char="o"/>
            </a:pPr>
            <a:r>
              <a:rPr lang="en-US" sz="2000" dirty="0"/>
              <a:t>Chemical Hygiene (Lab Safety) Training</a:t>
            </a:r>
          </a:p>
          <a:p>
            <a:pPr lvl="1">
              <a:buFont typeface="Courier New" panose="02070309020205020404" pitchFamily="49" charset="0"/>
              <a:buChar char="o"/>
            </a:pPr>
            <a:r>
              <a:rPr lang="en-US" sz="2000" dirty="0"/>
              <a:t>Hazardous Waste Training</a:t>
            </a:r>
          </a:p>
          <a:p>
            <a:pPr lvl="1">
              <a:buFont typeface="Courier New" panose="02070309020205020404" pitchFamily="49" charset="0"/>
              <a:buChar char="o"/>
            </a:pPr>
            <a:r>
              <a:rPr lang="en-US" sz="2000" dirty="0"/>
              <a:t>Bloodborne Pathogens Training</a:t>
            </a:r>
          </a:p>
          <a:p>
            <a:pPr lvl="1">
              <a:buFont typeface="Courier New" panose="02070309020205020404" pitchFamily="49" charset="0"/>
              <a:buChar char="o"/>
            </a:pPr>
            <a:r>
              <a:rPr lang="en-US" sz="2000" dirty="0"/>
              <a:t>Fire Safety Training </a:t>
            </a:r>
          </a:p>
        </p:txBody>
      </p:sp>
    </p:spTree>
    <p:extLst>
      <p:ext uri="{BB962C8B-B14F-4D97-AF65-F5344CB8AC3E}">
        <p14:creationId xmlns:p14="http://schemas.microsoft.com/office/powerpoint/2010/main" val="315823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105400"/>
          </a:xfrm>
        </p:spPr>
        <p:txBody>
          <a:bodyPr>
            <a:normAutofit/>
          </a:bodyPr>
          <a:lstStyle/>
          <a:p>
            <a:pPr>
              <a:buFont typeface="Wingdings" panose="05000000000000000000" pitchFamily="2" charset="2"/>
              <a:buChar char="Ø"/>
            </a:pPr>
            <a:r>
              <a:rPr lang="en-US" b="1" u="sng" dirty="0">
                <a:solidFill>
                  <a:srgbClr val="FFC000"/>
                </a:solidFill>
              </a:rPr>
              <a:t>Pay attention to due dates! </a:t>
            </a:r>
            <a:r>
              <a:rPr lang="en-US" dirty="0"/>
              <a:t>If you do not complete the requirements in time, a hold could be placed on your UK account. </a:t>
            </a:r>
          </a:p>
          <a:p>
            <a:pPr>
              <a:buFont typeface="Wingdings" panose="05000000000000000000" pitchFamily="2" charset="2"/>
              <a:buChar char="Ø"/>
            </a:pPr>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contact  CastleBranch customer service: 888-723-4263 or Tammy Jo Edge at tammy.edge@uky.edu</a:t>
            </a:r>
          </a:p>
          <a:p>
            <a:pPr>
              <a:buFont typeface="Wingdings" panose="05000000000000000000" pitchFamily="2" charset="2"/>
              <a:buChar char="Ø"/>
            </a:pPr>
            <a:r>
              <a:rPr lang="en-US" dirty="0"/>
              <a:t>Occasionally, flu shots get rejected if the flu season is not explicitly stated on the document or your birthdate.   It is preferable for the date to be written on the document prior to uploading, but this can be overridden by Tammy Jo Edge if necessary. CHECK FIRST to see if this is the reason a flu shot is rejected.</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1000" y="1219200"/>
            <a:ext cx="6629400" cy="5638799"/>
          </a:xfrm>
        </p:spPr>
        <p:txBody>
          <a:bodyPr>
            <a:noAutofit/>
          </a:bodyPr>
          <a:lstStyle/>
          <a:p>
            <a:pPr>
              <a:buFont typeface="Wingdings" panose="05000000000000000000" pitchFamily="2" charset="2"/>
              <a:buChar char="Ø"/>
            </a:pPr>
            <a:r>
              <a:rPr lang="en-US" sz="1600" b="1" u="sng" dirty="0"/>
              <a:t>Full Background Check</a:t>
            </a:r>
          </a:p>
          <a:p>
            <a:pPr>
              <a:buFont typeface="Wingdings" panose="05000000000000000000" pitchFamily="2" charset="2"/>
              <a:buChar char="Ø"/>
            </a:pPr>
            <a:r>
              <a:rPr lang="en-US" sz="1600" b="1" u="sng" dirty="0"/>
              <a:t>10 Panel Drug Screening</a:t>
            </a:r>
          </a:p>
          <a:p>
            <a:pPr>
              <a:buFont typeface="Wingdings" panose="05000000000000000000" pitchFamily="2" charset="2"/>
              <a:buChar char="Ø"/>
            </a:pPr>
            <a:r>
              <a:rPr lang="en-US" sz="1600" b="1" u="sng" dirty="0"/>
              <a:t>Clinical Requirements:</a:t>
            </a:r>
          </a:p>
          <a:p>
            <a:pPr lvl="1">
              <a:buFont typeface="Courier New" panose="02070309020205020404" pitchFamily="49" charset="0"/>
              <a:buChar char="o"/>
            </a:pPr>
            <a:r>
              <a:rPr lang="en-US" sz="1600" b="1" dirty="0"/>
              <a:t>Health Insurance (annual)</a:t>
            </a:r>
          </a:p>
          <a:p>
            <a:pPr lvl="1">
              <a:buFont typeface="Courier New" panose="02070309020205020404" pitchFamily="49" charset="0"/>
              <a:buChar char="o"/>
            </a:pPr>
            <a:r>
              <a:rPr lang="en-US" sz="1600" b="1" dirty="0"/>
              <a:t>Influenza Shot (annual)</a:t>
            </a:r>
          </a:p>
          <a:p>
            <a:pPr lvl="1">
              <a:buFont typeface="Courier New" panose="02070309020205020404" pitchFamily="49" charset="0"/>
              <a:buChar char="o"/>
            </a:pPr>
            <a:r>
              <a:rPr lang="en-US" sz="1600" b="1" dirty="0"/>
              <a:t>Tuberculosis Two-Step Skin Test (initial) or IGRA blood test</a:t>
            </a:r>
          </a:p>
          <a:p>
            <a:pPr lvl="2">
              <a:buFont typeface="Arial" panose="020B0604020202020204" pitchFamily="34" charset="0"/>
              <a:buChar char="•"/>
            </a:pPr>
            <a:r>
              <a:rPr lang="en-US" sz="1400" b="1" dirty="0"/>
              <a:t>One step TB test or IGRA blood test for  annual renewal</a:t>
            </a:r>
          </a:p>
          <a:p>
            <a:pPr lvl="1">
              <a:buFont typeface="Courier New" panose="02070309020205020404" pitchFamily="49" charset="0"/>
              <a:buChar char="o"/>
            </a:pPr>
            <a:r>
              <a:rPr lang="en-US" sz="1600" b="1" dirty="0"/>
              <a:t>Hepatitis B, MMR, Varicella and Tdap documents</a:t>
            </a:r>
          </a:p>
          <a:p>
            <a:pPr lvl="1">
              <a:buFont typeface="Courier New" panose="02070309020205020404" pitchFamily="49" charset="0"/>
              <a:buChar char="o"/>
            </a:pPr>
            <a:r>
              <a:rPr lang="en-US" sz="1600" b="1" dirty="0"/>
              <a:t>Commitment to Behavioral Standard in Patient Care</a:t>
            </a:r>
          </a:p>
          <a:p>
            <a:pPr>
              <a:buFont typeface="Wingdings" panose="05000000000000000000" pitchFamily="2" charset="2"/>
              <a:buChar char="Ø"/>
            </a:pPr>
            <a:r>
              <a:rPr lang="en-US" sz="1600" b="1" u="sng" dirty="0"/>
              <a:t>Trainings </a:t>
            </a:r>
            <a:r>
              <a:rPr lang="en-US" sz="1600" b="1" dirty="0"/>
              <a:t> </a:t>
            </a:r>
          </a:p>
          <a:p>
            <a:pPr lvl="1">
              <a:buFont typeface="Courier New" panose="02070309020205020404" pitchFamily="49" charset="0"/>
              <a:buChar char="o"/>
            </a:pPr>
            <a:r>
              <a:rPr lang="en-US" sz="1600" b="1" dirty="0"/>
              <a:t>Bloodborne Pathogen Exposure Policy</a:t>
            </a:r>
          </a:p>
          <a:p>
            <a:pPr lvl="1">
              <a:buFont typeface="Courier New" panose="02070309020205020404" pitchFamily="49" charset="0"/>
              <a:buChar char="o"/>
            </a:pPr>
            <a:r>
              <a:rPr lang="en-US" sz="1600" dirty="0"/>
              <a:t>Chemical Hygiene (Lab Safety) Training</a:t>
            </a:r>
          </a:p>
          <a:p>
            <a:pPr lvl="1">
              <a:buFont typeface="Courier New" panose="02070309020205020404" pitchFamily="49" charset="0"/>
              <a:buChar char="o"/>
            </a:pPr>
            <a:r>
              <a:rPr lang="en-US" sz="1600" b="1" dirty="0"/>
              <a:t> </a:t>
            </a:r>
            <a:r>
              <a:rPr lang="en-US" sz="1600" dirty="0"/>
              <a:t>Hazardous Waste Training</a:t>
            </a:r>
          </a:p>
          <a:p>
            <a:pPr lvl="1">
              <a:buFont typeface="Courier New" panose="02070309020205020404" pitchFamily="49" charset="0"/>
              <a:buChar char="o"/>
            </a:pPr>
            <a:r>
              <a:rPr lang="en-US" sz="1600" dirty="0"/>
              <a:t>Fire Safety Training</a:t>
            </a:r>
          </a:p>
          <a:p>
            <a:pPr lvl="1">
              <a:buFont typeface="Courier New" panose="02070309020205020404" pitchFamily="49" charset="0"/>
              <a:buChar char="o"/>
            </a:pPr>
            <a:r>
              <a:rPr lang="en-US" sz="1600" b="1" dirty="0"/>
              <a:t>HIPAA Training</a:t>
            </a:r>
          </a:p>
          <a:p>
            <a:pPr lvl="1">
              <a:buFont typeface="Courier New" panose="02070309020205020404" pitchFamily="49" charset="0"/>
              <a:buChar char="o"/>
            </a:pPr>
            <a:r>
              <a:rPr lang="en-US" sz="1600" b="1" dirty="0"/>
              <a:t>Discrimination and Harassment Training</a:t>
            </a:r>
          </a:p>
          <a:p>
            <a:pPr lvl="1"/>
            <a:endParaRPr lang="en-US" sz="1200" b="1" dirty="0"/>
          </a:p>
        </p:txBody>
      </p:sp>
      <p:sp>
        <p:nvSpPr>
          <p:cNvPr id="2" name="Title 1"/>
          <p:cNvSpPr>
            <a:spLocks noGrp="1"/>
          </p:cNvSpPr>
          <p:nvPr>
            <p:ph type="title"/>
          </p:nvPr>
        </p:nvSpPr>
        <p:spPr>
          <a:xfrm>
            <a:off x="762000" y="213946"/>
            <a:ext cx="7543800" cy="762000"/>
          </a:xfrm>
          <a:solidFill>
            <a:schemeClr val="tx2">
              <a:lumMod val="10000"/>
            </a:schemeClr>
          </a:solidFill>
        </p:spPr>
        <p:txBody>
          <a:bodyPr>
            <a:normAutofit fontScale="90000"/>
          </a:bodyPr>
          <a:lstStyle/>
          <a:p>
            <a:pPr algn="ctr"/>
            <a:r>
              <a:rPr lang="en-US" dirty="0"/>
              <a:t>Clinical Requirements</a:t>
            </a:r>
          </a:p>
        </p:txBody>
      </p:sp>
    </p:spTree>
    <p:extLst>
      <p:ext uri="{BB962C8B-B14F-4D97-AF65-F5344CB8AC3E}">
        <p14:creationId xmlns:p14="http://schemas.microsoft.com/office/powerpoint/2010/main" val="352260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086600" cy="4724400"/>
          </a:xfrm>
        </p:spPr>
        <p:txBody>
          <a:bodyPr>
            <a:normAutofit fontScale="92500" lnSpcReduction="10000"/>
          </a:bodyPr>
          <a:lstStyle/>
          <a:p>
            <a:pPr>
              <a:buFont typeface="Wingdings" panose="05000000000000000000" pitchFamily="2" charset="2"/>
              <a:buChar char="Ø"/>
            </a:pPr>
            <a:r>
              <a:rPr lang="en-US" dirty="0"/>
              <a:t>The full background check and drug screening are due </a:t>
            </a:r>
            <a:r>
              <a:rPr lang="en-US" u="sng" dirty="0">
                <a:solidFill>
                  <a:srgbClr val="FFC000"/>
                </a:solidFill>
              </a:rPr>
              <a:t>BY August 1</a:t>
            </a:r>
            <a:r>
              <a:rPr lang="en-US" u="sng" baseline="30000" dirty="0">
                <a:solidFill>
                  <a:srgbClr val="FFC000"/>
                </a:solidFill>
              </a:rPr>
              <a:t>st,  </a:t>
            </a:r>
            <a:r>
              <a:rPr lang="en-US" u="sng" dirty="0">
                <a:solidFill>
                  <a:srgbClr val="FFC000"/>
                </a:solidFill>
              </a:rPr>
              <a:t>prior to start of program</a:t>
            </a:r>
            <a:r>
              <a:rPr lang="en-US" dirty="0"/>
              <a:t>.</a:t>
            </a:r>
          </a:p>
          <a:p>
            <a:endParaRPr lang="en-US" dirty="0"/>
          </a:p>
          <a:p>
            <a:pPr>
              <a:buFont typeface="Wingdings" panose="05000000000000000000" pitchFamily="2" charset="2"/>
              <a:buChar char="Ø"/>
            </a:pPr>
            <a:r>
              <a:rPr lang="en-US" dirty="0"/>
              <a:t>The clinical requirements are due </a:t>
            </a:r>
            <a:r>
              <a:rPr lang="en-US" u="sng" dirty="0">
                <a:solidFill>
                  <a:srgbClr val="FFC000"/>
                </a:solidFill>
              </a:rPr>
              <a:t>by September 15</a:t>
            </a:r>
            <a:r>
              <a:rPr lang="en-US" u="sng" baseline="30000" dirty="0">
                <a:solidFill>
                  <a:srgbClr val="FFC000"/>
                </a:solidFill>
              </a:rPr>
              <a:t>th</a:t>
            </a:r>
            <a:r>
              <a:rPr lang="en-US" u="sng" dirty="0">
                <a:solidFill>
                  <a:srgbClr val="FFC000"/>
                </a:solidFill>
              </a:rPr>
              <a:t>,  each year you are in the program. </a:t>
            </a:r>
          </a:p>
          <a:p>
            <a:pPr marL="18288" indent="0">
              <a:buNone/>
            </a:pPr>
            <a:endParaRPr lang="en-US" u="sng" dirty="0">
              <a:solidFill>
                <a:srgbClr val="FFC000"/>
              </a:solidFill>
            </a:endParaRPr>
          </a:p>
          <a:p>
            <a:pPr>
              <a:buFont typeface="Wingdings" panose="05000000000000000000" pitchFamily="2" charset="2"/>
              <a:buChar char="Ø"/>
            </a:pPr>
            <a:r>
              <a:rPr lang="en-US" dirty="0"/>
              <a:t>Flu Immunization is due November 1</a:t>
            </a:r>
            <a:r>
              <a:rPr lang="en-US" baseline="30000" dirty="0"/>
              <a:t>st</a:t>
            </a:r>
            <a:r>
              <a:rPr lang="en-US" dirty="0"/>
              <a:t> each year.</a:t>
            </a:r>
          </a:p>
          <a:p>
            <a:pPr marL="18288" indent="0">
              <a:buNone/>
            </a:pPr>
            <a:endParaRPr lang="en-US" dirty="0"/>
          </a:p>
          <a:p>
            <a:pPr>
              <a:buFont typeface="Wingdings" panose="05000000000000000000" pitchFamily="2" charset="2"/>
              <a:buChar char="Ø"/>
            </a:pPr>
            <a:r>
              <a:rPr lang="en-US" dirty="0"/>
              <a:t>The trainings will be due 2-3 weeks after orientation. You will receive more information about how to complete these at orientation.</a:t>
            </a:r>
          </a:p>
          <a:p>
            <a:pPr marL="18288" indent="0">
              <a:buNone/>
            </a:pPr>
            <a:endParaRPr lang="en-US" dirty="0"/>
          </a:p>
          <a:p>
            <a:pPr>
              <a:buFont typeface="Wingdings" panose="05000000000000000000" pitchFamily="2" charset="2"/>
              <a:buChar char="Ø"/>
            </a:pPr>
            <a:r>
              <a:rPr lang="en-US" dirty="0">
                <a:solidFill>
                  <a:srgbClr val="FFC000"/>
                </a:solidFill>
              </a:rPr>
              <a:t>It is highly recommended that you do not wait until close to the deadline to complete these requirements. Get them done as early as possible in case problems arise!</a:t>
            </a:r>
          </a:p>
        </p:txBody>
      </p:sp>
      <p:sp>
        <p:nvSpPr>
          <p:cNvPr id="3" name="Title 2"/>
          <p:cNvSpPr>
            <a:spLocks noGrp="1"/>
          </p:cNvSpPr>
          <p:nvPr>
            <p:ph type="title"/>
          </p:nvPr>
        </p:nvSpPr>
        <p:spPr>
          <a:xfrm>
            <a:off x="609600" y="4572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38534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9050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5408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1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533400"/>
            <a:ext cx="3505200" cy="632480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Go to: </a:t>
            </a:r>
          </a:p>
          <a:p>
            <a:pPr marL="285750" indent="-285750">
              <a:lnSpc>
                <a:spcPct val="150000"/>
              </a:lnSpc>
              <a:buFont typeface="Arial" panose="020B0604020202020204" pitchFamily="34" charset="0"/>
              <a:buChar char="•"/>
            </a:pPr>
            <a:r>
              <a:rPr lang="en-US" sz="1600" u="sng" dirty="0">
                <a:hlinkClick r:id="rId4"/>
              </a:rPr>
              <a:t>https://uky-health.castlebranch.com/UK33</a:t>
            </a:r>
            <a:endParaRPr lang="en-US" sz="1600" u="sng" dirty="0"/>
          </a:p>
          <a:p>
            <a:pPr marL="285750" indent="-285750">
              <a:lnSpc>
                <a:spcPct val="150000"/>
              </a:lnSpc>
              <a:buFont typeface="Arial" panose="020B0604020202020204" pitchFamily="34" charset="0"/>
              <a:buChar char="•"/>
            </a:pPr>
            <a:r>
              <a:rPr lang="en-US" dirty="0"/>
              <a:t>Select “College of Health Sciences”</a:t>
            </a:r>
          </a:p>
          <a:p>
            <a:pPr marL="285750" indent="-285750">
              <a:lnSpc>
                <a:spcPct val="150000"/>
              </a:lnSpc>
              <a:buFont typeface="Arial" panose="020B0604020202020204" pitchFamily="34" charset="0"/>
              <a:buChar char="•"/>
            </a:pPr>
            <a:r>
              <a:rPr lang="en-US" dirty="0"/>
              <a:t>Select your major (Medical Laboratory Sciences)</a:t>
            </a:r>
          </a:p>
          <a:p>
            <a:pPr marL="285750" indent="-285750">
              <a:lnSpc>
                <a:spcPct val="150000"/>
              </a:lnSpc>
              <a:buFont typeface="Arial" panose="020B0604020202020204" pitchFamily="34" charset="0"/>
              <a:buChar char="•"/>
            </a:pPr>
            <a:r>
              <a:rPr lang="en-US" dirty="0"/>
              <a:t>Select “I need to order my initial Background Check, Drug Test, and Medical Document Manager</a:t>
            </a:r>
          </a:p>
          <a:p>
            <a:pPr marL="285750" indent="-285750">
              <a:lnSpc>
                <a:spcPct val="150000"/>
              </a:lnSpc>
              <a:buFont typeface="Arial" panose="020B0604020202020204" pitchFamily="34" charset="0"/>
              <a:buChar char="•"/>
            </a:pPr>
            <a:r>
              <a:rPr lang="en-US" dirty="0"/>
              <a:t>You will then be directed to review your order, and then enter your personal details </a:t>
            </a:r>
          </a:p>
          <a:p>
            <a:pPr marL="285750" indent="-285750">
              <a:lnSpc>
                <a:spcPct val="150000"/>
              </a:lnSpc>
              <a:buFont typeface="Arial" panose="020B0604020202020204" pitchFamily="34" charset="0"/>
              <a:buChar char="•"/>
            </a:pPr>
            <a:r>
              <a:rPr lang="en-US" b="1" dirty="0"/>
              <a:t>The cost is $95.00</a:t>
            </a:r>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371600"/>
            <a:ext cx="7239000" cy="4953000"/>
          </a:xfrm>
        </p:spPr>
        <p:txBody>
          <a:bodyPr>
            <a:normAutofit lnSpcReduction="10000"/>
          </a:bodyPr>
          <a:lstStyle/>
          <a:p>
            <a:pPr>
              <a:buFont typeface="Wingdings" panose="05000000000000000000" pitchFamily="2" charset="2"/>
              <a:buChar char="Ø"/>
            </a:pPr>
            <a:r>
              <a:rPr lang="en-US" sz="2800" dirty="0"/>
              <a:t>Your background check will begin immediately upon purchasing. </a:t>
            </a:r>
          </a:p>
          <a:p>
            <a:pPr marL="18288" indent="0">
              <a:buNone/>
            </a:pPr>
            <a:endParaRPr lang="en-US" sz="2800" dirty="0"/>
          </a:p>
          <a:p>
            <a:pPr>
              <a:buFont typeface="Wingdings" panose="05000000000000000000" pitchFamily="2" charset="2"/>
              <a:buChar char="Ø"/>
            </a:pPr>
            <a:r>
              <a:rPr lang="en-US" sz="2800" dirty="0"/>
              <a:t>Instructions for your Drug Screening will be provided within your Castle Branch “To Do List” within three business days. You will be able to download the registration form and locate a LabCorp near you to process the specimen.  </a:t>
            </a:r>
            <a:r>
              <a:rPr lang="en-US" sz="2800" b="1" u="sng" dirty="0"/>
              <a:t>It is your responsibility to make sure that you allow enough time for us to receive the result prior to the start of courses.</a:t>
            </a:r>
            <a:endParaRPr lang="en-US" sz="2800" u="sng" dirty="0"/>
          </a:p>
        </p:txBody>
      </p:sp>
      <p:sp>
        <p:nvSpPr>
          <p:cNvPr id="3" name="TextBox 2"/>
          <p:cNvSpPr txBox="1"/>
          <p:nvPr/>
        </p:nvSpPr>
        <p:spPr>
          <a:xfrm>
            <a:off x="838200" y="152400"/>
            <a:ext cx="73914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144379" y="76200"/>
            <a:ext cx="8847221" cy="838200"/>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1" y="1754142"/>
            <a:ext cx="6172200" cy="5262979"/>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 MMR, Varicella and Tdap documentation</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or IGRA blood test</a:t>
            </a:r>
          </a:p>
          <a:p>
            <a:pPr marL="1184148" lvl="2" indent="-3429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after the initial two-step test the first year.</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(annual)</a:t>
            </a:r>
          </a:p>
          <a:p>
            <a:pPr marL="749808" lvl="2" defTabSz="914400">
              <a:spcBef>
                <a:spcPct val="20000"/>
              </a:spcBef>
              <a:buSzPct val="60000"/>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49808" lvl="2" defTabSz="914400">
              <a:spcBef>
                <a:spcPct val="20000"/>
              </a:spcBef>
              <a:buSzPct val="60000"/>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6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4819781"/>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step TB skin test or IGRA blood test </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20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228600" y="1524000"/>
            <a:ext cx="4343400" cy="5105400"/>
          </a:xfrm>
          <a:solidFill>
            <a:schemeClr val="tx2">
              <a:lumMod val="10000"/>
            </a:schemeClr>
          </a:solidFill>
        </p:spPr>
        <p:txBody>
          <a:bodyPr>
            <a:noAutofit/>
          </a:bodyPr>
          <a:lstStyle/>
          <a:p>
            <a:pPr>
              <a:buFont typeface="Wingdings" panose="05000000000000000000" pitchFamily="2" charset="2"/>
              <a:buChar char="Ø"/>
            </a:pPr>
            <a:r>
              <a:rPr lang="en-US" sz="2000" dirty="0"/>
              <a:t>You must provide a copy of your current health insurance card or proof of coverage.</a:t>
            </a:r>
          </a:p>
          <a:p>
            <a:pPr>
              <a:buFont typeface="Wingdings" panose="05000000000000000000" pitchFamily="2" charset="2"/>
              <a:buChar char="Ø"/>
            </a:pPr>
            <a:r>
              <a:rPr lang="en-US" sz="2000" dirty="0"/>
              <a:t>If your name is different than the name listed on the card, you will need to upload documentation showing you are covered under the name listed on the card, along with a copy of the front and back of your insurance card confirming your coverage.</a:t>
            </a:r>
          </a:p>
          <a:p>
            <a:pPr>
              <a:buFont typeface="Wingdings" panose="05000000000000000000" pitchFamily="2" charset="2"/>
              <a:buChar char="Ø"/>
            </a:pPr>
            <a:r>
              <a:rPr lang="en-US" sz="2000" dirty="0"/>
              <a:t>Make sure you upload a copy of the front AND back of the insurance card and any other documents needed as 1 upload. </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4038600" cy="2971800"/>
          </a:xfrm>
          <a:prstGeom prst="rect">
            <a:avLst/>
          </a:prstGeom>
          <a:noFill/>
          <a:ln>
            <a:noFill/>
          </a:ln>
        </p:spPr>
      </p:pic>
      <p:sp>
        <p:nvSpPr>
          <p:cNvPr id="4" name="TextBox 3"/>
          <p:cNvSpPr txBox="1"/>
          <p:nvPr/>
        </p:nvSpPr>
        <p:spPr>
          <a:xfrm>
            <a:off x="5181600" y="19812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MLS Majors &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4 - &amp;quot;How to get started: Create an account on Castle Branch&amp;quot;&quot;/&gt;&lt;property id=&quot;20307&quot; value=&quot;258&quot;/&gt;&lt;/object&gt;&lt;object type=&quot;3&quot; unique_id=&quot;10006&quot;&gt;&lt;property id=&quot;20148&quot; value=&quot;5&quot;/&gt;&lt;property id=&quot;20300&quot; value=&quot;Slide 5&quot;/&gt;&lt;property id=&quot;20307&quot; value=&quot;259&quot;/&gt;&lt;/object&gt;&lt;object type=&quot;3&quot; unique_id=&quot;10007&quot;&gt;&lt;property id=&quot;20148&quot; value=&quot;5&quot;/&gt;&lt;property id=&quot;20300&quot; value=&quot;Slide 6&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2&quot;&gt;&lt;property id=&quot;20148&quot; value=&quot;5&quot;/&gt;&lt;property id=&quot;20300&quot; value=&quot;Slide 13 - &amp;quot;Tuberculosis Test&amp;quot;&quot;/&gt;&lt;property id=&quot;20307&quot; value=&quot;265&quot;/&gt;&lt;/object&gt;&lt;object type=&quot;3&quot; unique_id=&quot;10013&quot;&gt;&lt;property id=&quot;20148&quot; value=&quot;5&quot;/&gt;&lt;property id=&quot;20300&quot; value=&quot;Slide 14 - &amp;quot;Commitment to Behavioral Standard in Patient Care&amp;quot;&quot;/&gt;&lt;property id=&quot;20307&quot; value=&quot;266&quot;/&gt;&lt;/object&gt;&lt;object type=&quot;3&quot; unique_id=&quot;10014&quot;&gt;&lt;property id=&quot;20148&quot; value=&quot;5&quot;/&gt;&lt;property id=&quot;20300&quot; value=&quot;Slide 15 - &amp;quot;HIPAA and Discrimination and Harassment Trainings&amp;quot;&quot;/&gt;&lt;property id=&quot;20307&quot; value=&quot;268&quot;/&gt;&lt;/object&gt;&lt;object type=&quot;3&quot; unique_id=&quot;10015&quot;&gt;&lt;property id=&quot;20148&quot; value=&quot;5&quot;/&gt;&lt;property id=&quot;20300&quot; value=&quot;Slide 17 - &amp;quot;Other Trainings&amp;quot;&quot;/&gt;&lt;property id=&quot;20307&quot; value=&quot;269&quot;/&gt;&lt;/object&gt;&lt;object type=&quot;3&quot; unique_id=&quot;10016&quot;&gt;&lt;property id=&quot;20148&quot; value=&quot;5&quot;/&gt;&lt;property id=&quot;20300&quot; value=&quot;Slide 18 - &amp;quot;Important Notes&amp;quot;&quot;/&gt;&lt;property id=&quot;20307&quot; value=&quot;267&quot;/&gt;&lt;/object&gt;&lt;object type=&quot;3&quot; unique_id=&quot;10455&quot;&gt;&lt;property id=&quot;20148&quot; value=&quot;5&quot;/&gt;&lt;property id=&quot;20300&quot; value=&quot;Slide 3 - &amp;quot;Due Dates&amp;quot;&quot;/&gt;&lt;property id=&quot;20307&quot; value=&quot;270&quot;/&gt;&lt;/object&gt;&lt;object type=&quot;3&quot; unique_id=&quot;10456&quot;&gt;&lt;property id=&quot;20148&quot; value=&quot;5&quot;/&gt;&lt;property id=&quot;20300&quot; value=&quot;Slide 16 - &amp;quot;The document you upload for the HIPAA and Discrimination trainings should look like this:&amp;quot;&quot;/&gt;&lt;property id=&quot;20307&quot; value=&quot;271&quot;/&gt;&lt;/object&gt;&lt;object type=&quot;3&quot; unique_id=&quot;11688&quot;&gt;&lt;property id=&quot;20148&quot; value=&quot;5&quot;/&gt;&lt;property id=&quot;20300&quot; value=&quot;Slide 9 - &amp;quot;Influenza Vaccination&amp;quot;&quot;/&gt;&lt;property id=&quot;20307&quot; value=&quot;272&quot;/&gt;&lt;/object&gt;&lt;object type=&quot;3&quot; unique_id=&quot;11689&quot;&gt;&lt;property id=&quot;20148&quot; value=&quot;5&quot;/&gt;&lt;property id=&quot;20300&quot; value=&quot;Slide 10 - &amp;quot;Compliance Form&amp;quot;&quot;/&gt;&lt;property id=&quot;20307&quot; value=&quot;273&quot;/&gt;&lt;/object&gt;&lt;object type=&quot;3&quot; unique_id=&quot;11690&quot;&gt;&lt;property id=&quot;20148&quot; value=&quot;5&quot;/&gt;&lt;property id=&quot;20300&quot; value=&quot;Slide 11 - &amp;quot;Compliance Form&amp;quot;&quot;/&gt;&lt;property id=&quot;20307&quot; value=&quot;274&quot;/&gt;&lt;/object&gt;&lt;object type=&quot;3&quot; unique_id=&quot;11691&quot;&gt;&lt;property id=&quot;20148&quot; value=&quot;5&quot;/&gt;&lt;property id=&quot;20300&quot; value=&quot;Slide 12 - &amp;quot;Compliance Form&amp;quot;&quot;/&gt;&lt;property id=&quot;20307&quot; value=&quot;275&quot;/&gt;&lt;/object&gt;&lt;/object&gt;&lt;object type=&quot;8&quot; unique_id=&quot;1003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1136</TotalTime>
  <Words>1210</Words>
  <Application>Microsoft Office PowerPoint</Application>
  <PresentationFormat>On-screen Show (4:3)</PresentationFormat>
  <Paragraphs>121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Palatino Linotype</vt:lpstr>
      <vt:lpstr>Times New Roman</vt:lpstr>
      <vt:lpstr>Trebuchet MS</vt:lpstr>
      <vt:lpstr>Wingdings</vt:lpstr>
      <vt:lpstr>Elemental</vt:lpstr>
      <vt:lpstr>Compliance Requirements  for MLS Majors </vt:lpstr>
      <vt:lpstr>Clinical Requirements</vt:lpstr>
      <vt:lpstr>Due Dates</vt:lpstr>
      <vt:lpstr>How to get started: Create an account on Castle Branch</vt:lpstr>
      <vt:lpstr>PowerPoint Presentation</vt:lpstr>
      <vt:lpstr>PowerPoint Presentation</vt:lpstr>
      <vt:lpstr>PowerPoint Presentation</vt:lpstr>
      <vt:lpstr>PowerPoint Presentation</vt:lpstr>
      <vt:lpstr>Health Insurance</vt:lpstr>
      <vt:lpstr>Influenza Vaccination</vt:lpstr>
      <vt:lpstr>Tuberculosis Test</vt:lpstr>
      <vt:lpstr>Commitment to Behavioral Standard in Patient Care</vt:lpstr>
      <vt:lpstr>HIPAA and Discrimination and Harassment Trainings</vt:lpstr>
      <vt:lpstr>The document you upload for the HIPAA and Discrimination trainings should look like this:</vt:lpstr>
      <vt:lpstr>Other Trainings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93</cp:revision>
  <dcterms:created xsi:type="dcterms:W3CDTF">2016-02-25T18:57:01Z</dcterms:created>
  <dcterms:modified xsi:type="dcterms:W3CDTF">2021-07-20T14:31:43Z</dcterms:modified>
</cp:coreProperties>
</file>