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98" r:id="rId3"/>
    <p:sldId id="300" r:id="rId4"/>
    <p:sldId id="308" r:id="rId5"/>
    <p:sldId id="319" r:id="rId6"/>
    <p:sldId id="303" r:id="rId7"/>
    <p:sldId id="309" r:id="rId8"/>
    <p:sldId id="310" r:id="rId9"/>
    <p:sldId id="263" r:id="rId10"/>
    <p:sldId id="312" r:id="rId11"/>
    <p:sldId id="265" r:id="rId12"/>
    <p:sldId id="320" r:id="rId13"/>
    <p:sldId id="316" r:id="rId14"/>
    <p:sldId id="31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arks, Melanie J." initials="SMJ" lastIdx="3" clrIdx="0">
    <p:extLst>
      <p:ext uri="{19B8F6BF-5375-455C-9EA6-DF929625EA0E}">
        <p15:presenceInfo xmlns:p15="http://schemas.microsoft.com/office/powerpoint/2012/main" userId="S-1-5-21-1177238915-1645522239-725345543-102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E37"/>
    <a:srgbClr val="150033"/>
    <a:srgbClr val="FFCC66"/>
    <a:srgbClr val="020033"/>
    <a:srgbClr val="183F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60"/>
  </p:normalViewPr>
  <p:slideViewPr>
    <p:cSldViewPr snapToGrid="0" snapToObjects="1">
      <p:cViewPr varScale="1">
        <p:scale>
          <a:sx n="108" d="100"/>
          <a:sy n="108" d="100"/>
        </p:scale>
        <p:origin x="1860"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9637D-422F-4F1E-926E-A44248A64B56}" type="datetimeFigureOut">
              <a:rPr lang="en-US" smtClean="0"/>
              <a:t>2/13/2023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351F6-6364-407B-9489-2CC07E54891B}" type="slidenum">
              <a:rPr lang="en-US" smtClean="0"/>
              <a:t>‹#›</a:t>
            </a:fld>
            <a:endParaRPr lang="en-US"/>
          </a:p>
        </p:txBody>
      </p:sp>
    </p:spTree>
    <p:extLst>
      <p:ext uri="{BB962C8B-B14F-4D97-AF65-F5344CB8AC3E}">
        <p14:creationId xmlns:p14="http://schemas.microsoft.com/office/powerpoint/2010/main" val="242026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a:t>
            </a:fld>
            <a:endParaRPr lang="en-US"/>
          </a:p>
        </p:txBody>
      </p:sp>
    </p:spTree>
    <p:extLst>
      <p:ext uri="{BB962C8B-B14F-4D97-AF65-F5344CB8AC3E}">
        <p14:creationId xmlns:p14="http://schemas.microsoft.com/office/powerpoint/2010/main" val="172643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12</a:t>
            </a:fld>
            <a:endParaRPr lang="en-US"/>
          </a:p>
        </p:txBody>
      </p:sp>
    </p:spTree>
    <p:extLst>
      <p:ext uri="{BB962C8B-B14F-4D97-AF65-F5344CB8AC3E}">
        <p14:creationId xmlns:p14="http://schemas.microsoft.com/office/powerpoint/2010/main" val="203736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13</a:t>
            </a:fld>
            <a:endParaRPr lang="en-US"/>
          </a:p>
        </p:txBody>
      </p:sp>
    </p:spTree>
    <p:extLst>
      <p:ext uri="{BB962C8B-B14F-4D97-AF65-F5344CB8AC3E}">
        <p14:creationId xmlns:p14="http://schemas.microsoft.com/office/powerpoint/2010/main" val="241132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2</a:t>
            </a:fld>
            <a:endParaRPr lang="en-US"/>
          </a:p>
        </p:txBody>
      </p:sp>
    </p:spTree>
    <p:extLst>
      <p:ext uri="{BB962C8B-B14F-4D97-AF65-F5344CB8AC3E}">
        <p14:creationId xmlns:p14="http://schemas.microsoft.com/office/powerpoint/2010/main" val="48747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3</a:t>
            </a:fld>
            <a:endParaRPr lang="en-US"/>
          </a:p>
        </p:txBody>
      </p:sp>
    </p:spTree>
    <p:extLst>
      <p:ext uri="{BB962C8B-B14F-4D97-AF65-F5344CB8AC3E}">
        <p14:creationId xmlns:p14="http://schemas.microsoft.com/office/powerpoint/2010/main" val="364668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5</a:t>
            </a:fld>
            <a:endParaRPr lang="en-US"/>
          </a:p>
        </p:txBody>
      </p:sp>
    </p:spTree>
    <p:extLst>
      <p:ext uri="{BB962C8B-B14F-4D97-AF65-F5344CB8AC3E}">
        <p14:creationId xmlns:p14="http://schemas.microsoft.com/office/powerpoint/2010/main" val="2388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6</a:t>
            </a:fld>
            <a:endParaRPr lang="en-US"/>
          </a:p>
        </p:txBody>
      </p:sp>
    </p:spTree>
    <p:extLst>
      <p:ext uri="{BB962C8B-B14F-4D97-AF65-F5344CB8AC3E}">
        <p14:creationId xmlns:p14="http://schemas.microsoft.com/office/powerpoint/2010/main" val="20760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10237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254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9</a:t>
            </a:fld>
            <a:endParaRPr lang="en-US"/>
          </a:p>
        </p:txBody>
      </p:sp>
    </p:spTree>
    <p:extLst>
      <p:ext uri="{BB962C8B-B14F-4D97-AF65-F5344CB8AC3E}">
        <p14:creationId xmlns:p14="http://schemas.microsoft.com/office/powerpoint/2010/main" val="101485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19365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18833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53095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2/13/2023</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957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2/13/2023</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38155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2/13/2023</a:t>
            </a:fld>
            <a:endParaRPr lang="en-US" dirty="0"/>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896119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2/13/2023</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03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2/13/2023</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07327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2/13/2023</a:t>
            </a:fld>
            <a:endParaRPr lang="en-US" dirty="0"/>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56225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2/13/2023</a:t>
            </a:fld>
            <a:endParaRPr lang="en-US" dirty="0"/>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26520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2/13/2023</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9412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48918A-276D-DC42-8E3D-46AD9730A42C}"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37543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2/13/2023</a:t>
            </a:fld>
            <a:endParaRPr lang="en-US" dirty="0"/>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68501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2488938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87937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8918A-276D-DC42-8E3D-46AD9730A42C}"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272159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48918A-276D-DC42-8E3D-46AD9730A42C}"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89836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248918A-276D-DC42-8E3D-46AD9730A42C}" type="datetimeFigureOut">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06853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48918A-276D-DC42-8E3D-46AD9730A42C}" type="datetimeFigureOut">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62107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8918A-276D-DC42-8E3D-46AD9730A42C}" type="datetimeFigureOut">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863C-8728-4B44-876E-7CBE7A3EF5EA}" type="slidenum">
              <a:rPr lang="en-US" smtClean="0"/>
              <a:t>‹#›</a:t>
            </a:fld>
            <a:endParaRPr lang="en-US"/>
          </a:p>
        </p:txBody>
      </p:sp>
      <p:pic>
        <p:nvPicPr>
          <p:cNvPr id="6" name="Picture 5" descr="College_of_HS-28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6150294"/>
            <a:ext cx="1744134" cy="412112"/>
          </a:xfrm>
          <a:prstGeom prst="rect">
            <a:avLst/>
          </a:prstGeom>
        </p:spPr>
      </p:pic>
    </p:spTree>
    <p:extLst>
      <p:ext uri="{BB962C8B-B14F-4D97-AF65-F5344CB8AC3E}">
        <p14:creationId xmlns:p14="http://schemas.microsoft.com/office/powerpoint/2010/main" val="398220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23979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88858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8918A-276D-DC42-8E3D-46AD9730A42C}" type="datetimeFigureOut">
              <a:rPr lang="en-US" smtClean="0"/>
              <a:t>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863C-8728-4B44-876E-7CBE7A3EF5EA}" type="slidenum">
              <a:rPr lang="en-US" smtClean="0"/>
              <a:t>‹#›</a:t>
            </a:fld>
            <a:endParaRPr lang="en-US"/>
          </a:p>
        </p:txBody>
      </p:sp>
    </p:spTree>
    <p:extLst>
      <p:ext uri="{BB962C8B-B14F-4D97-AF65-F5344CB8AC3E}">
        <p14:creationId xmlns:p14="http://schemas.microsoft.com/office/powerpoint/2010/main" val="83878141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2/13/2023</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dirty="0"/>
          </a:p>
        </p:txBody>
      </p:sp>
    </p:spTree>
    <p:extLst>
      <p:ext uri="{BB962C8B-B14F-4D97-AF65-F5344CB8AC3E}">
        <p14:creationId xmlns:p14="http://schemas.microsoft.com/office/powerpoint/2010/main" val="31426067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uky.edu/chs/current-students/compliance-background-checks-and-drug-screens" TargetMode="External"/><Relationship Id="rId5" Type="http://schemas.openxmlformats.org/officeDocument/2006/relationships/hyperlink" Target="mailto:CHS-Compliance@uky.ed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uky-health.castlebranch.com/UK3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914399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35280" y="147933"/>
            <a:ext cx="8712926"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chemeClr val="bg1"/>
                </a:solidFill>
                <a:latin typeface="Times New Roman" panose="02020603050405020304" pitchFamily="18" charset="0"/>
                <a:cs typeface="Times New Roman" panose="02020603050405020304" pitchFamily="18" charset="0"/>
              </a:rPr>
              <a:t>Compliance Requirements for Clinical Leadership and Management Majors </a:t>
            </a:r>
            <a:endParaRPr lang="en-US" sz="3600" b="1"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1605643" y="2300466"/>
            <a:ext cx="6172200" cy="3108543"/>
          </a:xfrm>
          <a:prstGeom prst="rect">
            <a:avLst/>
          </a:prstGeom>
          <a:solidFill>
            <a:schemeClr val="bg1"/>
          </a:solidFill>
        </p:spPr>
        <p:txBody>
          <a:bodyPr wrap="square">
            <a:spAutoFit/>
          </a:bodyPr>
          <a:lstStyle/>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For compliance questions:</a:t>
            </a:r>
          </a:p>
          <a:p>
            <a:pPr algn="ctr"/>
            <a:endParaRPr lang="en-US" sz="2000">
              <a:solidFill>
                <a:schemeClr val="tx2">
                  <a:lumMod val="75000"/>
                </a:schemeClr>
              </a:solidFill>
            </a:endParaRPr>
          </a:p>
          <a:p>
            <a:pPr algn="ctr"/>
            <a:r>
              <a:rPr lang="en-US" sz="2000">
                <a:solidFill>
                  <a:schemeClr val="tx2">
                    <a:lumMod val="75000"/>
                  </a:schemeClr>
                </a:solidFill>
              </a:rPr>
              <a:t>Email</a:t>
            </a:r>
            <a:r>
              <a:rPr lang="en-US" sz="2000" dirty="0">
                <a:solidFill>
                  <a:schemeClr val="tx2">
                    <a:lumMod val="75000"/>
                  </a:schemeClr>
                </a:solidFill>
              </a:rPr>
              <a:t>:  </a:t>
            </a:r>
            <a:r>
              <a:rPr lang="en-US" sz="2000" dirty="0">
                <a:solidFill>
                  <a:schemeClr val="tx2">
                    <a:lumMod val="75000"/>
                  </a:schemeClr>
                </a:solidFill>
                <a:hlinkClick r:id="rId5"/>
              </a:rPr>
              <a:t>CHS-Compliance@uky.edu</a:t>
            </a:r>
            <a:endParaRPr lang="en-US" sz="2000" dirty="0">
              <a:solidFill>
                <a:schemeClr val="tx2">
                  <a:lumMod val="75000"/>
                </a:schemeClr>
              </a:solidFill>
            </a:endParaRPr>
          </a:p>
          <a:p>
            <a:pPr algn="ctr"/>
            <a:endParaRPr lang="en-US" sz="2000" dirty="0">
              <a:solidFill>
                <a:schemeClr val="tx2">
                  <a:lumMod val="75000"/>
                </a:schemeClr>
              </a:solidFill>
            </a:endParaRPr>
          </a:p>
          <a:p>
            <a:pPr algn="ctr"/>
            <a:r>
              <a:rPr lang="en-US" sz="2000" dirty="0">
                <a:solidFill>
                  <a:schemeClr val="tx2">
                    <a:lumMod val="75000"/>
                  </a:schemeClr>
                </a:solidFill>
                <a:hlinkClick r:id="rId6"/>
              </a:rPr>
              <a:t>https://www.uky.edu/chs/current-students/compliance-background-checks-and-drug-screens</a:t>
            </a:r>
            <a:endParaRPr lang="en-US" sz="2000" dirty="0">
              <a:solidFill>
                <a:schemeClr val="tx2">
                  <a:lumMod val="75000"/>
                </a:schemeClr>
              </a:solidFill>
            </a:endParaRPr>
          </a:p>
          <a:p>
            <a:pPr algn="ctr"/>
            <a:endParaRPr lang="en-US" sz="2000" dirty="0">
              <a:solidFill>
                <a:schemeClr val="tx2">
                  <a:lumMod val="75000"/>
                </a:schemeClr>
              </a:solidFill>
            </a:endParaRPr>
          </a:p>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C.T. Wethington Building Room 111</a:t>
            </a:r>
          </a:p>
          <a:p>
            <a:pPr marL="2057400" lvl="4" indent="-228600">
              <a:spcBef>
                <a:spcPct val="20000"/>
              </a:spcBef>
              <a:buFont typeface="Arial"/>
              <a:buChar char="»"/>
            </a:pPr>
            <a:endParaRPr lang="en-US" sz="1600" dirty="0">
              <a:solidFill>
                <a:schemeClr val="tx2">
                  <a:lumMod val="75000"/>
                </a:schemeClr>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1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98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3900" y="165699"/>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245797"/>
            <a:ext cx="3273552" cy="3707195"/>
          </a:xfrm>
          <a:ln w="76200">
            <a:solidFill>
              <a:schemeClr val="tx1"/>
            </a:solidFill>
          </a:ln>
          <a:effectLst>
            <a:outerShdw blurRad="107950" dist="12700" dir="5400000" algn="ctr">
              <a:srgbClr val="000000"/>
            </a:outerShdw>
          </a:effectLst>
        </p:spPr>
        <p:txBody>
          <a:bodyPr>
            <a:normAutofit lnSpcReduction="10000"/>
          </a:bodyPr>
          <a:lstStyle/>
          <a:p>
            <a:pPr>
              <a:buFont typeface="Wingdings" panose="05000000000000000000" pitchFamily="2" charset="2"/>
              <a:buChar char="Ø"/>
            </a:pPr>
            <a:endParaRPr lang="en-US" b="1" u="sng"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u="sng" dirty="0">
                <a:solidFill>
                  <a:prstClr val="white"/>
                </a:solidFill>
                <a:effectLst/>
                <a:latin typeface="Times New Roman" panose="02020603050405020304" pitchFamily="18" charset="0"/>
                <a:cs typeface="Times New Roman" panose="02020603050405020304" pitchFamily="18" charset="0"/>
              </a:rPr>
              <a:t>New CHS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or equivalent IGRA Blood test. </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 2 step TB test is 2 different TB skin tests given at least 1 week apart.</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Annual renewal of 1 step TB skin test or TB blood test. </a:t>
            </a:r>
          </a:p>
          <a:p>
            <a:pPr>
              <a:buFont typeface="Wingdings" panose="05000000000000000000" pitchFamily="2" charset="2"/>
              <a:buChar char="Ø"/>
            </a:pPr>
            <a:endParaRPr lang="en-US" sz="2000" dirty="0"/>
          </a:p>
        </p:txBody>
      </p:sp>
      <p:sp>
        <p:nvSpPr>
          <p:cNvPr id="5" name="Content Placeholder 4"/>
          <p:cNvSpPr>
            <a:spLocks noGrp="1"/>
          </p:cNvSpPr>
          <p:nvPr>
            <p:ph sz="quarter" idx="14"/>
          </p:nvPr>
        </p:nvSpPr>
        <p:spPr>
          <a:xfrm>
            <a:off x="5067937" y="1257300"/>
            <a:ext cx="3273552" cy="3695692"/>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and are free with student ID. </a:t>
            </a:r>
          </a:p>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 If you have had a TB test within the last year, please bring a copy of the results with you to your appointment.</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E2AC00"/>
                </a:solidFill>
                <a:effectLst/>
                <a:uLnTx/>
                <a:uFillTx/>
                <a:latin typeface="Palatino Linotype"/>
                <a:ea typeface="+mn-ea"/>
                <a:cs typeface="+mn-cs"/>
              </a:rPr>
              <a:t>If completed at UHS, your document will be automatically uploaded to your MyChart in your MyUK.</a:t>
            </a:r>
          </a:p>
        </p:txBody>
      </p:sp>
      <p:sp>
        <p:nvSpPr>
          <p:cNvPr id="8" name="Rectangle 7">
            <a:extLst>
              <a:ext uri="{FF2B5EF4-FFF2-40B4-BE49-F238E27FC236}">
                <a16:creationId xmlns:a16="http://schemas.microsoft.com/office/drawing/2014/main" id="{3BA7F63A-6770-4AFA-BF54-CCFB0F750420}"/>
              </a:ext>
            </a:extLst>
          </p:cNvPr>
          <p:cNvSpPr/>
          <p:nvPr/>
        </p:nvSpPr>
        <p:spPr>
          <a:xfrm flipH="1">
            <a:off x="10710907" y="5626223"/>
            <a:ext cx="45719" cy="45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61625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6FC03F-D83B-4FF0-82CD-CFA154E2FCC5}"/>
              </a:ext>
            </a:extLst>
          </p:cNvPr>
          <p:cNvPicPr>
            <a:picLocks noChangeAspect="1"/>
          </p:cNvPicPr>
          <p:nvPr/>
        </p:nvPicPr>
        <p:blipFill>
          <a:blip r:embed="rId2"/>
          <a:stretch>
            <a:fillRect/>
          </a:stretch>
        </p:blipFill>
        <p:spPr>
          <a:xfrm>
            <a:off x="1393794" y="0"/>
            <a:ext cx="6312023" cy="6858000"/>
          </a:xfrm>
          <a:prstGeom prst="rect">
            <a:avLst/>
          </a:prstGeom>
        </p:spPr>
      </p:pic>
      <p:pic>
        <p:nvPicPr>
          <p:cNvPr id="3" name="Picture 2">
            <a:extLst>
              <a:ext uri="{FF2B5EF4-FFF2-40B4-BE49-F238E27FC236}">
                <a16:creationId xmlns:a16="http://schemas.microsoft.com/office/drawing/2014/main" id="{3984F5A3-9898-49A4-8755-8D6935A77DDC}"/>
              </a:ext>
            </a:extLst>
          </p:cNvPr>
          <p:cNvPicPr>
            <a:picLocks noChangeAspect="1"/>
          </p:cNvPicPr>
          <p:nvPr/>
        </p:nvPicPr>
        <p:blipFill>
          <a:blip r:embed="rId3"/>
          <a:stretch>
            <a:fillRect/>
          </a:stretch>
        </p:blipFill>
        <p:spPr>
          <a:xfrm>
            <a:off x="1393793" y="0"/>
            <a:ext cx="6312023" cy="6858000"/>
          </a:xfrm>
          <a:prstGeom prst="rect">
            <a:avLst/>
          </a:prstGeom>
        </p:spPr>
      </p:pic>
    </p:spTree>
    <p:extLst>
      <p:ext uri="{BB962C8B-B14F-4D97-AF65-F5344CB8AC3E}">
        <p14:creationId xmlns:p14="http://schemas.microsoft.com/office/powerpoint/2010/main" val="79363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Commitment to Behavioral Standard in Patient Care</a:t>
            </a:r>
            <a:endParaRPr lang="en-US" sz="44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548" y="1624474"/>
            <a:ext cx="4188721" cy="5170646"/>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receive a copy of the Behavioral Standards in Patient Care at orientation.</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CastleBranch, there is a link to this document. </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need to print, read, and physically sign this document.</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Scan the signed document or take a clear photo and upload it to CastleBranch (there are scanner apps you can download for free on your phone.)</a:t>
            </a:r>
          </a:p>
          <a:p>
            <a:pPr marL="2171700" lvl="4" indent="-342900">
              <a:spcBef>
                <a:spcPct val="20000"/>
              </a:spcBef>
              <a:buFont typeface="Wingdings" panose="05000000000000000000" pitchFamily="2" charset="2"/>
              <a:buChar char="Ø"/>
            </a:pPr>
            <a:endParaRPr lang="en-US" sz="22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200"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208427" y="1711508"/>
            <a:ext cx="4883319" cy="3731075"/>
          </a:xfrm>
          <a:prstGeom prst="rect">
            <a:avLst/>
          </a:prstGeom>
        </p:spPr>
      </p:pic>
    </p:spTree>
    <p:extLst>
      <p:ext uri="{BB962C8B-B14F-4D97-AF65-F5344CB8AC3E}">
        <p14:creationId xmlns:p14="http://schemas.microsoft.com/office/powerpoint/2010/main" val="269000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60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Important Notes</a:t>
            </a:r>
            <a:endParaRPr lang="en-US" sz="60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6862" y="1796135"/>
            <a:ext cx="8758989" cy="769441"/>
          </a:xfrm>
          <a:prstGeom prst="rect">
            <a:avLst/>
          </a:prstGeom>
        </p:spPr>
        <p:txBody>
          <a:bodyPr wrap="square">
            <a:spAutoFit/>
          </a:bodyPr>
          <a:lstStyle/>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p:txBody>
      </p:sp>
      <p:sp>
        <p:nvSpPr>
          <p:cNvPr id="8" name="Content Placeholder 2"/>
          <p:cNvSpPr txBox="1">
            <a:spLocks/>
          </p:cNvSpPr>
          <p:nvPr/>
        </p:nvSpPr>
        <p:spPr>
          <a:xfrm>
            <a:off x="85471" y="1295400"/>
            <a:ext cx="8830379" cy="48006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Pay attention to due dates! </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If you do not complete the requirements in time, a hold will be placed on your UK account. </a:t>
            </a: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If  CastleBranch rejects one of your submissions, </a:t>
            </a:r>
            <a:r>
              <a:rPr kumimoji="0" lang="en-US" sz="2100" b="1" i="0" u="sng"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promptly</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endParaRPr kumimoji="0" lang="en-US"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a:t>
            </a:r>
            <a:r>
              <a:rPr lang="en-US" dirty="0">
                <a:solidFill>
                  <a:sysClr val="window" lastClr="FFFFFF"/>
                </a:solidFill>
                <a:latin typeface="Times New Roman" panose="02020603050405020304" pitchFamily="18" charset="0"/>
                <a:cs typeface="Times New Roman" panose="02020603050405020304" pitchFamily="18" charset="0"/>
              </a:rPr>
              <a:t>.  Check your CB account</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to see what reason  your flu shot is rejected.</a:t>
            </a: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Note that the flu shot has a different deadline than the other requirements and is due </a:t>
            </a:r>
            <a:r>
              <a:rPr kumimoji="0" lang="en-US" sz="21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November 1</a:t>
            </a:r>
            <a:r>
              <a:rPr kumimoji="0" lang="en-US" sz="2100" b="1" i="0" u="none" strike="noStrike" kern="1200" cap="none" spc="0" normalizeH="0" baseline="3000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st</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06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5844619" cy="1260629"/>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78823" y="357117"/>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a:solidFill>
                  <a:schemeClr val="bg1"/>
                </a:solidFill>
                <a:latin typeface="Times New Roman" panose="02020603050405020304" pitchFamily="18" charset="0"/>
                <a:cs typeface="Times New Roman" panose="02020603050405020304" pitchFamily="18" charset="0"/>
              </a:rPr>
              <a:t>Clinical Requirements</a:t>
            </a: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559292" y="1260629"/>
            <a:ext cx="8584707" cy="4869025"/>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Full Background Check</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Panel Drug Screening</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Requirements:</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OLE Guide (annual renewal) </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https://www.uky.edu/chs/sites/chs.uky.edu/files/ole_orientation_guide.pdf</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HIPAA  Education and Consent Form (annual renewal) </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https://www.uky.edu/chs/sites/chs.uky.edu/files/2021_hipaa_education_and_c	onsent.pdf</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Immunizations: Hepatitis B, MMR, Varicella and Tdap documentation</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 (2 separate TB test given at least 1 week apart) or IGRA Blood Test</a:t>
            </a:r>
          </a:p>
          <a:p>
            <a:pPr marL="1092708" lvl="2" indent="-342900" defTabSz="914400">
              <a:spcBef>
                <a:spcPct val="20000"/>
              </a:spcBef>
              <a:buSzPct val="60000"/>
              <a:buFont typeface="Arial" panose="020B0604020202020204" pitchFamily="34" charset="0"/>
              <a:buChar char="•"/>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the each year for renewal.</a:t>
            </a: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35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74450" y="70066"/>
            <a:ext cx="584461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09155" y="161173"/>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6000" dirty="0">
                <a:solidFill>
                  <a:schemeClr val="bg1"/>
                </a:solidFill>
                <a:latin typeface="Times New Roman" panose="02020603050405020304" pitchFamily="18" charset="0"/>
                <a:cs typeface="Times New Roman" panose="02020603050405020304" pitchFamily="18" charset="0"/>
              </a:rPr>
              <a:t>		</a:t>
            </a:r>
            <a:r>
              <a:rPr lang="en-US" sz="5400" dirty="0">
                <a:solidFill>
                  <a:schemeClr val="bg1"/>
                </a:solidFill>
                <a:latin typeface="Times New Roman" panose="02020603050405020304" pitchFamily="18" charset="0"/>
                <a:cs typeface="Times New Roman" panose="02020603050405020304" pitchFamily="18" charset="0"/>
              </a:rPr>
              <a:t>Due Dates</a:t>
            </a:r>
            <a:endParaRPr lang="en-US" sz="5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sp>
        <p:nvSpPr>
          <p:cNvPr id="2" name="Rectangle 1"/>
          <p:cNvSpPr/>
          <p:nvPr/>
        </p:nvSpPr>
        <p:spPr>
          <a:xfrm>
            <a:off x="2094359" y="1638500"/>
            <a:ext cx="6874933" cy="5512278"/>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full background check and drug screening are due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August 1</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before start of program.</a:t>
            </a:r>
            <a:endPar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8288" lvl="0" defTabSz="914400">
              <a:spcBef>
                <a:spcPct val="20000"/>
              </a:spcBef>
              <a:buSzPct val="60000"/>
            </a:pPr>
            <a:endPar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clinical requirements are due by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September 15th, each year your are in the program.</a:t>
            </a:r>
          </a:p>
          <a:p>
            <a:pPr marL="18288" lvl="0" defTabSz="914400">
              <a:spcBef>
                <a:spcPct val="20000"/>
              </a:spcBef>
              <a:buSzPct val="60000"/>
            </a:pPr>
            <a:endPar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 Immunization is due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November 1</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each year.</a:t>
            </a:r>
          </a:p>
          <a:p>
            <a:pPr marL="18288" lvl="0" defTabSz="914400">
              <a:spcBef>
                <a:spcPct val="20000"/>
              </a:spcBef>
              <a:buSzPct val="60000"/>
            </a:pPr>
            <a:endPar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highly recommended that you do not wait until close to the deadline to complete these requirements. Get them done as early as possible in case problems arise!</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5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0E759-5ED4-4FF7-9103-2A8693252523}"/>
              </a:ext>
            </a:extLst>
          </p:cNvPr>
          <p:cNvPicPr>
            <a:picLocks noChangeAspect="1"/>
          </p:cNvPicPr>
          <p:nvPr/>
        </p:nvPicPr>
        <p:blipFill>
          <a:blip r:embed="rId2"/>
          <a:stretch>
            <a:fillRect/>
          </a:stretch>
        </p:blipFill>
        <p:spPr>
          <a:xfrm>
            <a:off x="825623" y="1"/>
            <a:ext cx="7389921" cy="1917576"/>
          </a:xfrm>
          <a:prstGeom prst="rect">
            <a:avLst/>
          </a:prstGeom>
        </p:spPr>
      </p:pic>
      <p:pic>
        <p:nvPicPr>
          <p:cNvPr id="4" name="Picture 2">
            <a:extLst>
              <a:ext uri="{FF2B5EF4-FFF2-40B4-BE49-F238E27FC236}">
                <a16:creationId xmlns:a16="http://schemas.microsoft.com/office/drawing/2014/main" id="{5B1B109C-A6D8-4DC2-B295-48A25CF0F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19812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4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093" y="-65495"/>
            <a:ext cx="9390185" cy="1999660"/>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175846" y="-65493"/>
            <a:ext cx="9870948" cy="170876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24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L="0" indent="0" algn="ctr">
              <a:buNone/>
            </a:pPr>
            <a:r>
              <a:rPr lang="en-US"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How to get started:</a:t>
            </a:r>
            <a:br>
              <a:rPr lang="en-US"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en-US"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Create an account on Castle Branch</a:t>
            </a:r>
          </a:p>
          <a:p>
            <a:pPr marL="0" indent="0" algn="ctr">
              <a:buNone/>
            </a:pPr>
            <a:endParaRPr lang="en-US" sz="2200" spc="600" dirty="0">
              <a:solidFill>
                <a:srgbClr val="FFFF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67054" y="1934165"/>
            <a:ext cx="8871438" cy="4459682"/>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1: Go to </a:t>
            </a:r>
            <a:r>
              <a:rPr lang="en-US" dirty="0">
                <a:latin typeface="Times New Roman" panose="02020603050405020304" pitchFamily="18" charset="0"/>
                <a:cs typeface="Times New Roman" panose="02020603050405020304" pitchFamily="18" charset="0"/>
                <a:hlinkClick r:id="rId3"/>
              </a:rPr>
              <a:t>https://uky-health.castlebranch.com/UK33 </a:t>
            </a:r>
            <a:r>
              <a:rPr lang="en-US" dirty="0">
                <a:latin typeface="Times New Roman" panose="02020603050405020304" pitchFamily="18" charset="0"/>
                <a:cs typeface="Times New Roman" panose="02020603050405020304" pitchFamily="18" charset="0"/>
              </a:rPr>
              <a:t>(copy and paste this link)</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2: Select “Place Order”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3: Select Clinical Leadership and Management</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4: Select “UK34”  “I need to order my initial Background Check, Drug Test, and Medical Document Manager”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5: Review and place your order</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You will need your personal information including SSN for this portion</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 designation: undergraduate</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Degree/certification: BHS Clinical Leadership and Management</a:t>
            </a:r>
          </a:p>
          <a:p>
            <a:pPr lvl="1">
              <a:lnSpc>
                <a:spcPct val="150000"/>
              </a:lnSpc>
            </a:pPr>
            <a:r>
              <a:rPr lang="en-US" sz="1600" b="1" dirty="0">
                <a:highlight>
                  <a:srgbClr val="FFFF00"/>
                </a:highlight>
                <a:latin typeface="Times New Roman" panose="02020603050405020304" pitchFamily="18" charset="0"/>
                <a:cs typeface="Times New Roman" panose="02020603050405020304" pitchFamily="18" charset="0"/>
              </a:rPr>
              <a:t>Cost is $103 and includes Background Check, </a:t>
            </a:r>
            <a:r>
              <a:rPr lang="en-US" sz="1600" b="1">
                <a:highlight>
                  <a:srgbClr val="FFFF00"/>
                </a:highlight>
                <a:latin typeface="Times New Roman" panose="02020603050405020304" pitchFamily="18" charset="0"/>
                <a:cs typeface="Times New Roman" panose="02020603050405020304" pitchFamily="18" charset="0"/>
              </a:rPr>
              <a:t>Drug Testing </a:t>
            </a:r>
            <a:r>
              <a:rPr lang="en-US" sz="1600" b="1" dirty="0">
                <a:highlight>
                  <a:srgbClr val="FFFF00"/>
                </a:highlight>
                <a:latin typeface="Times New Roman" panose="02020603050405020304" pitchFamily="18" charset="0"/>
                <a:cs typeface="Times New Roman" panose="02020603050405020304" pitchFamily="18" charset="0"/>
              </a:rPr>
              <a:t>and Medical Document Manager</a:t>
            </a:r>
            <a:endParaRPr lang="en-US" sz="1600" dirty="0">
              <a:solidFill>
                <a:srgbClr val="183F81"/>
              </a:solidFill>
              <a:highlight>
                <a:srgbClr val="FFFF00"/>
              </a:highlight>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1400" dirty="0">
              <a:solidFill>
                <a:srgbClr val="183F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59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6213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2637"/>
            <a:ext cx="914400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105508" y="481192"/>
            <a:ext cx="8894113"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Times New Roman" panose="02020603050405020304" pitchFamily="18" charset="0"/>
                <a:cs typeface="Times New Roman" panose="02020603050405020304" pitchFamily="18" charset="0"/>
              </a:rPr>
              <a:t>Background Check and Drug Screen</a:t>
            </a:r>
            <a:endParaRPr lang="en-US" sz="36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2124688" y="1565130"/>
            <a:ext cx="7019312" cy="50967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background check will begin immediately upon purchasing. </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Instructions for your Drug Screening will be provided within your Castle Branch “To Do List” within three business days. </a:t>
            </a:r>
          </a:p>
          <a:p>
            <a:pPr marL="726948" lvl="1"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Download the registration form and locate a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near you to process the specimen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must be done at 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your responsibility to make sure that you allow enough time for us to receive the result prior to the start of the semester.</a:t>
            </a:r>
          </a:p>
          <a:p>
            <a:pPr marL="726948" lvl="1" indent="-342900" defTabSz="914400">
              <a:spcBef>
                <a:spcPct val="20000"/>
              </a:spcBef>
              <a:buSzPct val="600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For issues processing a drug screen, please call CastleBranch directly at (888) 723-4263</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47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pic>
        <p:nvPicPr>
          <p:cNvPr id="3" name="Picture 2"/>
          <p:cNvPicPr>
            <a:picLocks noChangeAspect="1"/>
          </p:cNvPicPr>
          <p:nvPr/>
        </p:nvPicPr>
        <p:blipFill>
          <a:blip r:embed="rId5"/>
          <a:stretch>
            <a:fillRect/>
          </a:stretch>
        </p:blipFill>
        <p:spPr>
          <a:xfrm>
            <a:off x="637978" y="2140109"/>
            <a:ext cx="3916111" cy="2743200"/>
          </a:xfrm>
          <a:prstGeom prst="rect">
            <a:avLst/>
          </a:prstGeom>
        </p:spPr>
      </p:pic>
      <p:sp>
        <p:nvSpPr>
          <p:cNvPr id="6" name="TextBox 5"/>
          <p:cNvSpPr txBox="1"/>
          <p:nvPr/>
        </p:nvSpPr>
        <p:spPr>
          <a:xfrm>
            <a:off x="1212514" y="1661247"/>
            <a:ext cx="2767037" cy="369332"/>
          </a:xfrm>
          <a:prstGeom prst="rect">
            <a:avLst/>
          </a:prstGeom>
          <a:solidFill>
            <a:srgbClr val="151E37"/>
          </a:solidFill>
        </p:spPr>
        <p:txBody>
          <a:bodyPr wrap="square" rtlCol="0">
            <a:spAutoFit/>
          </a:bodyPr>
          <a:lstStyle/>
          <a:p>
            <a:r>
              <a:rPr lang="en-US" dirty="0">
                <a:solidFill>
                  <a:schemeClr val="bg1"/>
                </a:solidFill>
              </a:rPr>
              <a:t>Example of uploaded card:</a:t>
            </a:r>
          </a:p>
        </p:txBody>
      </p:sp>
      <p:sp>
        <p:nvSpPr>
          <p:cNvPr id="22" name="Title 21"/>
          <p:cNvSpPr>
            <a:spLocks noGrp="1"/>
          </p:cNvSpPr>
          <p:nvPr>
            <p:ph type="title"/>
          </p:nvPr>
        </p:nvSpPr>
        <p:spPr>
          <a:solidFill>
            <a:srgbClr val="151E37"/>
          </a:solidFill>
        </p:spPr>
        <p:txBody>
          <a:bodyPr/>
          <a:lstStyle/>
          <a:p>
            <a:r>
              <a:rPr lang="en-US" dirty="0">
                <a:solidFill>
                  <a:schemeClr val="bg1"/>
                </a:solidFill>
                <a:latin typeface="Times New Roman" panose="02020603050405020304" pitchFamily="18" charset="0"/>
                <a:cs typeface="Times New Roman" panose="02020603050405020304" pitchFamily="18" charset="0"/>
              </a:rPr>
              <a:t>Health Insurance</a:t>
            </a:r>
          </a:p>
        </p:txBody>
      </p:sp>
      <p:sp>
        <p:nvSpPr>
          <p:cNvPr id="24" name="Content Placeholder 23"/>
          <p:cNvSpPr>
            <a:spLocks noGrp="1"/>
          </p:cNvSpPr>
          <p:nvPr>
            <p:ph sz="half" idx="2"/>
          </p:nvPr>
        </p:nvSpPr>
        <p:spPr>
          <a:xfrm>
            <a:off x="4648200" y="1478122"/>
            <a:ext cx="4038600" cy="4495923"/>
          </a:xfrm>
        </p:spPr>
        <p:txBody>
          <a:bodyPr>
            <a:normAutofit fontScale="92500" lnSpcReduction="10000"/>
          </a:bodyPr>
          <a:lstStyle/>
          <a:p>
            <a:pPr lvl="0">
              <a:buFont typeface="Wingdings" panose="05000000000000000000" pitchFamily="2" charset="2"/>
              <a:buChar char="Ø"/>
            </a:pPr>
            <a:r>
              <a:rPr lang="en-US" sz="2000" dirty="0">
                <a:solidFill>
                  <a:prstClr val="white"/>
                </a:solidFill>
              </a:rPr>
              <a:t>You must provide a copy of your current health insurance card or proof of coverage.</a:t>
            </a:r>
          </a:p>
          <a:p>
            <a:pPr lvl="0">
              <a:buFont typeface="Wingdings" panose="05000000000000000000" pitchFamily="2" charset="2"/>
              <a:buChar char="Ø"/>
            </a:pPr>
            <a:r>
              <a:rPr lang="en-US" sz="2000" u="sng" dirty="0">
                <a:solidFill>
                  <a:prstClr val="white"/>
                </a:solidFill>
              </a:rPr>
              <a:t>Please make sure your name is on card.  If your name is different than the name listed on the card, you will need to upload documentation showing you are covered under the name listed on the card, along with a copy of the front and back of your insurance card.</a:t>
            </a:r>
          </a:p>
          <a:p>
            <a:pPr lvl="0">
              <a:buFont typeface="Wingdings" panose="05000000000000000000" pitchFamily="2" charset="2"/>
              <a:buChar char="Ø"/>
            </a:pPr>
            <a:r>
              <a:rPr lang="en-US" sz="2000" dirty="0">
                <a:solidFill>
                  <a:prstClr val="white"/>
                </a:solidFill>
              </a:rPr>
              <a:t>Make sure that you upload a copy of the front AND the back of the insurance card and any other proof of insurance documents needed as 1 upload/submission.</a:t>
            </a:r>
            <a:endParaRPr lang="en-US" dirty="0"/>
          </a:p>
          <a:p>
            <a:endParaRPr lang="en-US" dirty="0"/>
          </a:p>
        </p:txBody>
      </p:sp>
    </p:spTree>
    <p:extLst>
      <p:ext uri="{BB962C8B-B14F-4D97-AF65-F5344CB8AC3E}">
        <p14:creationId xmlns:p14="http://schemas.microsoft.com/office/powerpoint/2010/main" val="390820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endParaRPr lang="en-US" sz="1600" dirty="0"/>
          </a:p>
          <a:p>
            <a:pPr lvl="1">
              <a:buFont typeface="Courier New" panose="02070309020205020404" pitchFamily="49" charset="0"/>
              <a:buChar char="o"/>
            </a:pPr>
            <a:r>
              <a:rPr lang="en-US" sz="1600" dirty="0"/>
              <a:t>Any flu shot administered outside of this window for the current flu season will be rejected.  </a:t>
            </a:r>
          </a:p>
          <a:p>
            <a:pPr marL="384048" lvl="1" indent="0">
              <a:buNone/>
            </a:pPr>
            <a:endParaRPr lang="en-US" sz="1600" dirty="0"/>
          </a:p>
          <a:p>
            <a:pPr lvl="1">
              <a:buFont typeface="Courier New" panose="02070309020205020404" pitchFamily="49" charset="0"/>
              <a:buChar char="o"/>
            </a:pPr>
            <a:r>
              <a:rPr lang="en-US" sz="1600" dirty="0">
                <a:solidFill>
                  <a:prstClr val="white"/>
                </a:solidFill>
                <a:latin typeface="Palatino Linotype" panose="02040502050505030304" pitchFamily="18" charset="0"/>
                <a:cs typeface="Times New Roman" panose="02020603050405020304" pitchFamily="18" charset="0"/>
              </a:rPr>
              <a:t>If flu immunization is completed on UK Campus, your document will automatically be uploaded in your MyChart in your </a:t>
            </a:r>
            <a:r>
              <a:rPr lang="en-US" sz="1600" dirty="0" err="1">
                <a:solidFill>
                  <a:prstClr val="white"/>
                </a:solidFill>
                <a:latin typeface="Palatino Linotype" panose="02040502050505030304" pitchFamily="18" charset="0"/>
                <a:cs typeface="Times New Roman" panose="02020603050405020304" pitchFamily="18" charset="0"/>
              </a:rPr>
              <a:t>myUK</a:t>
            </a:r>
            <a:r>
              <a:rPr lang="en-US" sz="1600" dirty="0">
                <a:solidFill>
                  <a:prstClr val="white"/>
                </a:solidFill>
                <a:latin typeface="Palatino Linotype" panose="02040502050505030304" pitchFamily="18" charset="0"/>
                <a:cs typeface="Times New Roman" panose="02020603050405020304" pitchFamily="18" charset="0"/>
              </a:rPr>
              <a:t> </a:t>
            </a:r>
          </a:p>
          <a:p>
            <a:pPr marL="384048" lvl="1" indent="0">
              <a:buNone/>
            </a:pPr>
            <a:endParaRPr lang="en-US" sz="1600" dirty="0">
              <a:solidFill>
                <a:prstClr val="white"/>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sz="1800" dirty="0">
                <a:solidFill>
                  <a:srgbClr val="FFC000"/>
                </a:solidFill>
              </a:rPr>
              <a:t>This requirement has a different deadline than the others. You must complete this by </a:t>
            </a:r>
            <a:r>
              <a:rPr lang="en-US" sz="1800" b="1" u="sng" dirty="0">
                <a:solidFill>
                  <a:srgbClr val="FFC000"/>
                </a:solidFill>
              </a:rPr>
              <a:t>November 1</a:t>
            </a:r>
            <a:r>
              <a:rPr lang="en-US" sz="1800" b="1" u="sng" baseline="30000" dirty="0">
                <a:solidFill>
                  <a:srgbClr val="FFC000"/>
                </a:solidFill>
              </a:rPr>
              <a:t>st</a:t>
            </a:r>
            <a:r>
              <a:rPr lang="en-US" sz="1800" dirty="0">
                <a:solidFill>
                  <a:srgbClr val="FFC000"/>
                </a:solidFill>
              </a:rPr>
              <a:t>.</a:t>
            </a:r>
          </a:p>
          <a:p>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78222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7684472"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solidFill>
                  <a:schemeClr val="bg1"/>
                </a:solidFill>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106017" y="1513413"/>
            <a:ext cx="8905633" cy="5072158"/>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- 2 step TB skin test  (2 separate TB skin tests given at least 1 week apart </a:t>
            </a:r>
            <a:r>
              <a:rPr lang="en-US" sz="20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IGRA Blood test)  Annual renewal is 1 step TB skin test or IGRA Blood test.</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 </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87093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1E3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1161</Words>
  <Application>Microsoft Office PowerPoint</Application>
  <PresentationFormat>On-screen Show (4:3)</PresentationFormat>
  <Paragraphs>111</Paragraphs>
  <Slides>13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Courier New</vt:lpstr>
      <vt:lpstr>Palatino Linotype</vt:lpstr>
      <vt:lpstr>Times New Roman</vt:lpstr>
      <vt:lpstr>Trebuchet MS</vt:lpstr>
      <vt:lpstr>Wingdings</vt:lpstr>
      <vt:lpstr>Office Theme</vt:lpstr>
      <vt:lpstr>Elemental</vt:lpstr>
      <vt:lpstr>PowerPoint Presentation</vt:lpstr>
      <vt:lpstr>PowerPoint Presentation</vt:lpstr>
      <vt:lpstr>PowerPoint Presentation</vt:lpstr>
      <vt:lpstr>PowerPoint Presentation</vt:lpstr>
      <vt:lpstr>PowerPoint Presentation</vt:lpstr>
      <vt:lpstr>PowerPoint Presentation</vt:lpstr>
      <vt:lpstr>Health Insurance</vt:lpstr>
      <vt:lpstr>Influenza Vaccination</vt:lpstr>
      <vt:lpstr>PowerPoint Presentation</vt:lpstr>
      <vt:lpstr>Tuberculosis Test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 Clark</dc:creator>
  <cp:lastModifiedBy>Edge, Tammy W.</cp:lastModifiedBy>
  <cp:revision>215</cp:revision>
  <dcterms:created xsi:type="dcterms:W3CDTF">2016-08-03T17:20:39Z</dcterms:created>
  <dcterms:modified xsi:type="dcterms:W3CDTF">2023-02-13T13:19:18Z</dcterms:modified>
</cp:coreProperties>
</file>