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73" r:id="rId4"/>
    <p:sldId id="281" r:id="rId5"/>
    <p:sldId id="258" r:id="rId6"/>
    <p:sldId id="259" r:id="rId7"/>
    <p:sldId id="260" r:id="rId8"/>
    <p:sldId id="261" r:id="rId9"/>
    <p:sldId id="262" r:id="rId10"/>
    <p:sldId id="263" r:id="rId11"/>
    <p:sldId id="276" r:id="rId12"/>
    <p:sldId id="277" r:id="rId13"/>
    <p:sldId id="278" r:id="rId14"/>
    <p:sldId id="279" r:id="rId15"/>
    <p:sldId id="280" r:id="rId16"/>
    <p:sldId id="265" r:id="rId17"/>
    <p:sldId id="266" r:id="rId18"/>
    <p:sldId id="268" r:id="rId19"/>
    <p:sldId id="269" r:id="rId20"/>
    <p:sldId id="270" r:id="rId21"/>
    <p:sldId id="271" r:id="rId22"/>
    <p:sldId id="272" r:id="rId23"/>
    <p:sldId id="275" r:id="rId24"/>
    <p:sldId id="267"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28B39-CB44-4A49-9872-E7783D42637C}" type="datetimeFigureOut">
              <a:rPr lang="en-US" smtClean="0"/>
              <a:t>1/20/2023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8614F-1B9B-4E16-8783-027420005E36}" type="slidenum">
              <a:rPr lang="en-US" smtClean="0"/>
              <a:t>‹#›</a:t>
            </a:fld>
            <a:endParaRPr lang="en-US"/>
          </a:p>
        </p:txBody>
      </p:sp>
    </p:spTree>
    <p:extLst>
      <p:ext uri="{BB962C8B-B14F-4D97-AF65-F5344CB8AC3E}">
        <p14:creationId xmlns:p14="http://schemas.microsoft.com/office/powerpoint/2010/main" val="55701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a:t>
            </a:fld>
            <a:endParaRPr lang="en-US"/>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16</a:t>
            </a:fld>
            <a:endParaRPr lang="en-US"/>
          </a:p>
        </p:txBody>
      </p:sp>
    </p:spTree>
    <p:extLst>
      <p:ext uri="{BB962C8B-B14F-4D97-AF65-F5344CB8AC3E}">
        <p14:creationId xmlns:p14="http://schemas.microsoft.com/office/powerpoint/2010/main" val="90799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17</a:t>
            </a:fld>
            <a:endParaRPr lang="en-US"/>
          </a:p>
        </p:txBody>
      </p:sp>
    </p:spTree>
    <p:extLst>
      <p:ext uri="{BB962C8B-B14F-4D97-AF65-F5344CB8AC3E}">
        <p14:creationId xmlns:p14="http://schemas.microsoft.com/office/powerpoint/2010/main" val="322653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18</a:t>
            </a:fld>
            <a:endParaRPr lang="en-US"/>
          </a:p>
        </p:txBody>
      </p:sp>
    </p:spTree>
    <p:extLst>
      <p:ext uri="{BB962C8B-B14F-4D97-AF65-F5344CB8AC3E}">
        <p14:creationId xmlns:p14="http://schemas.microsoft.com/office/powerpoint/2010/main" val="67685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19</a:t>
            </a:fld>
            <a:endParaRPr lang="en-US"/>
          </a:p>
        </p:txBody>
      </p:sp>
    </p:spTree>
    <p:extLst>
      <p:ext uri="{BB962C8B-B14F-4D97-AF65-F5344CB8AC3E}">
        <p14:creationId xmlns:p14="http://schemas.microsoft.com/office/powerpoint/2010/main" val="280392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20</a:t>
            </a:fld>
            <a:endParaRPr lang="en-US"/>
          </a:p>
        </p:txBody>
      </p:sp>
    </p:spTree>
    <p:extLst>
      <p:ext uri="{BB962C8B-B14F-4D97-AF65-F5344CB8AC3E}">
        <p14:creationId xmlns:p14="http://schemas.microsoft.com/office/powerpoint/2010/main" val="290649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21</a:t>
            </a:fld>
            <a:endParaRPr lang="en-US"/>
          </a:p>
        </p:txBody>
      </p:sp>
    </p:spTree>
    <p:extLst>
      <p:ext uri="{BB962C8B-B14F-4D97-AF65-F5344CB8AC3E}">
        <p14:creationId xmlns:p14="http://schemas.microsoft.com/office/powerpoint/2010/main" val="46385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22</a:t>
            </a:fld>
            <a:endParaRPr lang="en-US"/>
          </a:p>
        </p:txBody>
      </p:sp>
    </p:spTree>
    <p:extLst>
      <p:ext uri="{BB962C8B-B14F-4D97-AF65-F5344CB8AC3E}">
        <p14:creationId xmlns:p14="http://schemas.microsoft.com/office/powerpoint/2010/main" val="424981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23</a:t>
            </a:fld>
            <a:endParaRPr lang="en-US"/>
          </a:p>
        </p:txBody>
      </p:sp>
    </p:spTree>
    <p:extLst>
      <p:ext uri="{BB962C8B-B14F-4D97-AF65-F5344CB8AC3E}">
        <p14:creationId xmlns:p14="http://schemas.microsoft.com/office/powerpoint/2010/main" val="130965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24</a:t>
            </a:fld>
            <a:endParaRPr lang="en-US"/>
          </a:p>
        </p:txBody>
      </p:sp>
    </p:spTree>
    <p:extLst>
      <p:ext uri="{BB962C8B-B14F-4D97-AF65-F5344CB8AC3E}">
        <p14:creationId xmlns:p14="http://schemas.microsoft.com/office/powerpoint/2010/main" val="187334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a:t>
            </a:fld>
            <a:endParaRPr lang="en-US"/>
          </a:p>
        </p:txBody>
      </p:sp>
    </p:spTree>
    <p:extLst>
      <p:ext uri="{BB962C8B-B14F-4D97-AF65-F5344CB8AC3E}">
        <p14:creationId xmlns:p14="http://schemas.microsoft.com/office/powerpoint/2010/main" val="2833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3</a:t>
            </a:fld>
            <a:endParaRPr lang="en-US"/>
          </a:p>
        </p:txBody>
      </p:sp>
    </p:spTree>
    <p:extLst>
      <p:ext uri="{BB962C8B-B14F-4D97-AF65-F5344CB8AC3E}">
        <p14:creationId xmlns:p14="http://schemas.microsoft.com/office/powerpoint/2010/main" val="350070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5</a:t>
            </a:fld>
            <a:endParaRPr lang="en-US"/>
          </a:p>
        </p:txBody>
      </p:sp>
    </p:spTree>
    <p:extLst>
      <p:ext uri="{BB962C8B-B14F-4D97-AF65-F5344CB8AC3E}">
        <p14:creationId xmlns:p14="http://schemas.microsoft.com/office/powerpoint/2010/main" val="303877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6</a:t>
            </a:fld>
            <a:endParaRPr lang="en-US"/>
          </a:p>
        </p:txBody>
      </p:sp>
    </p:spTree>
    <p:extLst>
      <p:ext uri="{BB962C8B-B14F-4D97-AF65-F5344CB8AC3E}">
        <p14:creationId xmlns:p14="http://schemas.microsoft.com/office/powerpoint/2010/main" val="209749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7</a:t>
            </a:fld>
            <a:endParaRPr lang="en-US"/>
          </a:p>
        </p:txBody>
      </p:sp>
    </p:spTree>
    <p:extLst>
      <p:ext uri="{BB962C8B-B14F-4D97-AF65-F5344CB8AC3E}">
        <p14:creationId xmlns:p14="http://schemas.microsoft.com/office/powerpoint/2010/main" val="56081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8</a:t>
            </a:fld>
            <a:endParaRPr lang="en-US"/>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9</a:t>
            </a:fld>
            <a:endParaRPr lang="en-US"/>
          </a:p>
        </p:txBody>
      </p:sp>
    </p:spTree>
    <p:extLst>
      <p:ext uri="{BB962C8B-B14F-4D97-AF65-F5344CB8AC3E}">
        <p14:creationId xmlns:p14="http://schemas.microsoft.com/office/powerpoint/2010/main" val="37369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10</a:t>
            </a:fld>
            <a:endParaRPr lang="en-US"/>
          </a:p>
        </p:txBody>
      </p:sp>
    </p:spTree>
    <p:extLst>
      <p:ext uri="{BB962C8B-B14F-4D97-AF65-F5344CB8AC3E}">
        <p14:creationId xmlns:p14="http://schemas.microsoft.com/office/powerpoint/2010/main" val="30903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1/20/2023</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1/20/2023</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1/20/2023</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1/20/2023</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1/20/2023</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1/20/2023</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1/20/2023</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1/20/2023</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1/20/2023</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1/20/2023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www.uky.edu/chs/sites/chs.uky.edu/files/Behavioral-Standards-Commitment-Form.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redcross.org/take-a-class/bl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cpr.heart.org/AHAECC/CPRAndECC/Training/HealthcareProfessional/BasicLifeSupportBLS/UCM_473189_Basic-Life-Support-BLS.j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ky.edu/chs/sites/chs.uky.edu/files/PT/pt_student_physical_form_health_record.doc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hs.uky.edu/classes/classes_ohs_0001.php#bloodborne_pathogens_genera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uk.instructure.com/enroll/9RWC4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ky-health.castlebranch.com/UK3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000" b="1" dirty="0"/>
              <a:t>Compliance Requirements </a:t>
            </a:r>
            <a:br>
              <a:rPr lang="en-US" sz="4000" b="1" dirty="0"/>
            </a:br>
            <a:r>
              <a:rPr lang="en-US" sz="4000" b="1" dirty="0"/>
              <a:t>for Physical Therapy Students</a:t>
            </a:r>
          </a:p>
        </p:txBody>
      </p:sp>
      <p:sp>
        <p:nvSpPr>
          <p:cNvPr id="3" name="Subtitle 2"/>
          <p:cNvSpPr>
            <a:spLocks noGrp="1"/>
          </p:cNvSpPr>
          <p:nvPr>
            <p:ph type="subTitle" idx="1"/>
          </p:nvPr>
        </p:nvSpPr>
        <p:spPr>
          <a:xfrm>
            <a:off x="1485900" y="2590800"/>
            <a:ext cx="6248400" cy="2514600"/>
          </a:xfrm>
          <a:solidFill>
            <a:schemeClr val="tx2">
              <a:lumMod val="10000"/>
            </a:schemeClr>
          </a:solidFill>
        </p:spPr>
        <p:txBody>
          <a:bodyPr>
            <a:normAutofit fontScale="85000" lnSpcReduction="2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r>
              <a:rPr lang="en-US" dirty="0"/>
              <a:t>or</a:t>
            </a:r>
          </a:p>
          <a:p>
            <a:pPr algn="ctr"/>
            <a:r>
              <a:rPr lang="en-US" dirty="0"/>
              <a:t>Phone: 859.218.0472</a:t>
            </a:r>
          </a:p>
          <a:p>
            <a:pPr algn="ctr"/>
            <a:endParaRPr lang="en-US" dirty="0"/>
          </a:p>
          <a:p>
            <a:pPr algn="ctr"/>
            <a:r>
              <a:rPr lang="en-US" dirty="0">
                <a:hlinkClick r:id="rId4"/>
              </a:rPr>
              <a:t>https://www.uky.edu/chs/current-students/compliance-background-checks-and-drug-screens</a:t>
            </a:r>
            <a:endParaRPr lang="en-US" dirty="0"/>
          </a:p>
          <a:p>
            <a:pPr algn="ctr"/>
            <a:r>
              <a:rPr lang="en-US" dirty="0"/>
              <a:t>C.T. Wethington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638800" y="1263162"/>
            <a:ext cx="3349752" cy="5257800"/>
          </a:xfrm>
        </p:spPr>
        <p:txBody>
          <a:bodyPr>
            <a:normAutofit fontScale="92500" lnSpcReduction="20000"/>
          </a:bodyPr>
          <a:lstStyle/>
          <a:p>
            <a:pPr>
              <a:buFont typeface="Wingdings" panose="05000000000000000000" pitchFamily="2" charset="2"/>
              <a:buChar char="Ø"/>
            </a:pPr>
            <a:r>
              <a:rPr lang="en-US" sz="2400" dirty="0"/>
              <a:t>You will need to get a flu shot for the </a:t>
            </a:r>
            <a:r>
              <a:rPr lang="en-US" sz="2400" b="1" dirty="0"/>
              <a:t>current flu season SEPT 1 – MARCH 31</a:t>
            </a:r>
            <a:r>
              <a:rPr lang="en-US" sz="2400" dirty="0"/>
              <a:t>.</a:t>
            </a:r>
          </a:p>
          <a:p>
            <a:pPr lvl="1">
              <a:buFont typeface="Courier New" panose="02070309020205020404" pitchFamily="49" charset="0"/>
              <a:buChar char="o"/>
            </a:pPr>
            <a:r>
              <a:rPr lang="en-US" sz="2000" dirty="0"/>
              <a:t>Any flu shot administered outside of the current flu season will be rejected.</a:t>
            </a:r>
            <a:r>
              <a:rPr lang="en-US" sz="2200" dirty="0"/>
              <a:t> </a:t>
            </a:r>
          </a:p>
          <a:p>
            <a:pPr lvl="1">
              <a:buFont typeface="Courier New" panose="02070309020205020404" pitchFamily="49" charset="0"/>
              <a:buChar char="o"/>
            </a:pPr>
            <a:r>
              <a:rPr lang="en-US" sz="2200" dirty="0"/>
              <a:t>Note that this document will look a little different depending on where you get your flu shot. </a:t>
            </a:r>
          </a:p>
          <a:p>
            <a:pPr>
              <a:buFont typeface="Wingdings" panose="05000000000000000000" pitchFamily="2" charset="2"/>
              <a:buChar char="Ø"/>
            </a:pPr>
            <a:r>
              <a:rPr lang="en-US" sz="2400" u="sng" dirty="0">
                <a:solidFill>
                  <a:srgbClr val="FFC000"/>
                </a:solidFill>
              </a:rPr>
              <a:t>This requirement has a different deadline than the others. You must complete this by November 1</a:t>
            </a:r>
            <a:r>
              <a:rPr lang="en-US" sz="2400" u="sng" baseline="30000" dirty="0">
                <a:solidFill>
                  <a:srgbClr val="FFC000"/>
                </a:solidFill>
              </a:rPr>
              <a:t>st</a:t>
            </a:r>
            <a:r>
              <a:rPr lang="en-US" sz="2400" u="sng" dirty="0">
                <a:solidFill>
                  <a:srgbClr val="FFC000"/>
                </a:solidFill>
              </a:rPr>
              <a:t>. </a:t>
            </a:r>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46592" y="1828800"/>
            <a:ext cx="538634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2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a:solidFill>
            <a:schemeClr val="tx2">
              <a:lumMod val="10000"/>
            </a:schemeClr>
          </a:solidFill>
          <a:ln w="76200">
            <a:solidFill>
              <a:schemeClr val="tx2">
                <a:lumMod val="10000"/>
              </a:schemeClr>
            </a:solidFill>
          </a:ln>
        </p:spPr>
        <p:txBody>
          <a:bodyPr/>
          <a:lstStyle/>
          <a:p>
            <a:pPr algn="ctr"/>
            <a:r>
              <a:rPr lang="en-US" dirty="0"/>
              <a:t>Required Immunizations</a:t>
            </a:r>
          </a:p>
        </p:txBody>
      </p:sp>
      <p:sp>
        <p:nvSpPr>
          <p:cNvPr id="3" name="Content Placeholder 2"/>
          <p:cNvSpPr>
            <a:spLocks noGrp="1"/>
          </p:cNvSpPr>
          <p:nvPr>
            <p:ph sz="quarter" idx="13"/>
          </p:nvPr>
        </p:nvSpPr>
        <p:spPr>
          <a:xfrm>
            <a:off x="838200" y="1676400"/>
            <a:ext cx="7239000" cy="4495800"/>
          </a:xfrm>
          <a:ln w="57150">
            <a:noFill/>
          </a:ln>
        </p:spPr>
        <p:txBody>
          <a:bodyPr/>
          <a:lstStyle/>
          <a:p>
            <a:pPr>
              <a:buFont typeface="Wingdings" panose="05000000000000000000" pitchFamily="2" charset="2"/>
              <a:buChar char="Ø"/>
            </a:pPr>
            <a:r>
              <a:rPr lang="en-US" dirty="0"/>
              <a:t>Required vaccines: please obtain documentation from your healthcare provider.</a:t>
            </a:r>
          </a:p>
          <a:p>
            <a:pPr lvl="1">
              <a:buFont typeface="Courier New" panose="02070309020205020404" pitchFamily="49" charset="0"/>
              <a:buChar char="o"/>
            </a:pPr>
            <a:r>
              <a:rPr lang="en-US" dirty="0"/>
              <a:t>Tuberculosis IGRA, QuantiFERON, or 2 Step TB skin test</a:t>
            </a:r>
          </a:p>
          <a:p>
            <a:pPr lvl="1">
              <a:buFont typeface="Courier New" panose="02070309020205020404" pitchFamily="49" charset="0"/>
              <a:buChar char="o"/>
            </a:pPr>
            <a:r>
              <a:rPr lang="en-US" dirty="0" err="1"/>
              <a:t>Hep</a:t>
            </a:r>
            <a:r>
              <a:rPr lang="en-US" dirty="0"/>
              <a:t> B</a:t>
            </a:r>
          </a:p>
          <a:p>
            <a:pPr lvl="1">
              <a:buFont typeface="Courier New" panose="02070309020205020404" pitchFamily="49" charset="0"/>
              <a:buChar char="o"/>
            </a:pPr>
            <a:r>
              <a:rPr lang="en-US" dirty="0"/>
              <a:t>MMR </a:t>
            </a:r>
          </a:p>
          <a:p>
            <a:pPr lvl="1">
              <a:buFont typeface="Courier New" panose="02070309020205020404" pitchFamily="49" charset="0"/>
              <a:buChar char="o"/>
            </a:pPr>
            <a:r>
              <a:rPr lang="en-US" dirty="0"/>
              <a:t>Varicella</a:t>
            </a:r>
          </a:p>
          <a:p>
            <a:pPr lvl="1">
              <a:buFont typeface="Courier New" panose="02070309020205020404" pitchFamily="49" charset="0"/>
              <a:buChar char="o"/>
            </a:pPr>
            <a:r>
              <a:rPr lang="en-US" dirty="0" err="1"/>
              <a:t>Tdap</a:t>
            </a:r>
            <a:endParaRPr lang="en-US" dirty="0"/>
          </a:p>
          <a:p>
            <a:pPr>
              <a:buFont typeface="Wingdings" panose="05000000000000000000" pitchFamily="2" charset="2"/>
              <a:buChar char="Ø"/>
            </a:pPr>
            <a:r>
              <a:rPr lang="en-US" dirty="0"/>
              <a:t>Vaccines can  be administered by University Health Services (UHS).</a:t>
            </a:r>
          </a:p>
          <a:p>
            <a:pPr>
              <a:buFont typeface="Wingdings" panose="05000000000000000000" pitchFamily="2" charset="2"/>
              <a:buChar char="Ø"/>
            </a:pPr>
            <a:r>
              <a:rPr lang="en-US" dirty="0"/>
              <a:t>Appointments may be made by calling 859-323-2778.</a:t>
            </a:r>
          </a:p>
        </p:txBody>
      </p:sp>
    </p:spTree>
    <p:extLst>
      <p:ext uri="{BB962C8B-B14F-4D97-AF65-F5344CB8AC3E}">
        <p14:creationId xmlns:p14="http://schemas.microsoft.com/office/powerpoint/2010/main" val="425396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240" y="56388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000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idx="1"/>
          </p:nvPr>
        </p:nvSpPr>
        <p:spPr/>
      </p:sp>
      <p:sp>
        <p:nvSpPr>
          <p:cNvPr id="5" name="Text Placeholder 4"/>
          <p:cNvSpPr>
            <a:spLocks noGrp="1"/>
          </p:cNvSpPr>
          <p:nvPr>
            <p:ph type="body" sz="half" idx="2"/>
          </p:nvPr>
        </p:nvSpPr>
        <p:spPr>
          <a:xfrm>
            <a:off x="1600200" y="3453046"/>
            <a:ext cx="6172200" cy="1042753"/>
          </a:xfrm>
          <a:solidFill>
            <a:schemeClr val="tx2">
              <a:lumMod val="10000"/>
            </a:schemeClr>
          </a:solidFill>
        </p:spPr>
        <p:txBody>
          <a:bodyPr>
            <a:normAutofit lnSpcReduction="10000"/>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flipH="1" flipV="1">
            <a:off x="4526281" y="7239000"/>
            <a:ext cx="45719" cy="45719"/>
          </a:xfrm>
        </p:spPr>
        <p:txBody>
          <a:bodyPr/>
          <a:lstStyle/>
          <a:p>
            <a:pPr algn="ctr"/>
            <a:endParaRPr lang="en-US" sz="2000" b="1" u="sng" dirty="0"/>
          </a:p>
        </p:txBody>
      </p:sp>
      <p:graphicFrame>
        <p:nvGraphicFramePr>
          <p:cNvPr id="6" name="Table 5"/>
          <p:cNvGraphicFramePr>
            <a:graphicFrameLocks noGrp="1"/>
          </p:cNvGraphicFramePr>
          <p:nvPr>
            <p:extLst>
              <p:ext uri="{D42A27DB-BD31-4B8C-83A1-F6EECF244321}">
                <p14:modId xmlns:p14="http://schemas.microsoft.com/office/powerpoint/2010/main" val="3112434124"/>
              </p:ext>
            </p:extLst>
          </p:nvPr>
        </p:nvGraphicFramePr>
        <p:xfrm>
          <a:off x="914400" y="228601"/>
          <a:ext cx="7315200" cy="3124200"/>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time.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303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4736861"/>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chemeClr val="tx1"/>
                          </a:solidFill>
                          <a:effectLst/>
                        </a:rPr>
                        <a:t>VARICELLA  (Please note that oral history of disease or an X on immunization record  is not accepted.) </a:t>
                      </a:r>
                    </a:p>
                    <a:p>
                      <a:pPr marL="0" marR="0" algn="l">
                        <a:spcBef>
                          <a:spcPts val="0"/>
                        </a:spcBef>
                        <a:spcAft>
                          <a:spcPts val="0"/>
                        </a:spcAft>
                      </a:pPr>
                      <a:r>
                        <a:rPr lang="en-US" sz="1600" dirty="0">
                          <a:solidFill>
                            <a:schemeClr val="tx1"/>
                          </a:solidFill>
                          <a:effectLst/>
                        </a:rPr>
                        <a:t> </a:t>
                      </a:r>
                    </a:p>
                    <a:p>
                      <a:pPr marL="0" marR="0" algn="l">
                        <a:spcBef>
                          <a:spcPts val="0"/>
                        </a:spcBef>
                        <a:spcAft>
                          <a:spcPts val="0"/>
                        </a:spcAft>
                      </a:pPr>
                      <a:r>
                        <a:rPr lang="en-US" sz="1600" b="1" dirty="0">
                          <a:solidFill>
                            <a:schemeClr val="tx1"/>
                          </a:solidFill>
                          <a:effectLst/>
                        </a:rPr>
                        <a:t>Compliance may be obtained by providing: </a:t>
                      </a:r>
                    </a:p>
                    <a:p>
                      <a:pPr marL="0" marR="0" algn="l">
                        <a:spcBef>
                          <a:spcPts val="0"/>
                        </a:spcBef>
                        <a:spcAft>
                          <a:spcPts val="110"/>
                        </a:spcAft>
                      </a:pPr>
                      <a:r>
                        <a:rPr lang="en-US" sz="1600" b="1" dirty="0">
                          <a:solidFill>
                            <a:schemeClr val="tx1"/>
                          </a:solidFill>
                          <a:effectLst/>
                        </a:rPr>
                        <a:t>1. Evidence of varicella two-dose series after one year of age; OR </a:t>
                      </a:r>
                    </a:p>
                    <a:p>
                      <a:pPr marL="0" marR="0" algn="l">
                        <a:spcBef>
                          <a:spcPts val="0"/>
                        </a:spcBef>
                        <a:spcAft>
                          <a:spcPts val="110"/>
                        </a:spcAft>
                      </a:pPr>
                      <a:r>
                        <a:rPr lang="en-US" sz="1600" b="1" dirty="0">
                          <a:solidFill>
                            <a:schemeClr val="tx1"/>
                          </a:solidFill>
                          <a:effectLst/>
                        </a:rPr>
                        <a:t>2. Positive antibody titer showing proof of immunity; OR </a:t>
                      </a:r>
                    </a:p>
                    <a:p>
                      <a:pPr marL="0" marR="0" algn="l">
                        <a:spcBef>
                          <a:spcPts val="0"/>
                        </a:spcBef>
                        <a:spcAft>
                          <a:spcPts val="0"/>
                        </a:spcAft>
                      </a:pPr>
                      <a:r>
                        <a:rPr lang="en-US" sz="1600" b="1" dirty="0">
                          <a:solidFill>
                            <a:schemeClr val="tx1"/>
                          </a:solidFill>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solidFill>
                          <a:schemeClr val="tx1"/>
                        </a:solidFill>
                        <a:effectLst/>
                      </a:endParaRPr>
                    </a:p>
                    <a:p>
                      <a:pPr marL="0" marR="0" algn="l">
                        <a:spcBef>
                          <a:spcPts val="0"/>
                        </a:spcBef>
                        <a:spcAft>
                          <a:spcPts val="0"/>
                        </a:spcAft>
                      </a:pPr>
                      <a:r>
                        <a:rPr lang="en-US" sz="1600" b="1" dirty="0">
                          <a:solidFill>
                            <a:schemeClr val="tx1"/>
                          </a:solidFill>
                          <a:effectLst/>
                        </a:rPr>
                        <a:t>Note:  If a student submits documentation of negative or indeterminate titers, but they have also submitted proof of two varicella vaccines as listed above, this is acceptable</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63549042"/>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solidFill>
                          <a:schemeClr val="tx1"/>
                        </a:solidFill>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6562769"/>
              </p:ext>
            </p:extLst>
          </p:nvPr>
        </p:nvGraphicFramePr>
        <p:xfrm>
          <a:off x="152400" y="5181600"/>
          <a:ext cx="8839200" cy="13716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3716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397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0714226"/>
              </p:ext>
            </p:extLst>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solidFill>
                            <a:schemeClr val="tx1"/>
                          </a:solidFill>
                          <a:effectLst/>
                        </a:rPr>
                        <a:t>Compliance may be obtained by providing: </a:t>
                      </a:r>
                    </a:p>
                    <a:p>
                      <a:pPr marL="0" marR="0" algn="l">
                        <a:spcBef>
                          <a:spcPts val="0"/>
                        </a:spcBef>
                        <a:spcAft>
                          <a:spcPts val="110"/>
                        </a:spcAft>
                      </a:pPr>
                      <a:r>
                        <a:rPr lang="en-US" sz="1600" dirty="0">
                          <a:solidFill>
                            <a:schemeClr val="tx1"/>
                          </a:solidFill>
                          <a:effectLst/>
                        </a:rPr>
                        <a:t>1. Evidence of three Hepatitis B vaccines; OR </a:t>
                      </a:r>
                    </a:p>
                    <a:p>
                      <a:pPr marL="0" marR="0" algn="l">
                        <a:spcBef>
                          <a:spcPts val="0"/>
                        </a:spcBef>
                        <a:spcAft>
                          <a:spcPts val="0"/>
                        </a:spcAft>
                      </a:pPr>
                      <a:r>
                        <a:rPr lang="en-US" sz="1600" dirty="0">
                          <a:solidFill>
                            <a:schemeClr val="tx1"/>
                          </a:solidFill>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solidFill>
                            <a:schemeClr val="tx1"/>
                          </a:solidFill>
                          <a:effectLst/>
                        </a:rPr>
                        <a:t> </a:t>
                      </a:r>
                    </a:p>
                    <a:p>
                      <a:pPr marL="0" marR="0" algn="l">
                        <a:spcBef>
                          <a:spcPts val="0"/>
                        </a:spcBef>
                        <a:spcAft>
                          <a:spcPts val="0"/>
                        </a:spcAft>
                      </a:pPr>
                      <a:r>
                        <a:rPr lang="en-US" sz="1800" b="1" u="sng" dirty="0">
                          <a:solidFill>
                            <a:schemeClr val="tx1"/>
                          </a:solidFill>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Student’s Name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Student’s date of birth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Dates of HEP B shots; AND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solidFill>
                            <a:schemeClr val="tx1"/>
                          </a:solidFill>
                          <a:effectLst/>
                        </a:rPr>
                        <a:t> </a:t>
                      </a:r>
                    </a:p>
                    <a:p>
                      <a:pPr marL="0" marR="0" algn="l">
                        <a:spcBef>
                          <a:spcPts val="0"/>
                        </a:spcBef>
                        <a:spcAft>
                          <a:spcPts val="170"/>
                        </a:spcAft>
                      </a:pPr>
                      <a:r>
                        <a:rPr lang="en-US" sz="1800" dirty="0">
                          <a:solidFill>
                            <a:schemeClr val="tx1"/>
                          </a:solidFill>
                          <a:effectLst/>
                        </a:rPr>
                        <a:t>Subsequent Requirement:  If only two initial vaccines obtained, Hepatitis B third dose due 6 months after the 1</a:t>
                      </a:r>
                      <a:r>
                        <a:rPr lang="en-US" sz="1800" baseline="30000" dirty="0">
                          <a:solidFill>
                            <a:schemeClr val="tx1"/>
                          </a:solidFill>
                          <a:effectLst/>
                        </a:rPr>
                        <a:t>st</a:t>
                      </a:r>
                      <a:r>
                        <a:rPr lang="en-US" sz="1800" dirty="0">
                          <a:solidFill>
                            <a:schemeClr val="tx1"/>
                          </a:solidFill>
                          <a:effectLst/>
                        </a:rPr>
                        <a:t> dose.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56082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838200" y="1219200"/>
            <a:ext cx="3273552" cy="5486400"/>
          </a:xfrm>
        </p:spPr>
        <p:txBody>
          <a:bodyPr>
            <a:normAutofit fontScale="92500"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You must obtain one of the following  to complete your TB requirement:  IGRA blood test, QuantiFERON blood test, or 2 step TB skin test (2 separate TB skin tests given at least 1 week apart).</a:t>
            </a:r>
          </a:p>
          <a:p>
            <a:pPr marL="18288" indent="0">
              <a:buNone/>
            </a:pPr>
            <a:endParaRPr lang="en-US" dirty="0"/>
          </a:p>
          <a:p>
            <a:pPr>
              <a:buFont typeface="Wingdings" panose="05000000000000000000" pitchFamily="2" charset="2"/>
              <a:buChar char="Ø"/>
            </a:pPr>
            <a:r>
              <a:rPr lang="en-US" dirty="0"/>
              <a:t>Each year you will have to renew your TB blood test or TB skin test.</a:t>
            </a:r>
          </a:p>
          <a:p>
            <a:pPr>
              <a:buFont typeface="Wingdings" panose="05000000000000000000" pitchFamily="2" charset="2"/>
              <a:buChar char="Ø"/>
            </a:pPr>
            <a:endParaRPr lang="en-US" dirty="0"/>
          </a:p>
          <a:p>
            <a:pPr>
              <a:buFont typeface="Wingdings" panose="05000000000000000000" pitchFamily="2" charset="2"/>
              <a:buChar char="Ø"/>
            </a:pPr>
            <a:r>
              <a:rPr lang="en-US" dirty="0"/>
              <a:t>Instructions for downloading documents from your MyChart in your </a:t>
            </a:r>
            <a:r>
              <a:rPr lang="en-US" dirty="0" err="1"/>
              <a:t>myUK</a:t>
            </a:r>
            <a:r>
              <a:rPr lang="en-US" dirty="0"/>
              <a:t>. </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D7341CA4-CE55-4E61-9F63-F213C65B73C8}"/>
              </a:ext>
            </a:extLst>
          </p:cNvPr>
          <p:cNvPicPr>
            <a:picLocks noChangeAspect="1"/>
          </p:cNvPicPr>
          <p:nvPr/>
        </p:nvPicPr>
        <p:blipFill>
          <a:blip r:embed="rId4"/>
          <a:stretch>
            <a:fillRect/>
          </a:stretch>
        </p:blipFill>
        <p:spPr>
          <a:xfrm>
            <a:off x="4495799" y="1219200"/>
            <a:ext cx="4250895" cy="5638800"/>
          </a:xfrm>
          <a:prstGeom prst="rect">
            <a:avLst/>
          </a:prstGeom>
        </p:spPr>
      </p:pic>
      <p:pic>
        <p:nvPicPr>
          <p:cNvPr id="4" name="Picture 3">
            <a:extLst>
              <a:ext uri="{FF2B5EF4-FFF2-40B4-BE49-F238E27FC236}">
                <a16:creationId xmlns:a16="http://schemas.microsoft.com/office/drawing/2014/main" id="{CF36B83E-BEFE-41BE-AC0B-83CA94B9F5EA}"/>
              </a:ext>
            </a:extLst>
          </p:cNvPr>
          <p:cNvPicPr>
            <a:picLocks noChangeAspect="1"/>
          </p:cNvPicPr>
          <p:nvPr/>
        </p:nvPicPr>
        <p:blipFill>
          <a:blip r:embed="rId5"/>
          <a:stretch>
            <a:fillRect/>
          </a:stretch>
        </p:blipFill>
        <p:spPr>
          <a:xfrm>
            <a:off x="4495798" y="1219200"/>
            <a:ext cx="4250896" cy="5638800"/>
          </a:xfrm>
          <a:prstGeom prst="rect">
            <a:avLst/>
          </a:prstGeom>
        </p:spPr>
      </p:pic>
    </p:spTree>
    <p:extLst>
      <p:ext uri="{BB962C8B-B14F-4D97-AF65-F5344CB8AC3E}">
        <p14:creationId xmlns:p14="http://schemas.microsoft.com/office/powerpoint/2010/main" val="361625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6002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752600"/>
            <a:ext cx="3246120" cy="5029200"/>
          </a:xfrm>
        </p:spPr>
        <p:txBody>
          <a:bodyPr>
            <a:normAutofit fontScale="92500" lnSpcReduction="10000"/>
          </a:bodyPr>
          <a:lstStyle/>
          <a:p>
            <a:pPr>
              <a:buFont typeface="Wingdings" panose="05000000000000000000" pitchFamily="2" charset="2"/>
              <a:buChar char="Ø"/>
            </a:pPr>
            <a:r>
              <a:rPr lang="en-US" dirty="0"/>
              <a:t>In Castle Branch, there is a link to this document. Follow this link to go to the document:  </a:t>
            </a:r>
            <a:r>
              <a:rPr lang="en-US" dirty="0">
                <a:hlinkClick r:id="rId3"/>
              </a:rPr>
              <a:t>https://www.uky.edu/chs/sites/chs.uky.edu/files/Behavioral-Standards-Commitment-Form.pdf</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799"/>
            <a:ext cx="4993787" cy="382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201168"/>
            <a:ext cx="7543800" cy="914400"/>
          </a:xfrm>
          <a:solidFill>
            <a:schemeClr val="tx2">
              <a:lumMod val="10000"/>
            </a:schemeClr>
          </a:solidFill>
        </p:spPr>
        <p:txBody>
          <a:bodyPr/>
          <a:lstStyle/>
          <a:p>
            <a:pPr algn="ctr"/>
            <a:r>
              <a:rPr lang="en-US" dirty="0"/>
              <a:t>  BLS/CPR Certification</a:t>
            </a:r>
          </a:p>
        </p:txBody>
      </p:sp>
      <p:sp>
        <p:nvSpPr>
          <p:cNvPr id="3" name="Content Placeholder 2"/>
          <p:cNvSpPr>
            <a:spLocks noGrp="1"/>
          </p:cNvSpPr>
          <p:nvPr>
            <p:ph sz="quarter" idx="13"/>
          </p:nvPr>
        </p:nvSpPr>
        <p:spPr>
          <a:xfrm>
            <a:off x="838200" y="1219200"/>
            <a:ext cx="7315200" cy="5181600"/>
          </a:xfrm>
        </p:spPr>
        <p:txBody>
          <a:bodyPr>
            <a:normAutofit/>
          </a:bodyPr>
          <a:lstStyle/>
          <a:p>
            <a:pPr>
              <a:buFont typeface="Wingdings" panose="05000000000000000000" pitchFamily="2" charset="2"/>
              <a:buChar char="Ø"/>
            </a:pPr>
            <a:r>
              <a:rPr lang="en-US" dirty="0"/>
              <a:t>Acceptable documents:</a:t>
            </a:r>
          </a:p>
          <a:p>
            <a:pPr lvl="1">
              <a:buFont typeface="Courier New" panose="02070309020205020404" pitchFamily="49" charset="0"/>
              <a:buChar char="o"/>
            </a:pPr>
            <a:r>
              <a:rPr lang="en-US" dirty="0"/>
              <a:t>American Heart Association </a:t>
            </a:r>
            <a:r>
              <a:rPr lang="en-US" b="1" u="sng" dirty="0">
                <a:solidFill>
                  <a:srgbClr val="FF0000"/>
                </a:solidFill>
              </a:rPr>
              <a:t>Basic Life Support</a:t>
            </a:r>
            <a:r>
              <a:rPr lang="en-US" b="1" dirty="0">
                <a:solidFill>
                  <a:srgbClr val="FF0000"/>
                </a:solidFill>
              </a:rPr>
              <a:t>  </a:t>
            </a:r>
            <a:r>
              <a:rPr lang="en-US" dirty="0"/>
              <a:t>OR</a:t>
            </a:r>
          </a:p>
          <a:p>
            <a:pPr lvl="1">
              <a:buFont typeface="Courier New" panose="02070309020205020404" pitchFamily="49" charset="0"/>
              <a:buChar char="o"/>
            </a:pPr>
            <a:r>
              <a:rPr lang="en-US" dirty="0"/>
              <a:t>American Red Cross </a:t>
            </a:r>
            <a:r>
              <a:rPr lang="en-US" dirty="0">
                <a:solidFill>
                  <a:srgbClr val="FF0000"/>
                </a:solidFill>
              </a:rPr>
              <a:t>BLS/CPR for Healthcare Providers</a:t>
            </a:r>
          </a:p>
          <a:p>
            <a:pPr lvl="1">
              <a:buFont typeface="Courier New" panose="02070309020205020404" pitchFamily="49" charset="0"/>
              <a:buChar char="o"/>
            </a:pPr>
            <a:r>
              <a:rPr lang="en-US" dirty="0">
                <a:solidFill>
                  <a:srgbClr val="FFFF00"/>
                </a:solidFill>
              </a:rPr>
              <a:t>Must be an in-person course (not online)</a:t>
            </a:r>
          </a:p>
          <a:p>
            <a:pPr lvl="1">
              <a:buFont typeface="Courier New" panose="02070309020205020404" pitchFamily="49" charset="0"/>
              <a:buChar char="o"/>
            </a:pPr>
            <a:endParaRPr lang="en-US" dirty="0">
              <a:solidFill>
                <a:srgbClr val="FFFF00"/>
              </a:solidFill>
            </a:endParaRPr>
          </a:p>
          <a:p>
            <a:pPr>
              <a:buFont typeface="Wingdings" panose="05000000000000000000" pitchFamily="2" charset="2"/>
              <a:buChar char="Ø"/>
            </a:pPr>
            <a:r>
              <a:rPr lang="en-US" dirty="0"/>
              <a:t>A copy of BOTH the front and the back of your card is required and the card MUST be signed.</a:t>
            </a:r>
          </a:p>
          <a:p>
            <a:pPr marL="18288" indent="0">
              <a:buNone/>
            </a:pPr>
            <a:endParaRPr lang="en-US" dirty="0"/>
          </a:p>
          <a:p>
            <a:pPr>
              <a:buFont typeface="Wingdings" panose="05000000000000000000" pitchFamily="2" charset="2"/>
              <a:buChar char="Ø"/>
            </a:pPr>
            <a:r>
              <a:rPr lang="en-US" dirty="0"/>
              <a:t>More information can be found at the following links:</a:t>
            </a:r>
          </a:p>
          <a:p>
            <a:pPr lvl="1">
              <a:buFont typeface="Courier New" panose="02070309020205020404" pitchFamily="49" charset="0"/>
              <a:buChar char="o"/>
            </a:pPr>
            <a:r>
              <a:rPr lang="en-US" dirty="0">
                <a:hlinkClick r:id="rId3"/>
              </a:rPr>
              <a:t>http://www.redcross.org/take-a-class/bls</a:t>
            </a:r>
            <a:r>
              <a:rPr lang="en-US" dirty="0"/>
              <a:t> </a:t>
            </a:r>
          </a:p>
          <a:p>
            <a:pPr lvl="1">
              <a:buFont typeface="Courier New" panose="02070309020205020404" pitchFamily="49" charset="0"/>
              <a:buChar char="o"/>
            </a:pPr>
            <a:r>
              <a:rPr lang="en-US" dirty="0">
                <a:hlinkClick r:id="rId4"/>
              </a:rPr>
              <a:t>http://cpr.heart.org/AHAECC/CPRAndECC/Training/HealthcareProfessional/BasicLifeSupportBLS/UCM_473189_Basic-Life-Support-BLS.jsp</a:t>
            </a:r>
            <a:r>
              <a:rPr lang="en-US" dirty="0"/>
              <a:t> </a:t>
            </a:r>
          </a:p>
        </p:txBody>
      </p:sp>
    </p:spTree>
    <p:extLst>
      <p:ext uri="{BB962C8B-B14F-4D97-AF65-F5344CB8AC3E}">
        <p14:creationId xmlns:p14="http://schemas.microsoft.com/office/powerpoint/2010/main" val="9508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First Aid Certification</a:t>
            </a:r>
          </a:p>
        </p:txBody>
      </p:sp>
      <p:sp>
        <p:nvSpPr>
          <p:cNvPr id="3" name="Content Placeholder 2"/>
          <p:cNvSpPr>
            <a:spLocks noGrp="1"/>
          </p:cNvSpPr>
          <p:nvPr>
            <p:ph sz="quarter" idx="13"/>
          </p:nvPr>
        </p:nvSpPr>
        <p:spPr>
          <a:xfrm>
            <a:off x="762000" y="2127135"/>
            <a:ext cx="3273552" cy="3429000"/>
          </a:xfrm>
        </p:spPr>
        <p:txBody>
          <a:bodyPr/>
          <a:lstStyle/>
          <a:p>
            <a:pPr>
              <a:buFont typeface="Wingdings" panose="05000000000000000000" pitchFamily="2" charset="2"/>
              <a:buChar char="Ø"/>
            </a:pPr>
            <a:r>
              <a:rPr lang="en-US" dirty="0"/>
              <a:t>Upload copy of your current First Aid Certification card, front &amp; back. Certification must be through the American Red Cross, American Heart Association or a comparable class.</a:t>
            </a:r>
          </a:p>
        </p:txBody>
      </p:sp>
      <p:pic>
        <p:nvPicPr>
          <p:cNvPr id="205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152787" y="2438400"/>
            <a:ext cx="455001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8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924800" cy="4953000"/>
          </a:xfrm>
        </p:spPr>
        <p:txBody>
          <a:bodyPr>
            <a:normAutofit fontScale="85000" lnSpcReduction="10000"/>
          </a:bodyPr>
          <a:lstStyle/>
          <a:p>
            <a:pPr>
              <a:buFont typeface="Wingdings" panose="05000000000000000000" pitchFamily="2" charset="2"/>
              <a:buChar char="Ø"/>
            </a:pPr>
            <a:r>
              <a:rPr lang="en-US" sz="2400" dirty="0"/>
              <a:t>Full Background Check</a:t>
            </a:r>
          </a:p>
          <a:p>
            <a:pPr>
              <a:buFont typeface="Wingdings" panose="05000000000000000000" pitchFamily="2" charset="2"/>
              <a:buChar char="Ø"/>
            </a:pPr>
            <a:r>
              <a:rPr lang="en-US" sz="2400" dirty="0"/>
              <a:t>10 Panel Drug Screening</a:t>
            </a:r>
          </a:p>
          <a:p>
            <a:pPr>
              <a:buFont typeface="Wingdings" panose="05000000000000000000" pitchFamily="2" charset="2"/>
              <a:buChar char="Ø"/>
            </a:pPr>
            <a:r>
              <a:rPr lang="en-US" sz="2400" dirty="0"/>
              <a:t>Clinical Requirements:</a:t>
            </a:r>
          </a:p>
          <a:p>
            <a:pPr>
              <a:buFont typeface="Wingdings" panose="05000000000000000000" pitchFamily="2" charset="2"/>
              <a:buChar char="Ø"/>
            </a:pPr>
            <a:r>
              <a:rPr lang="en-US" sz="2400" dirty="0"/>
              <a:t>Immunizations: MMR, Varicella, Hep B, and Tdap</a:t>
            </a:r>
          </a:p>
          <a:p>
            <a:pPr lvl="1">
              <a:buFont typeface="Courier New" panose="02070309020205020404" pitchFamily="49" charset="0"/>
              <a:buChar char="o"/>
            </a:pPr>
            <a:r>
              <a:rPr lang="en-US" sz="2400" dirty="0"/>
              <a:t>Health Insurance (annual)	</a:t>
            </a:r>
          </a:p>
          <a:p>
            <a:pPr lvl="1">
              <a:buFont typeface="Courier New" panose="02070309020205020404" pitchFamily="49" charset="0"/>
              <a:buChar char="o"/>
            </a:pPr>
            <a:r>
              <a:rPr lang="en-US" sz="2400" dirty="0"/>
              <a:t>Influenza Shot (annual)</a:t>
            </a:r>
          </a:p>
          <a:p>
            <a:pPr lvl="1">
              <a:buFont typeface="Courier New" panose="02070309020205020404" pitchFamily="49" charset="0"/>
              <a:buChar char="o"/>
            </a:pPr>
            <a:r>
              <a:rPr lang="en-US" sz="2400" dirty="0"/>
              <a:t>Commitment to Behavioral Standard in Patient Care</a:t>
            </a:r>
          </a:p>
          <a:p>
            <a:pPr lvl="1">
              <a:buFont typeface="Courier New" panose="02070309020205020404" pitchFamily="49" charset="0"/>
              <a:buChar char="o"/>
            </a:pPr>
            <a:r>
              <a:rPr lang="en-US" sz="2400" dirty="0"/>
              <a:t>Tuberculosis: IGRA Blood test /updated annually</a:t>
            </a:r>
          </a:p>
          <a:p>
            <a:pPr lvl="1">
              <a:buFont typeface="Courier New" panose="02070309020205020404" pitchFamily="49" charset="0"/>
              <a:buChar char="o"/>
            </a:pPr>
            <a:r>
              <a:rPr lang="en-US" sz="2400" dirty="0"/>
              <a:t>CPR Certification (Basic Life Support for Healthcare providers)</a:t>
            </a:r>
          </a:p>
          <a:p>
            <a:pPr lvl="1">
              <a:buFont typeface="Courier New" panose="02070309020205020404" pitchFamily="49" charset="0"/>
              <a:buChar char="o"/>
            </a:pPr>
            <a:r>
              <a:rPr lang="en-US" sz="2400" dirty="0"/>
              <a:t>First Aid Certification</a:t>
            </a:r>
          </a:p>
          <a:p>
            <a:pPr lvl="1">
              <a:buFont typeface="Courier New" panose="02070309020205020404" pitchFamily="49" charset="0"/>
              <a:buChar char="o"/>
            </a:pPr>
            <a:r>
              <a:rPr lang="en-US" sz="2400" dirty="0"/>
              <a:t>Physical Examination </a:t>
            </a:r>
          </a:p>
          <a:p>
            <a:pPr lvl="1">
              <a:buFont typeface="Courier New" panose="02070309020205020404" pitchFamily="49" charset="0"/>
              <a:buChar char="o"/>
            </a:pPr>
            <a:r>
              <a:rPr lang="en-US" sz="2400" dirty="0"/>
              <a:t>Bloodborne Pathogens Certification</a:t>
            </a:r>
          </a:p>
          <a:p>
            <a:pPr lvl="1">
              <a:buFont typeface="Courier New" panose="02070309020205020404" pitchFamily="49" charset="0"/>
              <a:buChar char="o"/>
            </a:pPr>
            <a:r>
              <a:rPr lang="en-US" sz="2400" dirty="0"/>
              <a:t>Discrimination and Harassment Training</a:t>
            </a:r>
          </a:p>
          <a:p>
            <a:pPr lvl="1">
              <a:buFont typeface="Courier New" panose="02070309020205020404" pitchFamily="49" charset="0"/>
              <a:buChar char="o"/>
            </a:pPr>
            <a:r>
              <a:rPr lang="en-US" sz="2400" dirty="0"/>
              <a:t>HIPAA training</a:t>
            </a:r>
          </a:p>
        </p:txBody>
      </p:sp>
      <p:sp>
        <p:nvSpPr>
          <p:cNvPr id="2" name="Title 1"/>
          <p:cNvSpPr>
            <a:spLocks noGrp="1"/>
          </p:cNvSpPr>
          <p:nvPr>
            <p:ph type="title"/>
          </p:nvPr>
        </p:nvSpPr>
        <p:spPr>
          <a:xfrm>
            <a:off x="685800" y="457200"/>
            <a:ext cx="7543800" cy="914400"/>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407755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914400"/>
          </a:xfrm>
          <a:solidFill>
            <a:schemeClr val="tx2">
              <a:lumMod val="10000"/>
            </a:schemeClr>
          </a:solidFill>
        </p:spPr>
        <p:txBody>
          <a:bodyPr/>
          <a:lstStyle/>
          <a:p>
            <a:pPr algn="ctr"/>
            <a:r>
              <a:rPr lang="en-US" dirty="0"/>
              <a:t>Physical Examination</a:t>
            </a:r>
          </a:p>
        </p:txBody>
      </p:sp>
      <p:sp>
        <p:nvSpPr>
          <p:cNvPr id="3" name="Content Placeholder 2"/>
          <p:cNvSpPr>
            <a:spLocks noGrp="1"/>
          </p:cNvSpPr>
          <p:nvPr>
            <p:ph sz="quarter" idx="13"/>
          </p:nvPr>
        </p:nvSpPr>
        <p:spPr>
          <a:xfrm>
            <a:off x="990600" y="1676400"/>
            <a:ext cx="7239000" cy="4343400"/>
          </a:xfrm>
        </p:spPr>
        <p:txBody>
          <a:bodyPr>
            <a:normAutofit/>
          </a:bodyPr>
          <a:lstStyle/>
          <a:p>
            <a:pPr>
              <a:buFont typeface="Wingdings" panose="05000000000000000000" pitchFamily="2" charset="2"/>
              <a:buChar char="Ø"/>
            </a:pPr>
            <a:r>
              <a:rPr lang="en-US" dirty="0"/>
              <a:t>Here is the link for the UK DPT Physical form to be filled out by your healthcare provider:</a:t>
            </a:r>
          </a:p>
          <a:p>
            <a:pPr>
              <a:buFont typeface="Wingdings" panose="05000000000000000000" pitchFamily="2" charset="2"/>
              <a:buChar char="Ø"/>
            </a:pPr>
            <a:r>
              <a:rPr lang="en-US" u="sng" dirty="0">
                <a:effectLst/>
                <a:hlinkClick r:id="rId3"/>
              </a:rPr>
              <a:t>https://www.uky.edu/chs/sites/chs.uky.edu/files/PT/pt_student_physical_form_health_record.docx</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Upload documentation of your completed physical examination from a physician within the last 12 months to your CastleBranch account. </a:t>
            </a:r>
          </a:p>
        </p:txBody>
      </p:sp>
    </p:spTree>
    <p:extLst>
      <p:ext uri="{BB962C8B-B14F-4D97-AF65-F5344CB8AC3E}">
        <p14:creationId xmlns:p14="http://schemas.microsoft.com/office/powerpoint/2010/main" val="68682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559040" cy="1600200"/>
          </a:xfrm>
          <a:solidFill>
            <a:schemeClr val="tx2">
              <a:lumMod val="10000"/>
            </a:schemeClr>
          </a:solidFill>
        </p:spPr>
        <p:txBody>
          <a:bodyPr/>
          <a:lstStyle/>
          <a:p>
            <a:pPr algn="ctr"/>
            <a:r>
              <a:rPr lang="en-US" dirty="0"/>
              <a:t>Bloodborne Pathogens Training Certification</a:t>
            </a:r>
          </a:p>
        </p:txBody>
      </p:sp>
      <p:sp>
        <p:nvSpPr>
          <p:cNvPr id="3" name="Content Placeholder 2"/>
          <p:cNvSpPr>
            <a:spLocks noGrp="1"/>
          </p:cNvSpPr>
          <p:nvPr>
            <p:ph sz="quarter" idx="13"/>
          </p:nvPr>
        </p:nvSpPr>
        <p:spPr>
          <a:xfrm>
            <a:off x="1074420" y="2221523"/>
            <a:ext cx="7391400" cy="3429000"/>
          </a:xfrm>
        </p:spPr>
        <p:txBody>
          <a:bodyPr>
            <a:normAutofit lnSpcReduction="10000"/>
          </a:bodyPr>
          <a:lstStyle/>
          <a:p>
            <a:pPr>
              <a:buFont typeface="Wingdings" panose="05000000000000000000" pitchFamily="2" charset="2"/>
              <a:buChar char="Ø"/>
            </a:pPr>
            <a:r>
              <a:rPr lang="en-US" dirty="0"/>
              <a:t>This training will occur during the summer after your first year, so it will be due at the beginning of your second year (8/1).</a:t>
            </a:r>
          </a:p>
          <a:p>
            <a:pPr marL="18288" indent="0">
              <a:buNone/>
            </a:pPr>
            <a:endParaRPr lang="en-US" dirty="0"/>
          </a:p>
          <a:p>
            <a:pPr>
              <a:buFont typeface="Wingdings" panose="05000000000000000000" pitchFamily="2" charset="2"/>
              <a:buChar char="Ø"/>
            </a:pPr>
            <a:r>
              <a:rPr lang="en-US" dirty="0"/>
              <a:t>When you complete the Bloodborne Pathogens training, upload copy of your UK certificate to this requirement. Student name must be included.</a:t>
            </a:r>
          </a:p>
          <a:p>
            <a:pPr marL="18288" indent="0">
              <a:buNone/>
            </a:pPr>
            <a:endParaRPr lang="en-US" u="sng" dirty="0">
              <a:effectLst/>
              <a:hlinkClick r:id="rId3"/>
            </a:endParaRPr>
          </a:p>
          <a:p>
            <a:pPr marL="18288" indent="0" algn="ctr">
              <a:buNone/>
            </a:pPr>
            <a:r>
              <a:rPr lang="en-US" u="sng" dirty="0">
                <a:effectLst/>
                <a:hlinkClick r:id="rId3"/>
              </a:rPr>
              <a:t>https://ehs.uky.edu/classes/classes_ohs_0001.php#bloodborne_pathogens_general</a:t>
            </a:r>
            <a:endParaRPr lang="en-US" dirty="0">
              <a:effectLst/>
            </a:endParaRPr>
          </a:p>
          <a:p>
            <a:pPr marL="18288" indent="0">
              <a:buNone/>
            </a:pPr>
            <a:endParaRPr lang="en-US" dirty="0"/>
          </a:p>
        </p:txBody>
      </p:sp>
    </p:spTree>
    <p:extLst>
      <p:ext uri="{BB962C8B-B14F-4D97-AF65-F5344CB8AC3E}">
        <p14:creationId xmlns:p14="http://schemas.microsoft.com/office/powerpoint/2010/main" val="264035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381000" y="1676400"/>
            <a:ext cx="8458200" cy="46482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a:t>
            </a:r>
            <a:r>
              <a:rPr lang="en-US" dirty="0">
                <a:solidFill>
                  <a:srgbClr val="FFC000"/>
                </a:solidFill>
              </a:rPr>
              <a:t>NOTE: You will need your LinkBlue ID and password to do so. If you do not yet have it, you will have to wait until you do.</a:t>
            </a:r>
            <a:r>
              <a:rPr lang="en-US" dirty="0"/>
              <a:t>)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31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49530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654" y="1676400"/>
            <a:ext cx="7543800" cy="4724400"/>
          </a:xfrm>
        </p:spPr>
        <p:txBody>
          <a:bodyPr>
            <a:normAutofit fontScale="70000" lnSpcReduction="20000"/>
          </a:bodyPr>
          <a:lstStyle/>
          <a:p>
            <a:pPr>
              <a:buFont typeface="Wingdings" panose="05000000000000000000" pitchFamily="2" charset="2"/>
              <a:buChar char="Ø"/>
            </a:pPr>
            <a:r>
              <a:rPr lang="en-US" sz="2800" dirty="0"/>
              <a:t>The full background check and drug screening are due </a:t>
            </a:r>
            <a:r>
              <a:rPr lang="en-US" sz="2800" u="sng" dirty="0">
                <a:solidFill>
                  <a:srgbClr val="FFC000"/>
                </a:solidFill>
              </a:rPr>
              <a:t>August 1</a:t>
            </a:r>
            <a:r>
              <a:rPr lang="en-US" sz="2800" u="sng" baseline="30000" dirty="0">
                <a:solidFill>
                  <a:srgbClr val="FFC000"/>
                </a:solidFill>
              </a:rPr>
              <a:t>st</a:t>
            </a:r>
            <a:r>
              <a:rPr lang="en-US" sz="2800" u="sng" dirty="0">
                <a:solidFill>
                  <a:srgbClr val="FFC000"/>
                </a:solidFill>
              </a:rPr>
              <a:t>, prior to start of program. </a:t>
            </a:r>
          </a:p>
          <a:p>
            <a:pPr marL="18288" indent="0">
              <a:buNone/>
            </a:pPr>
            <a:endParaRPr lang="en-US" sz="2800" u="sng" dirty="0">
              <a:solidFill>
                <a:srgbClr val="FFC000"/>
              </a:solidFill>
            </a:endParaRPr>
          </a:p>
          <a:p>
            <a:pPr>
              <a:buFont typeface="Wingdings" panose="05000000000000000000" pitchFamily="2" charset="2"/>
              <a:buChar char="Ø"/>
            </a:pPr>
            <a:r>
              <a:rPr lang="en-US" sz="2800" dirty="0"/>
              <a:t>The clinical requirements are due by </a:t>
            </a:r>
            <a:r>
              <a:rPr lang="en-US" sz="2800" u="sng" dirty="0">
                <a:solidFill>
                  <a:srgbClr val="FFC000"/>
                </a:solidFill>
              </a:rPr>
              <a:t>September 15</a:t>
            </a:r>
            <a:r>
              <a:rPr lang="en-US" sz="2800" u="sng" baseline="30000" dirty="0">
                <a:solidFill>
                  <a:srgbClr val="FFC000"/>
                </a:solidFill>
              </a:rPr>
              <a:t>th</a:t>
            </a:r>
            <a:r>
              <a:rPr lang="en-US" sz="2800" u="sng" dirty="0">
                <a:solidFill>
                  <a:srgbClr val="FFC000"/>
                </a:solidFill>
              </a:rPr>
              <a:t> each year you are in the program. </a:t>
            </a:r>
          </a:p>
          <a:p>
            <a:pPr marL="18288" indent="0">
              <a:buNone/>
            </a:pPr>
            <a:endParaRPr lang="en-US" sz="2800" u="sng" dirty="0">
              <a:solidFill>
                <a:srgbClr val="FFC000"/>
              </a:solidFill>
            </a:endParaRPr>
          </a:p>
          <a:p>
            <a:pPr>
              <a:buFont typeface="Wingdings" panose="05000000000000000000" pitchFamily="2" charset="2"/>
              <a:buChar char="Ø"/>
            </a:pPr>
            <a:r>
              <a:rPr lang="en-US" sz="2800" dirty="0"/>
              <a:t>Flu Immunization is due November </a:t>
            </a:r>
            <a:r>
              <a:rPr lang="en-US" sz="2800" u="sng" dirty="0">
                <a:solidFill>
                  <a:srgbClr val="FFC000"/>
                </a:solidFill>
              </a:rPr>
              <a:t>1</a:t>
            </a:r>
            <a:r>
              <a:rPr lang="en-US" sz="2800" u="sng" baseline="30000" dirty="0">
                <a:solidFill>
                  <a:srgbClr val="FFC000"/>
                </a:solidFill>
              </a:rPr>
              <a:t>st</a:t>
            </a:r>
            <a:r>
              <a:rPr lang="en-US" sz="2800" u="sng" dirty="0">
                <a:solidFill>
                  <a:srgbClr val="FFC000"/>
                </a:solidFill>
              </a:rPr>
              <a:t> each year.</a:t>
            </a:r>
          </a:p>
          <a:p>
            <a:pPr marL="18288" indent="0">
              <a:buNone/>
            </a:pPr>
            <a:endParaRPr lang="en-US" sz="2800" u="sng" dirty="0">
              <a:solidFill>
                <a:srgbClr val="FFC000"/>
              </a:solidFill>
            </a:endParaRPr>
          </a:p>
          <a:p>
            <a:pPr>
              <a:buFont typeface="Wingdings" panose="05000000000000000000" pitchFamily="2" charset="2"/>
              <a:buChar char="Ø"/>
            </a:pPr>
            <a:r>
              <a:rPr lang="en-US" sz="2800" dirty="0" err="1"/>
              <a:t>Bloodborne</a:t>
            </a:r>
            <a:r>
              <a:rPr lang="en-US" sz="2800" dirty="0"/>
              <a:t> Pathogen training</a:t>
            </a:r>
            <a:r>
              <a:rPr lang="en-US" sz="2800" u="sng" dirty="0">
                <a:solidFill>
                  <a:srgbClr val="FFC000"/>
                </a:solidFill>
              </a:rPr>
              <a:t> is due 8/1 the year AFTER you start the program.</a:t>
            </a:r>
            <a:endParaRPr lang="en-US" sz="2800" u="sng" dirty="0"/>
          </a:p>
          <a:p>
            <a:pPr marL="18288" indent="0">
              <a:buNone/>
            </a:pPr>
            <a:endParaRPr lang="en-US" sz="2800" dirty="0"/>
          </a:p>
          <a:p>
            <a:pPr>
              <a:buFont typeface="Wingdings" panose="05000000000000000000" pitchFamily="2" charset="2"/>
              <a:buChar char="Ø"/>
            </a:pPr>
            <a:r>
              <a:rPr lang="en-US" sz="2800" dirty="0">
                <a:solidFill>
                  <a:srgbClr val="FFC000"/>
                </a:solidFill>
              </a:rPr>
              <a:t>It is highly recommended that you begin gathering these materials as early as possible, especially if you are an out-of-state student or you are far from your primary health care provider. Get them done as early as possible in case problems arise!</a:t>
            </a:r>
          </a:p>
        </p:txBody>
      </p:sp>
      <p:sp>
        <p:nvSpPr>
          <p:cNvPr id="3" name="Title 2"/>
          <p:cNvSpPr>
            <a:spLocks noGrp="1"/>
          </p:cNvSpPr>
          <p:nvPr>
            <p:ph type="title"/>
          </p:nvPr>
        </p:nvSpPr>
        <p:spPr>
          <a:xfrm>
            <a:off x="762000" y="5334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320028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521069"/>
            <a:ext cx="6096000" cy="1752599"/>
          </a:xfrm>
        </p:spPr>
        <p:txBody>
          <a:bodyPr>
            <a:normAutofit lnSpcReduction="10000"/>
          </a:bodyPr>
          <a:lstStyle/>
          <a:p>
            <a:pPr>
              <a:buFont typeface="Wingdings" panose="05000000000000000000" pitchFamily="2" charset="2"/>
              <a:buChar char="Ø"/>
            </a:pPr>
            <a:r>
              <a:rPr lang="en-US" sz="1800" dirty="0"/>
              <a:t>If you are a current UK College of Health Sciences student and are planning to attend UK’s PT program, </a:t>
            </a:r>
            <a:r>
              <a:rPr lang="en-US" sz="1800" u="sng" dirty="0">
                <a:solidFill>
                  <a:srgbClr val="FFC000"/>
                </a:solidFill>
              </a:rPr>
              <a:t>you will ONLY need to order an  updated Background Check and Drug Screen.</a:t>
            </a:r>
          </a:p>
          <a:p>
            <a:pPr>
              <a:buFont typeface="Wingdings" panose="05000000000000000000" pitchFamily="2" charset="2"/>
              <a:buChar char="Ø"/>
            </a:pPr>
            <a:r>
              <a:rPr lang="en-US" sz="1800" dirty="0"/>
              <a:t>Reach out to Tammy Jo Edge to make sure that you are moved to the PT cohort in CastleBranch.</a:t>
            </a:r>
          </a:p>
        </p:txBody>
      </p:sp>
      <p:sp>
        <p:nvSpPr>
          <p:cNvPr id="3" name="Title 2"/>
          <p:cNvSpPr>
            <a:spLocks noGrp="1"/>
          </p:cNvSpPr>
          <p:nvPr>
            <p:ph type="title"/>
          </p:nvPr>
        </p:nvSpPr>
        <p:spPr>
          <a:xfrm>
            <a:off x="762000" y="152400"/>
            <a:ext cx="7543800" cy="1371600"/>
          </a:xfrm>
          <a:solidFill>
            <a:schemeClr val="tx2">
              <a:lumMod val="10000"/>
            </a:schemeClr>
          </a:solidFill>
        </p:spPr>
        <p:txBody>
          <a:bodyPr/>
          <a:lstStyle/>
          <a:p>
            <a:pPr algn="ctr"/>
            <a:r>
              <a:rPr lang="en-US" sz="3600" dirty="0"/>
              <a:t>Instructions for current UK College of Health Sciences undergraduates:</a:t>
            </a:r>
          </a:p>
        </p:txBody>
      </p:sp>
      <p:sp>
        <p:nvSpPr>
          <p:cNvPr id="4" name="TextBox 3"/>
          <p:cNvSpPr txBox="1"/>
          <p:nvPr/>
        </p:nvSpPr>
        <p:spPr>
          <a:xfrm>
            <a:off x="1371600" y="3273668"/>
            <a:ext cx="6096000" cy="3046988"/>
          </a:xfrm>
          <a:prstGeom prst="rect">
            <a:avLst/>
          </a:prstGeom>
          <a:noFill/>
          <a:ln>
            <a:solidFill>
              <a:schemeClr val="tx1"/>
            </a:solidFill>
          </a:ln>
        </p:spPr>
        <p:txBody>
          <a:bodyPr wrap="square" rtlCol="0">
            <a:spAutoFit/>
          </a:bodyPr>
          <a:lstStyle/>
          <a:p>
            <a:r>
              <a:rPr lang="en-US" sz="1600" dirty="0"/>
              <a:t>Please go to </a:t>
            </a:r>
            <a:r>
              <a:rPr lang="en-US" sz="1600" u="sng" dirty="0">
                <a:hlinkClick r:id="rId2"/>
              </a:rPr>
              <a:t>https://uky-health.castlebranch.com/UK33 </a:t>
            </a:r>
            <a:r>
              <a:rPr lang="en-US" sz="1600" dirty="0"/>
              <a:t>and follow the below steps:</a:t>
            </a:r>
          </a:p>
          <a:p>
            <a:r>
              <a:rPr lang="en-US" sz="1600" dirty="0"/>
              <a:t> </a:t>
            </a:r>
          </a:p>
          <a:p>
            <a:pPr lvl="0"/>
            <a:r>
              <a:rPr lang="en-US" sz="1600" dirty="0"/>
              <a:t>1. Click on place order</a:t>
            </a:r>
          </a:p>
          <a:p>
            <a:pPr lvl="0"/>
            <a:r>
              <a:rPr lang="en-US" sz="1600" dirty="0"/>
              <a:t>2. Select Doctor of Physical Therapy</a:t>
            </a:r>
          </a:p>
          <a:p>
            <a:pPr lvl="0"/>
            <a:r>
              <a:rPr lang="en-US" sz="1600" dirty="0"/>
              <a:t>3. Select Lexington or Hazard Campus</a:t>
            </a:r>
          </a:p>
          <a:p>
            <a:pPr lvl="0"/>
            <a:r>
              <a:rPr lang="en-US" sz="1600" dirty="0">
                <a:solidFill>
                  <a:srgbClr val="FFC000"/>
                </a:solidFill>
              </a:rPr>
              <a:t>4. Select Lexington UK40redt: I need to order my Recheck Background and drug test </a:t>
            </a:r>
          </a:p>
          <a:p>
            <a:pPr lvl="0" algn="ctr"/>
            <a:r>
              <a:rPr lang="en-US" sz="1600" dirty="0"/>
              <a:t>OR</a:t>
            </a:r>
          </a:p>
          <a:p>
            <a:pPr lvl="0" algn="ctr"/>
            <a:r>
              <a:rPr lang="en-US" sz="1600" dirty="0">
                <a:solidFill>
                  <a:srgbClr val="FFC000"/>
                </a:solidFill>
              </a:rPr>
              <a:t>Select Hazard UK41redt: I need to order my Recheck Background and drug test</a:t>
            </a:r>
          </a:p>
          <a:p>
            <a:pPr lvl="0"/>
            <a:r>
              <a:rPr lang="en-US" sz="1600" dirty="0"/>
              <a:t>5. The cost is $58.</a:t>
            </a:r>
          </a:p>
        </p:txBody>
      </p:sp>
    </p:spTree>
    <p:extLst>
      <p:ext uri="{BB962C8B-B14F-4D97-AF65-F5344CB8AC3E}">
        <p14:creationId xmlns:p14="http://schemas.microsoft.com/office/powerpoint/2010/main" val="104229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1219200"/>
          </a:xfrm>
        </p:spPr>
        <p:txBody>
          <a:bodyPr>
            <a:noAutofit/>
          </a:bodyPr>
          <a:lstStyle/>
          <a:p>
            <a:pPr algn="ctr"/>
            <a:br>
              <a:rPr lang="en-US" sz="3600" dirty="0"/>
            </a:br>
            <a:r>
              <a:rPr lang="en-US" sz="3600" dirty="0"/>
              <a:t>How to get started:</a:t>
            </a:r>
            <a:br>
              <a:rPr lang="en-US" sz="3600" dirty="0"/>
            </a:br>
            <a:r>
              <a:rPr lang="en-US" sz="3600" dirty="0"/>
              <a:t>Create an account on Castle Branch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685800" y="1676400"/>
            <a:ext cx="7467600" cy="460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91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4876800" y="-1"/>
            <a:ext cx="4267200" cy="6649943"/>
          </a:xfrm>
          <a:prstGeom prst="rect">
            <a:avLst/>
          </a:prstGeom>
          <a:noFill/>
        </p:spPr>
        <p:txBody>
          <a:bodyPr wrap="square" rtlCol="0">
            <a:spAutoFit/>
          </a:bodyPr>
          <a:lstStyle/>
          <a:p>
            <a:pPr algn="ctr">
              <a:lnSpc>
                <a:spcPct val="150000"/>
              </a:lnSpc>
            </a:pPr>
            <a:r>
              <a:rPr lang="en-US" sz="1600" b="1" u="sng" dirty="0">
                <a:solidFill>
                  <a:srgbClr val="FFC000"/>
                </a:solidFill>
              </a:rPr>
              <a:t>If you are a current UK College of Health Sciences student please follow slide 4!</a:t>
            </a:r>
          </a:p>
          <a:p>
            <a:pPr algn="ctr">
              <a:lnSpc>
                <a:spcPct val="150000"/>
              </a:lnSpc>
            </a:pPr>
            <a:r>
              <a:rPr lang="en-US" b="1" u="sng" dirty="0"/>
              <a:t>New UK students follow these instructions below:</a:t>
            </a:r>
            <a:endParaRPr lang="en-US" u="sng" dirty="0">
              <a:solidFill>
                <a:srgbClr val="00B0F0"/>
              </a:solidFill>
            </a:endParaRPr>
          </a:p>
          <a:p>
            <a:pPr marL="285750" indent="-285750">
              <a:lnSpc>
                <a:spcPct val="150000"/>
              </a:lnSpc>
              <a:buFont typeface="Wingdings" panose="05000000000000000000" pitchFamily="2" charset="2"/>
              <a:buChar char="Ø"/>
            </a:pPr>
            <a:r>
              <a:rPr lang="en-US" sz="1400" dirty="0"/>
              <a:t>Go to: </a:t>
            </a:r>
            <a:r>
              <a:rPr lang="en-US" sz="1400" u="sng" dirty="0">
                <a:solidFill>
                  <a:srgbClr val="FFC000"/>
                </a:solidFill>
              </a:rPr>
              <a:t>http://uky-health.castlebranch.com/  </a:t>
            </a:r>
          </a:p>
          <a:p>
            <a:pPr marL="285750" indent="-285750">
              <a:lnSpc>
                <a:spcPct val="150000"/>
              </a:lnSpc>
              <a:buFont typeface="Wingdings" panose="05000000000000000000" pitchFamily="2" charset="2"/>
              <a:buChar char="Ø"/>
            </a:pPr>
            <a:r>
              <a:rPr lang="en-US" dirty="0"/>
              <a:t>Select “Place Order”</a:t>
            </a:r>
          </a:p>
          <a:p>
            <a:pPr marL="285750" indent="-285750">
              <a:lnSpc>
                <a:spcPct val="150000"/>
              </a:lnSpc>
              <a:buFont typeface="Wingdings" panose="05000000000000000000" pitchFamily="2" charset="2"/>
              <a:buChar char="Ø"/>
            </a:pPr>
            <a:r>
              <a:rPr lang="en-US" dirty="0"/>
              <a:t>Select “College of Health Sciences”</a:t>
            </a:r>
          </a:p>
          <a:p>
            <a:pPr marL="285750" indent="-285750">
              <a:lnSpc>
                <a:spcPct val="150000"/>
              </a:lnSpc>
              <a:buFont typeface="Wingdings" panose="05000000000000000000" pitchFamily="2" charset="2"/>
              <a:buChar char="Ø"/>
            </a:pPr>
            <a:r>
              <a:rPr lang="en-US" dirty="0"/>
              <a:t>Select “Doctor of Physical Therapy”</a:t>
            </a:r>
          </a:p>
          <a:p>
            <a:pPr marL="285750" indent="-285750">
              <a:lnSpc>
                <a:spcPct val="150000"/>
              </a:lnSpc>
              <a:buFont typeface="Wingdings" panose="05000000000000000000" pitchFamily="2" charset="2"/>
              <a:buChar char="Ø"/>
            </a:pPr>
            <a:r>
              <a:rPr lang="en-US" dirty="0"/>
              <a:t>Select “I need to order my initial Background Check, Drug Test, and Medical Document Manager”</a:t>
            </a:r>
          </a:p>
          <a:p>
            <a:pPr marL="285750" indent="-285750">
              <a:lnSpc>
                <a:spcPct val="150000"/>
              </a:lnSpc>
              <a:buFont typeface="Wingdings" panose="05000000000000000000" pitchFamily="2" charset="2"/>
              <a:buChar char="Ø"/>
            </a:pPr>
            <a:r>
              <a:rPr lang="en-US" dirty="0"/>
              <a:t>You will then be directed to review your order, and then enter your personal details </a:t>
            </a:r>
          </a:p>
          <a:p>
            <a:pPr marL="285750" indent="-285750">
              <a:lnSpc>
                <a:spcPct val="150000"/>
              </a:lnSpc>
              <a:buFont typeface="Wingdings" panose="05000000000000000000" pitchFamily="2" charset="2"/>
              <a:buChar char="Ø"/>
            </a:pPr>
            <a:r>
              <a:rPr lang="en-US" b="1" dirty="0"/>
              <a:t>The cost is $95.00 if ordered before 5/15/22.   5/15/22 or after, cost is $103.</a:t>
            </a:r>
          </a:p>
        </p:txBody>
      </p:sp>
      <p:pic>
        <p:nvPicPr>
          <p:cNvPr id="5" name="Picture 4"/>
          <p:cNvPicPr/>
          <p:nvPr/>
        </p:nvPicPr>
        <p:blipFill rotWithShape="1">
          <a:blip r:embed="rId3"/>
          <a:srcRect l="2709" t="8812" r="75367" b="9961"/>
          <a:stretch/>
        </p:blipFill>
        <p:spPr bwMode="auto">
          <a:xfrm>
            <a:off x="762000" y="304800"/>
            <a:ext cx="3352800" cy="3276600"/>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733800"/>
            <a:ext cx="4130675" cy="291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66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1962"/>
            <a:ext cx="8229600" cy="5029200"/>
          </a:xfrm>
        </p:spPr>
        <p:txBody>
          <a:bodyPr>
            <a:normAutofit fontScale="92500" lnSpcReduction="10000"/>
          </a:bodyPr>
          <a:lstStyle/>
          <a:p>
            <a:endParaRPr lang="en-US" sz="2800" dirty="0"/>
          </a:p>
          <a:p>
            <a:pPr>
              <a:buFont typeface="Wingdings" panose="05000000000000000000" pitchFamily="2" charset="2"/>
              <a:buChar char="Ø"/>
            </a:pPr>
            <a:r>
              <a:rPr lang="en-US" sz="2800" dirty="0"/>
              <a:t>Your background check will begin immediately upon purchasing. </a:t>
            </a:r>
          </a:p>
          <a:p>
            <a:pPr>
              <a:buFont typeface="Wingdings" panose="05000000000000000000" pitchFamily="2" charset="2"/>
              <a:buChar char="Ø"/>
            </a:pPr>
            <a:r>
              <a:rPr lang="en-US" sz="2800" dirty="0"/>
              <a:t>Instructions for your Drug Screening will be provided within your Castle Branch “To Do List” within three business days. </a:t>
            </a:r>
            <a:r>
              <a:rPr lang="en-US" sz="2800" b="1" u="sng" dirty="0"/>
              <a:t>You must use a LabCorp location for your drug screening.</a:t>
            </a:r>
          </a:p>
          <a:p>
            <a:pPr lvl="1">
              <a:buFont typeface="Courier New" panose="02070309020205020404" pitchFamily="49" charset="0"/>
              <a:buChar char="o"/>
            </a:pPr>
            <a:r>
              <a:rPr lang="en-US" sz="2400" dirty="0"/>
              <a:t>You will be able to download the registration form and locate a LabCorp near you to process the specimen. </a:t>
            </a:r>
            <a:r>
              <a:rPr lang="en-US" sz="24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400" b="1" dirty="0"/>
              <a:t>For issues processing a drug screen, please call </a:t>
            </a:r>
            <a:r>
              <a:rPr lang="en-US" sz="2400" b="1" dirty="0" err="1"/>
              <a:t>CastleBranch</a:t>
            </a:r>
            <a:r>
              <a:rPr lang="en-US" sz="2400" b="1" dirty="0"/>
              <a:t> directly at (888) 723-4263.</a:t>
            </a:r>
          </a:p>
          <a:p>
            <a:pPr lvl="1">
              <a:buFont typeface="Courier New" panose="02070309020205020404" pitchFamily="49" charset="0"/>
              <a:buChar char="o"/>
            </a:pPr>
            <a:endParaRPr lang="en-US" sz="2600" u="sng" dirty="0">
              <a:solidFill>
                <a:srgbClr val="FFC000"/>
              </a:solidFill>
            </a:endParaRPr>
          </a:p>
        </p:txBody>
      </p:sp>
      <p:sp>
        <p:nvSpPr>
          <p:cNvPr id="3" name="TextBox 2"/>
          <p:cNvSpPr txBox="1"/>
          <p:nvPr/>
        </p:nvSpPr>
        <p:spPr>
          <a:xfrm>
            <a:off x="990600" y="328246"/>
            <a:ext cx="71628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914400"/>
          </a:xfrm>
          <a:solidFill>
            <a:schemeClr val="tx2">
              <a:lumMod val="10000"/>
            </a:schemeClr>
          </a:solidFill>
        </p:spPr>
        <p:txBody>
          <a:bodyPr/>
          <a:lstStyle/>
          <a:p>
            <a:pPr algn="ctr"/>
            <a:r>
              <a:rPr lang="en-US" dirty="0"/>
              <a:t>Clinical Requirements</a:t>
            </a:r>
          </a:p>
        </p:txBody>
      </p:sp>
      <p:sp>
        <p:nvSpPr>
          <p:cNvPr id="6" name="TextBox 5"/>
          <p:cNvSpPr txBox="1"/>
          <p:nvPr/>
        </p:nvSpPr>
        <p:spPr>
          <a:xfrm>
            <a:off x="228600" y="1828800"/>
            <a:ext cx="8610600" cy="464742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Health Insurance (annual) Make sure name is on card.</a:t>
            </a:r>
          </a:p>
          <a:p>
            <a:pPr marL="285750" indent="-285750">
              <a:buFont typeface="Wingdings" panose="05000000000000000000" pitchFamily="2" charset="2"/>
              <a:buChar char="Ø"/>
            </a:pPr>
            <a:r>
              <a:rPr lang="en-US" sz="2000" dirty="0"/>
              <a:t>Flu Shot (annual)</a:t>
            </a:r>
          </a:p>
          <a:p>
            <a:pPr marL="285750" indent="-285750">
              <a:buFont typeface="Wingdings" panose="05000000000000000000" pitchFamily="2" charset="2"/>
              <a:buChar char="Ø"/>
            </a:pPr>
            <a:r>
              <a:rPr lang="en-US" sz="2000" dirty="0"/>
              <a:t>Commitment to Behavioral Standard in Patient Care</a:t>
            </a:r>
          </a:p>
          <a:p>
            <a:pPr marL="285750" indent="-285750">
              <a:buFont typeface="Wingdings" panose="05000000000000000000" pitchFamily="2" charset="2"/>
              <a:buChar char="Ø"/>
            </a:pPr>
            <a:r>
              <a:rPr lang="en-US" sz="2000" dirty="0"/>
              <a:t>Tuberculosis:  IGRA, QuantiFERON, or 2 step TB skin tests (2 separate TB skin tests given at least 1 week apart and both done within current  year).</a:t>
            </a:r>
          </a:p>
          <a:p>
            <a:pPr marL="285750" indent="-285750">
              <a:buFont typeface="Wingdings" panose="05000000000000000000" pitchFamily="2" charset="2"/>
              <a:buChar char="Ø"/>
            </a:pPr>
            <a:r>
              <a:rPr lang="en-US" sz="2000" dirty="0"/>
              <a:t>BLS/CPR Certification (Basic Life Support for Healthcare Providers)</a:t>
            </a:r>
          </a:p>
          <a:p>
            <a:pPr marL="285750" indent="-285750">
              <a:buFont typeface="Wingdings" panose="05000000000000000000" pitchFamily="2" charset="2"/>
              <a:buChar char="Ø"/>
            </a:pPr>
            <a:r>
              <a:rPr lang="en-US" sz="2000" dirty="0"/>
              <a:t>First Aid Certification</a:t>
            </a:r>
          </a:p>
          <a:p>
            <a:pPr marL="285750" indent="-285750">
              <a:buFont typeface="Wingdings" panose="05000000000000000000" pitchFamily="2" charset="2"/>
              <a:buChar char="Ø"/>
            </a:pPr>
            <a:r>
              <a:rPr lang="en-US" sz="2000" dirty="0"/>
              <a:t>Physical Examination </a:t>
            </a:r>
          </a:p>
          <a:p>
            <a:pPr marL="285750" indent="-285750">
              <a:buFont typeface="Wingdings" panose="05000000000000000000" pitchFamily="2" charset="2"/>
              <a:buChar char="Ø"/>
            </a:pPr>
            <a:r>
              <a:rPr lang="en-US" sz="2000" dirty="0" err="1"/>
              <a:t>Bloodborne</a:t>
            </a:r>
            <a:r>
              <a:rPr lang="en-US" sz="2000" dirty="0"/>
              <a:t> Pathogens Certification</a:t>
            </a:r>
          </a:p>
          <a:p>
            <a:pPr marL="285750" indent="-285750">
              <a:buFont typeface="Wingdings" panose="05000000000000000000" pitchFamily="2" charset="2"/>
              <a:buChar char="Ø"/>
            </a:pPr>
            <a:r>
              <a:rPr lang="en-US" sz="2000" dirty="0"/>
              <a:t>Discrimination and Harassment Training</a:t>
            </a:r>
          </a:p>
          <a:p>
            <a:pPr marL="285750" indent="-285750">
              <a:buFont typeface="Wingdings" panose="05000000000000000000" pitchFamily="2" charset="2"/>
              <a:buChar char="Ø"/>
            </a:pPr>
            <a:r>
              <a:rPr lang="en-US" sz="2000" dirty="0"/>
              <a:t>HIPAA training</a:t>
            </a:r>
          </a:p>
          <a:p>
            <a:pPr marL="285750" indent="-285750">
              <a:buFont typeface="Wingdings" panose="05000000000000000000" pitchFamily="2" charset="2"/>
              <a:buChar char="Ø"/>
            </a:pPr>
            <a:r>
              <a:rPr lang="en-US" sz="2000" dirty="0"/>
              <a:t>Immunizations: MMR, Varicella, Hep B and Tdap</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83637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906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762000" y="1371600"/>
            <a:ext cx="3505200" cy="53340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400" dirty="0"/>
              <a:t>Make sure that you upload a copy of the front AND the back of the insurance card and any other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267200" cy="2918991"/>
          </a:xfrm>
          <a:prstGeom prst="rect">
            <a:avLst/>
          </a:prstGeom>
          <a:noFill/>
          <a:ln>
            <a:noFill/>
          </a:ln>
        </p:spPr>
      </p:pic>
      <p:sp>
        <p:nvSpPr>
          <p:cNvPr id="4" name="TextBox 3"/>
          <p:cNvSpPr txBox="1"/>
          <p:nvPr/>
        </p:nvSpPr>
        <p:spPr>
          <a:xfrm>
            <a:off x="5067300" y="17526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Physical Therapy Students&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3 - &amp;quot;How to get started: Create an account on Castle Branch&amp;quot;&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0&quot;&gt;&lt;property id=&quot;20148&quot; value=&quot;5&quot;/&gt;&lt;property id=&quot;20300&quot; value=&quot;Slide 9 - &amp;quot;Influenza Vaccination&amp;quot;&quot;/&gt;&lt;property id=&quot;20307&quot; value=&quot;263&quot;/&gt;&lt;/object&gt;&lt;object type=&quot;3&quot; unique_id=&quot;10011&quot;&gt;&lt;property id=&quot;20148&quot; value=&quot;5&quot;/&gt;&lt;property id=&quot;20300&quot; value=&quot;Slide 10 - &amp;quot;Compliance Form&amp;quot;&quot;/&gt;&lt;property id=&quot;20307&quot; value=&quot;264&quot;/&gt;&lt;/object&gt;&lt;object type=&quot;3&quot; unique_id=&quot;10012&quot;&gt;&lt;property id=&quot;20148&quot; value=&quot;5&quot;/&gt;&lt;property id=&quot;20300&quot; value=&quot;Slide 11 - &amp;quot;Tuberculosis Test&amp;quot;&quot;/&gt;&lt;property id=&quot;20307&quot; value=&quot;265&quot;/&gt;&lt;/object&gt;&lt;object type=&quot;3&quot; unique_id=&quot;10013&quot;&gt;&lt;property id=&quot;20148&quot; value=&quot;5&quot;/&gt;&lt;property id=&quot;20300&quot; value=&quot;Slide 12 - &amp;quot;Commitment to Behavioral Standard in Patient Care&amp;quot;&quot;/&gt;&lt;property id=&quot;20307&quot; value=&quot;266&quot;/&gt;&lt;/object&gt;&lt;object type=&quot;3&quot; unique_id=&quot;10014&quot;&gt;&lt;property id=&quot;20148&quot; value=&quot;5&quot;/&gt;&lt;property id=&quot;20300&quot; value=&quot;Slide 13 - &amp;quot;CPR Certification&amp;quot;&quot;/&gt;&lt;property id=&quot;20307&quot; value=&quot;268&quot;/&gt;&lt;/object&gt;&lt;object type=&quot;3&quot; unique_id=&quot;10015&quot;&gt;&lt;property id=&quot;20148&quot; value=&quot;5&quot;/&gt;&lt;property id=&quot;20300&quot; value=&quot;Slide 14 - &amp;quot;First Aid Certification&amp;quot;&quot;/&gt;&lt;property id=&quot;20307&quot; value=&quot;269&quot;/&gt;&lt;/object&gt;&lt;object type=&quot;3&quot; unique_id=&quot;10016&quot;&gt;&lt;property id=&quot;20148&quot; value=&quot;5&quot;/&gt;&lt;property id=&quot;20300&quot; value=&quot;Slide 15 - &amp;quot;Physical Examination&amp;quot;&quot;/&gt;&lt;property id=&quot;20307&quot; value=&quot;270&quot;/&gt;&lt;/object&gt;&lt;object type=&quot;3&quot; unique_id=&quot;10017&quot;&gt;&lt;property id=&quot;20148&quot; value=&quot;5&quot;/&gt;&lt;property id=&quot;20300&quot; value=&quot;Slide 16 - &amp;quot;Bloodborne Pathogens Training Certification&amp;quot;&quot;/&gt;&lt;property id=&quot;20307&quot; value=&quot;271&quot;/&gt;&lt;/object&gt;&lt;object type=&quot;3&quot; unique_id=&quot;10018&quot;&gt;&lt;property id=&quot;20148&quot; value=&quot;5&quot;/&gt;&lt;property id=&quot;20300&quot; value=&quot;Slide 17 - &amp;quot;HIPAA and Discrimination and Harassment Trainings&amp;quot;&quot;/&gt;&lt;property id=&quot;20307&quot; value=&quot;272&quot;/&gt;&lt;/object&gt;&lt;object type=&quot;3&quot; unique_id=&quot;10019&quot;&gt;&lt;property id=&quot;20148&quot; value=&quot;5&quot;/&gt;&lt;property id=&quot;20300&quot; value=&quot;Slide 19 - &amp;quot;Important Notes&amp;quot;&quot;/&gt;&lt;property id=&quot;20307&quot; value=&quot;267&quot;/&gt;&lt;/object&gt;&lt;object type=&quot;3&quot; unique_id=&quot;10399&quot;&gt;&lt;property id=&quot;20148&quot; value=&quot;5&quot;/&gt;&lt;property id=&quot;20300&quot; value=&quot;Slide 6 - &amp;quot;Due Dates&amp;quot;&quot;/&gt;&lt;property id=&quot;20307&quot; value=&quot;273&quot;/&gt;&lt;/object&gt;&lt;object type=&quot;3&quot; unique_id=&quot;10400&quot;&gt;&lt;property id=&quot;20148&quot; value=&quot;5&quot;/&gt;&lt;property id=&quot;20300&quot; value=&quot;Slide 18 - &amp;quot;The document you upload for the HIPAA and Discrimination training should look like this:&amp;quot;&quot;/&gt;&lt;property id=&quot;20307&quot; value=&quot;275&quot;/&gt;&lt;/object&gt;&lt;/object&gt;&lt;object type=&quot;8&quot; unique_id=&quot;1003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2045</TotalTime>
  <Words>2334</Words>
  <Application>Microsoft Office PowerPoint</Application>
  <PresentationFormat>On-screen Show (4:3)</PresentationFormat>
  <Paragraphs>214</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Palatino Linotype</vt:lpstr>
      <vt:lpstr>Symbol</vt:lpstr>
      <vt:lpstr>Times New Roman</vt:lpstr>
      <vt:lpstr>Wingdings</vt:lpstr>
      <vt:lpstr>Elemental</vt:lpstr>
      <vt:lpstr>Compliance Requirements  for Physical Therapy Students</vt:lpstr>
      <vt:lpstr>Requirements</vt:lpstr>
      <vt:lpstr>Due Dates</vt:lpstr>
      <vt:lpstr>Instructions for current UK College of Health Sciences undergraduates:</vt:lpstr>
      <vt:lpstr> How to get started: Create an account on Castle Branch</vt:lpstr>
      <vt:lpstr>PowerPoint Presentation</vt:lpstr>
      <vt:lpstr>PowerPoint Presentation</vt:lpstr>
      <vt:lpstr>Clinical Requirements</vt:lpstr>
      <vt:lpstr>Health Insurance</vt:lpstr>
      <vt:lpstr>Influenza Vaccination</vt:lpstr>
      <vt:lpstr>Required Immunizations</vt:lpstr>
      <vt:lpstr>MMR Vaccine</vt:lpstr>
      <vt:lpstr>PowerPoint Presentation</vt:lpstr>
      <vt:lpstr>PowerPoint Presentation</vt:lpstr>
      <vt:lpstr>HEPATITIS B  (Positive titer not accepted)</vt:lpstr>
      <vt:lpstr>Tuberculosis Test</vt:lpstr>
      <vt:lpstr>Commitment to Behavioral Standard in Patient Care</vt:lpstr>
      <vt:lpstr>  BLS/CPR Certification</vt:lpstr>
      <vt:lpstr>First Aid Certification</vt:lpstr>
      <vt:lpstr>Physical Examination</vt:lpstr>
      <vt:lpstr>Bloodborne Pathogens Training Certification</vt:lpstr>
      <vt:lpstr>HIPAA and Discrimination and Harassment Trainings</vt:lpstr>
      <vt:lpstr>The document you upload for the HIPAA and Discrimination training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152</cp:revision>
  <dcterms:created xsi:type="dcterms:W3CDTF">2016-02-25T18:57:01Z</dcterms:created>
  <dcterms:modified xsi:type="dcterms:W3CDTF">2023-01-20T20:37:21Z</dcterms:modified>
</cp:coreProperties>
</file>