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78" r:id="rId4"/>
    <p:sldId id="280" r:id="rId5"/>
    <p:sldId id="259" r:id="rId6"/>
    <p:sldId id="260" r:id="rId7"/>
    <p:sldId id="276" r:id="rId8"/>
    <p:sldId id="277" r:id="rId9"/>
    <p:sldId id="262" r:id="rId10"/>
    <p:sldId id="281" r:id="rId11"/>
    <p:sldId id="265" r:id="rId12"/>
    <p:sldId id="282" r:id="rId13"/>
    <p:sldId id="266" r:id="rId14"/>
    <p:sldId id="272" r:id="rId15"/>
    <p:sldId id="275"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ner, Chloe M." initials="TCM" lastIdx="1" clrIdx="0">
    <p:extLst>
      <p:ext uri="{19B8F6BF-5375-455C-9EA6-DF929625EA0E}">
        <p15:presenceInfo xmlns:p15="http://schemas.microsoft.com/office/powerpoint/2012/main" userId="S-1-5-21-436374069-1454471165-682003330-416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FF0000"/>
    <a:srgbClr val="F49F9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7531" autoAdjust="0"/>
  </p:normalViewPr>
  <p:slideViewPr>
    <p:cSldViewPr>
      <p:cViewPr varScale="1">
        <p:scale>
          <a:sx n="110" d="100"/>
          <a:sy n="110" d="100"/>
        </p:scale>
        <p:origin x="1644" y="3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9DCD8-767B-452C-9A35-ECC3479C4B2E}"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A35D-8EC6-4472-991E-79B2692C6EDA}" type="slidenum">
              <a:rPr lang="en-US" smtClean="0"/>
              <a:t>‹#›</a:t>
            </a:fld>
            <a:endParaRPr lang="en-US"/>
          </a:p>
        </p:txBody>
      </p:sp>
    </p:spTree>
    <p:extLst>
      <p:ext uri="{BB962C8B-B14F-4D97-AF65-F5344CB8AC3E}">
        <p14:creationId xmlns:p14="http://schemas.microsoft.com/office/powerpoint/2010/main" val="31784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a:t>
            </a:fld>
            <a:endParaRPr lang="en-US"/>
          </a:p>
        </p:txBody>
      </p:sp>
    </p:spTree>
    <p:extLst>
      <p:ext uri="{BB962C8B-B14F-4D97-AF65-F5344CB8AC3E}">
        <p14:creationId xmlns:p14="http://schemas.microsoft.com/office/powerpoint/2010/main" val="147489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13</a:t>
            </a:fld>
            <a:endParaRPr lang="en-US"/>
          </a:p>
        </p:txBody>
      </p:sp>
    </p:spTree>
    <p:extLst>
      <p:ext uri="{BB962C8B-B14F-4D97-AF65-F5344CB8AC3E}">
        <p14:creationId xmlns:p14="http://schemas.microsoft.com/office/powerpoint/2010/main" val="207606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14</a:t>
            </a:fld>
            <a:endParaRPr lang="en-US"/>
          </a:p>
        </p:txBody>
      </p:sp>
    </p:spTree>
    <p:extLst>
      <p:ext uri="{BB962C8B-B14F-4D97-AF65-F5344CB8AC3E}">
        <p14:creationId xmlns:p14="http://schemas.microsoft.com/office/powerpoint/2010/main" val="22381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15</a:t>
            </a:fld>
            <a:endParaRPr lang="en-US"/>
          </a:p>
        </p:txBody>
      </p:sp>
    </p:spTree>
    <p:extLst>
      <p:ext uri="{BB962C8B-B14F-4D97-AF65-F5344CB8AC3E}">
        <p14:creationId xmlns:p14="http://schemas.microsoft.com/office/powerpoint/2010/main" val="26824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16</a:t>
            </a:fld>
            <a:endParaRPr lang="en-US"/>
          </a:p>
        </p:txBody>
      </p:sp>
    </p:spTree>
    <p:extLst>
      <p:ext uri="{BB962C8B-B14F-4D97-AF65-F5344CB8AC3E}">
        <p14:creationId xmlns:p14="http://schemas.microsoft.com/office/powerpoint/2010/main" val="31471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45757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4</a:t>
            </a:fld>
            <a:endParaRPr lang="en-US"/>
          </a:p>
        </p:txBody>
      </p:sp>
    </p:spTree>
    <p:extLst>
      <p:ext uri="{BB962C8B-B14F-4D97-AF65-F5344CB8AC3E}">
        <p14:creationId xmlns:p14="http://schemas.microsoft.com/office/powerpoint/2010/main" val="2851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5</a:t>
            </a:fld>
            <a:endParaRPr lang="en-US"/>
          </a:p>
        </p:txBody>
      </p:sp>
    </p:spTree>
    <p:extLst>
      <p:ext uri="{BB962C8B-B14F-4D97-AF65-F5344CB8AC3E}">
        <p14:creationId xmlns:p14="http://schemas.microsoft.com/office/powerpoint/2010/main" val="339893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6</a:t>
            </a:fld>
            <a:endParaRPr lang="en-US"/>
          </a:p>
        </p:txBody>
      </p:sp>
    </p:spTree>
    <p:extLst>
      <p:ext uri="{BB962C8B-B14F-4D97-AF65-F5344CB8AC3E}">
        <p14:creationId xmlns:p14="http://schemas.microsoft.com/office/powerpoint/2010/main" val="24591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403653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91106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414878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1/24/2024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uk.instructure.com/enroll/4B6GD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uky.edu/chs/sites/chs.uky.edu/files/2021_hipaa_education_and_consent.pdf" TargetMode="External"/><Relationship Id="rId4" Type="http://schemas.openxmlformats.org/officeDocument/2006/relationships/hyperlink" Target="https://www.uky.edu/chs/sites/chs.uky.edu/files/ole_orientation_guid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hyperlink" Target="http://uky-health.castlebranch.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1"/>
            <a:ext cx="7543800" cy="3124197"/>
          </a:xfrm>
        </p:spPr>
        <p:txBody>
          <a:bodyPr>
            <a:noAutofit/>
          </a:bodyPr>
          <a:lstStyle/>
          <a:p>
            <a:pPr algn="ctr"/>
            <a:r>
              <a:rPr lang="en-US" sz="3600" b="1" dirty="0"/>
              <a:t>Compliance Requirements for the </a:t>
            </a:r>
            <a:br>
              <a:rPr lang="en-US" sz="3200" b="1" dirty="0"/>
            </a:br>
            <a:r>
              <a:rPr lang="en-US" sz="4000" b="1" dirty="0"/>
              <a:t>Communication Sciences and Disorders </a:t>
            </a:r>
            <a:br>
              <a:rPr lang="en-US" sz="3200" b="1" dirty="0"/>
            </a:br>
            <a:r>
              <a:rPr lang="en-US" sz="3600" b="1" dirty="0"/>
              <a:t>Undergraduate Program </a:t>
            </a:r>
            <a:br>
              <a:rPr lang="en-US" sz="3600" b="1" dirty="0"/>
            </a:br>
            <a:r>
              <a:rPr lang="en-US" sz="3600" b="1" dirty="0"/>
              <a:t>and Pre-Req Students</a:t>
            </a:r>
          </a:p>
        </p:txBody>
      </p:sp>
      <p:sp>
        <p:nvSpPr>
          <p:cNvPr id="3" name="Subtitle 2"/>
          <p:cNvSpPr>
            <a:spLocks noGrp="1"/>
          </p:cNvSpPr>
          <p:nvPr>
            <p:ph type="subTitle" idx="1"/>
          </p:nvPr>
        </p:nvSpPr>
        <p:spPr>
          <a:xfrm>
            <a:off x="1638300" y="3276605"/>
            <a:ext cx="6248400" cy="3124196"/>
          </a:xfrm>
          <a:solidFill>
            <a:schemeClr val="tx2">
              <a:lumMod val="10000"/>
            </a:schemeClr>
          </a:solidFill>
        </p:spPr>
        <p:txBody>
          <a:bodyPr>
            <a:noAutofit/>
          </a:bodyPr>
          <a:lstStyle/>
          <a:p>
            <a:pPr algn="ctr"/>
            <a:endParaRPr lang="en-US" sz="2000" dirty="0"/>
          </a:p>
          <a:p>
            <a:pPr algn="ctr"/>
            <a:r>
              <a:rPr lang="en-US" sz="2000" dirty="0"/>
              <a:t>For compliance questions:</a:t>
            </a:r>
          </a:p>
          <a:p>
            <a:pPr algn="ctr"/>
            <a:endParaRPr lang="en-US" sz="2000" dirty="0"/>
          </a:p>
          <a:p>
            <a:pPr algn="ctr"/>
            <a:r>
              <a:rPr lang="en-US" sz="2000" dirty="0"/>
              <a:t>Email:  </a:t>
            </a:r>
            <a:r>
              <a:rPr lang="en-US" sz="2000" dirty="0">
                <a:hlinkClick r:id="rId3"/>
              </a:rPr>
              <a:t>CHS-Compliance@uky.edu</a:t>
            </a:r>
            <a:endParaRPr lang="en-US" sz="2000" dirty="0"/>
          </a:p>
          <a:p>
            <a:pPr algn="ctr"/>
            <a:endParaRPr lang="en-US" sz="2000" dirty="0">
              <a:hlinkClick r:id="rId4"/>
            </a:endParaRPr>
          </a:p>
          <a:p>
            <a:pPr algn="ctr"/>
            <a:r>
              <a:rPr lang="en-US" sz="2000" dirty="0">
                <a:hlinkClick r:id="rId4"/>
              </a:rPr>
              <a:t>https://www.uky.edu/chs/current-students/compliance-background-checks-and-drug-screens</a:t>
            </a:r>
            <a:endParaRPr lang="en-US" sz="2000" dirty="0"/>
          </a:p>
          <a:p>
            <a:pPr algn="ctr"/>
            <a:endParaRPr lang="en-US" sz="2000" dirty="0"/>
          </a:p>
          <a:p>
            <a:pPr algn="ctr"/>
            <a:endParaRPr lang="en-US" sz="2000" dirty="0"/>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12821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fontScale="92500"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Communication Sciences  and Disorders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a:off x="8686800" y="5715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4A6506-4B10-4494-AF8F-14B6CA2B31D6}"/>
              </a:ext>
            </a:extLst>
          </p:cNvPr>
          <p:cNvPicPr>
            <a:picLocks noChangeAspect="1"/>
          </p:cNvPicPr>
          <p:nvPr/>
        </p:nvPicPr>
        <p:blipFill>
          <a:blip r:embed="rId2"/>
          <a:stretch>
            <a:fillRect/>
          </a:stretch>
        </p:blipFill>
        <p:spPr>
          <a:xfrm>
            <a:off x="1691805" y="0"/>
            <a:ext cx="5760390" cy="6858000"/>
          </a:xfrm>
          <a:prstGeom prst="rect">
            <a:avLst/>
          </a:prstGeom>
        </p:spPr>
      </p:pic>
      <p:pic>
        <p:nvPicPr>
          <p:cNvPr id="12" name="Picture 11">
            <a:extLst>
              <a:ext uri="{FF2B5EF4-FFF2-40B4-BE49-F238E27FC236}">
                <a16:creationId xmlns:a16="http://schemas.microsoft.com/office/drawing/2014/main" id="{2CEA43CB-B5DF-458D-A23D-ADC3203DB8C4}"/>
              </a:ext>
            </a:extLst>
          </p:cNvPr>
          <p:cNvPicPr>
            <a:picLocks noChangeAspect="1"/>
          </p:cNvPicPr>
          <p:nvPr/>
        </p:nvPicPr>
        <p:blipFill>
          <a:blip r:embed="rId3"/>
          <a:stretch>
            <a:fillRect/>
          </a:stretch>
        </p:blipFill>
        <p:spPr>
          <a:xfrm>
            <a:off x="1723752" y="0"/>
            <a:ext cx="5696496" cy="6858000"/>
          </a:xfrm>
          <a:prstGeom prst="rect">
            <a:avLst/>
          </a:prstGeom>
        </p:spPr>
      </p:pic>
    </p:spTree>
    <p:extLst>
      <p:ext uri="{BB962C8B-B14F-4D97-AF65-F5344CB8AC3E}">
        <p14:creationId xmlns:p14="http://schemas.microsoft.com/office/powerpoint/2010/main" val="198053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152404"/>
            <a:ext cx="7543800" cy="1447796"/>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676406"/>
            <a:ext cx="3246120" cy="5105385"/>
          </a:xfrm>
        </p:spPr>
        <p:txBody>
          <a:bodyPr>
            <a:normAutofit fontScale="92500" lnSpcReduction="10000"/>
          </a:bodyPr>
          <a:lstStyle/>
          <a:p>
            <a:pPr>
              <a:buFont typeface="Wingdings" panose="05000000000000000000" pitchFamily="2" charset="2"/>
              <a:buChar char="Ø"/>
            </a:pPr>
            <a:r>
              <a:rPr lang="en-US" dirty="0"/>
              <a:t>In Castle Branch, there is a link to this document. Follow this link to go to the document: </a:t>
            </a:r>
            <a:r>
              <a:rPr lang="en-US" dirty="0">
                <a:hlinkClick r:id="rId3"/>
              </a:rPr>
              <a:t>https://www.uky.edu/chs/sites/chs.uky.edu/files/Behavioral-Standards-Commitment-Form.pdf</a:t>
            </a:r>
            <a:endParaRPr lang="en-US" dirty="0"/>
          </a:p>
          <a:p>
            <a:pPr marL="18288" indent="0">
              <a:buNone/>
            </a:pPr>
            <a:r>
              <a:rPr lang="en-US" dirty="0"/>
              <a:t> </a:t>
            </a:r>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488027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8600"/>
            <a:ext cx="7543800" cy="1524000"/>
          </a:xfrm>
          <a:solidFill>
            <a:schemeClr val="tx2">
              <a:lumMod val="10000"/>
            </a:schemeClr>
          </a:solidFill>
        </p:spPr>
        <p:txBody>
          <a:bodyPr/>
          <a:lstStyle/>
          <a:p>
            <a:pPr algn="ctr"/>
            <a:r>
              <a:rPr lang="en-US" sz="4800" dirty="0"/>
              <a:t>HIPAA and Discrimination and Harassment Trainings</a:t>
            </a:r>
          </a:p>
        </p:txBody>
      </p:sp>
      <p:sp>
        <p:nvSpPr>
          <p:cNvPr id="3" name="Content Placeholder 2"/>
          <p:cNvSpPr>
            <a:spLocks noGrp="1"/>
          </p:cNvSpPr>
          <p:nvPr>
            <p:ph sz="quarter" idx="13"/>
          </p:nvPr>
        </p:nvSpPr>
        <p:spPr>
          <a:xfrm>
            <a:off x="609600" y="1752600"/>
            <a:ext cx="8001000" cy="45720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(NOTE: You will need your Link Blue ID and password to do so. If you do not yet have it, you will have to wait until you do.)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3575" cy="405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62000" y="228600"/>
            <a:ext cx="7543800" cy="1905000"/>
          </a:xfrm>
          <a:solidFill>
            <a:schemeClr val="tx2">
              <a:lumMod val="10000"/>
            </a:schemeClr>
          </a:solidFill>
        </p:spPr>
        <p:txBody>
          <a:bodyPr/>
          <a:lstStyle/>
          <a:p>
            <a:pPr algn="ctr"/>
            <a:r>
              <a:rPr lang="en-US" sz="4000" dirty="0"/>
              <a:t>The document you upload for the HIPAA and Discrimination training should look like this:</a:t>
            </a:r>
          </a:p>
        </p:txBody>
      </p:sp>
    </p:spTree>
    <p:extLst>
      <p:ext uri="{BB962C8B-B14F-4D97-AF65-F5344CB8AC3E}">
        <p14:creationId xmlns:p14="http://schemas.microsoft.com/office/powerpoint/2010/main" val="380248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4102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hlinkClick r:id="rId3"/>
              </a:rPr>
              <a:t>CHS-Compliance@uky</a:t>
            </a:r>
            <a:r>
              <a:rPr lang="en-US">
                <a:solidFill>
                  <a:sysClr val="window" lastClr="FFFFFF"/>
                </a:solidFill>
                <a:latin typeface="Times New Roman" panose="02020603050405020304" pitchFamily="18" charset="0"/>
                <a:cs typeface="Times New Roman" panose="02020603050405020304" pitchFamily="18" charset="0"/>
                <a:hlinkClick r:id="rId3"/>
              </a:rPr>
              <a:t>.edu</a:t>
            </a:r>
            <a:endParaRPr lang="en-US" dirty="0">
              <a:solidFill>
                <a:sysClr val="window" lastClr="FFFFFF"/>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19203"/>
            <a:ext cx="8686800" cy="5714994"/>
          </a:xfrm>
        </p:spPr>
        <p:txBody>
          <a:bodyPr>
            <a:noAutofit/>
          </a:bodyPr>
          <a:lstStyle/>
          <a:p>
            <a:pPr>
              <a:buFont typeface="Wingdings" panose="05000000000000000000" pitchFamily="2" charset="2"/>
              <a:buChar char="Ø"/>
            </a:pPr>
            <a:r>
              <a:rPr lang="en-US" sz="1600" b="1" dirty="0"/>
              <a:t>Full Background Check</a:t>
            </a:r>
          </a:p>
          <a:p>
            <a:pPr>
              <a:buFont typeface="Wingdings" panose="05000000000000000000" pitchFamily="2" charset="2"/>
              <a:buChar char="Ø"/>
            </a:pPr>
            <a:r>
              <a:rPr lang="en-US" sz="1600" b="1" dirty="0"/>
              <a:t>10 Panel Drug Screening</a:t>
            </a:r>
          </a:p>
          <a:p>
            <a:pPr>
              <a:buFont typeface="Wingdings" panose="05000000000000000000" pitchFamily="2" charset="2"/>
              <a:buChar char="Ø"/>
            </a:pPr>
            <a:r>
              <a:rPr lang="en-US" sz="1600" b="1"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solidFill>
                  <a:prstClr val="white"/>
                </a:solidFill>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lvl="2">
              <a:buFont typeface="Arial" panose="020B0604020202020204" pitchFamily="34" charset="0"/>
              <a:buChar char="•"/>
            </a:pPr>
            <a:r>
              <a:rPr lang="en-US" sz="1600" dirty="0">
                <a:solidFill>
                  <a:prstClr val="white"/>
                </a:solidFill>
                <a:latin typeface="Times New Roman" panose="02020603050405020304" pitchFamily="18" charset="0"/>
                <a:cs typeface="Times New Roman" panose="02020603050405020304" pitchFamily="18" charset="0"/>
              </a:rPr>
              <a:t>An annual one-step skin test or IGRA Blood Test is required the each year for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lvl="2">
              <a:buFont typeface="Courier New" panose="02070309020205020404" pitchFamily="49" charset="0"/>
              <a:buChar char="o"/>
            </a:pPr>
            <a:r>
              <a:rPr lang="en-US" sz="1600" b="1" dirty="0">
                <a:solidFill>
                  <a:schemeClr val="accent1"/>
                </a:solidFill>
                <a:latin typeface="Palatino Linotype" panose="02040502050505030304" pitchFamily="18" charset="0"/>
                <a:cs typeface="Times New Roman" panose="02020603050405020304" pitchFamily="18" charset="0"/>
                <a:hlinkClick r:id="rId3"/>
              </a:rPr>
              <a:t>https://www.uky.edu/chs/sites/chs.uky.edu/files/commitment_to_behavioral_standard_in_patient_care_manual_and_signature_form.pdf</a:t>
            </a:r>
            <a:endParaRPr lang="en-US" sz="1600" b="1" dirty="0">
              <a:solidFill>
                <a:schemeClr val="accent1"/>
              </a:solidFill>
              <a:latin typeface="Palatino Linotype" panose="02040502050505030304" pitchFamily="18" charset="0"/>
              <a:cs typeface="Times New Roman" panose="02020603050405020304" pitchFamily="18" charset="0"/>
            </a:endParaRPr>
          </a:p>
          <a:p>
            <a:pPr lvl="1">
              <a:buFont typeface="Courier New" panose="02070309020205020404" pitchFamily="49" charset="0"/>
              <a:buChar char="o"/>
            </a:pPr>
            <a:r>
              <a:rPr lang="en-US" sz="1600" b="1" dirty="0"/>
              <a:t>Discrimination and Harassment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OLE Guide (annual renewal) </a:t>
            </a:r>
          </a:p>
          <a:p>
            <a:pPr marL="128016" lvl="1" indent="0">
              <a:buNone/>
            </a:pPr>
            <a:r>
              <a:rPr lang="en-US" sz="1600" b="1" dirty="0">
                <a:solidFill>
                  <a:prstClr val="white"/>
                </a:solidFill>
                <a:latin typeface="Palatino Linotype" panose="02040502050505030304" pitchFamily="18" charset="0"/>
                <a:cs typeface="Times New Roman" panose="02020603050405020304" pitchFamily="18" charset="0"/>
              </a:rPr>
              <a:t>	</a:t>
            </a:r>
            <a:r>
              <a:rPr lang="en-US" sz="1600" b="1" dirty="0">
                <a:solidFill>
                  <a:prstClr val="white"/>
                </a:solidFill>
                <a:latin typeface="Palatino Linotype" panose="02040502050505030304" pitchFamily="18" charset="0"/>
                <a:cs typeface="Times New Roman" panose="02020603050405020304" pitchFamily="18" charset="0"/>
                <a:hlinkClick r:id="rId4"/>
              </a:rPr>
              <a:t>https://www.uky.edu/chs/sites/chs.uky.edu/files/ole_orientation_guide.pdf</a:t>
            </a:r>
            <a:endParaRPr lang="en-US" sz="1600" b="1" dirty="0">
              <a:solidFill>
                <a:prstClr val="white"/>
              </a:solidFill>
              <a:latin typeface="Palatino Linotype" panose="02040502050505030304" pitchFamily="18" charset="0"/>
              <a:cs typeface="Times New Roman" panose="02020603050405020304" pitchFamily="18" charset="0"/>
            </a:endParaRP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HIPAA  Education and Consent Form (annual renewal) </a:t>
            </a:r>
          </a:p>
          <a:p>
            <a:pPr marL="128016" lvl="1" indent="0">
              <a:buNone/>
            </a:pPr>
            <a:r>
              <a:rPr lang="en-US" sz="1600" b="1" u="sng" dirty="0">
                <a:solidFill>
                  <a:prstClr val="white"/>
                </a:solidFill>
                <a:latin typeface="Palatino Linotype" panose="02040502050505030304" pitchFamily="18" charset="0"/>
                <a:cs typeface="Times New Roman" panose="02020603050405020304" pitchFamily="18" charset="0"/>
                <a:hlinkClick r:id="rId5"/>
              </a:rPr>
              <a:t>https://www.uky.edu/chs/sites/chs.uky.edu/files/2021_hipaa_education_and_consent.pdf</a:t>
            </a:r>
            <a:endParaRPr lang="en-US" sz="1600" b="1" u="sng" dirty="0">
              <a:latin typeface="Palatino Linotype" panose="02040502050505030304" pitchFamily="18" charset="0"/>
            </a:endParaRPr>
          </a:p>
        </p:txBody>
      </p:sp>
      <p:sp>
        <p:nvSpPr>
          <p:cNvPr id="2" name="Title 1"/>
          <p:cNvSpPr>
            <a:spLocks noGrp="1"/>
          </p:cNvSpPr>
          <p:nvPr>
            <p:ph type="title"/>
          </p:nvPr>
        </p:nvSpPr>
        <p:spPr>
          <a:xfrm>
            <a:off x="762000" y="0"/>
            <a:ext cx="7543800" cy="1295395"/>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752600"/>
            <a:ext cx="6057900" cy="4267199"/>
          </a:xfrm>
        </p:spPr>
        <p:txBody>
          <a:bodyPr>
            <a:normAutofit fontScale="92500"/>
          </a:bodyPr>
          <a:lstStyle/>
          <a:p>
            <a:pPr>
              <a:buFont typeface="Wingdings" panose="05000000000000000000" pitchFamily="2" charset="2"/>
              <a:buChar char="Ø"/>
            </a:pPr>
            <a:r>
              <a:rPr lang="en-US" dirty="0"/>
              <a:t>The full background check and drug screening are due </a:t>
            </a:r>
            <a:r>
              <a:rPr lang="en-US" u="sng" dirty="0">
                <a:solidFill>
                  <a:srgbClr val="E2AC00"/>
                </a:solidFill>
              </a:rPr>
              <a:t>BY August 1</a:t>
            </a:r>
            <a:r>
              <a:rPr lang="en-US" u="sng" baseline="30000" dirty="0">
                <a:solidFill>
                  <a:srgbClr val="E2AC00"/>
                </a:solidFill>
              </a:rPr>
              <a:t>st  </a:t>
            </a:r>
            <a:r>
              <a:rPr lang="en-US" u="sng" dirty="0">
                <a:solidFill>
                  <a:srgbClr val="E2AC00"/>
                </a:solidFill>
              </a:rPr>
              <a:t>before start of program.</a:t>
            </a:r>
          </a:p>
          <a:p>
            <a:pPr marL="18288" indent="0">
              <a:buNone/>
            </a:pPr>
            <a:endParaRPr lang="en-US" u="sng" dirty="0">
              <a:solidFill>
                <a:srgbClr val="E2AC00"/>
              </a:solidFill>
            </a:endParaRPr>
          </a:p>
          <a:p>
            <a:pPr>
              <a:buFont typeface="Wingdings" panose="05000000000000000000" pitchFamily="2" charset="2"/>
              <a:buChar char="Ø"/>
            </a:pPr>
            <a:r>
              <a:rPr lang="en-US" dirty="0"/>
              <a:t>The clinical requirements are due by </a:t>
            </a:r>
            <a:r>
              <a:rPr lang="en-US" u="sng" dirty="0">
                <a:solidFill>
                  <a:srgbClr val="E2AC00"/>
                </a:solidFill>
              </a:rPr>
              <a:t>September 15th each year you are in the program.</a:t>
            </a:r>
          </a:p>
          <a:p>
            <a:pPr marL="18288" indent="0">
              <a:buNone/>
            </a:pPr>
            <a:endParaRPr lang="en-US" u="sng" dirty="0">
              <a:solidFill>
                <a:srgbClr val="E2AC00"/>
              </a:solidFill>
            </a:endParaRPr>
          </a:p>
          <a:p>
            <a:pPr>
              <a:buFont typeface="Wingdings" panose="05000000000000000000" pitchFamily="2" charset="2"/>
              <a:buChar char="Ø"/>
            </a:pPr>
            <a:r>
              <a:rPr lang="en-US" dirty="0"/>
              <a:t>Flu Immunization is due</a:t>
            </a:r>
            <a:r>
              <a:rPr lang="en-US" u="sng" dirty="0">
                <a:solidFill>
                  <a:srgbClr val="E2AC00"/>
                </a:solidFill>
              </a:rPr>
              <a:t> November 1</a:t>
            </a:r>
            <a:r>
              <a:rPr lang="en-US" u="sng" baseline="30000" dirty="0">
                <a:solidFill>
                  <a:srgbClr val="E2AC00"/>
                </a:solidFill>
              </a:rPr>
              <a:t>st</a:t>
            </a:r>
            <a:r>
              <a:rPr lang="en-US" u="sng" dirty="0">
                <a:solidFill>
                  <a:srgbClr val="E2AC00"/>
                </a:solidFill>
              </a:rPr>
              <a:t> each year.</a:t>
            </a:r>
          </a:p>
          <a:p>
            <a:pPr marL="18288" indent="0">
              <a:buNone/>
            </a:pPr>
            <a:endParaRPr lang="en-US" u="sng" dirty="0">
              <a:solidFill>
                <a:srgbClr val="E2AC00"/>
              </a:solidFill>
            </a:endParaRPr>
          </a:p>
          <a:p>
            <a:pPr>
              <a:buFont typeface="Wingdings" panose="05000000000000000000" pitchFamily="2" charset="2"/>
              <a:buChar char="Ø"/>
            </a:pPr>
            <a:r>
              <a:rPr lang="en-US" dirty="0">
                <a:solidFill>
                  <a:srgbClr val="E2AC00"/>
                </a:solidFill>
              </a:rPr>
              <a:t>It is highly recommended that you do not wait until close to the deadline to complete these requirements. Get them done as early as possible in case problems arise!</a:t>
            </a:r>
            <a:endParaRPr lang="en-US" dirty="0"/>
          </a:p>
          <a:p>
            <a:pPr marL="18288" indent="0">
              <a:buNone/>
            </a:pPr>
            <a:endParaRPr lang="en-US" u="sng" dirty="0">
              <a:solidFill>
                <a:srgbClr val="E2AC00"/>
              </a:solidFill>
            </a:endParaRPr>
          </a:p>
          <a:p>
            <a:pPr marL="18288" indent="0">
              <a:buNone/>
            </a:pPr>
            <a:endParaRPr lang="en-US" dirty="0"/>
          </a:p>
        </p:txBody>
      </p:sp>
      <p:sp>
        <p:nvSpPr>
          <p:cNvPr id="3" name="Title 2"/>
          <p:cNvSpPr>
            <a:spLocks noGrp="1"/>
          </p:cNvSpPr>
          <p:nvPr>
            <p:ph type="title"/>
          </p:nvPr>
        </p:nvSpPr>
        <p:spPr>
          <a:xfrm>
            <a:off x="7620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12650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0"/>
            <a:ext cx="8001000" cy="1066800"/>
          </a:xfrm>
          <a:solidFill>
            <a:schemeClr val="tx2">
              <a:lumMod val="10000"/>
            </a:schemeClr>
          </a:solidFill>
        </p:spPr>
        <p:txBody>
          <a:bodyPr>
            <a:noAutofit/>
          </a:bodyPr>
          <a:lstStyle/>
          <a:p>
            <a:pPr algn="ctr"/>
            <a:r>
              <a:rPr lang="en-US" sz="3200" dirty="0"/>
              <a:t>How to get started:</a:t>
            </a:r>
            <a:br>
              <a:rPr lang="en-US" sz="3200" dirty="0"/>
            </a:br>
            <a:r>
              <a:rPr lang="en-US" sz="3200" dirty="0"/>
              <a:t>Create an account on CastleBranch</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74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762000"/>
            <a:ext cx="3810000" cy="64717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hlinkClick r:id="rId4"/>
              </a:rPr>
              <a:t>http://uky-health.castlebranch.com</a:t>
            </a:r>
            <a:r>
              <a:rPr lang="en-US" sz="1400" dirty="0"/>
              <a:t>  or scan QR code</a:t>
            </a:r>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r>
              <a:rPr lang="en-US" sz="1600" b="1" dirty="0"/>
              <a:t>Select “Place Order”</a:t>
            </a:r>
          </a:p>
          <a:p>
            <a:pPr marL="285750" indent="-285750">
              <a:lnSpc>
                <a:spcPct val="150000"/>
              </a:lnSpc>
              <a:buFont typeface="Arial" panose="020B0604020202020204" pitchFamily="34" charset="0"/>
              <a:buChar char="•"/>
            </a:pPr>
            <a:r>
              <a:rPr lang="en-US" sz="1600" b="1" dirty="0"/>
              <a:t>Select “College of Health Sciences”</a:t>
            </a:r>
          </a:p>
          <a:p>
            <a:pPr marL="285750" indent="-285750">
              <a:lnSpc>
                <a:spcPct val="150000"/>
              </a:lnSpc>
              <a:buFont typeface="Arial" panose="020B0604020202020204" pitchFamily="34" charset="0"/>
              <a:buChar char="•"/>
            </a:pPr>
            <a:r>
              <a:rPr lang="en-US" sz="1600" b="1" dirty="0"/>
              <a:t>Select “Communication Science and Disorders – Undergraduate”</a:t>
            </a:r>
          </a:p>
          <a:p>
            <a:pPr marL="285750" indent="-285750">
              <a:lnSpc>
                <a:spcPct val="150000"/>
              </a:lnSpc>
              <a:buFont typeface="Arial" panose="020B0604020202020204" pitchFamily="34" charset="0"/>
              <a:buChar char="•"/>
            </a:pPr>
            <a:r>
              <a:rPr lang="en-US" sz="1600" b="1" dirty="0"/>
              <a:t>Select UK35:  “I need to order my initial Background Check, Drug Test, and Medical Document Manager”</a:t>
            </a:r>
          </a:p>
          <a:p>
            <a:pPr marL="285750" indent="-285750">
              <a:lnSpc>
                <a:spcPct val="150000"/>
              </a:lnSpc>
              <a:buFont typeface="Arial" panose="020B0604020202020204" pitchFamily="34" charset="0"/>
              <a:buChar char="•"/>
            </a:pPr>
            <a:r>
              <a:rPr lang="en-US" sz="1600" b="1" dirty="0"/>
              <a:t>You will then be directed to review your order, and then enter your personal details </a:t>
            </a:r>
          </a:p>
          <a:p>
            <a:pPr marL="285750" indent="-285750">
              <a:lnSpc>
                <a:spcPct val="150000"/>
              </a:lnSpc>
              <a:buFont typeface="Arial" panose="020B0604020202020204" pitchFamily="34" charset="0"/>
              <a:buChar char="•"/>
            </a:pPr>
            <a:r>
              <a:rPr lang="en-US" sz="1600" b="1" u="sng" dirty="0"/>
              <a:t>Cost is $103</a:t>
            </a:r>
          </a:p>
          <a:p>
            <a:pPr>
              <a:lnSpc>
                <a:spcPct val="150000"/>
              </a:lnSpc>
            </a:pPr>
            <a:endParaRPr lang="en-US" sz="1600" b="1" dirty="0"/>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8" name="Picture 7">
            <a:extLst>
              <a:ext uri="{FF2B5EF4-FFF2-40B4-BE49-F238E27FC236}">
                <a16:creationId xmlns:a16="http://schemas.microsoft.com/office/drawing/2014/main" id="{D65E4B50-963B-487A-BFE9-9FA5310CF456}"/>
              </a:ext>
            </a:extLst>
          </p:cNvPr>
          <p:cNvPicPr>
            <a:picLocks noChangeAspect="1"/>
          </p:cNvPicPr>
          <p:nvPr/>
        </p:nvPicPr>
        <p:blipFill>
          <a:blip r:embed="rId6"/>
          <a:stretch>
            <a:fillRect/>
          </a:stretch>
        </p:blipFill>
        <p:spPr>
          <a:xfrm>
            <a:off x="6934200" y="1219200"/>
            <a:ext cx="1371600" cy="1066801"/>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990600" y="1447800"/>
            <a:ext cx="7239000" cy="4876800"/>
          </a:xfrm>
        </p:spPr>
        <p:txBody>
          <a:bodyPr>
            <a:normAutofit fontScale="70000" lnSpcReduction="20000"/>
          </a:bodyPr>
          <a:lstStyle/>
          <a:p>
            <a:pPr marL="18288" indent="0">
              <a:buNone/>
            </a:pPr>
            <a:endParaRPr lang="en-US" sz="2800" dirty="0"/>
          </a:p>
          <a:p>
            <a:pPr>
              <a:buFont typeface="Wingdings" panose="05000000000000000000" pitchFamily="2" charset="2"/>
              <a:buChar char="Ø"/>
            </a:pPr>
            <a:r>
              <a:rPr lang="en-US" sz="3300" dirty="0"/>
              <a:t>Your background check will begin immediately upon purchasing. </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a:t>Instructions for your Drug Screening will be provided within your “To Do List” within three business days. </a:t>
            </a:r>
            <a:r>
              <a:rPr lang="en-US" sz="3600" b="1" u="sng" dirty="0"/>
              <a:t>You must use a LabCorp location for your drug screening.</a:t>
            </a:r>
          </a:p>
          <a:p>
            <a:pPr>
              <a:buFont typeface="Wingdings" panose="05000000000000000000" pitchFamily="2" charset="2"/>
              <a:buChar char="Ø"/>
            </a:pPr>
            <a:endParaRPr lang="en-US" sz="3300" dirty="0"/>
          </a:p>
          <a:p>
            <a:pPr lvl="1">
              <a:buFont typeface="Courier New" panose="02070309020205020404" pitchFamily="49" charset="0"/>
              <a:buChar char="o"/>
            </a:pPr>
            <a:r>
              <a:rPr lang="en-US" sz="2800" dirty="0"/>
              <a:t>You will be able to download the registration form and locate a LabCorp near you to process the specimen. </a:t>
            </a:r>
            <a:r>
              <a:rPr lang="en-US" sz="28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800" b="1" dirty="0"/>
              <a:t>For issues processing a drug screen, please call CastleBranch directly at (888)723-4263</a:t>
            </a:r>
          </a:p>
        </p:txBody>
      </p:sp>
      <p:sp>
        <p:nvSpPr>
          <p:cNvPr id="5" name="TextBox 4"/>
          <p:cNvSpPr txBox="1"/>
          <p:nvPr/>
        </p:nvSpPr>
        <p:spPr>
          <a:xfrm>
            <a:off x="381000" y="152400"/>
            <a:ext cx="8534400" cy="1384995"/>
          </a:xfrm>
          <a:prstGeom prst="rect">
            <a:avLst/>
          </a:prstGeom>
          <a:solidFill>
            <a:schemeClr val="tx2">
              <a:lumMod val="10000"/>
            </a:schemeClr>
          </a:solidFill>
        </p:spPr>
        <p:txBody>
          <a:bodyPr wrap="square" rtlCol="0">
            <a:spAutoFit/>
          </a:bodyPr>
          <a:lstStyle/>
          <a:p>
            <a:pPr algn="ctr"/>
            <a:r>
              <a:rPr lang="en-US" sz="42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72189" y="76200"/>
            <a:ext cx="8999621" cy="900258"/>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28600" y="1754142"/>
            <a:ext cx="5867400" cy="4154984"/>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or IGRA Blood Test  </a:t>
            </a:r>
          </a:p>
          <a:p>
            <a:pPr marL="1092708" lvl="2"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after the initial two-step test or IGRA Blood test.</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6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248400"/>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8626"/>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50413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a:t>
            </a:r>
          </a:p>
          <a:p>
            <a:pPr marL="384048" lvl="1" defTabSz="914400">
              <a:spcBef>
                <a:spcPct val="20000"/>
              </a:spcBef>
              <a:buSzPct val="60000"/>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IGRA Blood Test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sz="4800" dirty="0"/>
              <a:t>Health Insurance</a:t>
            </a:r>
          </a:p>
        </p:txBody>
      </p:sp>
      <p:sp>
        <p:nvSpPr>
          <p:cNvPr id="3" name="Content Placeholder 2"/>
          <p:cNvSpPr>
            <a:spLocks noGrp="1"/>
          </p:cNvSpPr>
          <p:nvPr>
            <p:ph sz="quarter" idx="13"/>
          </p:nvPr>
        </p:nvSpPr>
        <p:spPr>
          <a:xfrm>
            <a:off x="381000" y="1524000"/>
            <a:ext cx="3886200" cy="52578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(front and back). </a:t>
            </a:r>
            <a:r>
              <a:rPr lang="en-US" sz="2400" dirty="0">
                <a:solidFill>
                  <a:schemeClr val="bg1"/>
                </a:solidFill>
                <a:latin typeface="Palatino Linotype" panose="02040502050505030304" pitchFamily="18" charset="0"/>
              </a:rPr>
              <a:t>.</a:t>
            </a:r>
            <a:r>
              <a:rPr lang="en-US" sz="2000" b="1" u="sng" dirty="0">
                <a:latin typeface="Palatino Linotype" panose="02040502050505030304" pitchFamily="18" charset="0"/>
              </a:rPr>
              <a:t>Please make sure your name is on the card.</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u="sng" dirty="0"/>
              <a:t>If your name is different than the name listed on the card, you will need to upload documentation confirming your coverage along with a picture of the front and back of your insurance card.  All documents must be uploaded as 1 upload.</a:t>
            </a:r>
          </a:p>
          <a:p>
            <a:pPr>
              <a:buFont typeface="Wingdings" panose="05000000000000000000" pitchFamily="2" charset="2"/>
              <a:buChar char="Ø"/>
            </a:pPr>
            <a:endParaRPr lang="en-US" sz="2400" b="1" u="sng" dirty="0"/>
          </a:p>
          <a:p>
            <a:pPr>
              <a:buFont typeface="Wingdings" panose="05000000000000000000" pitchFamily="2" charset="2"/>
              <a:buChar char="Ø"/>
            </a:pPr>
            <a:r>
              <a:rPr lang="en-US" sz="2400" dirty="0"/>
              <a:t>Make sure that you upload a copy of the front AND back of the insurance card and any other proof of insurance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89552" y="2590800"/>
            <a:ext cx="4021048" cy="2763348"/>
          </a:xfrm>
          <a:prstGeom prst="rect">
            <a:avLst/>
          </a:prstGeom>
          <a:noFill/>
          <a:ln>
            <a:noFill/>
          </a:ln>
        </p:spPr>
      </p:pic>
      <p:sp>
        <p:nvSpPr>
          <p:cNvPr id="6" name="TextBox 5"/>
          <p:cNvSpPr txBox="1"/>
          <p:nvPr/>
        </p:nvSpPr>
        <p:spPr>
          <a:xfrm>
            <a:off x="4999876" y="1981199"/>
            <a:ext cx="3200400" cy="369332"/>
          </a:xfrm>
          <a:prstGeom prst="rect">
            <a:avLst/>
          </a:prstGeom>
          <a:solidFill>
            <a:schemeClr val="tx2">
              <a:lumMod val="10000"/>
            </a:schemeClr>
          </a:solidFill>
        </p:spPr>
        <p:txBody>
          <a:bodyPr wrap="square" rtlCol="0">
            <a:spAutoFit/>
          </a:bodyPr>
          <a:lstStyle/>
          <a:p>
            <a:pPr algn="ctr"/>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39&quot;&gt;&lt;object type=&quot;3&quot; unique_id=&quot;10040&quot;&gt;&lt;property id=&quot;20148&quot; value=&quot;5&quot;/&gt;&lt;property id=&quot;20300&quot; value=&quot;Slide 1 - &amp;quot;Compliance Requirements  for Students in the Communication Sciences and Disorders Undergraduate Program&amp;quot;&quot;/&gt;&lt;property id=&quot;20307&quot; value=&quot;256&quot;/&gt;&lt;/object&gt;&lt;object type=&quot;3&quot; unique_id=&quot;10041&quot;&gt;&lt;property id=&quot;20148&quot; value=&quot;5&quot;/&gt;&lt;property id=&quot;20300&quot; value=&quot;Slide 2 - &amp;quot;Requirements&amp;quot;&quot;/&gt;&lt;property id=&quot;20307&quot; value=&quot;257&quot;/&gt;&lt;/object&gt;&lt;object type=&quot;3&quot; unique_id=&quot;10042&quot;&gt;&lt;property id=&quot;20148&quot; value=&quot;5&quot;/&gt;&lt;property id=&quot;20300&quot; value=&quot;Slide 3 - &amp;quot;How to get started: Create an account on Castle Branch&amp;quot;&quot;/&gt;&lt;property id=&quot;20307&quot; value=&quot;258&quot;/&gt;&lt;/object&gt;&lt;object type=&quot;3&quot; unique_id=&quot;10043&quot;&gt;&lt;property id=&quot;20148&quot; value=&quot;5&quot;/&gt;&lt;property id=&quot;20300&quot; value=&quot;Slide 4&quot;/&gt;&lt;property id=&quot;20307&quot; value=&quot;259&quot;/&gt;&lt;/object&gt;&lt;object type=&quot;3&quot; unique_id=&quot;10044&quot;&gt;&lt;property id=&quot;20148&quot; value=&quot;5&quot;/&gt;&lt;property id=&quot;20300&quot; value=&quot;Slide 5&quot;/&gt;&lt;property id=&quot;20307&quot; value=&quot;260&quot;/&gt;&lt;/object&gt;&lt;object type=&quot;3&quot; unique_id=&quot;10045&quot;&gt;&lt;property id=&quot;20148&quot; value=&quot;5&quot;/&gt;&lt;property id=&quot;20300&quot; value=&quot;Slide 6 - &amp;quot;Clinical Requirements&amp;quot;&quot;/&gt;&lt;property id=&quot;20307&quot; value=&quot;261&quot;/&gt;&lt;/object&gt;&lt;object type=&quot;3&quot; unique_id=&quot;10046&quot;&gt;&lt;property id=&quot;20148&quot; value=&quot;5&quot;/&gt;&lt;property id=&quot;20300&quot; value=&quot;Slide 7 - &amp;quot;Health Insurance&amp;quot;&quot;/&gt;&lt;property id=&quot;20307&quot; value=&quot;262&quot;/&gt;&lt;/object&gt;&lt;object type=&quot;3&quot; unique_id=&quot;10047&quot;&gt;&lt;property id=&quot;20148&quot; value=&quot;5&quot;/&gt;&lt;property id=&quot;20300&quot; value=&quot;Slide 8 - &amp;quot;Influenza Vaccination&amp;quot;&quot;/&gt;&lt;property id=&quot;20307&quot; value=&quot;263&quot;/&gt;&lt;/object&gt;&lt;object type=&quot;3&quot; unique_id=&quot;10049&quot;&gt;&lt;property id=&quot;20148&quot; value=&quot;5&quot;/&gt;&lt;property id=&quot;20300&quot; value=&quot;Slide 12 - &amp;quot;Tuberculosis Test&amp;quot;&quot;/&gt;&lt;property id=&quot;20307&quot; value=&quot;265&quot;/&gt;&lt;/object&gt;&lt;object type=&quot;3&quot; unique_id=&quot;10050&quot;&gt;&lt;property id=&quot;20148&quot; value=&quot;5&quot;/&gt;&lt;property id=&quot;20300&quot; value=&quot;Slide 13 - &amp;quot;Commitment to Behavioral Standard in Patient Care&amp;quot;&quot;/&gt;&lt;property id=&quot;20307&quot; value=&quot;266&quot;/&gt;&lt;/object&gt;&lt;object type=&quot;3&quot; unique_id=&quot;10052&quot;&gt;&lt;property id=&quot;20148&quot; value=&quot;5&quot;/&gt;&lt;property id=&quot;20300&quot; value=&quot;Slide 14 - &amp;quot;HIPAA and Discrimination and Harassment Trainings&amp;quot;&quot;/&gt;&lt;property id=&quot;20307&quot; value=&quot;272&quot;/&gt;&lt;/object&gt;&lt;object type=&quot;3&quot; unique_id=&quot;10053&quot;&gt;&lt;property id=&quot;20148&quot; value=&quot;5&quot;/&gt;&lt;property id=&quot;20300&quot; value=&quot;Slide 16 - &amp;quot;Policy and Standard Acknowledgments&amp;quot;&quot;/&gt;&lt;property id=&quot;20307&quot; value=&quot;273&quot;/&gt;&lt;/object&gt;&lt;object type=&quot;3&quot; unique_id=&quot;10054&quot;&gt;&lt;property id=&quot;20148&quot; value=&quot;5&quot;/&gt;&lt;property id=&quot;20300&quot; value=&quot;Slide 17 - &amp;quot;Policy and Standard Acknowledgements&amp;quot;&quot;/&gt;&lt;property id=&quot;20307&quot; value=&quot;274&quot;/&gt;&lt;/object&gt;&lt;object type=&quot;3&quot; unique_id=&quot;10055&quot;&gt;&lt;property id=&quot;20148&quot; value=&quot;5&quot;/&gt;&lt;property id=&quot;20300&quot; value=&quot;Slide 18 - &amp;quot;Important Notes&amp;quot;&quot;/&gt;&lt;property id=&quot;20307&quot; value=&quot;267&quot;/&gt;&lt;/object&gt;&lt;object type=&quot;3&quot; unique_id=&quot;10220&quot;&gt;&lt;property id=&quot;20148&quot; value=&quot;5&quot;/&gt;&lt;property id=&quot;20300&quot; value=&quot;Slide 15 - &amp;quot;The document you upload for the HIPAA and Discrimination training should look like this:&amp;quot;&quot;/&gt;&lt;property id=&quot;20307&quot; value=&quot;275&quot;/&gt;&lt;/object&gt;&lt;object type=&quot;3&quot; unique_id=&quot;11089&quot;&gt;&lt;property id=&quot;20148&quot; value=&quot;5&quot;/&gt;&lt;property id=&quot;20300&quot; value=&quot;Slide 9 - &amp;quot;Compliance Form&amp;quot;&quot;/&gt;&lt;property id=&quot;20307&quot; value=&quot;276&quot;/&gt;&lt;/object&gt;&lt;object type=&quot;3&quot; unique_id=&quot;11090&quot;&gt;&lt;property id=&quot;20148&quot; value=&quot;5&quot;/&gt;&lt;property id=&quot;20300&quot; value=&quot;Slide 10 - &amp;quot;Compliance Form&amp;quot;&quot;/&gt;&lt;property id=&quot;20307&quot; value=&quot;277&quot;/&gt;&lt;/object&gt;&lt;object type=&quot;3&quot; unique_id=&quot;11091&quot;&gt;&lt;property id=&quot;20148&quot; value=&quot;5&quot;/&gt;&lt;property id=&quot;20300&quot; value=&quot;Slide 11 - &amp;quot;Compliance Form&amp;quot;&quot;/&gt;&lt;property id=&quot;20307&quot; value=&quot;278&quot;/&gt;&lt;/object&gt;&lt;/object&gt;&lt;object type=&quot;8&quot; unique_id=&quot;1007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TotalTime>
  <Words>1433</Words>
  <Application>Microsoft Office PowerPoint</Application>
  <PresentationFormat>On-screen Show (4:3)</PresentationFormat>
  <Paragraphs>134</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the  Communication Sciences and Disorders  Undergraduate Program  and Pre-Req Students</vt:lpstr>
      <vt:lpstr>Requirements</vt:lpstr>
      <vt:lpstr>Due Dates</vt:lpstr>
      <vt:lpstr>How to get started: Create an account on CastleBranch</vt:lpstr>
      <vt:lpstr>PowerPoint Presentation</vt:lpstr>
      <vt:lpstr>PowerPoint Presentation</vt:lpstr>
      <vt:lpstr>PowerPoint Presentation</vt:lpstr>
      <vt:lpstr>PowerPoint Presentation</vt:lpstr>
      <vt:lpstr>Health Insurance</vt:lpstr>
      <vt:lpstr>Influenza Vaccination</vt:lpstr>
      <vt:lpstr>Tuberculosis Test</vt:lpstr>
      <vt:lpstr>PowerPoint Presentation</vt:lpstr>
      <vt:lpstr>Commitment to Behavioral Standard in Patient Care</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163</cp:revision>
  <dcterms:created xsi:type="dcterms:W3CDTF">2016-02-25T18:57:01Z</dcterms:created>
  <dcterms:modified xsi:type="dcterms:W3CDTF">2024-01-24T20:10:02Z</dcterms:modified>
</cp:coreProperties>
</file>