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62" r:id="rId2"/>
    <p:sldId id="273" r:id="rId3"/>
    <p:sldId id="484" r:id="rId4"/>
    <p:sldId id="388" r:id="rId5"/>
    <p:sldId id="295" r:id="rId6"/>
    <p:sldId id="426" r:id="rId7"/>
    <p:sldId id="394" r:id="rId8"/>
    <p:sldId id="312" r:id="rId9"/>
    <p:sldId id="375" r:id="rId10"/>
    <p:sldId id="390" r:id="rId11"/>
    <p:sldId id="425" r:id="rId12"/>
    <p:sldId id="502" r:id="rId13"/>
    <p:sldId id="431" r:id="rId14"/>
    <p:sldId id="432" r:id="rId15"/>
    <p:sldId id="433" r:id="rId16"/>
    <p:sldId id="434" r:id="rId17"/>
    <p:sldId id="435" r:id="rId18"/>
    <p:sldId id="437" r:id="rId19"/>
    <p:sldId id="438" r:id="rId20"/>
    <p:sldId id="439" r:id="rId21"/>
    <p:sldId id="440" r:id="rId22"/>
    <p:sldId id="441" r:id="rId23"/>
    <p:sldId id="442" r:id="rId24"/>
    <p:sldId id="443" r:id="rId25"/>
    <p:sldId id="458" r:id="rId26"/>
    <p:sldId id="499" r:id="rId27"/>
    <p:sldId id="498" r:id="rId28"/>
    <p:sldId id="469" r:id="rId29"/>
    <p:sldId id="496" r:id="rId30"/>
    <p:sldId id="495" r:id="rId31"/>
    <p:sldId id="494" r:id="rId32"/>
    <p:sldId id="510" r:id="rId33"/>
    <p:sldId id="467" r:id="rId34"/>
    <p:sldId id="490" r:id="rId35"/>
    <p:sldId id="489" r:id="rId36"/>
    <p:sldId id="470" r:id="rId37"/>
    <p:sldId id="471" r:id="rId38"/>
    <p:sldId id="472" r:id="rId39"/>
    <p:sldId id="473" r:id="rId40"/>
    <p:sldId id="474" r:id="rId41"/>
    <p:sldId id="475" r:id="rId42"/>
    <p:sldId id="476" r:id="rId43"/>
    <p:sldId id="477" r:id="rId44"/>
    <p:sldId id="478" r:id="rId45"/>
    <p:sldId id="479" r:id="rId46"/>
    <p:sldId id="480" r:id="rId47"/>
    <p:sldId id="481" r:id="rId48"/>
    <p:sldId id="503" r:id="rId49"/>
    <p:sldId id="451" r:id="rId50"/>
    <p:sldId id="482" r:id="rId51"/>
    <p:sldId id="487" r:id="rId52"/>
    <p:sldId id="504" r:id="rId53"/>
    <p:sldId id="505" r:id="rId54"/>
    <p:sldId id="506" r:id="rId55"/>
    <p:sldId id="507" r:id="rId56"/>
    <p:sldId id="508" r:id="rId57"/>
    <p:sldId id="509" r:id="rId5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5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68C8"/>
    <a:srgbClr val="A61C20"/>
    <a:srgbClr val="808080"/>
    <a:srgbClr val="000000"/>
    <a:srgbClr val="7F2976"/>
    <a:srgbClr val="80AFD4"/>
    <a:srgbClr val="357B98"/>
    <a:srgbClr val="83A645"/>
    <a:srgbClr val="42A5F5"/>
    <a:srgbClr val="D4E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7D839-5E6D-45C4-597F-105F6BAFFF92}" v="299" dt="2020-12-28T19:54:36.059"/>
    <p1510:client id="{01C57F9E-BABF-B293-F638-7484EE1AE96D}" v="76" dt="2020-12-24T18:25:18.014"/>
    <p1510:client id="{096E44F3-89E4-9F84-0C66-E867DC02ADDA}" v="2755" dt="2020-11-25T19:36:55.922"/>
    <p1510:client id="{13F06410-36DF-0D5A-28C4-D72BD2F389D0}" v="3130" dt="2020-12-20T18:19:09.149"/>
    <p1510:client id="{17D4FCA8-4BD1-CFB2-B4ED-E6181E2B2319}" v="48" dt="2020-12-30T13:53:53.160"/>
    <p1510:client id="{296CBC81-A366-4F3A-B163-C5027572D032}" v="112" dt="2021-02-02T19:49:30.181"/>
    <p1510:client id="{2BD02493-FD74-79F6-D1EE-D1EE964B89BC}" v="272" dt="2020-12-13T17:02:18.333"/>
    <p1510:client id="{311C7479-9E53-6DC8-8B2E-E17F1E28A624}" v="29" dt="2021-09-18T18:53:34.792"/>
    <p1510:client id="{3EAC8083-3EBF-38FD-5A1C-3D192B7C02C8}" v="397" dt="2020-12-21T00:45:15.991"/>
    <p1510:client id="{487AEE42-5922-F30B-7772-9BB9A83741E0}" v="218" dt="2020-12-24T16:52:52.945"/>
    <p1510:client id="{4A2862BE-88D9-4C1D-A28B-DBA3D64771B1}" v="869" dt="2021-01-25T20:40:47.290"/>
    <p1510:client id="{4DCA5B31-478E-BF11-A4E4-52639DB28E55}" v="809" dt="2020-12-15T15:45:27.454"/>
    <p1510:client id="{4FD36616-03D3-05EE-DCE2-219B053F499A}" v="3675" dt="2021-08-22T18:45:59.097"/>
    <p1510:client id="{4FDA8999-1892-30F7-ED28-A48B625B8CA4}" v="2" dt="2021-08-23T17:48:49.561"/>
    <p1510:client id="{5CD41A5D-0F78-CF1B-0644-88646F49F298}" v="1204" dt="2020-12-30T18:58:51.012"/>
    <p1510:client id="{679BC4A7-4B56-4F68-B51B-58AE247838AC}" v="446" dt="2020-12-12T21:48:27.903"/>
    <p1510:client id="{70A083BD-EF9C-9BDF-AD3E-226E0D74D3C8}" v="887" dt="2021-08-23T11:58:14.109"/>
    <p1510:client id="{7A379D47-6236-7DD6-E8AA-8F859F62DF7C}" v="2334" dt="2020-12-23T20:41:58.212"/>
    <p1510:client id="{7FF3D75C-EA34-40F2-A47A-BE7EE952459D}" v="2779" dt="2021-08-21T18:32:04.332"/>
    <p1510:client id="{84D8BF0E-7D47-76B7-9A3A-1D2649B0ABBF}" v="2" dt="2021-08-26T11:35:12.926"/>
    <p1510:client id="{859B3BF3-ED52-2F18-E9E7-21D134D57A18}" v="2" dt="2021-08-24T11:58:06.667"/>
    <p1510:client id="{8AEBA1C0-F868-F96A-B4CB-D8C250968F10}" v="7" dt="2021-09-16T19:08:22.185"/>
    <p1510:client id="{8C395536-1CBC-A86A-564C-EEF0886D2C05}" v="8" dt="2020-12-23T21:45:52.264"/>
    <p1510:client id="{943FCFB1-2BF0-3EED-2599-3850567101A9}" v="323" dt="2020-12-29T22:23:31.999"/>
    <p1510:client id="{9646E87D-08A3-D70D-F494-C3A4827A9995}" v="89" dt="2021-09-11T23:09:28.751"/>
    <p1510:client id="{96C5A1D7-B48B-94C4-7466-84D24105561B}" v="123" dt="2021-09-13T13:55:38.371"/>
    <p1510:client id="{B33B3D12-E2E7-A748-7EFD-07872D757249}" v="237" dt="2020-12-31T18:02:50.939"/>
    <p1510:client id="{BAD31A94-D2EC-45CC-A924-19CC2EA5D676}" v="8" dt="2020-12-30T17:28:22.128"/>
    <p1510:client id="{C1D39F13-11C1-C22C-0DD9-D1CD31C71D4A}" v="51" dt="2020-12-07T20:30:58.979"/>
    <p1510:client id="{C33E1298-93B9-4F73-2D07-529637B44938}" v="8955" dt="2020-12-22T20:57:58.016"/>
    <p1510:client id="{C89C0E7F-D630-1B6E-C27E-85BDA565EFAC}" v="190" dt="2021-09-12T22:50:12.747"/>
    <p1510:client id="{CC90D5A5-3209-5894-FD8F-3D99DAFAB38E}" v="1949" dt="2020-12-01T21:03:55.065"/>
    <p1510:client id="{CEBDAB67-BEA7-03EF-CE48-B09D8E01070B}" v="15" dt="2021-08-25T11:56:29.193"/>
    <p1510:client id="{D1382F5D-AF1E-B40D-2744-669E9E9BFC7D}" v="491" dt="2020-12-04T18:00:55.467"/>
    <p1510:client id="{F1AEDE46-2B93-B4A3-DD52-718A9554E617}" v="148" dt="2020-12-30T19:03:07.333"/>
    <p1510:client id="{FCFFFCDA-E250-4502-4E6C-F62F5BDB0814}" v="8" dt="2020-12-29T22:06:35.842"/>
    <p1510:client id="{FD237B4C-1B23-985E-963D-170F0DB8EC36}" v="152" dt="2021-09-12T12:54:45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064"/>
        <p:guide pos="2880"/>
        <p:guide orient="horz" pos="1548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alen Smith, Cara" userId="S::whal24@osumc.edu::a419074f-31c0-415c-992d-699f1bb76090" providerId="AD" clId="Web-{EB63926F-DBDA-D8EB-627A-03198AC39461}"/>
    <pc:docChg chg="modSld">
      <pc:chgData name="Whalen Smith, Cara" userId="S::whal24@osumc.edu::a419074f-31c0-415c-992d-699f1bb76090" providerId="AD" clId="Web-{EB63926F-DBDA-D8EB-627A-03198AC39461}" dt="2021-09-20T15:08:33.172" v="54"/>
      <pc:docMkLst>
        <pc:docMk/>
      </pc:docMkLst>
      <pc:sldChg chg="modNotes">
        <pc:chgData name="Whalen Smith, Cara" userId="S::whal24@osumc.edu::a419074f-31c0-415c-992d-699f1bb76090" providerId="AD" clId="Web-{EB63926F-DBDA-D8EB-627A-03198AC39461}" dt="2021-09-20T15:04:46.451" v="0"/>
        <pc:sldMkLst>
          <pc:docMk/>
          <pc:sldMk cId="739251239" sldId="273"/>
        </pc:sldMkLst>
      </pc:sldChg>
      <pc:sldChg chg="modNotes">
        <pc:chgData name="Whalen Smith, Cara" userId="S::whal24@osumc.edu::a419074f-31c0-415c-992d-699f1bb76090" providerId="AD" clId="Web-{EB63926F-DBDA-D8EB-627A-03198AC39461}" dt="2021-09-20T15:04:57.607" v="3"/>
        <pc:sldMkLst>
          <pc:docMk/>
          <pc:sldMk cId="493417123" sldId="295"/>
        </pc:sldMkLst>
      </pc:sldChg>
      <pc:sldChg chg="modNotes">
        <pc:chgData name="Whalen Smith, Cara" userId="S::whal24@osumc.edu::a419074f-31c0-415c-992d-699f1bb76090" providerId="AD" clId="Web-{EB63926F-DBDA-D8EB-627A-03198AC39461}" dt="2021-09-20T15:05:09.857" v="6"/>
        <pc:sldMkLst>
          <pc:docMk/>
          <pc:sldMk cId="3227829358" sldId="312"/>
        </pc:sldMkLst>
      </pc:sldChg>
      <pc:sldChg chg="modNotes">
        <pc:chgData name="Whalen Smith, Cara" userId="S::whal24@osumc.edu::a419074f-31c0-415c-992d-699f1bb76090" providerId="AD" clId="Web-{EB63926F-DBDA-D8EB-627A-03198AC39461}" dt="2021-09-20T15:05:14.295" v="7"/>
        <pc:sldMkLst>
          <pc:docMk/>
          <pc:sldMk cId="2879914090" sldId="375"/>
        </pc:sldMkLst>
      </pc:sldChg>
      <pc:sldChg chg="modNotes">
        <pc:chgData name="Whalen Smith, Cara" userId="S::whal24@osumc.edu::a419074f-31c0-415c-992d-699f1bb76090" providerId="AD" clId="Web-{EB63926F-DBDA-D8EB-627A-03198AC39461}" dt="2021-09-20T15:04:52.216" v="2"/>
        <pc:sldMkLst>
          <pc:docMk/>
          <pc:sldMk cId="1386786581" sldId="388"/>
        </pc:sldMkLst>
      </pc:sldChg>
      <pc:sldChg chg="modNotes">
        <pc:chgData name="Whalen Smith, Cara" userId="S::whal24@osumc.edu::a419074f-31c0-415c-992d-699f1bb76090" providerId="AD" clId="Web-{EB63926F-DBDA-D8EB-627A-03198AC39461}" dt="2021-09-20T15:05:20.623" v="8"/>
        <pc:sldMkLst>
          <pc:docMk/>
          <pc:sldMk cId="998942020" sldId="390"/>
        </pc:sldMkLst>
      </pc:sldChg>
      <pc:sldChg chg="modNotes">
        <pc:chgData name="Whalen Smith, Cara" userId="S::whal24@osumc.edu::a419074f-31c0-415c-992d-699f1bb76090" providerId="AD" clId="Web-{EB63926F-DBDA-D8EB-627A-03198AC39461}" dt="2021-09-20T15:05:06.045" v="5"/>
        <pc:sldMkLst>
          <pc:docMk/>
          <pc:sldMk cId="3684364880" sldId="394"/>
        </pc:sldMkLst>
      </pc:sldChg>
      <pc:sldChg chg="modNotes">
        <pc:chgData name="Whalen Smith, Cara" userId="S::whal24@osumc.edu::a419074f-31c0-415c-992d-699f1bb76090" providerId="AD" clId="Web-{EB63926F-DBDA-D8EB-627A-03198AC39461}" dt="2021-09-20T15:05:26.326" v="9"/>
        <pc:sldMkLst>
          <pc:docMk/>
          <pc:sldMk cId="3438442680" sldId="425"/>
        </pc:sldMkLst>
      </pc:sldChg>
      <pc:sldChg chg="modNotes">
        <pc:chgData name="Whalen Smith, Cara" userId="S::whal24@osumc.edu::a419074f-31c0-415c-992d-699f1bb76090" providerId="AD" clId="Web-{EB63926F-DBDA-D8EB-627A-03198AC39461}" dt="2021-09-20T15:05:02.123" v="4"/>
        <pc:sldMkLst>
          <pc:docMk/>
          <pc:sldMk cId="939701251" sldId="426"/>
        </pc:sldMkLst>
      </pc:sldChg>
      <pc:sldChg chg="modNotes">
        <pc:chgData name="Whalen Smith, Cara" userId="S::whal24@osumc.edu::a419074f-31c0-415c-992d-699f1bb76090" providerId="AD" clId="Web-{EB63926F-DBDA-D8EB-627A-03198AC39461}" dt="2021-09-20T15:05:34.295" v="11"/>
        <pc:sldMkLst>
          <pc:docMk/>
          <pc:sldMk cId="4169775086" sldId="431"/>
        </pc:sldMkLst>
      </pc:sldChg>
      <pc:sldChg chg="modNotes">
        <pc:chgData name="Whalen Smith, Cara" userId="S::whal24@osumc.edu::a419074f-31c0-415c-992d-699f1bb76090" providerId="AD" clId="Web-{EB63926F-DBDA-D8EB-627A-03198AC39461}" dt="2021-09-20T15:05:39.358" v="12"/>
        <pc:sldMkLst>
          <pc:docMk/>
          <pc:sldMk cId="2524224" sldId="432"/>
        </pc:sldMkLst>
      </pc:sldChg>
      <pc:sldChg chg="modNotes">
        <pc:chgData name="Whalen Smith, Cara" userId="S::whal24@osumc.edu::a419074f-31c0-415c-992d-699f1bb76090" providerId="AD" clId="Web-{EB63926F-DBDA-D8EB-627A-03198AC39461}" dt="2021-09-20T15:05:45.623" v="13"/>
        <pc:sldMkLst>
          <pc:docMk/>
          <pc:sldMk cId="1376999546" sldId="433"/>
        </pc:sldMkLst>
      </pc:sldChg>
      <pc:sldChg chg="modNotes">
        <pc:chgData name="Whalen Smith, Cara" userId="S::whal24@osumc.edu::a419074f-31c0-415c-992d-699f1bb76090" providerId="AD" clId="Web-{EB63926F-DBDA-D8EB-627A-03198AC39461}" dt="2021-09-20T15:05:49.795" v="14"/>
        <pc:sldMkLst>
          <pc:docMk/>
          <pc:sldMk cId="3806973697" sldId="434"/>
        </pc:sldMkLst>
      </pc:sldChg>
      <pc:sldChg chg="modNotes">
        <pc:chgData name="Whalen Smith, Cara" userId="S::whal24@osumc.edu::a419074f-31c0-415c-992d-699f1bb76090" providerId="AD" clId="Web-{EB63926F-DBDA-D8EB-627A-03198AC39461}" dt="2021-09-20T15:05:54.389" v="15"/>
        <pc:sldMkLst>
          <pc:docMk/>
          <pc:sldMk cId="3479483642" sldId="435"/>
        </pc:sldMkLst>
      </pc:sldChg>
      <pc:sldChg chg="modNotes">
        <pc:chgData name="Whalen Smith, Cara" userId="S::whal24@osumc.edu::a419074f-31c0-415c-992d-699f1bb76090" providerId="AD" clId="Web-{EB63926F-DBDA-D8EB-627A-03198AC39461}" dt="2021-09-20T15:05:59.514" v="16"/>
        <pc:sldMkLst>
          <pc:docMk/>
          <pc:sldMk cId="3679347033" sldId="437"/>
        </pc:sldMkLst>
      </pc:sldChg>
      <pc:sldChg chg="modNotes">
        <pc:chgData name="Whalen Smith, Cara" userId="S::whal24@osumc.edu::a419074f-31c0-415c-992d-699f1bb76090" providerId="AD" clId="Web-{EB63926F-DBDA-D8EB-627A-03198AC39461}" dt="2021-09-20T15:06:04.623" v="17"/>
        <pc:sldMkLst>
          <pc:docMk/>
          <pc:sldMk cId="656704293" sldId="438"/>
        </pc:sldMkLst>
      </pc:sldChg>
      <pc:sldChg chg="modNotes">
        <pc:chgData name="Whalen Smith, Cara" userId="S::whal24@osumc.edu::a419074f-31c0-415c-992d-699f1bb76090" providerId="AD" clId="Web-{EB63926F-DBDA-D8EB-627A-03198AC39461}" dt="2021-09-20T15:06:08.046" v="18"/>
        <pc:sldMkLst>
          <pc:docMk/>
          <pc:sldMk cId="426002145" sldId="439"/>
        </pc:sldMkLst>
      </pc:sldChg>
      <pc:sldChg chg="modNotes">
        <pc:chgData name="Whalen Smith, Cara" userId="S::whal24@osumc.edu::a419074f-31c0-415c-992d-699f1bb76090" providerId="AD" clId="Web-{EB63926F-DBDA-D8EB-627A-03198AC39461}" dt="2021-09-20T15:06:12.874" v="19"/>
        <pc:sldMkLst>
          <pc:docMk/>
          <pc:sldMk cId="1113110670" sldId="440"/>
        </pc:sldMkLst>
      </pc:sldChg>
      <pc:sldChg chg="modNotes">
        <pc:chgData name="Whalen Smith, Cara" userId="S::whal24@osumc.edu::a419074f-31c0-415c-992d-699f1bb76090" providerId="AD" clId="Web-{EB63926F-DBDA-D8EB-627A-03198AC39461}" dt="2021-09-20T15:06:16.092" v="20"/>
        <pc:sldMkLst>
          <pc:docMk/>
          <pc:sldMk cId="1465530726" sldId="441"/>
        </pc:sldMkLst>
      </pc:sldChg>
      <pc:sldChg chg="modNotes">
        <pc:chgData name="Whalen Smith, Cara" userId="S::whal24@osumc.edu::a419074f-31c0-415c-992d-699f1bb76090" providerId="AD" clId="Web-{EB63926F-DBDA-D8EB-627A-03198AC39461}" dt="2021-09-20T15:06:20.717" v="21"/>
        <pc:sldMkLst>
          <pc:docMk/>
          <pc:sldMk cId="4118989362" sldId="442"/>
        </pc:sldMkLst>
      </pc:sldChg>
      <pc:sldChg chg="modNotes">
        <pc:chgData name="Whalen Smith, Cara" userId="S::whal24@osumc.edu::a419074f-31c0-415c-992d-699f1bb76090" providerId="AD" clId="Web-{EB63926F-DBDA-D8EB-627A-03198AC39461}" dt="2021-09-20T15:06:24.639" v="22"/>
        <pc:sldMkLst>
          <pc:docMk/>
          <pc:sldMk cId="4182974637" sldId="443"/>
        </pc:sldMkLst>
      </pc:sldChg>
      <pc:sldChg chg="modNotes">
        <pc:chgData name="Whalen Smith, Cara" userId="S::whal24@osumc.edu::a419074f-31c0-415c-992d-699f1bb76090" providerId="AD" clId="Web-{EB63926F-DBDA-D8EB-627A-03198AC39461}" dt="2021-09-20T15:08:24.938" v="50"/>
        <pc:sldMkLst>
          <pc:docMk/>
          <pc:sldMk cId="2431268281" sldId="451"/>
        </pc:sldMkLst>
      </pc:sldChg>
      <pc:sldChg chg="modNotes">
        <pc:chgData name="Whalen Smith, Cara" userId="S::whal24@osumc.edu::a419074f-31c0-415c-992d-699f1bb76090" providerId="AD" clId="Web-{EB63926F-DBDA-D8EB-627A-03198AC39461}" dt="2021-09-20T15:06:28.655" v="23"/>
        <pc:sldMkLst>
          <pc:docMk/>
          <pc:sldMk cId="2242349967" sldId="458"/>
        </pc:sldMkLst>
      </pc:sldChg>
      <pc:sldChg chg="modNotes">
        <pc:chgData name="Whalen Smith, Cara" userId="S::whal24@osumc.edu::a419074f-31c0-415c-992d-699f1bb76090" providerId="AD" clId="Web-{EB63926F-DBDA-D8EB-627A-03198AC39461}" dt="2021-09-20T15:07:08.718" v="31"/>
        <pc:sldMkLst>
          <pc:docMk/>
          <pc:sldMk cId="3967158079" sldId="467"/>
        </pc:sldMkLst>
      </pc:sldChg>
      <pc:sldChg chg="modNotes">
        <pc:chgData name="Whalen Smith, Cara" userId="S::whal24@osumc.edu::a419074f-31c0-415c-992d-699f1bb76090" providerId="AD" clId="Web-{EB63926F-DBDA-D8EB-627A-03198AC39461}" dt="2021-09-20T15:06:43.655" v="26"/>
        <pc:sldMkLst>
          <pc:docMk/>
          <pc:sldMk cId="4207465105" sldId="469"/>
        </pc:sldMkLst>
      </pc:sldChg>
      <pc:sldChg chg="modNotes">
        <pc:chgData name="Whalen Smith, Cara" userId="S::whal24@osumc.edu::a419074f-31c0-415c-992d-699f1bb76090" providerId="AD" clId="Web-{EB63926F-DBDA-D8EB-627A-03198AC39461}" dt="2021-09-20T15:07:34.546" v="36"/>
        <pc:sldMkLst>
          <pc:docMk/>
          <pc:sldMk cId="3145341180" sldId="470"/>
        </pc:sldMkLst>
      </pc:sldChg>
      <pc:sldChg chg="modNotes">
        <pc:chgData name="Whalen Smith, Cara" userId="S::whal24@osumc.edu::a419074f-31c0-415c-992d-699f1bb76090" providerId="AD" clId="Web-{EB63926F-DBDA-D8EB-627A-03198AC39461}" dt="2021-09-20T15:07:39.437" v="38"/>
        <pc:sldMkLst>
          <pc:docMk/>
          <pc:sldMk cId="2905260477" sldId="471"/>
        </pc:sldMkLst>
      </pc:sldChg>
      <pc:sldChg chg="modNotes">
        <pc:chgData name="Whalen Smith, Cara" userId="S::whal24@osumc.edu::a419074f-31c0-415c-992d-699f1bb76090" providerId="AD" clId="Web-{EB63926F-DBDA-D8EB-627A-03198AC39461}" dt="2021-09-20T15:07:42.687" v="39"/>
        <pc:sldMkLst>
          <pc:docMk/>
          <pc:sldMk cId="2411153384" sldId="472"/>
        </pc:sldMkLst>
      </pc:sldChg>
      <pc:sldChg chg="modNotes">
        <pc:chgData name="Whalen Smith, Cara" userId="S::whal24@osumc.edu::a419074f-31c0-415c-992d-699f1bb76090" providerId="AD" clId="Web-{EB63926F-DBDA-D8EB-627A-03198AC39461}" dt="2021-09-20T15:07:47.187" v="40"/>
        <pc:sldMkLst>
          <pc:docMk/>
          <pc:sldMk cId="528013866" sldId="473"/>
        </pc:sldMkLst>
      </pc:sldChg>
      <pc:sldChg chg="modNotes">
        <pc:chgData name="Whalen Smith, Cara" userId="S::whal24@osumc.edu::a419074f-31c0-415c-992d-699f1bb76090" providerId="AD" clId="Web-{EB63926F-DBDA-D8EB-627A-03198AC39461}" dt="2021-09-20T15:07:51.531" v="41"/>
        <pc:sldMkLst>
          <pc:docMk/>
          <pc:sldMk cId="693654799" sldId="474"/>
        </pc:sldMkLst>
      </pc:sldChg>
      <pc:sldChg chg="modNotes">
        <pc:chgData name="Whalen Smith, Cara" userId="S::whal24@osumc.edu::a419074f-31c0-415c-992d-699f1bb76090" providerId="AD" clId="Web-{EB63926F-DBDA-D8EB-627A-03198AC39461}" dt="2021-09-20T15:07:54.656" v="42"/>
        <pc:sldMkLst>
          <pc:docMk/>
          <pc:sldMk cId="2289277701" sldId="475"/>
        </pc:sldMkLst>
      </pc:sldChg>
      <pc:sldChg chg="modNotes">
        <pc:chgData name="Whalen Smith, Cara" userId="S::whal24@osumc.edu::a419074f-31c0-415c-992d-699f1bb76090" providerId="AD" clId="Web-{EB63926F-DBDA-D8EB-627A-03198AC39461}" dt="2021-09-20T15:07:58.672" v="43"/>
        <pc:sldMkLst>
          <pc:docMk/>
          <pc:sldMk cId="755480707" sldId="476"/>
        </pc:sldMkLst>
      </pc:sldChg>
      <pc:sldChg chg="modNotes">
        <pc:chgData name="Whalen Smith, Cara" userId="S::whal24@osumc.edu::a419074f-31c0-415c-992d-699f1bb76090" providerId="AD" clId="Web-{EB63926F-DBDA-D8EB-627A-03198AC39461}" dt="2021-09-20T15:08:02.328" v="44"/>
        <pc:sldMkLst>
          <pc:docMk/>
          <pc:sldMk cId="2242409795" sldId="477"/>
        </pc:sldMkLst>
      </pc:sldChg>
      <pc:sldChg chg="modNotes">
        <pc:chgData name="Whalen Smith, Cara" userId="S::whal24@osumc.edu::a419074f-31c0-415c-992d-699f1bb76090" providerId="AD" clId="Web-{EB63926F-DBDA-D8EB-627A-03198AC39461}" dt="2021-09-20T15:08:06.625" v="45"/>
        <pc:sldMkLst>
          <pc:docMk/>
          <pc:sldMk cId="4127842908" sldId="478"/>
        </pc:sldMkLst>
      </pc:sldChg>
      <pc:sldChg chg="modNotes">
        <pc:chgData name="Whalen Smith, Cara" userId="S::whal24@osumc.edu::a419074f-31c0-415c-992d-699f1bb76090" providerId="AD" clId="Web-{EB63926F-DBDA-D8EB-627A-03198AC39461}" dt="2021-09-20T15:08:09.906" v="46"/>
        <pc:sldMkLst>
          <pc:docMk/>
          <pc:sldMk cId="1625503995" sldId="479"/>
        </pc:sldMkLst>
      </pc:sldChg>
      <pc:sldChg chg="modNotes">
        <pc:chgData name="Whalen Smith, Cara" userId="S::whal24@osumc.edu::a419074f-31c0-415c-992d-699f1bb76090" providerId="AD" clId="Web-{EB63926F-DBDA-D8EB-627A-03198AC39461}" dt="2021-09-20T15:08:13.500" v="47"/>
        <pc:sldMkLst>
          <pc:docMk/>
          <pc:sldMk cId="841020618" sldId="480"/>
        </pc:sldMkLst>
      </pc:sldChg>
      <pc:sldChg chg="modNotes">
        <pc:chgData name="Whalen Smith, Cara" userId="S::whal24@osumc.edu::a419074f-31c0-415c-992d-699f1bb76090" providerId="AD" clId="Web-{EB63926F-DBDA-D8EB-627A-03198AC39461}" dt="2021-09-20T15:08:16.985" v="48"/>
        <pc:sldMkLst>
          <pc:docMk/>
          <pc:sldMk cId="4232599745" sldId="481"/>
        </pc:sldMkLst>
      </pc:sldChg>
      <pc:sldChg chg="modNotes">
        <pc:chgData name="Whalen Smith, Cara" userId="S::whal24@osumc.edu::a419074f-31c0-415c-992d-699f1bb76090" providerId="AD" clId="Web-{EB63926F-DBDA-D8EB-627A-03198AC39461}" dt="2021-09-20T15:08:28.516" v="51"/>
        <pc:sldMkLst>
          <pc:docMk/>
          <pc:sldMk cId="276216268" sldId="482"/>
        </pc:sldMkLst>
      </pc:sldChg>
      <pc:sldChg chg="modNotes">
        <pc:chgData name="Whalen Smith, Cara" userId="S::whal24@osumc.edu::a419074f-31c0-415c-992d-699f1bb76090" providerId="AD" clId="Web-{EB63926F-DBDA-D8EB-627A-03198AC39461}" dt="2021-09-20T15:04:49.201" v="1"/>
        <pc:sldMkLst>
          <pc:docMk/>
          <pc:sldMk cId="4033272974" sldId="484"/>
        </pc:sldMkLst>
      </pc:sldChg>
      <pc:sldChg chg="modNotes">
        <pc:chgData name="Whalen Smith, Cara" userId="S::whal24@osumc.edu::a419074f-31c0-415c-992d-699f1bb76090" providerId="AD" clId="Web-{EB63926F-DBDA-D8EB-627A-03198AC39461}" dt="2021-09-20T15:08:33.172" v="54"/>
        <pc:sldMkLst>
          <pc:docMk/>
          <pc:sldMk cId="2645718406" sldId="487"/>
        </pc:sldMkLst>
      </pc:sldChg>
      <pc:sldChg chg="modNotes">
        <pc:chgData name="Whalen Smith, Cara" userId="S::whal24@osumc.edu::a419074f-31c0-415c-992d-699f1bb76090" providerId="AD" clId="Web-{EB63926F-DBDA-D8EB-627A-03198AC39461}" dt="2021-09-20T15:07:29.906" v="35"/>
        <pc:sldMkLst>
          <pc:docMk/>
          <pc:sldMk cId="45016682" sldId="489"/>
        </pc:sldMkLst>
      </pc:sldChg>
      <pc:sldChg chg="modNotes">
        <pc:chgData name="Whalen Smith, Cara" userId="S::whal24@osumc.edu::a419074f-31c0-415c-992d-699f1bb76090" providerId="AD" clId="Web-{EB63926F-DBDA-D8EB-627A-03198AC39461}" dt="2021-09-20T15:07:25.984" v="33"/>
        <pc:sldMkLst>
          <pc:docMk/>
          <pc:sldMk cId="1983329101" sldId="490"/>
        </pc:sldMkLst>
      </pc:sldChg>
      <pc:sldChg chg="modNotes">
        <pc:chgData name="Whalen Smith, Cara" userId="S::whal24@osumc.edu::a419074f-31c0-415c-992d-699f1bb76090" providerId="AD" clId="Web-{EB63926F-DBDA-D8EB-627A-03198AC39461}" dt="2021-09-20T15:07:00.452" v="29"/>
        <pc:sldMkLst>
          <pc:docMk/>
          <pc:sldMk cId="3130348956" sldId="494"/>
        </pc:sldMkLst>
      </pc:sldChg>
      <pc:sldChg chg="modNotes">
        <pc:chgData name="Whalen Smith, Cara" userId="S::whal24@osumc.edu::a419074f-31c0-415c-992d-699f1bb76090" providerId="AD" clId="Web-{EB63926F-DBDA-D8EB-627A-03198AC39461}" dt="2021-09-20T15:06:55.359" v="28"/>
        <pc:sldMkLst>
          <pc:docMk/>
          <pc:sldMk cId="2877244587" sldId="495"/>
        </pc:sldMkLst>
      </pc:sldChg>
      <pc:sldChg chg="modNotes">
        <pc:chgData name="Whalen Smith, Cara" userId="S::whal24@osumc.edu::a419074f-31c0-415c-992d-699f1bb76090" providerId="AD" clId="Web-{EB63926F-DBDA-D8EB-627A-03198AC39461}" dt="2021-09-20T15:06:50.843" v="27"/>
        <pc:sldMkLst>
          <pc:docMk/>
          <pc:sldMk cId="988556932" sldId="496"/>
        </pc:sldMkLst>
      </pc:sldChg>
      <pc:sldChg chg="modNotes">
        <pc:chgData name="Whalen Smith, Cara" userId="S::whal24@osumc.edu::a419074f-31c0-415c-992d-699f1bb76090" providerId="AD" clId="Web-{EB63926F-DBDA-D8EB-627A-03198AC39461}" dt="2021-09-20T15:06:38.968" v="25"/>
        <pc:sldMkLst>
          <pc:docMk/>
          <pc:sldMk cId="3521050013" sldId="498"/>
        </pc:sldMkLst>
      </pc:sldChg>
      <pc:sldChg chg="modNotes">
        <pc:chgData name="Whalen Smith, Cara" userId="S::whal24@osumc.edu::a419074f-31c0-415c-992d-699f1bb76090" providerId="AD" clId="Web-{EB63926F-DBDA-D8EB-627A-03198AC39461}" dt="2021-09-20T15:06:33.561" v="24"/>
        <pc:sldMkLst>
          <pc:docMk/>
          <pc:sldMk cId="296870194" sldId="499"/>
        </pc:sldMkLst>
      </pc:sldChg>
      <pc:sldChg chg="modNotes">
        <pc:chgData name="Whalen Smith, Cara" userId="S::whal24@osumc.edu::a419074f-31c0-415c-992d-699f1bb76090" providerId="AD" clId="Web-{EB63926F-DBDA-D8EB-627A-03198AC39461}" dt="2021-09-20T15:05:30.842" v="10"/>
        <pc:sldMkLst>
          <pc:docMk/>
          <pc:sldMk cId="2942506180" sldId="502"/>
        </pc:sldMkLst>
      </pc:sldChg>
      <pc:sldChg chg="modNotes">
        <pc:chgData name="Whalen Smith, Cara" userId="S::whal24@osumc.edu::a419074f-31c0-415c-992d-699f1bb76090" providerId="AD" clId="Web-{EB63926F-DBDA-D8EB-627A-03198AC39461}" dt="2021-09-20T15:08:21.469" v="49"/>
        <pc:sldMkLst>
          <pc:docMk/>
          <pc:sldMk cId="2086606955" sldId="503"/>
        </pc:sldMkLst>
      </pc:sldChg>
      <pc:sldChg chg="modNotes">
        <pc:chgData name="Whalen Smith, Cara" userId="S::whal24@osumc.edu::a419074f-31c0-415c-992d-699f1bb76090" providerId="AD" clId="Web-{EB63926F-DBDA-D8EB-627A-03198AC39461}" dt="2021-09-20T15:07:04.249" v="30"/>
        <pc:sldMkLst>
          <pc:docMk/>
          <pc:sldMk cId="1692011956" sldId="51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991419-6A14-4568-9B71-0E3866B37935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6491CF1-A5AA-499E-B566-EB1D9FEFA4E8}">
      <dgm:prSet/>
      <dgm:spPr/>
      <dgm:t>
        <a:bodyPr/>
        <a:lstStyle/>
        <a:p>
          <a:r>
            <a:rPr lang="en-US"/>
            <a:t>Physical/</a:t>
          </a:r>
          <a:r>
            <a:rPr lang="en-US">
              <a:latin typeface="Calibri"/>
            </a:rPr>
            <a:t>Mobility</a:t>
          </a:r>
          <a:endParaRPr lang="en-US"/>
        </a:p>
      </dgm:t>
    </dgm:pt>
    <dgm:pt modelId="{B2A14B64-EBA3-408F-8624-3E8F9B049AAA}" type="parTrans" cxnId="{3D16457F-2D36-4D43-98B7-5CDDA0594F54}">
      <dgm:prSet/>
      <dgm:spPr/>
      <dgm:t>
        <a:bodyPr/>
        <a:lstStyle/>
        <a:p>
          <a:endParaRPr lang="en-US"/>
        </a:p>
      </dgm:t>
    </dgm:pt>
    <dgm:pt modelId="{00223067-6655-4F1A-B588-CBEE0E2555B0}" type="sibTrans" cxnId="{3D16457F-2D36-4D43-98B7-5CDDA0594F54}">
      <dgm:prSet/>
      <dgm:spPr/>
      <dgm:t>
        <a:bodyPr/>
        <a:lstStyle/>
        <a:p>
          <a:endParaRPr lang="en-US"/>
        </a:p>
      </dgm:t>
    </dgm:pt>
    <dgm:pt modelId="{7A30EF7C-F4D7-47BF-8F2C-FCC032E7FDCB}">
      <dgm:prSet/>
      <dgm:spPr/>
      <dgm:t>
        <a:bodyPr/>
        <a:lstStyle/>
        <a:p>
          <a:r>
            <a:rPr lang="en-US"/>
            <a:t>Intellectual</a:t>
          </a:r>
        </a:p>
      </dgm:t>
    </dgm:pt>
    <dgm:pt modelId="{9C032EE7-CF56-4969-BA7C-5F2D335500CA}" type="parTrans" cxnId="{46BC56DD-9055-496A-9638-168602E84EDA}">
      <dgm:prSet/>
      <dgm:spPr/>
      <dgm:t>
        <a:bodyPr/>
        <a:lstStyle/>
        <a:p>
          <a:endParaRPr lang="en-US"/>
        </a:p>
      </dgm:t>
    </dgm:pt>
    <dgm:pt modelId="{6370FBB3-5BAE-423C-887E-4329A0F3443F}" type="sibTrans" cxnId="{46BC56DD-9055-496A-9638-168602E84EDA}">
      <dgm:prSet/>
      <dgm:spPr/>
      <dgm:t>
        <a:bodyPr/>
        <a:lstStyle/>
        <a:p>
          <a:endParaRPr lang="en-US"/>
        </a:p>
      </dgm:t>
    </dgm:pt>
    <dgm:pt modelId="{FE2F6A30-2B33-4AA3-8660-D74AF00F1B46}">
      <dgm:prSet/>
      <dgm:spPr/>
      <dgm:t>
        <a:bodyPr/>
        <a:lstStyle/>
        <a:p>
          <a:r>
            <a:rPr lang="en-US"/>
            <a:t>Developmental</a:t>
          </a:r>
        </a:p>
      </dgm:t>
    </dgm:pt>
    <dgm:pt modelId="{9180A462-CFDC-42DD-9BE9-BFA9BF5D84D0}" type="parTrans" cxnId="{8906F2B7-F4AF-4ABF-AE86-7E13AEE4198F}">
      <dgm:prSet/>
      <dgm:spPr/>
      <dgm:t>
        <a:bodyPr/>
        <a:lstStyle/>
        <a:p>
          <a:endParaRPr lang="en-US"/>
        </a:p>
      </dgm:t>
    </dgm:pt>
    <dgm:pt modelId="{58CF11C1-7089-4889-A924-ACFF12D63B29}" type="sibTrans" cxnId="{8906F2B7-F4AF-4ABF-AE86-7E13AEE4198F}">
      <dgm:prSet/>
      <dgm:spPr/>
      <dgm:t>
        <a:bodyPr/>
        <a:lstStyle/>
        <a:p>
          <a:endParaRPr lang="en-US"/>
        </a:p>
      </dgm:t>
    </dgm:pt>
    <dgm:pt modelId="{2C8FA11D-65AA-421F-BC58-083BBD03B049}">
      <dgm:prSet/>
      <dgm:spPr/>
      <dgm:t>
        <a:bodyPr/>
        <a:lstStyle/>
        <a:p>
          <a:r>
            <a:rPr lang="en-US"/>
            <a:t>Mental/</a:t>
          </a:r>
          <a:r>
            <a:rPr lang="en-US">
              <a:latin typeface="Calibri"/>
            </a:rPr>
            <a:t>Behavioral</a:t>
          </a:r>
          <a:r>
            <a:rPr lang="en-US"/>
            <a:t> </a:t>
          </a:r>
          <a:r>
            <a:rPr lang="en-US">
              <a:latin typeface="Calibri"/>
            </a:rPr>
            <a:t>Health</a:t>
          </a:r>
          <a:endParaRPr lang="en-US"/>
        </a:p>
      </dgm:t>
    </dgm:pt>
    <dgm:pt modelId="{BC311CF4-7090-4FA6-BCE4-D7F20088A168}" type="parTrans" cxnId="{D39E4D5A-E5A8-4300-A142-AF8C45C25A4A}">
      <dgm:prSet/>
      <dgm:spPr/>
      <dgm:t>
        <a:bodyPr/>
        <a:lstStyle/>
        <a:p>
          <a:endParaRPr lang="en-US"/>
        </a:p>
      </dgm:t>
    </dgm:pt>
    <dgm:pt modelId="{A2F363C6-B994-410E-81D8-9996C48F6C92}" type="sibTrans" cxnId="{D39E4D5A-E5A8-4300-A142-AF8C45C25A4A}">
      <dgm:prSet/>
      <dgm:spPr/>
      <dgm:t>
        <a:bodyPr/>
        <a:lstStyle/>
        <a:p>
          <a:endParaRPr lang="en-US"/>
        </a:p>
      </dgm:t>
    </dgm:pt>
    <dgm:pt modelId="{5A3566BB-B06B-45B4-BED5-133F0D4A9296}">
      <dgm:prSet/>
      <dgm:spPr/>
      <dgm:t>
        <a:bodyPr/>
        <a:lstStyle/>
        <a:p>
          <a:r>
            <a:rPr lang="en-US"/>
            <a:t>Sensory</a:t>
          </a:r>
        </a:p>
      </dgm:t>
    </dgm:pt>
    <dgm:pt modelId="{E635DFA0-C0D9-477B-BD3E-5DC00E19D61A}" type="parTrans" cxnId="{587C3C8F-1276-4C9E-B97C-0038F621829C}">
      <dgm:prSet/>
      <dgm:spPr/>
      <dgm:t>
        <a:bodyPr/>
        <a:lstStyle/>
        <a:p>
          <a:endParaRPr lang="en-US"/>
        </a:p>
      </dgm:t>
    </dgm:pt>
    <dgm:pt modelId="{5FD5800F-6163-4167-82F0-39773B078A0C}" type="sibTrans" cxnId="{587C3C8F-1276-4C9E-B97C-0038F621829C}">
      <dgm:prSet/>
      <dgm:spPr/>
      <dgm:t>
        <a:bodyPr/>
        <a:lstStyle/>
        <a:p>
          <a:endParaRPr lang="en-US"/>
        </a:p>
      </dgm:t>
    </dgm:pt>
    <dgm:pt modelId="{E2AA315A-860A-4CDF-81DE-7830BF9BB9B7}" type="pres">
      <dgm:prSet presAssocID="{24991419-6A14-4568-9B71-0E3866B37935}" presName="diagram" presStyleCnt="0">
        <dgm:presLayoutVars>
          <dgm:dir/>
          <dgm:resizeHandles val="exact"/>
        </dgm:presLayoutVars>
      </dgm:prSet>
      <dgm:spPr/>
    </dgm:pt>
    <dgm:pt modelId="{61DCDFB1-9431-4FFF-B82B-4D6504575BBF}" type="pres">
      <dgm:prSet presAssocID="{56491CF1-A5AA-499E-B566-EB1D9FEFA4E8}" presName="node" presStyleLbl="node1" presStyleIdx="0" presStyleCnt="5">
        <dgm:presLayoutVars>
          <dgm:bulletEnabled val="1"/>
        </dgm:presLayoutVars>
      </dgm:prSet>
      <dgm:spPr/>
    </dgm:pt>
    <dgm:pt modelId="{A5FC9521-E208-486A-8CB1-8A1DB0D09C45}" type="pres">
      <dgm:prSet presAssocID="{00223067-6655-4F1A-B588-CBEE0E2555B0}" presName="sibTrans" presStyleCnt="0"/>
      <dgm:spPr/>
    </dgm:pt>
    <dgm:pt modelId="{53581AED-3EA6-49C9-9A2E-8DD5A3601FC8}" type="pres">
      <dgm:prSet presAssocID="{7A30EF7C-F4D7-47BF-8F2C-FCC032E7FDCB}" presName="node" presStyleLbl="node1" presStyleIdx="1" presStyleCnt="5">
        <dgm:presLayoutVars>
          <dgm:bulletEnabled val="1"/>
        </dgm:presLayoutVars>
      </dgm:prSet>
      <dgm:spPr/>
    </dgm:pt>
    <dgm:pt modelId="{F5669FEB-F692-447F-B80D-5F8B4C09E9D4}" type="pres">
      <dgm:prSet presAssocID="{6370FBB3-5BAE-423C-887E-4329A0F3443F}" presName="sibTrans" presStyleCnt="0"/>
      <dgm:spPr/>
    </dgm:pt>
    <dgm:pt modelId="{E7FFF5BB-65ED-459A-A9BE-1FCAB0F45DAE}" type="pres">
      <dgm:prSet presAssocID="{FE2F6A30-2B33-4AA3-8660-D74AF00F1B46}" presName="node" presStyleLbl="node1" presStyleIdx="2" presStyleCnt="5">
        <dgm:presLayoutVars>
          <dgm:bulletEnabled val="1"/>
        </dgm:presLayoutVars>
      </dgm:prSet>
      <dgm:spPr/>
    </dgm:pt>
    <dgm:pt modelId="{5F25097E-546F-43A1-9730-457D6844ED0C}" type="pres">
      <dgm:prSet presAssocID="{58CF11C1-7089-4889-A924-ACFF12D63B29}" presName="sibTrans" presStyleCnt="0"/>
      <dgm:spPr/>
    </dgm:pt>
    <dgm:pt modelId="{87EC9F6F-8974-493A-BBC1-0BA5A070EF2F}" type="pres">
      <dgm:prSet presAssocID="{2C8FA11D-65AA-421F-BC58-083BBD03B049}" presName="node" presStyleLbl="node1" presStyleIdx="3" presStyleCnt="5">
        <dgm:presLayoutVars>
          <dgm:bulletEnabled val="1"/>
        </dgm:presLayoutVars>
      </dgm:prSet>
      <dgm:spPr/>
    </dgm:pt>
    <dgm:pt modelId="{B82E4F57-7D14-4093-9CA8-43AD00CD409A}" type="pres">
      <dgm:prSet presAssocID="{A2F363C6-B994-410E-81D8-9996C48F6C92}" presName="sibTrans" presStyleCnt="0"/>
      <dgm:spPr/>
    </dgm:pt>
    <dgm:pt modelId="{07244F05-A7BA-4B5F-A5CF-717C94E3C308}" type="pres">
      <dgm:prSet presAssocID="{5A3566BB-B06B-45B4-BED5-133F0D4A9296}" presName="node" presStyleLbl="node1" presStyleIdx="4" presStyleCnt="5">
        <dgm:presLayoutVars>
          <dgm:bulletEnabled val="1"/>
        </dgm:presLayoutVars>
      </dgm:prSet>
      <dgm:spPr/>
    </dgm:pt>
  </dgm:ptLst>
  <dgm:cxnLst>
    <dgm:cxn modelId="{14F3D51E-E937-4B73-AD93-663D351817F0}" type="presOf" srcId="{56491CF1-A5AA-499E-B566-EB1D9FEFA4E8}" destId="{61DCDFB1-9431-4FFF-B82B-4D6504575BBF}" srcOrd="0" destOrd="0" presId="urn:microsoft.com/office/officeart/2005/8/layout/default"/>
    <dgm:cxn modelId="{D39E4D5A-E5A8-4300-A142-AF8C45C25A4A}" srcId="{24991419-6A14-4568-9B71-0E3866B37935}" destId="{2C8FA11D-65AA-421F-BC58-083BBD03B049}" srcOrd="3" destOrd="0" parTransId="{BC311CF4-7090-4FA6-BCE4-D7F20088A168}" sibTransId="{A2F363C6-B994-410E-81D8-9996C48F6C92}"/>
    <dgm:cxn modelId="{3D16457F-2D36-4D43-98B7-5CDDA0594F54}" srcId="{24991419-6A14-4568-9B71-0E3866B37935}" destId="{56491CF1-A5AA-499E-B566-EB1D9FEFA4E8}" srcOrd="0" destOrd="0" parTransId="{B2A14B64-EBA3-408F-8624-3E8F9B049AAA}" sibTransId="{00223067-6655-4F1A-B588-CBEE0E2555B0}"/>
    <dgm:cxn modelId="{6FEB2984-A667-4033-B886-32EBF750E4FC}" type="presOf" srcId="{24991419-6A14-4568-9B71-0E3866B37935}" destId="{E2AA315A-860A-4CDF-81DE-7830BF9BB9B7}" srcOrd="0" destOrd="0" presId="urn:microsoft.com/office/officeart/2005/8/layout/default"/>
    <dgm:cxn modelId="{587C3C8F-1276-4C9E-B97C-0038F621829C}" srcId="{24991419-6A14-4568-9B71-0E3866B37935}" destId="{5A3566BB-B06B-45B4-BED5-133F0D4A9296}" srcOrd="4" destOrd="0" parTransId="{E635DFA0-C0D9-477B-BD3E-5DC00E19D61A}" sibTransId="{5FD5800F-6163-4167-82F0-39773B078A0C}"/>
    <dgm:cxn modelId="{8DDBD5A9-D85D-40B5-836A-A524FB9FAA86}" type="presOf" srcId="{FE2F6A30-2B33-4AA3-8660-D74AF00F1B46}" destId="{E7FFF5BB-65ED-459A-A9BE-1FCAB0F45DAE}" srcOrd="0" destOrd="0" presId="urn:microsoft.com/office/officeart/2005/8/layout/default"/>
    <dgm:cxn modelId="{8906F2B7-F4AF-4ABF-AE86-7E13AEE4198F}" srcId="{24991419-6A14-4568-9B71-0E3866B37935}" destId="{FE2F6A30-2B33-4AA3-8660-D74AF00F1B46}" srcOrd="2" destOrd="0" parTransId="{9180A462-CFDC-42DD-9BE9-BFA9BF5D84D0}" sibTransId="{58CF11C1-7089-4889-A924-ACFF12D63B29}"/>
    <dgm:cxn modelId="{8E9F8AD1-4984-4A70-9B8E-205E0C140573}" type="presOf" srcId="{2C8FA11D-65AA-421F-BC58-083BBD03B049}" destId="{87EC9F6F-8974-493A-BBC1-0BA5A070EF2F}" srcOrd="0" destOrd="0" presId="urn:microsoft.com/office/officeart/2005/8/layout/default"/>
    <dgm:cxn modelId="{46BC56DD-9055-496A-9638-168602E84EDA}" srcId="{24991419-6A14-4568-9B71-0E3866B37935}" destId="{7A30EF7C-F4D7-47BF-8F2C-FCC032E7FDCB}" srcOrd="1" destOrd="0" parTransId="{9C032EE7-CF56-4969-BA7C-5F2D335500CA}" sibTransId="{6370FBB3-5BAE-423C-887E-4329A0F3443F}"/>
    <dgm:cxn modelId="{317150EA-7D32-4B8A-9E14-E975406C326E}" type="presOf" srcId="{5A3566BB-B06B-45B4-BED5-133F0D4A9296}" destId="{07244F05-A7BA-4B5F-A5CF-717C94E3C308}" srcOrd="0" destOrd="0" presId="urn:microsoft.com/office/officeart/2005/8/layout/default"/>
    <dgm:cxn modelId="{E841B8EF-57F8-4967-AE4C-F6E5D62A89F3}" type="presOf" srcId="{7A30EF7C-F4D7-47BF-8F2C-FCC032E7FDCB}" destId="{53581AED-3EA6-49C9-9A2E-8DD5A3601FC8}" srcOrd="0" destOrd="0" presId="urn:microsoft.com/office/officeart/2005/8/layout/default"/>
    <dgm:cxn modelId="{4ACD38DC-15E3-4E6F-B8B6-1A65CED156AF}" type="presParOf" srcId="{E2AA315A-860A-4CDF-81DE-7830BF9BB9B7}" destId="{61DCDFB1-9431-4FFF-B82B-4D6504575BBF}" srcOrd="0" destOrd="0" presId="urn:microsoft.com/office/officeart/2005/8/layout/default"/>
    <dgm:cxn modelId="{92DE7DCE-B133-49C7-92D8-912B7779351F}" type="presParOf" srcId="{E2AA315A-860A-4CDF-81DE-7830BF9BB9B7}" destId="{A5FC9521-E208-486A-8CB1-8A1DB0D09C45}" srcOrd="1" destOrd="0" presId="urn:microsoft.com/office/officeart/2005/8/layout/default"/>
    <dgm:cxn modelId="{A186193A-BC17-499D-BAFA-C9020BEF27A4}" type="presParOf" srcId="{E2AA315A-860A-4CDF-81DE-7830BF9BB9B7}" destId="{53581AED-3EA6-49C9-9A2E-8DD5A3601FC8}" srcOrd="2" destOrd="0" presId="urn:microsoft.com/office/officeart/2005/8/layout/default"/>
    <dgm:cxn modelId="{D811628D-E24B-47F4-BAC0-2AE932225432}" type="presParOf" srcId="{E2AA315A-860A-4CDF-81DE-7830BF9BB9B7}" destId="{F5669FEB-F692-447F-B80D-5F8B4C09E9D4}" srcOrd="3" destOrd="0" presId="urn:microsoft.com/office/officeart/2005/8/layout/default"/>
    <dgm:cxn modelId="{B1DE7347-4D68-455D-B7F4-E0D53ED301CE}" type="presParOf" srcId="{E2AA315A-860A-4CDF-81DE-7830BF9BB9B7}" destId="{E7FFF5BB-65ED-459A-A9BE-1FCAB0F45DAE}" srcOrd="4" destOrd="0" presId="urn:microsoft.com/office/officeart/2005/8/layout/default"/>
    <dgm:cxn modelId="{3D8CFAC6-4D5A-47BA-8815-3213D1DCF1D8}" type="presParOf" srcId="{E2AA315A-860A-4CDF-81DE-7830BF9BB9B7}" destId="{5F25097E-546F-43A1-9730-457D6844ED0C}" srcOrd="5" destOrd="0" presId="urn:microsoft.com/office/officeart/2005/8/layout/default"/>
    <dgm:cxn modelId="{5CBFBC37-53C3-4D8A-81E7-CE5E1A64388C}" type="presParOf" srcId="{E2AA315A-860A-4CDF-81DE-7830BF9BB9B7}" destId="{87EC9F6F-8974-493A-BBC1-0BA5A070EF2F}" srcOrd="6" destOrd="0" presId="urn:microsoft.com/office/officeart/2005/8/layout/default"/>
    <dgm:cxn modelId="{B8771B58-94CA-4014-B8FF-BC11D0CBDBFC}" type="presParOf" srcId="{E2AA315A-860A-4CDF-81DE-7830BF9BB9B7}" destId="{B82E4F57-7D14-4093-9CA8-43AD00CD409A}" srcOrd="7" destOrd="0" presId="urn:microsoft.com/office/officeart/2005/8/layout/default"/>
    <dgm:cxn modelId="{D30A0BF9-2D70-4E20-832A-B1A0C1F529ED}" type="presParOf" srcId="{E2AA315A-860A-4CDF-81DE-7830BF9BB9B7}" destId="{07244F05-A7BA-4B5F-A5CF-717C94E3C30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CDFB1-9431-4FFF-B82B-4D6504575BBF}">
      <dsp:nvSpPr>
        <dsp:cNvPr id="0" name=""/>
        <dsp:cNvSpPr/>
      </dsp:nvSpPr>
      <dsp:spPr>
        <a:xfrm>
          <a:off x="713660" y="1198"/>
          <a:ext cx="2125712" cy="12754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Physical/</a:t>
          </a:r>
          <a:r>
            <a:rPr lang="en-US" sz="2000" kern="1200">
              <a:latin typeface="Calibri"/>
            </a:rPr>
            <a:t>Mobility</a:t>
          </a:r>
          <a:endParaRPr lang="en-US" sz="2000" kern="1200"/>
        </a:p>
      </dsp:txBody>
      <dsp:txXfrm>
        <a:off x="713660" y="1198"/>
        <a:ext cx="2125712" cy="1275427"/>
      </dsp:txXfrm>
    </dsp:sp>
    <dsp:sp modelId="{53581AED-3EA6-49C9-9A2E-8DD5A3601FC8}">
      <dsp:nvSpPr>
        <dsp:cNvPr id="0" name=""/>
        <dsp:cNvSpPr/>
      </dsp:nvSpPr>
      <dsp:spPr>
        <a:xfrm>
          <a:off x="3051943" y="1198"/>
          <a:ext cx="2125712" cy="12754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Intellectual</a:t>
          </a:r>
        </a:p>
      </dsp:txBody>
      <dsp:txXfrm>
        <a:off x="3051943" y="1198"/>
        <a:ext cx="2125712" cy="1275427"/>
      </dsp:txXfrm>
    </dsp:sp>
    <dsp:sp modelId="{E7FFF5BB-65ED-459A-A9BE-1FCAB0F45DAE}">
      <dsp:nvSpPr>
        <dsp:cNvPr id="0" name=""/>
        <dsp:cNvSpPr/>
      </dsp:nvSpPr>
      <dsp:spPr>
        <a:xfrm>
          <a:off x="5390227" y="1198"/>
          <a:ext cx="2125712" cy="12754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Developmental</a:t>
          </a:r>
        </a:p>
      </dsp:txBody>
      <dsp:txXfrm>
        <a:off x="5390227" y="1198"/>
        <a:ext cx="2125712" cy="1275427"/>
      </dsp:txXfrm>
    </dsp:sp>
    <dsp:sp modelId="{87EC9F6F-8974-493A-BBC1-0BA5A070EF2F}">
      <dsp:nvSpPr>
        <dsp:cNvPr id="0" name=""/>
        <dsp:cNvSpPr/>
      </dsp:nvSpPr>
      <dsp:spPr>
        <a:xfrm>
          <a:off x="1882802" y="1489197"/>
          <a:ext cx="2125712" cy="12754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Mental/</a:t>
          </a:r>
          <a:r>
            <a:rPr lang="en-US" sz="2000" kern="1200">
              <a:latin typeface="Calibri"/>
            </a:rPr>
            <a:t>Behavioral</a:t>
          </a:r>
          <a:r>
            <a:rPr lang="en-US" sz="2000" kern="1200"/>
            <a:t> </a:t>
          </a:r>
          <a:r>
            <a:rPr lang="en-US" sz="2000" kern="1200">
              <a:latin typeface="Calibri"/>
            </a:rPr>
            <a:t>Health</a:t>
          </a:r>
          <a:endParaRPr lang="en-US" sz="2000" kern="1200"/>
        </a:p>
      </dsp:txBody>
      <dsp:txXfrm>
        <a:off x="1882802" y="1489197"/>
        <a:ext cx="2125712" cy="1275427"/>
      </dsp:txXfrm>
    </dsp:sp>
    <dsp:sp modelId="{07244F05-A7BA-4B5F-A5CF-717C94E3C308}">
      <dsp:nvSpPr>
        <dsp:cNvPr id="0" name=""/>
        <dsp:cNvSpPr/>
      </dsp:nvSpPr>
      <dsp:spPr>
        <a:xfrm>
          <a:off x="4221085" y="1489197"/>
          <a:ext cx="2125712" cy="12754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Sensory</a:t>
          </a:r>
        </a:p>
      </dsp:txBody>
      <dsp:txXfrm>
        <a:off x="4221085" y="1489197"/>
        <a:ext cx="2125712" cy="1275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6CF90-542F-4CE2-84C3-43CED322758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BD41D-DC80-4704-A712-5C496F18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84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92262-DF2B-4EC3-97BE-0908A7991CBD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B0739-836B-4D32-92DF-8583FF793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0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6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81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74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388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89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31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71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39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44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69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2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58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73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07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39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54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81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6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935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74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6343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09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621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660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718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314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113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spcAft>
                <a:spcPts val="600"/>
              </a:spcAft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2973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spcAft>
                <a:spcPts val="600"/>
              </a:spcAft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46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5070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9968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98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233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57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713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0604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5823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9264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0643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129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4987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2546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7446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12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642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8122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0739-836B-4D32-92DF-8583FF793D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940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275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447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865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524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357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86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02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63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04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B0739-836B-4D32-92DF-8583FF793D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chemeClr val="tx2"/>
          </a:solidFill>
          <a:ln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 algn="l">
              <a:defRPr b="1">
                <a:solidFill>
                  <a:schemeClr val="accent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14650"/>
            <a:ext cx="7086600" cy="131445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4416"/>
          <a:stretch/>
        </p:blipFill>
        <p:spPr bwMode="auto">
          <a:xfrm>
            <a:off x="0" y="0"/>
            <a:ext cx="3657599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71" b="6123"/>
          <a:stretch/>
        </p:blipFill>
        <p:spPr>
          <a:xfrm>
            <a:off x="3733799" y="1657350"/>
            <a:ext cx="548640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14400"/>
            <a:ext cx="8229600" cy="6858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29600" cy="2765823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C0AF-CE95-4FF0-9FCC-2DB7A890A6D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57299947-1565-492F-829E-E650B82FE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31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1650"/>
            <a:ext cx="4038600" cy="2822973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1650"/>
            <a:ext cx="4038600" cy="2822973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35F518E6-4ED7-4F1D-8F18-9D2CD1F7D7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14400"/>
            <a:ext cx="8229600" cy="6858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601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72" y="-114299"/>
            <a:ext cx="9344966" cy="531494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F518E6-4ED7-4F1D-8F18-9D2CD1F7D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2286000"/>
            <a:ext cx="6248400" cy="14859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28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518E6-4ED7-4F1D-8F18-9D2CD1F7D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31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857250"/>
            <a:ext cx="3008313" cy="74295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4500"/>
            <a:ext cx="3008313" cy="28801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35F518E6-4ED7-4F1D-8F18-9D2CD1F7D7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57600" y="857250"/>
            <a:ext cx="5029200" cy="3714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74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5686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57350"/>
            <a:ext cx="8229600" cy="288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438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518E6-4ED7-4F1D-8F18-9D2CD1F7D7EB}" type="slidenum">
              <a:rPr lang="en-US" smtClean="0"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742950"/>
            <a:ext cx="9144000" cy="0"/>
          </a:xfrm>
          <a:prstGeom prst="line">
            <a:avLst/>
          </a:prstGeom>
          <a:ln w="12700">
            <a:solidFill>
              <a:srgbClr val="8989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29401" y="390880"/>
            <a:ext cx="2042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accent1"/>
                </a:solidFill>
              </a:rPr>
              <a:t>grc.osu.edu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243"/>
            <a:ext cx="2438400" cy="52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ed.com/talks/stella_young_i_m_not_your_inspiration_thank_you_very_much?language=e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9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the15.org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hyperlink" Target="https://www.youtube.com/watch?v=gHCDvdCaJhI&amp;t=110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disabilities/world_report/2011/en" TargetMode="External"/><Relationship Id="rId7" Type="http://schemas.openxmlformats.org/officeDocument/2006/relationships/hyperlink" Target="https://www.npr.org/2020/07/31/896882268/one-mans-covid-19-death-raises-the-worst-fears-of-many-people-with-disabilities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ncbddd/disabilityandhealth/impacts/ohio.html" TargetMode="External"/><Relationship Id="rId5" Type="http://schemas.openxmlformats.org/officeDocument/2006/relationships/hyperlink" Target="https://www.cdc.gov/ncbddd/disabilityandhealth/disability.html" TargetMode="External"/><Relationship Id="rId4" Type="http://schemas.openxmlformats.org/officeDocument/2006/relationships/hyperlink" Target="https://www.who.int/classifications/international-classification-of-functioning-disability-and-health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learn.com/courses/global-disability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hpad.org/1770/6934/Discover~Inclusive~Events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shtm.ac.uk/media/38726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nisonger.osu.edu/sites/default/files/u4/the_double_burden_health_disparities_among_people_of_color_living_with_disabilities.pdf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377/hlthaff.2020.01452.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hce.org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isonger.osu.edu/wp-content/uploads/2019/08/post-consensusCore-Competencies-on-Disability_8.5.19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74778"/>
            <a:ext cx="7772400" cy="1102519"/>
          </a:xfrm>
        </p:spPr>
        <p:txBody>
          <a:bodyPr>
            <a:normAutofit/>
          </a:bodyPr>
          <a:lstStyle/>
          <a:p>
            <a:r>
              <a:rPr lang="en-US">
                <a:latin typeface="Cambria"/>
              </a:rPr>
              <a:t>Exploring Models of Disability and Bias  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89031"/>
            <a:ext cx="7086600" cy="10858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0">
                <a:solidFill>
                  <a:srgbClr val="808080"/>
                </a:solidFill>
                <a:latin typeface="Tw Cen MT"/>
              </a:rPr>
              <a:t>2021 KARRN Conference</a:t>
            </a:r>
          </a:p>
          <a:p>
            <a:r>
              <a:rPr lang="en-US" sz="2400" b="0">
                <a:solidFill>
                  <a:srgbClr val="808080"/>
                </a:solidFill>
                <a:latin typeface="Tw Cen MT"/>
              </a:rPr>
              <a:t>Cara N. Whalen Smith, PT, DPT, MPH, CHES</a:t>
            </a:r>
            <a:endParaRPr lang="en-US"/>
          </a:p>
          <a:p>
            <a:endParaRPr lang="en-US" sz="2400" b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98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Prevalence of Disability in Kentucky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D0EC5D-EC59-4D49-8064-66E381FC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4294" y="4767264"/>
            <a:ext cx="3663042" cy="273844"/>
          </a:xfrm>
        </p:spPr>
        <p:txBody>
          <a:bodyPr/>
          <a:lstStyle/>
          <a:p>
            <a:r>
              <a:rPr lang="en-US">
                <a:ea typeface="+mn-lt"/>
                <a:cs typeface="+mn-lt"/>
              </a:rPr>
              <a:t>CDC 2021</a:t>
            </a:r>
            <a:endParaRPr lang="en-US"/>
          </a:p>
        </p:txBody>
      </p:sp>
      <p:pic>
        <p:nvPicPr>
          <p:cNvPr id="10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C4A1BD-BD19-45DD-B5E8-3BBE2D98A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33" t="12245" r="9390" b="56122"/>
          <a:stretch/>
        </p:blipFill>
        <p:spPr>
          <a:xfrm>
            <a:off x="979098" y="1671207"/>
            <a:ext cx="2882948" cy="2781315"/>
          </a:xfrm>
          <a:prstGeom prst="rect">
            <a:avLst/>
          </a:prstGeom>
        </p:spPr>
      </p:pic>
      <p:pic>
        <p:nvPicPr>
          <p:cNvPr id="11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22F6C10F-6034-43DC-927E-05D6521C0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15" t="15888" r="28666" b="22306"/>
          <a:stretch/>
        </p:blipFill>
        <p:spPr>
          <a:xfrm>
            <a:off x="4763938" y="1595724"/>
            <a:ext cx="3418374" cy="294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42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518E6-4ED7-4F1D-8F18-9D2CD1F7D7EB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mbria"/>
              </a:rPr>
              <a:t>Bias in Healthcare</a:t>
            </a:r>
            <a:endParaRPr lang="en-US"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38442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“One Man’s COVID-19 Death Raises the Worst Fears of Many People with Disabilities” </a:t>
            </a:r>
            <a:r>
              <a:rPr lang="en-US" sz="1600">
                <a:latin typeface="Tw Cen MT"/>
              </a:rPr>
              <a:t>(Shapiro, 2020)</a:t>
            </a:r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26" name="Picture 2" descr="https://media.npr.org/assets/img/2020/07/30/resized_img_1299-1-bc8a45a30ff7520d96eb528a92926d2283063df1-s800-c85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652" y="1706215"/>
            <a:ext cx="4590696" cy="343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413" y="4390296"/>
            <a:ext cx="753935" cy="753935"/>
          </a:xfrm>
          <a:prstGeom prst="rect">
            <a:avLst/>
          </a:prstGeom>
        </p:spPr>
      </p:pic>
      <p:pic>
        <p:nvPicPr>
          <p:cNvPr id="3" name="Picture 5" descr="Qr code&#10;&#10;Description automatically generated">
            <a:extLst>
              <a:ext uri="{FF2B5EF4-FFF2-40B4-BE49-F238E27FC236}">
                <a16:creationId xmlns:a16="http://schemas.microsoft.com/office/drawing/2014/main" id="{F1E4B249-97B6-43E8-86A1-B9FBCFF68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060" y="4391923"/>
            <a:ext cx="813041" cy="81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06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518E6-4ED7-4F1D-8F18-9D2CD1F7D7EB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mbria"/>
              </a:rPr>
              <a:t>Models of Disability</a:t>
            </a:r>
            <a:endParaRPr lang="en-US"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69775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Moral Model</a:t>
            </a:r>
          </a:p>
          <a:p>
            <a:pPr lvl="1"/>
            <a:r>
              <a:rPr lang="en-US">
                <a:cs typeface="Calibri"/>
              </a:rPr>
              <a:t>People are morally responsible for their disability</a:t>
            </a:r>
          </a:p>
          <a:p>
            <a:pPr lvl="1"/>
            <a:r>
              <a:rPr lang="en-US">
                <a:cs typeface="Calibri"/>
              </a:rPr>
              <a:t>Disability is a "curse" or "punishment" from higher being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Early Models of Disability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6BD71665-E520-4BF2-8DB1-5D90E2B5EE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74031" t="38389" r="-248" b="38863"/>
          <a:stretch/>
        </p:blipFill>
        <p:spPr>
          <a:xfrm>
            <a:off x="4646861" y="1767475"/>
            <a:ext cx="4045704" cy="1972245"/>
          </a:xfrm>
        </p:spPr>
      </p:pic>
    </p:spTree>
    <p:extLst>
      <p:ext uri="{BB962C8B-B14F-4D97-AF65-F5344CB8AC3E}">
        <p14:creationId xmlns:p14="http://schemas.microsoft.com/office/powerpoint/2010/main" val="2524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Examples of the Moral Model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Calibri"/>
              </a:rPr>
              <a:t>According to the African Child Policy Forum, common beliefs about childhood disability include:</a:t>
            </a:r>
          </a:p>
          <a:p>
            <a:pPr lvl="1"/>
            <a:r>
              <a:rPr lang="en-US">
                <a:cs typeface="Calibri"/>
              </a:rPr>
              <a:t>Sin or promiscuity of the mother</a:t>
            </a:r>
          </a:p>
          <a:p>
            <a:pPr lvl="1"/>
            <a:r>
              <a:rPr lang="en-US">
                <a:cs typeface="Calibri"/>
              </a:rPr>
              <a:t>Ancestral curse</a:t>
            </a:r>
          </a:p>
          <a:p>
            <a:pPr lvl="1"/>
            <a:r>
              <a:rPr lang="en-US">
                <a:cs typeface="Calibri"/>
              </a:rPr>
              <a:t>Demonic possession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5453078-452A-49E7-AD43-18DB2E3A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8129" y="4594907"/>
            <a:ext cx="7721599" cy="446201"/>
          </a:xfrm>
        </p:spPr>
        <p:txBody>
          <a:bodyPr/>
          <a:lstStyle/>
          <a:p>
            <a:r>
              <a:rPr lang="en-US">
                <a:cs typeface="Calibri"/>
              </a:rPr>
              <a:t>African Child Policy Forum, Violence against Children with Disabilities in Africa: Field Studies from Cameroon, Ethiopia, Senegal, Uganda and Zambia (2011)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99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Charity Model</a:t>
            </a:r>
          </a:p>
          <a:p>
            <a:pPr lvl="1"/>
            <a:r>
              <a:rPr lang="en-US">
                <a:ea typeface="+mn-lt"/>
                <a:cs typeface="+mn-lt"/>
              </a:rPr>
              <a:t>Encouraged charitable support towards people with disabilities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Did not focus on the rights or capabilities of people with disabilities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10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8F33A2-80F2-4F72-A4EB-61C6FA9744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88075" y="1771650"/>
            <a:ext cx="3758850" cy="282297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Early Models of Disability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558179-459F-4160-92AF-0F3710619D80}"/>
              </a:ext>
            </a:extLst>
          </p:cNvPr>
          <p:cNvSpPr txBox="1"/>
          <p:nvPr/>
        </p:nvSpPr>
        <p:spPr>
          <a:xfrm>
            <a:off x="4772025" y="1401856"/>
            <a:ext cx="37937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  <a:hlinkClick r:id="rId4"/>
              </a:rPr>
              <a:t>Stella Young TED Talk</a:t>
            </a:r>
            <a:endParaRPr lang="en-US">
              <a:cs typeface="Calibri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309FEA7-8547-4D30-9010-F65AF41C8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Kuper and Myroslava (2018)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73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Media Representations of Disability: The "Inspiration" or "Super Human"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7" name="Picture 8" descr="A picture containing person, sitting, child, young&#10;&#10;Description automatically generated">
            <a:extLst>
              <a:ext uri="{FF2B5EF4-FFF2-40B4-BE49-F238E27FC236}">
                <a16:creationId xmlns:a16="http://schemas.microsoft.com/office/drawing/2014/main" id="{A7A024FE-5705-4DFF-B10D-3B1A0F193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18" y="1869422"/>
            <a:ext cx="2740398" cy="1455083"/>
          </a:xfrm>
          <a:prstGeom prst="rect">
            <a:avLst/>
          </a:prstGeom>
        </p:spPr>
      </p:pic>
      <p:pic>
        <p:nvPicPr>
          <p:cNvPr id="9" name="Picture 9" descr="A picture containing sport, person, outdoor, jumping&#10;&#10;Description automatically generated">
            <a:extLst>
              <a:ext uri="{FF2B5EF4-FFF2-40B4-BE49-F238E27FC236}">
                <a16:creationId xmlns:a16="http://schemas.microsoft.com/office/drawing/2014/main" id="{F7534C9C-1C4A-4E97-BDA9-E64CD45A2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337" y="2198595"/>
            <a:ext cx="2460811" cy="2460811"/>
          </a:xfrm>
          <a:prstGeom prst="rect">
            <a:avLst/>
          </a:prstGeom>
        </p:spPr>
      </p:pic>
      <p:pic>
        <p:nvPicPr>
          <p:cNvPr id="10" name="Picture 10" descr="A picture containing person, player, person, baseball&#10;&#10;Description automatically generated">
            <a:extLst>
              <a:ext uri="{FF2B5EF4-FFF2-40B4-BE49-F238E27FC236}">
                <a16:creationId xmlns:a16="http://schemas.microsoft.com/office/drawing/2014/main" id="{48E520B4-2995-409F-98CA-A96243835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319" y="1834110"/>
            <a:ext cx="3062567" cy="1534111"/>
          </a:xfrm>
          <a:prstGeom prst="rect">
            <a:avLst/>
          </a:prstGeom>
        </p:spPr>
      </p:pic>
      <p:pic>
        <p:nvPicPr>
          <p:cNvPr id="11" name="Picture 11" descr="A picture containing outdoor, dog, mammal, front&#10;&#10;Description automatically generated">
            <a:extLst>
              <a:ext uri="{FF2B5EF4-FFF2-40B4-BE49-F238E27FC236}">
                <a16:creationId xmlns:a16="http://schemas.microsoft.com/office/drawing/2014/main" id="{7EBDE09C-115C-43AC-A35B-49A34FACB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16" y="3424458"/>
            <a:ext cx="2743200" cy="1639540"/>
          </a:xfrm>
          <a:prstGeom prst="rect">
            <a:avLst/>
          </a:prstGeom>
        </p:spPr>
      </p:pic>
      <p:pic>
        <p:nvPicPr>
          <p:cNvPr id="12" name="Picture 12" descr="A picture containing outdoor, bicycle, chair, person&#10;&#10;Description automatically generated">
            <a:extLst>
              <a:ext uri="{FF2B5EF4-FFF2-40B4-BE49-F238E27FC236}">
                <a16:creationId xmlns:a16="http://schemas.microsoft.com/office/drawing/2014/main" id="{AA10B8EF-36E1-4F2B-A6C9-84C89F3FC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3319" y="3481426"/>
            <a:ext cx="3062567" cy="15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83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Media Representations of Disability: "The Villain"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7" name="Picture 8" descr="A person wearing a costume&#10;&#10;Description automatically generated">
            <a:extLst>
              <a:ext uri="{FF2B5EF4-FFF2-40B4-BE49-F238E27FC236}">
                <a16:creationId xmlns:a16="http://schemas.microsoft.com/office/drawing/2014/main" id="{49BD2F3E-A92B-403B-92CE-E31C7FEC7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70" y="1925171"/>
            <a:ext cx="2562225" cy="2705100"/>
          </a:xfrm>
          <a:prstGeom prst="rect">
            <a:avLst/>
          </a:prstGeom>
        </p:spPr>
      </p:pic>
      <p:pic>
        <p:nvPicPr>
          <p:cNvPr id="9" name="Picture 9" descr="A picture containing stuffed, bear, bird, holding&#10;&#10;Description automatically generated">
            <a:extLst>
              <a:ext uri="{FF2B5EF4-FFF2-40B4-BE49-F238E27FC236}">
                <a16:creationId xmlns:a16="http://schemas.microsoft.com/office/drawing/2014/main" id="{20D793AE-554D-42F4-B275-751FF7D09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422" y="1551026"/>
            <a:ext cx="2743200" cy="1789315"/>
          </a:xfrm>
          <a:prstGeom prst="rect">
            <a:avLst/>
          </a:prstGeom>
        </p:spPr>
      </p:pic>
      <p:pic>
        <p:nvPicPr>
          <p:cNvPr id="10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9BB53FC2-98FA-4173-869C-3B43565F6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422" y="3430452"/>
            <a:ext cx="2743200" cy="1543507"/>
          </a:xfrm>
          <a:prstGeom prst="rect">
            <a:avLst/>
          </a:prstGeom>
        </p:spPr>
      </p:pic>
      <p:pic>
        <p:nvPicPr>
          <p:cNvPr id="11" name="Picture 11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C1CABDD0-54F7-4956-B6DA-5947F86DB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353" y="2013418"/>
            <a:ext cx="2746001" cy="253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47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Media Representations of Disability: "The Victim"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12" name="Picture 12" descr="A picture containing toy, outdoor, snow, wearing&#10;&#10;Description automatically generated">
            <a:extLst>
              <a:ext uri="{FF2B5EF4-FFF2-40B4-BE49-F238E27FC236}">
                <a16:creationId xmlns:a16="http://schemas.microsoft.com/office/drawing/2014/main" id="{FE883D18-A7BB-4B36-8911-1C76FF043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164669"/>
            <a:ext cx="2743200" cy="1990779"/>
          </a:xfrm>
          <a:prstGeom prst="rect">
            <a:avLst/>
          </a:prstGeom>
        </p:spPr>
      </p:pic>
      <p:pic>
        <p:nvPicPr>
          <p:cNvPr id="13" name="Picture 13" descr="A close up of a person&#10;&#10;Description automatically generated">
            <a:extLst>
              <a:ext uri="{FF2B5EF4-FFF2-40B4-BE49-F238E27FC236}">
                <a16:creationId xmlns:a16="http://schemas.microsoft.com/office/drawing/2014/main" id="{434D5187-7F57-48B0-9092-F4FBB2E21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667" y="1551456"/>
            <a:ext cx="2528045" cy="3595406"/>
          </a:xfrm>
          <a:prstGeom prst="rect">
            <a:avLst/>
          </a:prstGeom>
        </p:spPr>
      </p:pic>
      <p:pic>
        <p:nvPicPr>
          <p:cNvPr id="14" name="Picture 1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426DEA7D-07ED-463B-89C5-F73943A5E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92" y="1548624"/>
            <a:ext cx="2743200" cy="34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04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775313"/>
            <a:ext cx="4038600" cy="32076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/>
            <a:r>
              <a:rPr lang="en-US">
                <a:cs typeface="Calibri"/>
              </a:rPr>
              <a:t>Principal Investigator, The Ohio Colleges of Medicine Government Resource Center</a:t>
            </a:r>
            <a:endParaRPr lang="en-US" b="1">
              <a:cs typeface="Calibri"/>
            </a:endParaRPr>
          </a:p>
          <a:p>
            <a:pPr marL="285750" indent="-285750"/>
            <a:r>
              <a:rPr lang="en-US">
                <a:cs typeface="Calibri"/>
              </a:rPr>
              <a:t>Evaluator and subject matter expert, Ohio Disability and Health Program</a:t>
            </a:r>
          </a:p>
          <a:p>
            <a:pPr marL="285750" indent="-285750"/>
            <a:r>
              <a:rPr lang="en-US">
                <a:cs typeface="Calibri"/>
              </a:rPr>
              <a:t>Adjunct</a:t>
            </a:r>
            <a:r>
              <a:rPr lang="en-US">
                <a:ea typeface="+mn-lt"/>
                <a:cs typeface="+mn-lt"/>
              </a:rPr>
              <a:t> Faculty, The School of Health and Rehabilitation Sciences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518E6-4ED7-4F1D-8F18-9D2CD1F7D7EB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Introductions</a:t>
            </a:r>
            <a:endParaRPr lang="en-US"/>
          </a:p>
        </p:txBody>
      </p:sp>
      <p:pic>
        <p:nvPicPr>
          <p:cNvPr id="10" name="Picture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FB6CD9BD-E4D6-4FC3-AB05-EC53D4145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" t="9733" b="6952"/>
          <a:stretch/>
        </p:blipFill>
        <p:spPr>
          <a:xfrm>
            <a:off x="5480539" y="1338629"/>
            <a:ext cx="2152668" cy="2702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A18BC1-5236-42EB-B951-1DBAFFC3DAFD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1451BE-2401-4D25-953A-77219DF73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3900" y="4038600"/>
            <a:ext cx="4038600" cy="5560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b="1">
                <a:ea typeface="+mn-lt"/>
                <a:cs typeface="+mn-lt"/>
              </a:rPr>
              <a:t>Cara Whalen Smith, PT, DPT, MPH, CHES</a:t>
            </a:r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251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Disability is a result of a person’s physical impairments and seeks to find a cure for those impairments even when they do not cause pain or illness</a:t>
            </a:r>
            <a:endParaRPr lang="en-US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20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Medical Model of Disability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12" name="Picture 12" descr="Diagram&#10;&#10;Description automatically generated">
            <a:extLst>
              <a:ext uri="{FF2B5EF4-FFF2-40B4-BE49-F238E27FC236}">
                <a16:creationId xmlns:a16="http://schemas.microsoft.com/office/drawing/2014/main" id="{148EF84A-CEA2-43CA-BB99-46C96BC1CD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87957" y="1595158"/>
            <a:ext cx="2727174" cy="2999465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B63AB5-F43D-42C6-ACFE-314EC5C1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Kuper and Myroslava (2018)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2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Disability is a result of the way society is organized rather than by a person’s impairment and seeks to remove barriers that restrict quality of life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21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Social Model of Disability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10" name="Picture 10" descr="Diagram&#10;&#10;Description automatically generated">
            <a:extLst>
              <a:ext uri="{FF2B5EF4-FFF2-40B4-BE49-F238E27FC236}">
                <a16:creationId xmlns:a16="http://schemas.microsoft.com/office/drawing/2014/main" id="{7D57EF39-1325-4770-A7A4-CD6D3131E5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30538" y="1769363"/>
            <a:ext cx="4038600" cy="2373708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24DFAEF-7F71-4827-ABCE-A717C56F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Kuper and Myroslava (2018)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10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11" name="Picture 11" descr="Diagram&#10;&#10;Description automatically generated">
            <a:extLst>
              <a:ext uri="{FF2B5EF4-FFF2-40B4-BE49-F238E27FC236}">
                <a16:creationId xmlns:a16="http://schemas.microsoft.com/office/drawing/2014/main" id="{1A0CF383-7546-4004-B7D6-2BE4ADFA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77" y="845386"/>
            <a:ext cx="7558927" cy="414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30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“Nothing about us without us” is the core of this model</a:t>
            </a:r>
            <a:endParaRPr lang="en-US"/>
          </a:p>
          <a:p>
            <a:r>
              <a:rPr lang="en-US">
                <a:ea typeface="+mn-lt"/>
                <a:cs typeface="+mn-lt"/>
              </a:rPr>
              <a:t>Calls for full inclusion of people with disabilities as a human right</a:t>
            </a:r>
            <a:endParaRPr lang="en-US"/>
          </a:p>
          <a:p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Human Rights Model of Disability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11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7741737-F63C-4D39-9649-F939B02A1D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7658" y="1595157"/>
            <a:ext cx="3084359" cy="2822973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62FEA6-5763-4A61-B016-9FC6CF0F9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Kuper and Myroslava (2018)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89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Tw Cen MT"/>
              </a:rPr>
              <a:t>Biopsychosocial Model: International Classification of Functioning, Disability, and Health (ICF) Model of Disability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445D8E05-2298-43A3-8932-9D5D4032F6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94222" y="1767925"/>
            <a:ext cx="5551633" cy="2996591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86042-6AF4-48B3-B140-2C9B6EDC7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3909" y="4767264"/>
            <a:ext cx="4324348" cy="273844"/>
          </a:xfrm>
        </p:spPr>
        <p:txBody>
          <a:bodyPr/>
          <a:lstStyle/>
          <a:p>
            <a:r>
              <a:rPr lang="en-US">
                <a:cs typeface="Calibri"/>
              </a:rPr>
              <a:t>Image: </a:t>
            </a:r>
            <a:r>
              <a:rPr lang="en-US">
                <a:ea typeface="+mn-lt"/>
                <a:cs typeface="+mn-lt"/>
              </a:rPr>
              <a:t>Kuper and Myroslava (2018); ICF: WHO (2001)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974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Disability Inclusion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"Inclusion means to transform communities based on social justice principles in which all community members:</a:t>
            </a:r>
          </a:p>
          <a:p>
            <a:pPr lvl="1"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Are presumed competent</a:t>
            </a:r>
          </a:p>
          <a:p>
            <a:pPr lvl="1"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Are recruited and welcomed as valued members of their community</a:t>
            </a:r>
          </a:p>
          <a:p>
            <a:pPr lvl="1"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Fully participate and learn with their peers</a:t>
            </a:r>
          </a:p>
          <a:p>
            <a:pPr lvl="1"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Experience reciprocal social relationships"</a:t>
            </a:r>
          </a:p>
          <a:p>
            <a:pPr lvl="1">
              <a:spcAft>
                <a:spcPts val="0"/>
              </a:spcAft>
            </a:pPr>
            <a:endParaRPr lang="en-US">
              <a:ea typeface="+mn-lt"/>
              <a:cs typeface="+mn-lt"/>
            </a:endParaRPr>
          </a:p>
          <a:p>
            <a:pPr lvl="1">
              <a:spcAft>
                <a:spcPts val="0"/>
              </a:spcAft>
              <a:buFont typeface="Wingdings,Sans-Serif" panose="020B0604020202020204" pitchFamily="34" charset="0"/>
              <a:buChar char="v"/>
            </a:pPr>
            <a:r>
              <a:rPr lang="en-US">
                <a:ea typeface="+mn-lt"/>
                <a:cs typeface="+mn-lt"/>
              </a:rPr>
              <a:t>“</a:t>
            </a:r>
            <a:r>
              <a:rPr lang="en-US" i="1">
                <a:ea typeface="+mn-lt"/>
                <a:cs typeface="+mn-lt"/>
              </a:rPr>
              <a:t>Inclusion is </a:t>
            </a:r>
            <a:r>
              <a:rPr lang="en-US" b="1" i="1">
                <a:ea typeface="+mn-lt"/>
                <a:cs typeface="+mn-lt"/>
              </a:rPr>
              <a:t>not a strategy to help people fit into the systems and structures which exist</a:t>
            </a:r>
            <a:r>
              <a:rPr lang="en-US" i="1">
                <a:ea typeface="+mn-lt"/>
                <a:cs typeface="+mn-lt"/>
              </a:rPr>
              <a:t> in our societies; it is about</a:t>
            </a:r>
            <a:r>
              <a:rPr lang="en-US" b="1" i="1">
                <a:ea typeface="+mn-lt"/>
                <a:cs typeface="+mn-lt"/>
              </a:rPr>
              <a:t> transforming those systems and structures to make it better for everyone. </a:t>
            </a:r>
            <a:r>
              <a:rPr lang="en-US" i="1">
                <a:ea typeface="+mn-lt"/>
                <a:cs typeface="+mn-lt"/>
              </a:rPr>
              <a:t>Inclusion is about creating a better world for everyone.</a:t>
            </a:r>
            <a:r>
              <a:rPr lang="en-US">
                <a:ea typeface="+mn-lt"/>
                <a:cs typeface="+mn-lt"/>
              </a:rPr>
              <a:t>” (Diane Richler, past president of Inclusion International)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9C636B-578F-4FC1-BB33-50287BB4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NCHPAD (2020)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49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518E6-4ED7-4F1D-8F18-9D2CD1F7D7EB}" type="slidenum">
              <a:rPr lang="en-US" smtClean="0"/>
              <a:t>26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ambria"/>
              </a:rPr>
              <a:t>Health Disparities for </a:t>
            </a:r>
            <a:br>
              <a:rPr lang="en-US">
                <a:latin typeface="Cambria"/>
              </a:rPr>
            </a:br>
            <a:r>
              <a:rPr lang="en-US">
                <a:latin typeface="Cambria"/>
              </a:rPr>
              <a:t>People with Disabilities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0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Disability and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The WHO defines health as “a state of complete physical, mental, and social well-being, not merely the absence of disease or infirmity” and makes the distinction between disability and health in the ICF model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2EA461-EF94-454C-A10A-37327B5DE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Image: </a:t>
            </a:r>
            <a:r>
              <a:rPr lang="en-US">
                <a:cs typeface="Calibri"/>
              </a:rPr>
              <a:t>Kuper and Myroslava (2018); ICF: WHO (2001)</a:t>
            </a: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6" name="Picture 7" descr="Diagram&#10;&#10;Description automatically generated">
            <a:extLst>
              <a:ext uri="{FF2B5EF4-FFF2-40B4-BE49-F238E27FC236}">
                <a16:creationId xmlns:a16="http://schemas.microsoft.com/office/drawing/2014/main" id="{336BC6A2-55F4-474C-85F1-356A6FDCD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061196"/>
            <a:ext cx="2743200" cy="147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50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“People with disabilities are not destined to a life of poor health by virtue of their disability.”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>
                <a:ea typeface="+mn-lt"/>
                <a:cs typeface="+mn-lt"/>
              </a:rPr>
              <a:t>Lack of institutional support and ableism contribute to poor health outcomes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172EA461-EF94-454C-A10A-37327B5DE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1600" y="4537473"/>
            <a:ext cx="3860800" cy="365125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Blick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et al. (2015)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1628A0-5F8F-4357-BB58-E61E2FAD8015}"/>
              </a:ext>
            </a:extLst>
          </p:cNvPr>
          <p:cNvGrpSpPr/>
          <p:nvPr/>
        </p:nvGrpSpPr>
        <p:grpSpPr>
          <a:xfrm>
            <a:off x="1017015" y="2089356"/>
            <a:ext cx="7109969" cy="1555481"/>
            <a:chOff x="1332421" y="1565206"/>
            <a:chExt cx="9479958" cy="20739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7AD143-A797-402E-8CDC-2E8294F97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65448" y="1565206"/>
              <a:ext cx="2154304" cy="20574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768E113-F9CD-4FFC-A5CE-BCC65EEE08F6}"/>
                </a:ext>
              </a:extLst>
            </p:cNvPr>
            <p:cNvGrpSpPr/>
            <p:nvPr/>
          </p:nvGrpSpPr>
          <p:grpSpPr>
            <a:xfrm>
              <a:off x="1332421" y="1567926"/>
              <a:ext cx="5437952" cy="2071255"/>
              <a:chOff x="-153637" y="2081060"/>
              <a:chExt cx="5437952" cy="207125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7EFA5B4-F79D-417B-A908-D12B7A1DE3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93213" y="2081060"/>
                <a:ext cx="1891102" cy="20574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F37AB7A-089C-47BB-9E45-D9577DB84F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53637" y="2094915"/>
                <a:ext cx="2057400" cy="205740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964888C-4EDF-434A-90BC-AA4F14D49A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901223" y="2081060"/>
                <a:ext cx="1496914" cy="205740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9773F3-597C-4E3F-BACD-BEADA5A15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8668" y="1567926"/>
              <a:ext cx="1903711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7465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Health Disparities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In comparison to the general population, PWDs experience worse health outcomes and overall decreased access to healthcare</a:t>
            </a:r>
          </a:p>
          <a:p>
            <a:pPr>
              <a:spcAft>
                <a:spcPts val="0"/>
              </a:spcAft>
            </a:pPr>
            <a:endParaRPr lang="en-US">
              <a:ea typeface="+mn-lt"/>
              <a:cs typeface="+mn-lt"/>
            </a:endParaRPr>
          </a:p>
          <a:p>
            <a:pPr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PWDs are more likely to report being in ‘fair’ or ‘poor health’ than the general population</a:t>
            </a:r>
          </a:p>
          <a:p>
            <a:pPr>
              <a:spcAft>
                <a:spcPts val="0"/>
              </a:spcAft>
            </a:pPr>
            <a:endParaRPr lang="en-US">
              <a:ea typeface="+mn-lt"/>
              <a:cs typeface="+mn-lt"/>
            </a:endParaRPr>
          </a:p>
          <a:p>
            <a:pPr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There is also a higher risk of disability among people with poor health and people in poverty</a:t>
            </a:r>
            <a:endParaRPr lang="en-US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2EA461-EF94-454C-A10A-37327B5DE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615" y="4486906"/>
            <a:ext cx="8513551" cy="651249"/>
          </a:xfrm>
        </p:spPr>
        <p:txBody>
          <a:bodyPr/>
          <a:lstStyle/>
          <a:p>
            <a:r>
              <a:rPr lang="en-US">
                <a:cs typeface="Calibri"/>
              </a:rPr>
              <a:t> Bhaumik et al. (2008); </a:t>
            </a:r>
            <a:r>
              <a:rPr lang="en-US" err="1">
                <a:cs typeface="Calibri"/>
              </a:rPr>
              <a:t>Blauwet</a:t>
            </a:r>
            <a:r>
              <a:rPr lang="en-US">
                <a:cs typeface="Calibri"/>
              </a:rPr>
              <a:t> and </a:t>
            </a:r>
            <a:r>
              <a:rPr lang="en-US" err="1">
                <a:cs typeface="Calibri"/>
              </a:rPr>
              <a:t>Iezzoni</a:t>
            </a:r>
            <a:r>
              <a:rPr lang="en-US">
                <a:cs typeface="Calibri"/>
              </a:rPr>
              <a:t> (2014); Burke et al. (2019); Cooper et al.(2007); Havercamp and Scott (2015); Havercamp et al. (2004); Krahn et al. (2015); Kuper and Heydt (2019); Kuper and Myroslava (2018); </a:t>
            </a:r>
            <a:r>
              <a:rPr lang="en-US" err="1">
                <a:cs typeface="Calibri"/>
              </a:rPr>
              <a:t>McGrother</a:t>
            </a:r>
            <a:r>
              <a:rPr lang="en-US">
                <a:cs typeface="Calibri"/>
              </a:rPr>
              <a:t> et al. (2006); Okoro et al. (2018); Ouellette-Kuntz (2005); Reichard et al., (2011); Rowland et al. (2014); </a:t>
            </a:r>
            <a:r>
              <a:rPr lang="en-US" err="1">
                <a:cs typeface="Calibri"/>
              </a:rPr>
              <a:t>Vanderbom</a:t>
            </a:r>
            <a:r>
              <a:rPr lang="en-US">
                <a:cs typeface="Calibri"/>
              </a:rPr>
              <a:t> et al. (2018) </a:t>
            </a: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8556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Funding Acknowledgement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The Ohio Disability and Health Program is supported by the Centers for Disease Control and Prevention Cooperative Agreement Number 5U59DD000931-03. The contents of this presentation are solely the responsibility of the authors and do not necessarily represent the official views of the Centers for Disease Control and Prevention.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971213A-0CBE-41FC-8931-479182436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54" b="28177"/>
          <a:stretch/>
        </p:blipFill>
        <p:spPr>
          <a:xfrm>
            <a:off x="2259516" y="3396452"/>
            <a:ext cx="4618010" cy="1534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F4B3B8-67C6-4248-B78D-66F4B6533F3F}"/>
              </a:ext>
            </a:extLst>
          </p:cNvPr>
          <p:cNvSpPr txBox="1"/>
          <p:nvPr/>
        </p:nvSpPr>
        <p:spPr>
          <a:xfrm>
            <a:off x="5935932" y="4116890"/>
            <a:ext cx="568712" cy="515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D20A4F6-108A-4370-8D53-5A4DE4C36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729" y="4252629"/>
            <a:ext cx="1154152" cy="241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F61BA4-C1D5-4386-A524-EA9B3B18A774}"/>
              </a:ext>
            </a:extLst>
          </p:cNvPr>
          <p:cNvSpPr txBox="1"/>
          <p:nvPr/>
        </p:nvSpPr>
        <p:spPr>
          <a:xfrm>
            <a:off x="4259765" y="4210978"/>
            <a:ext cx="443260" cy="425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623ADC-4271-4897-93EC-CAB25A22D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160" y="4320297"/>
            <a:ext cx="847494" cy="203716"/>
          </a:xfrm>
          <a:prstGeom prst="rect">
            <a:avLst/>
          </a:prstGeom>
        </p:spPr>
      </p:pic>
      <p:pic>
        <p:nvPicPr>
          <p:cNvPr id="13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4173DB4D-B390-4CED-AF39-4570303F7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342" y="235894"/>
            <a:ext cx="2743200" cy="392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45A22D-6E28-408E-AA7D-D58B8BD81618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272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2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1FF35A0-BCA1-435E-B538-5AA94FCC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073" y="803944"/>
            <a:ext cx="4591930" cy="399713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1B534A-57A1-4327-B415-8BFA99A4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Image: CDC (2020)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44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9" name="Picture 9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EB6800C-B743-4BB1-9C8D-C158C3971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730" y="805070"/>
            <a:ext cx="4551107" cy="396366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48D18-1FC5-4AD9-8EEB-AC92D779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+mn-lt"/>
                <a:cs typeface="+mn-lt"/>
              </a:rPr>
              <a:t>Image: CDC (2020)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48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“One Man’s COVID-19 Death Raises the Worst Fears of Many People with Disabilities” </a:t>
            </a:r>
            <a:r>
              <a:rPr lang="en-US" sz="1600">
                <a:latin typeface="Tw Cen MT"/>
              </a:rPr>
              <a:t>(Shapiro, 2020)</a:t>
            </a:r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26" name="Picture 2" descr="https://media.npr.org/assets/img/2020/07/30/resized_img_1299-1-bc8a45a30ff7520d96eb528a92926d2283063df1-s800-c85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652" y="1706215"/>
            <a:ext cx="4590696" cy="343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413" y="4390296"/>
            <a:ext cx="753935" cy="753935"/>
          </a:xfrm>
          <a:prstGeom prst="rect">
            <a:avLst/>
          </a:prstGeom>
        </p:spPr>
      </p:pic>
      <p:pic>
        <p:nvPicPr>
          <p:cNvPr id="3" name="Picture 5" descr="Qr code&#10;&#10;Description automatically generated">
            <a:extLst>
              <a:ext uri="{FF2B5EF4-FFF2-40B4-BE49-F238E27FC236}">
                <a16:creationId xmlns:a16="http://schemas.microsoft.com/office/drawing/2014/main" id="{F1E4B249-97B6-43E8-86A1-B9FBCFF68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060" y="4391923"/>
            <a:ext cx="813041" cy="81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11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85452"/>
            <a:ext cx="3105192" cy="17160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8"/>
          <a:stretch/>
        </p:blipFill>
        <p:spPr>
          <a:xfrm>
            <a:off x="4175963" y="785452"/>
            <a:ext cx="4960464" cy="2765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3894"/>
            <a:ext cx="4629150" cy="15997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33766"/>
            <a:ext cx="3800562" cy="1898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8" y="3254626"/>
            <a:ext cx="3032963" cy="12737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4" y="4185714"/>
            <a:ext cx="3143250" cy="8538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23" y="3649593"/>
            <a:ext cx="4785816" cy="15245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67158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8B9C976E-663A-49BC-98DC-9CADCB23D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957" y="780548"/>
            <a:ext cx="5492869" cy="43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29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Perceptions of Quality of Life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cs typeface="Calibri"/>
              </a:rPr>
              <a:t>Ray and West 1984: </a:t>
            </a:r>
            <a:r>
              <a:rPr lang="en-US">
                <a:ea typeface="+mn-lt"/>
                <a:cs typeface="+mn-lt"/>
              </a:rPr>
              <a:t>60% of people with paraplegia reported feeling more positively about themselves since becoming disabled</a:t>
            </a:r>
          </a:p>
          <a:p>
            <a:r>
              <a:rPr lang="en-US">
                <a:ea typeface="+mn-lt"/>
                <a:cs typeface="+mn-lt"/>
              </a:rPr>
              <a:t>Cushman and </a:t>
            </a:r>
            <a:r>
              <a:rPr lang="en-US" err="1">
                <a:ea typeface="+mn-lt"/>
                <a:cs typeface="+mn-lt"/>
              </a:rPr>
              <a:t>Dijkers</a:t>
            </a:r>
            <a:r>
              <a:rPr lang="en-US">
                <a:ea typeface="+mn-lt"/>
                <a:cs typeface="+mn-lt"/>
              </a:rPr>
              <a:t> 1990: Spinal cord injured rehabilitation patients were similar to the general population on self-ratings of depression, yet hospital staff consistently overestimated the patients' level of depression</a:t>
            </a:r>
          </a:p>
          <a:p>
            <a:r>
              <a:rPr lang="en-US">
                <a:ea typeface="+mn-lt"/>
                <a:cs typeface="+mn-lt"/>
              </a:rPr>
              <a:t>Gerhart et al. (1994): 86% of spinal cord injured high-level quadriplegics rated their quality of life as average or better than average. </a:t>
            </a:r>
            <a:endParaRPr lang="en-US" b="1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Only 17% of their ER doctors, nurses, and technicians thought they would have an average or better quality of life if they acquired quadriplegia</a:t>
            </a:r>
            <a:endParaRPr lang="en-US" b="1">
              <a:cs typeface="Calibri"/>
            </a:endParaRPr>
          </a:p>
          <a:p>
            <a:endParaRPr lang="en-US">
              <a:ea typeface="+mn-lt"/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BE95B-FB28-4BE8-BB30-34F51D9F320C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16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518E6-4ED7-4F1D-8F18-9D2CD1F7D7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mbria"/>
              </a:rPr>
              <a:t>How can we improve health equity for people with disabilities?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41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Development of Disability Competencies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36E85A05-3B7D-4225-B0AF-39DDAA89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342" y="235894"/>
            <a:ext cx="2743200" cy="392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B937BD1-3257-4A25-B35F-FD531252350B}"/>
              </a:ext>
            </a:extLst>
          </p:cNvPr>
          <p:cNvCxnSpPr>
            <a:cxnSpLocks/>
            <a:stCxn id="32" idx="3"/>
            <a:endCxn id="31" idx="1"/>
          </p:cNvCxnSpPr>
          <p:nvPr/>
        </p:nvCxnSpPr>
        <p:spPr>
          <a:xfrm flipV="1">
            <a:off x="3011404" y="2864598"/>
            <a:ext cx="1455327" cy="60004"/>
          </a:xfrm>
          <a:prstGeom prst="straightConnector1">
            <a:avLst/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/>
        </p:nvSpPr>
        <p:spPr>
          <a:xfrm>
            <a:off x="6166203" y="2390530"/>
            <a:ext cx="1541213" cy="101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17274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Broad Consensus among stakeholders</a:t>
            </a:r>
          </a:p>
        </p:txBody>
      </p:sp>
      <p:sp>
        <p:nvSpPr>
          <p:cNvPr id="31" name="Notched Right Arrow 30"/>
          <p:cNvSpPr/>
          <p:nvPr/>
        </p:nvSpPr>
        <p:spPr>
          <a:xfrm>
            <a:off x="4343594" y="2618325"/>
            <a:ext cx="1707252" cy="492546"/>
          </a:xfrm>
          <a:prstGeom prst="notchedRightArrow">
            <a:avLst/>
          </a:prstGeom>
          <a:solidFill>
            <a:srgbClr val="224B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B9F715-807C-4401-8604-1E356B71BEBA}"/>
              </a:ext>
            </a:extLst>
          </p:cNvPr>
          <p:cNvSpPr txBox="1"/>
          <p:nvPr/>
        </p:nvSpPr>
        <p:spPr>
          <a:xfrm>
            <a:off x="1380765" y="2774561"/>
            <a:ext cx="1630639" cy="300082"/>
          </a:xfrm>
          <a:prstGeom prst="rect">
            <a:avLst/>
          </a:prstGeom>
          <a:solidFill>
            <a:srgbClr val="4FACBD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Disability Advocates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A84527B-25B9-4C7C-90ED-F4692D032B70}"/>
              </a:ext>
            </a:extLst>
          </p:cNvPr>
          <p:cNvSpPr txBox="1">
            <a:spLocks/>
          </p:cNvSpPr>
          <p:nvPr/>
        </p:nvSpPr>
        <p:spPr>
          <a:xfrm>
            <a:off x="4249258" y="2032460"/>
            <a:ext cx="1895924" cy="54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7274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National Delphi process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A75336-E997-4683-AEBF-E60C6B37CCA2}"/>
              </a:ext>
            </a:extLst>
          </p:cNvPr>
          <p:cNvSpPr txBox="1"/>
          <p:nvPr/>
        </p:nvSpPr>
        <p:spPr>
          <a:xfrm>
            <a:off x="1377402" y="2274105"/>
            <a:ext cx="1378454" cy="300082"/>
          </a:xfrm>
          <a:prstGeom prst="rect">
            <a:avLst/>
          </a:prstGeom>
          <a:solidFill>
            <a:srgbClr val="4FACBD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Family Members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21D0F2-845D-454C-9F3B-A5C6C1C77EAA}"/>
              </a:ext>
            </a:extLst>
          </p:cNvPr>
          <p:cNvSpPr txBox="1"/>
          <p:nvPr/>
        </p:nvSpPr>
        <p:spPr>
          <a:xfrm>
            <a:off x="1377402" y="1802798"/>
            <a:ext cx="2156360" cy="300082"/>
          </a:xfrm>
          <a:prstGeom prst="rect">
            <a:avLst/>
          </a:prstGeom>
          <a:solidFill>
            <a:srgbClr val="4FACBD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Individuals with Disabilities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3F12A2-137B-4D74-841B-73853CA854C9}"/>
              </a:ext>
            </a:extLst>
          </p:cNvPr>
          <p:cNvSpPr txBox="1"/>
          <p:nvPr/>
        </p:nvSpPr>
        <p:spPr>
          <a:xfrm>
            <a:off x="1380765" y="3659005"/>
            <a:ext cx="1946302" cy="300082"/>
          </a:xfrm>
          <a:prstGeom prst="rect">
            <a:avLst/>
          </a:prstGeom>
          <a:solidFill>
            <a:srgbClr val="4FACBD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Healthcare Professionals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89DD17-1641-4FC5-B62F-5B1DF64E5E1A}"/>
              </a:ext>
            </a:extLst>
          </p:cNvPr>
          <p:cNvSpPr txBox="1"/>
          <p:nvPr/>
        </p:nvSpPr>
        <p:spPr>
          <a:xfrm>
            <a:off x="1380765" y="3207895"/>
            <a:ext cx="1400383" cy="300082"/>
          </a:xfrm>
          <a:prstGeom prst="rect">
            <a:avLst/>
          </a:prstGeom>
          <a:solidFill>
            <a:srgbClr val="4FACBD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Health Educators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64E5BA-2A6B-44E3-87A9-15F2FB972920}"/>
              </a:ext>
            </a:extLst>
          </p:cNvPr>
          <p:cNvSpPr txBox="1"/>
          <p:nvPr/>
        </p:nvSpPr>
        <p:spPr>
          <a:xfrm>
            <a:off x="1380765" y="4110115"/>
            <a:ext cx="1838645" cy="300082"/>
          </a:xfrm>
          <a:prstGeom prst="rect">
            <a:avLst/>
          </a:prstGeom>
          <a:solidFill>
            <a:srgbClr val="4FACBD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Disability Professionals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F6A7903-D0E4-4249-8DAE-C6080BC95748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2755856" y="2424146"/>
            <a:ext cx="1727181" cy="440452"/>
          </a:xfrm>
          <a:prstGeom prst="straightConnector1">
            <a:avLst/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46DFBC6-90DE-4E04-B2D5-0F8778BBBE55}"/>
              </a:ext>
            </a:extLst>
          </p:cNvPr>
          <p:cNvCxnSpPr>
            <a:cxnSpLocks/>
            <a:stCxn id="35" idx="3"/>
            <a:endCxn id="31" idx="1"/>
          </p:cNvCxnSpPr>
          <p:nvPr/>
        </p:nvCxnSpPr>
        <p:spPr>
          <a:xfrm>
            <a:off x="3533762" y="1952839"/>
            <a:ext cx="932969" cy="911759"/>
          </a:xfrm>
          <a:prstGeom prst="straightConnector1">
            <a:avLst/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D9D53A2-6166-4F69-A2D0-E8CF2C25D9A5}"/>
              </a:ext>
            </a:extLst>
          </p:cNvPr>
          <p:cNvCxnSpPr>
            <a:cxnSpLocks/>
            <a:stCxn id="36" idx="3"/>
            <a:endCxn id="31" idx="1"/>
          </p:cNvCxnSpPr>
          <p:nvPr/>
        </p:nvCxnSpPr>
        <p:spPr>
          <a:xfrm flipV="1">
            <a:off x="3327067" y="2864598"/>
            <a:ext cx="1139664" cy="944448"/>
          </a:xfrm>
          <a:prstGeom prst="straightConnector1">
            <a:avLst/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168973F-A48D-419E-ADE8-ED9242D92210}"/>
              </a:ext>
            </a:extLst>
          </p:cNvPr>
          <p:cNvCxnSpPr>
            <a:cxnSpLocks/>
            <a:stCxn id="37" idx="3"/>
            <a:endCxn id="31" idx="1"/>
          </p:cNvCxnSpPr>
          <p:nvPr/>
        </p:nvCxnSpPr>
        <p:spPr>
          <a:xfrm flipV="1">
            <a:off x="2781148" y="2864598"/>
            <a:ext cx="1685583" cy="493338"/>
          </a:xfrm>
          <a:prstGeom prst="straightConnector1">
            <a:avLst/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A785E94-23B2-44C5-B846-3C64F4449EFC}"/>
              </a:ext>
            </a:extLst>
          </p:cNvPr>
          <p:cNvCxnSpPr>
            <a:cxnSpLocks/>
            <a:stCxn id="38" idx="3"/>
            <a:endCxn id="31" idx="1"/>
          </p:cNvCxnSpPr>
          <p:nvPr/>
        </p:nvCxnSpPr>
        <p:spPr>
          <a:xfrm flipV="1">
            <a:off x="3219410" y="2864598"/>
            <a:ext cx="1247321" cy="1395558"/>
          </a:xfrm>
          <a:prstGeom prst="straightConnector1">
            <a:avLst/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1A93FA9E-5C5A-4FA6-9231-3CD1F4615134}"/>
              </a:ext>
            </a:extLst>
          </p:cNvPr>
          <p:cNvSpPr/>
          <p:nvPr/>
        </p:nvSpPr>
        <p:spPr>
          <a:xfrm rot="5400000">
            <a:off x="4301813" y="2689305"/>
            <a:ext cx="462915" cy="36004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Footer Placeholder 6">
            <a:extLst>
              <a:ext uri="{FF2B5EF4-FFF2-40B4-BE49-F238E27FC236}">
                <a16:creationId xmlns:a16="http://schemas.microsoft.com/office/drawing/2014/main" id="{172EA461-EF94-454C-A10A-37327B5DE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1600" y="4537473"/>
            <a:ext cx="3860800" cy="365125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Havercamp et al. (2020)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260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41F77FF-DFD5-47DD-A594-DEDCAFD91D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66885" y="1771650"/>
            <a:ext cx="2244909" cy="2822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26C05DD-52C8-4D10-BD9F-116B685EC6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25613" y="1771650"/>
            <a:ext cx="3650396" cy="2822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Tw Cen MT"/>
              </a:rPr>
              <a:t>Core Competencies on Disability for Health Care Education</a:t>
            </a:r>
            <a:endParaRPr lang="en-US" sz="2800"/>
          </a:p>
        </p:txBody>
      </p:sp>
      <p:pic>
        <p:nvPicPr>
          <p:cNvPr id="8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36E85A05-3B7D-4225-B0AF-39DDAA898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342" y="235894"/>
            <a:ext cx="2743200" cy="392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F1EA66-28BC-4815-833E-819917ABC55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" name="Picture 5" descr="Qr code&#10;&#10;Description automatically generated">
            <a:extLst>
              <a:ext uri="{FF2B5EF4-FFF2-40B4-BE49-F238E27FC236}">
                <a16:creationId xmlns:a16="http://schemas.microsoft.com/office/drawing/2014/main" id="{EF525414-15C2-4AD1-B544-3D4F92A58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475" y="2170621"/>
            <a:ext cx="2020738" cy="202073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7DA17B-E0FD-48C4-9E1D-144C289FC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Havercamp et al. (2020); The Alliance (2020)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53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36E85A05-3B7D-4225-B0AF-39DDAA89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342" y="235894"/>
            <a:ext cx="2743200" cy="392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Text Placeholder 28"/>
          <p:cNvSpPr txBox="1">
            <a:spLocks/>
          </p:cNvSpPr>
          <p:nvPr/>
        </p:nvSpPr>
        <p:spPr>
          <a:xfrm>
            <a:off x="5038979" y="1180114"/>
            <a:ext cx="3391530" cy="26600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1727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Developed Guiding Principles and Values and 6 competencies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1727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Interprofessional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1727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Cross-disability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7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Intellectual disability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74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Developmental disability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7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Sensory disability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7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Mobility disability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576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3B6A6C-A6FE-4E41-BD71-9FC45E5D9658}"/>
              </a:ext>
            </a:extLst>
          </p:cNvPr>
          <p:cNvGrpSpPr/>
          <p:nvPr/>
        </p:nvGrpSpPr>
        <p:grpSpPr>
          <a:xfrm>
            <a:off x="1372322" y="1180114"/>
            <a:ext cx="3029714" cy="3200400"/>
            <a:chOff x="260512" y="1330498"/>
            <a:chExt cx="4691511" cy="50220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F66BAB-32A4-4B48-91FE-87FE1B7BC740}"/>
                </a:ext>
              </a:extLst>
            </p:cNvPr>
            <p:cNvGrpSpPr/>
            <p:nvPr/>
          </p:nvGrpSpPr>
          <p:grpSpPr>
            <a:xfrm>
              <a:off x="260512" y="1330498"/>
              <a:ext cx="4691511" cy="5022086"/>
              <a:chOff x="4703107" y="1266598"/>
              <a:chExt cx="4691511" cy="502208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09B5597-5400-4B96-B75E-0A55801A70CA}"/>
                  </a:ext>
                </a:extLst>
              </p:cNvPr>
              <p:cNvGrpSpPr/>
              <p:nvPr/>
            </p:nvGrpSpPr>
            <p:grpSpPr>
              <a:xfrm>
                <a:off x="6268337" y="1266598"/>
                <a:ext cx="1600200" cy="1600200"/>
                <a:chOff x="9090496" y="1151134"/>
                <a:chExt cx="1600200" cy="160020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A027E631-917E-43C4-B8F1-D6CEF41F41FA}"/>
                    </a:ext>
                  </a:extLst>
                </p:cNvPr>
                <p:cNvSpPr/>
                <p:nvPr/>
              </p:nvSpPr>
              <p:spPr>
                <a:xfrm>
                  <a:off x="9090496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A80175B-A894-4D5D-BA23-210FBBE44256}"/>
                    </a:ext>
                  </a:extLst>
                </p:cNvPr>
                <p:cNvSpPr txBox="1"/>
                <p:nvPr/>
              </p:nvSpPr>
              <p:spPr>
                <a:xfrm>
                  <a:off x="9120023" y="1388734"/>
                  <a:ext cx="1554481" cy="796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Disability Frameworks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DD58555-019E-4860-A6E5-5F0D0A2AA4BE}"/>
                  </a:ext>
                </a:extLst>
              </p:cNvPr>
              <p:cNvGrpSpPr/>
              <p:nvPr/>
            </p:nvGrpSpPr>
            <p:grpSpPr>
              <a:xfrm>
                <a:off x="7783937" y="2102618"/>
                <a:ext cx="1600200" cy="1600200"/>
                <a:chOff x="9109542" y="1151134"/>
                <a:chExt cx="1600200" cy="1600200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26128DAC-7650-4826-AE3F-3857811EE99E}"/>
                    </a:ext>
                  </a:extLst>
                </p:cNvPr>
                <p:cNvSpPr/>
                <p:nvPr/>
              </p:nvSpPr>
              <p:spPr>
                <a:xfrm>
                  <a:off x="9109542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39EAC1B-C715-499B-8B69-BB21DC49692C}"/>
                    </a:ext>
                  </a:extLst>
                </p:cNvPr>
                <p:cNvSpPr txBox="1"/>
                <p:nvPr/>
              </p:nvSpPr>
              <p:spPr>
                <a:xfrm>
                  <a:off x="9120022" y="1303008"/>
                  <a:ext cx="1554481" cy="1014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Professionalism and Patient-Centered Care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840D9CE-F38C-40B4-8CE6-6407A40681CC}"/>
                  </a:ext>
                </a:extLst>
              </p:cNvPr>
              <p:cNvGrpSpPr/>
              <p:nvPr/>
            </p:nvGrpSpPr>
            <p:grpSpPr>
              <a:xfrm>
                <a:off x="7748698" y="3792110"/>
                <a:ext cx="1645920" cy="1600200"/>
                <a:chOff x="9140985" y="1227345"/>
                <a:chExt cx="1645920" cy="1600200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3A84F98C-3012-4701-A648-EA36E818AC26}"/>
                    </a:ext>
                  </a:extLst>
                </p:cNvPr>
                <p:cNvSpPr/>
                <p:nvPr/>
              </p:nvSpPr>
              <p:spPr>
                <a:xfrm>
                  <a:off x="9176224" y="1227345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541FBDE-D443-4A3C-9DF8-7A05E04EEEAC}"/>
                    </a:ext>
                  </a:extLst>
                </p:cNvPr>
                <p:cNvSpPr txBox="1"/>
                <p:nvPr/>
              </p:nvSpPr>
              <p:spPr>
                <a:xfrm>
                  <a:off x="9140985" y="1436661"/>
                  <a:ext cx="1645920" cy="1014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3.  </a:t>
                  </a:r>
                  <a:b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Legal </a:t>
                  </a:r>
                  <a:b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Obligations &amp; Responsibilities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B3236B7-0AAA-4754-B1D1-6976BDCD62AC}"/>
                  </a:ext>
                </a:extLst>
              </p:cNvPr>
              <p:cNvGrpSpPr/>
              <p:nvPr/>
            </p:nvGrpSpPr>
            <p:grpSpPr>
              <a:xfrm>
                <a:off x="6268337" y="4688484"/>
                <a:ext cx="1624824" cy="1600200"/>
                <a:chOff x="9095399" y="1151134"/>
                <a:chExt cx="1624824" cy="1600200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84E44248-8B15-4CF1-AED4-0CC2C2CAC54C}"/>
                    </a:ext>
                  </a:extLst>
                </p:cNvPr>
                <p:cNvSpPr/>
                <p:nvPr/>
              </p:nvSpPr>
              <p:spPr>
                <a:xfrm>
                  <a:off x="9095399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BC54A56-287B-4320-A75B-54A3FA9B54DF}"/>
                    </a:ext>
                  </a:extLst>
                </p:cNvPr>
                <p:cNvSpPr txBox="1"/>
                <p:nvPr/>
              </p:nvSpPr>
              <p:spPr>
                <a:xfrm>
                  <a:off x="9165743" y="1300070"/>
                  <a:ext cx="1554480" cy="1014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4.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Teams and Systems-</a:t>
                  </a:r>
                  <a:b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based Practice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6078475-5927-4393-9C01-7423E66A1CE7}"/>
                  </a:ext>
                </a:extLst>
              </p:cNvPr>
              <p:cNvGrpSpPr/>
              <p:nvPr/>
            </p:nvGrpSpPr>
            <p:grpSpPr>
              <a:xfrm>
                <a:off x="6245477" y="2948676"/>
                <a:ext cx="1645920" cy="1645920"/>
                <a:chOff x="9049679" y="1182416"/>
                <a:chExt cx="1645920" cy="1645920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08FB75C-FBC7-45A9-92DF-E164101DED21}"/>
                    </a:ext>
                  </a:extLst>
                </p:cNvPr>
                <p:cNvSpPr/>
                <p:nvPr/>
              </p:nvSpPr>
              <p:spPr>
                <a:xfrm>
                  <a:off x="9049679" y="1182416"/>
                  <a:ext cx="1645920" cy="1645920"/>
                </a:xfrm>
                <a:prstGeom prst="ellipse">
                  <a:avLst/>
                </a:prstGeom>
                <a:solidFill>
                  <a:srgbClr val="506A6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3807D7A-E498-4412-BD2A-93CDE5BAD1FA}"/>
                    </a:ext>
                  </a:extLst>
                </p:cNvPr>
                <p:cNvSpPr txBox="1"/>
                <p:nvPr/>
              </p:nvSpPr>
              <p:spPr>
                <a:xfrm>
                  <a:off x="9110498" y="1466085"/>
                  <a:ext cx="1554480" cy="8786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13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Guiding Principles and Values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DA4CBE0-960A-43A6-82BE-5509BE344A89}"/>
                  </a:ext>
                </a:extLst>
              </p:cNvPr>
              <p:cNvGrpSpPr/>
              <p:nvPr/>
            </p:nvGrpSpPr>
            <p:grpSpPr>
              <a:xfrm>
                <a:off x="4770117" y="3826948"/>
                <a:ext cx="1600200" cy="1600200"/>
                <a:chOff x="9105978" y="1151134"/>
                <a:chExt cx="1600200" cy="1600200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0C7A7638-D8B5-4ACF-8D9C-32FAD687CAB0}"/>
                    </a:ext>
                  </a:extLst>
                </p:cNvPr>
                <p:cNvSpPr/>
                <p:nvPr/>
              </p:nvSpPr>
              <p:spPr>
                <a:xfrm>
                  <a:off x="9105978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7B4B16E-CFA3-43C8-A28C-5E7A1FAC8C4A}"/>
                    </a:ext>
                  </a:extLst>
                </p:cNvPr>
                <p:cNvSpPr txBox="1"/>
                <p:nvPr/>
              </p:nvSpPr>
              <p:spPr>
                <a:xfrm>
                  <a:off x="9147153" y="1451047"/>
                  <a:ext cx="1554481" cy="796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5.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Clinical Assessment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EB55236-00AE-4986-8729-042ACFFD0769}"/>
                  </a:ext>
                </a:extLst>
              </p:cNvPr>
              <p:cNvGrpSpPr/>
              <p:nvPr/>
            </p:nvGrpSpPr>
            <p:grpSpPr>
              <a:xfrm>
                <a:off x="4703107" y="2126496"/>
                <a:ext cx="1667210" cy="1600200"/>
                <a:chOff x="8943371" y="1228173"/>
                <a:chExt cx="1667210" cy="1600200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5E8D880-706B-4CD8-A149-D94A11251EB6}"/>
                    </a:ext>
                  </a:extLst>
                </p:cNvPr>
                <p:cNvSpPr/>
                <p:nvPr/>
              </p:nvSpPr>
              <p:spPr>
                <a:xfrm>
                  <a:off x="9010381" y="1228173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47143D7-8C0C-40F8-B881-8C2DF492E9F1}"/>
                    </a:ext>
                  </a:extLst>
                </p:cNvPr>
                <p:cNvSpPr txBox="1"/>
                <p:nvPr/>
              </p:nvSpPr>
              <p:spPr>
                <a:xfrm>
                  <a:off x="8943371" y="1553957"/>
                  <a:ext cx="1554481" cy="796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6. </a:t>
                  </a:r>
                  <a:b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Clinical </a:t>
                  </a:r>
                  <a:b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Care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1168E7B-313B-494C-97EC-4B945FF30F3B}"/>
                </a:ext>
              </a:extLst>
            </p:cNvPr>
            <p:cNvGrpSpPr/>
            <p:nvPr/>
          </p:nvGrpSpPr>
          <p:grpSpPr>
            <a:xfrm>
              <a:off x="1787537" y="2884199"/>
              <a:ext cx="1711843" cy="1947016"/>
              <a:chOff x="1787537" y="2884199"/>
              <a:chExt cx="1711843" cy="1947016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37B5056-C567-45E5-81B4-B953A85853E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9875" y="2975639"/>
                <a:ext cx="182880" cy="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67D374A-99D2-4A1B-BFE5-85993130D34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9644" y="4739775"/>
                <a:ext cx="182880" cy="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3057D92-884C-4975-A579-6E360A6FAD9C}"/>
                  </a:ext>
                </a:extLst>
              </p:cNvPr>
              <p:cNvCxnSpPr>
                <a:cxnSpLocks/>
              </p:cNvCxnSpPr>
              <p:nvPr/>
            </p:nvCxnSpPr>
            <p:spPr>
              <a:xfrm rot="21120000" flipH="1" flipV="1">
                <a:off x="1857283" y="3280596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A8802FC-5CD9-4CFC-9E6B-40848AB2E125}"/>
                  </a:ext>
                </a:extLst>
              </p:cNvPr>
              <p:cNvCxnSpPr>
                <a:cxnSpLocks/>
              </p:cNvCxnSpPr>
              <p:nvPr/>
            </p:nvCxnSpPr>
            <p:spPr>
              <a:xfrm rot="21000000" flipH="1" flipV="1">
                <a:off x="3407940" y="4148166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00C8E74-0B94-4FF2-84B5-67E7CC24B2F3}"/>
                  </a:ext>
                </a:extLst>
              </p:cNvPr>
              <p:cNvCxnSpPr>
                <a:cxnSpLocks/>
              </p:cNvCxnSpPr>
              <p:nvPr/>
            </p:nvCxnSpPr>
            <p:spPr>
              <a:xfrm rot="600000" flipH="1">
                <a:off x="1787537" y="4214875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5289029-F480-459B-84B7-D73B1AF054B0}"/>
                  </a:ext>
                </a:extLst>
              </p:cNvPr>
              <p:cNvCxnSpPr>
                <a:cxnSpLocks/>
              </p:cNvCxnSpPr>
              <p:nvPr/>
            </p:nvCxnSpPr>
            <p:spPr>
              <a:xfrm rot="660000" flipH="1">
                <a:off x="3326760" y="3310041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2801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518E6-4ED7-4F1D-8F18-9D2CD1F7D7EB}" type="slidenum">
              <a:rPr lang="en-US" smtClean="0"/>
              <a:t>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mbria"/>
              </a:rPr>
              <a:t>Definitions</a:t>
            </a:r>
            <a:endParaRPr lang="en-US"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386786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36E85A05-3B7D-4225-B0AF-39DDAA89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342" y="235894"/>
            <a:ext cx="2743200" cy="392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38" name="Straight Arrow Connector 37"/>
          <p:cNvCxnSpPr>
            <a:cxnSpLocks/>
            <a:stCxn id="68" idx="0"/>
            <a:endCxn id="40" idx="0"/>
          </p:cNvCxnSpPr>
          <p:nvPr/>
        </p:nvCxnSpPr>
        <p:spPr>
          <a:xfrm>
            <a:off x="3040378" y="1398262"/>
            <a:ext cx="3463351" cy="2775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A80B8E9-1476-4BE7-B06A-00E0BF1EA46D}"/>
              </a:ext>
            </a:extLst>
          </p:cNvPr>
          <p:cNvCxnSpPr>
            <a:cxnSpLocks/>
            <a:stCxn id="68" idx="4"/>
            <a:endCxn id="40" idx="4"/>
          </p:cNvCxnSpPr>
          <p:nvPr/>
        </p:nvCxnSpPr>
        <p:spPr>
          <a:xfrm>
            <a:off x="3040378" y="2298374"/>
            <a:ext cx="3463351" cy="16405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E8D9587-6278-4749-B28C-80B763EA7FAD}"/>
              </a:ext>
            </a:extLst>
          </p:cNvPr>
          <p:cNvSpPr/>
          <p:nvPr/>
        </p:nvSpPr>
        <p:spPr>
          <a:xfrm>
            <a:off x="4899128" y="1399988"/>
            <a:ext cx="2948999" cy="2948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19599" y="1746232"/>
            <a:ext cx="2708057" cy="2490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Shift in Approach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From: Medical model – </a:t>
            </a: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Disability</a:t>
            </a:r>
            <a:b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is an attribute of the individual and</a:t>
            </a:r>
            <a:b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is equated with pathology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To: Biopsychosocial model – </a:t>
            </a: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Disability and functioning are outcomes of interactions </a:t>
            </a:r>
            <a:b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between health conditions </a:t>
            </a:r>
            <a:b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the environment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AD9DE7E-0ECF-4770-B871-4A2DD4BAD945}"/>
              </a:ext>
            </a:extLst>
          </p:cNvPr>
          <p:cNvGrpSpPr/>
          <p:nvPr/>
        </p:nvGrpSpPr>
        <p:grpSpPr>
          <a:xfrm>
            <a:off x="1513208" y="1257300"/>
            <a:ext cx="2862981" cy="2965885"/>
            <a:chOff x="290144" y="1330498"/>
            <a:chExt cx="4710472" cy="502208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FC422B6-F767-472A-ACC8-69002E312BC2}"/>
                </a:ext>
              </a:extLst>
            </p:cNvPr>
            <p:cNvGrpSpPr/>
            <p:nvPr/>
          </p:nvGrpSpPr>
          <p:grpSpPr>
            <a:xfrm>
              <a:off x="290144" y="1330498"/>
              <a:ext cx="4710472" cy="5022086"/>
              <a:chOff x="4732739" y="1266598"/>
              <a:chExt cx="4710472" cy="5022086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B8BEF39-344D-4856-B284-5F5DC335CAA1}"/>
                  </a:ext>
                </a:extLst>
              </p:cNvPr>
              <p:cNvGrpSpPr/>
              <p:nvPr/>
            </p:nvGrpSpPr>
            <p:grpSpPr>
              <a:xfrm>
                <a:off x="6268337" y="1266598"/>
                <a:ext cx="1600200" cy="1600200"/>
                <a:chOff x="9090496" y="1151134"/>
                <a:chExt cx="1600200" cy="1600200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7282B44C-BF6F-47E9-A2B0-60763ED8999B}"/>
                    </a:ext>
                  </a:extLst>
                </p:cNvPr>
                <p:cNvSpPr/>
                <p:nvPr/>
              </p:nvSpPr>
              <p:spPr>
                <a:xfrm>
                  <a:off x="9090496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1B610D7-5B2E-48BD-83F5-09BE9A9325B4}"/>
                    </a:ext>
                  </a:extLst>
                </p:cNvPr>
                <p:cNvSpPr txBox="1"/>
                <p:nvPr/>
              </p:nvSpPr>
              <p:spPr>
                <a:xfrm>
                  <a:off x="9120023" y="1388732"/>
                  <a:ext cx="1554480" cy="977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Disability Frameworks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6F2E926-6863-402F-A484-79B7493B39DE}"/>
                  </a:ext>
                </a:extLst>
              </p:cNvPr>
              <p:cNvGrpSpPr/>
              <p:nvPr/>
            </p:nvGrpSpPr>
            <p:grpSpPr>
              <a:xfrm>
                <a:off x="7740376" y="2102618"/>
                <a:ext cx="1702835" cy="1600200"/>
                <a:chOff x="9065981" y="1151134"/>
                <a:chExt cx="1702835" cy="1600200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AE76813-C7D0-43EB-9565-75B4A6EB4788}"/>
                    </a:ext>
                  </a:extLst>
                </p:cNvPr>
                <p:cNvSpPr/>
                <p:nvPr/>
              </p:nvSpPr>
              <p:spPr>
                <a:xfrm>
                  <a:off x="9109542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A197A55-B172-45CE-ABA1-574F3164D1F5}"/>
                    </a:ext>
                  </a:extLst>
                </p:cNvPr>
                <p:cNvSpPr txBox="1"/>
                <p:nvPr/>
              </p:nvSpPr>
              <p:spPr>
                <a:xfrm>
                  <a:off x="9065981" y="1235353"/>
                  <a:ext cx="1702835" cy="11725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7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7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Professionalism and Patient-Centered Care</a:t>
                  </a: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1B1900D4-88EF-4A35-A262-E4DF2BE4806C}"/>
                  </a:ext>
                </a:extLst>
              </p:cNvPr>
              <p:cNvGrpSpPr/>
              <p:nvPr/>
            </p:nvGrpSpPr>
            <p:grpSpPr>
              <a:xfrm>
                <a:off x="7690102" y="3793922"/>
                <a:ext cx="1753109" cy="1600200"/>
                <a:chOff x="9082389" y="1229157"/>
                <a:chExt cx="1753109" cy="1600200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2498C53E-25ED-4572-9B67-86E6A48B382D}"/>
                    </a:ext>
                  </a:extLst>
                </p:cNvPr>
                <p:cNvSpPr/>
                <p:nvPr/>
              </p:nvSpPr>
              <p:spPr>
                <a:xfrm>
                  <a:off x="9134748" y="1229157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2BF3E58-711D-4DD3-B4A1-11355280E708}"/>
                    </a:ext>
                  </a:extLst>
                </p:cNvPr>
                <p:cNvSpPr txBox="1"/>
                <p:nvPr/>
              </p:nvSpPr>
              <p:spPr>
                <a:xfrm>
                  <a:off x="9082389" y="1266739"/>
                  <a:ext cx="1753109" cy="11725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7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3.  </a:t>
                  </a:r>
                  <a:br>
                    <a:rPr kumimoji="0" lang="en-US" sz="97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97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Legal </a:t>
                  </a:r>
                  <a:br>
                    <a:rPr kumimoji="0" lang="en-US" sz="97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975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Obligations &amp; Responsibilities</a:t>
                  </a: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C446C4F7-9AA4-4FCE-95CB-8E320F762EE8}"/>
                  </a:ext>
                </a:extLst>
              </p:cNvPr>
              <p:cNvGrpSpPr/>
              <p:nvPr/>
            </p:nvGrpSpPr>
            <p:grpSpPr>
              <a:xfrm>
                <a:off x="6268337" y="4666941"/>
                <a:ext cx="1600200" cy="1621743"/>
                <a:chOff x="9095399" y="1129591"/>
                <a:chExt cx="1600200" cy="1621743"/>
              </a:xfrm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6B65D1C8-52ED-4A8B-BD2E-6C85D10406E9}"/>
                    </a:ext>
                  </a:extLst>
                </p:cNvPr>
                <p:cNvSpPr/>
                <p:nvPr/>
              </p:nvSpPr>
              <p:spPr>
                <a:xfrm>
                  <a:off x="9095399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AC814CA-C9A7-4AFC-83E9-D7A7594D0260}"/>
                    </a:ext>
                  </a:extLst>
                </p:cNvPr>
                <p:cNvSpPr txBox="1"/>
                <p:nvPr/>
              </p:nvSpPr>
              <p:spPr>
                <a:xfrm>
                  <a:off x="9112476" y="1129591"/>
                  <a:ext cx="1554480" cy="15243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4.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Teams and Systems-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based Practice</a:t>
                  </a:r>
                </a:p>
              </p:txBody>
            </p:sp>
          </p:grp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C5A76E2C-698B-48ED-A360-5E641B1D0A63}"/>
                  </a:ext>
                </a:extLst>
              </p:cNvPr>
              <p:cNvSpPr/>
              <p:nvPr/>
            </p:nvSpPr>
            <p:spPr>
              <a:xfrm>
                <a:off x="6245477" y="2948676"/>
                <a:ext cx="1645920" cy="1645920"/>
              </a:xfrm>
              <a:prstGeom prst="ellipse">
                <a:avLst/>
              </a:prstGeom>
              <a:solidFill>
                <a:srgbClr val="506A6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4B73211-0CEB-4A90-B175-887048FECBFF}"/>
                  </a:ext>
                </a:extLst>
              </p:cNvPr>
              <p:cNvGrpSpPr/>
              <p:nvPr/>
            </p:nvGrpSpPr>
            <p:grpSpPr>
              <a:xfrm>
                <a:off x="4770117" y="3826948"/>
                <a:ext cx="1600200" cy="1600200"/>
                <a:chOff x="9105978" y="1151134"/>
                <a:chExt cx="1600200" cy="1600200"/>
              </a:xfrm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F1C30D9B-5363-46E3-8050-090091198E88}"/>
                    </a:ext>
                  </a:extLst>
                </p:cNvPr>
                <p:cNvSpPr/>
                <p:nvPr/>
              </p:nvSpPr>
              <p:spPr>
                <a:xfrm>
                  <a:off x="9105978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839D134-DFCF-4559-A46D-5D0FAC23051B}"/>
                    </a:ext>
                  </a:extLst>
                </p:cNvPr>
                <p:cNvSpPr txBox="1"/>
                <p:nvPr/>
              </p:nvSpPr>
              <p:spPr>
                <a:xfrm>
                  <a:off x="9147153" y="1451045"/>
                  <a:ext cx="1554480" cy="977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5.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Clinical Assessment</a:t>
                  </a: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E004C62-4BBC-4EE4-9997-4969D06E2D21}"/>
                  </a:ext>
                </a:extLst>
              </p:cNvPr>
              <p:cNvGrpSpPr/>
              <p:nvPr/>
            </p:nvGrpSpPr>
            <p:grpSpPr>
              <a:xfrm>
                <a:off x="4732739" y="2126496"/>
                <a:ext cx="1637578" cy="1600200"/>
                <a:chOff x="8973003" y="1228173"/>
                <a:chExt cx="1637578" cy="1600200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57906389-7C45-47CD-A7DA-AF9F47791FAC}"/>
                    </a:ext>
                  </a:extLst>
                </p:cNvPr>
                <p:cNvSpPr/>
                <p:nvPr/>
              </p:nvSpPr>
              <p:spPr>
                <a:xfrm>
                  <a:off x="9010381" y="1228173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C1A45963-8410-4D14-BA47-608F75A33A45}"/>
                    </a:ext>
                  </a:extLst>
                </p:cNvPr>
                <p:cNvSpPr txBox="1"/>
                <p:nvPr/>
              </p:nvSpPr>
              <p:spPr>
                <a:xfrm>
                  <a:off x="8973003" y="1553130"/>
                  <a:ext cx="1554480" cy="977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6.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Clinical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Care</a:t>
                  </a:r>
                </a:p>
              </p:txBody>
            </p: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8749DA9-A680-4774-B742-5A278DA6221B}"/>
                </a:ext>
              </a:extLst>
            </p:cNvPr>
            <p:cNvGrpSpPr/>
            <p:nvPr/>
          </p:nvGrpSpPr>
          <p:grpSpPr>
            <a:xfrm>
              <a:off x="1787537" y="2884199"/>
              <a:ext cx="1711843" cy="1947016"/>
              <a:chOff x="1787537" y="2884199"/>
              <a:chExt cx="1711843" cy="1947016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015144C-2DC2-4CEE-BE41-E93C3D75817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9875" y="2975639"/>
                <a:ext cx="182880" cy="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23EFB22-DC0D-435F-938E-1681CBECD02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9644" y="4739775"/>
                <a:ext cx="182880" cy="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B5F91DD-FBFE-49D5-811A-39C7C123230B}"/>
                  </a:ext>
                </a:extLst>
              </p:cNvPr>
              <p:cNvCxnSpPr>
                <a:cxnSpLocks/>
              </p:cNvCxnSpPr>
              <p:nvPr/>
            </p:nvCxnSpPr>
            <p:spPr>
              <a:xfrm rot="21120000" flipH="1" flipV="1">
                <a:off x="1857283" y="3280596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1E52C75-428B-45EA-85BD-4E6F5EFC2DF9}"/>
                  </a:ext>
                </a:extLst>
              </p:cNvPr>
              <p:cNvCxnSpPr>
                <a:cxnSpLocks/>
              </p:cNvCxnSpPr>
              <p:nvPr/>
            </p:nvCxnSpPr>
            <p:spPr>
              <a:xfrm rot="21000000" flipH="1" flipV="1">
                <a:off x="3407940" y="4148166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C72C9BA-36FA-44F3-981F-A27520691D60}"/>
                  </a:ext>
                </a:extLst>
              </p:cNvPr>
              <p:cNvCxnSpPr>
                <a:cxnSpLocks/>
              </p:cNvCxnSpPr>
              <p:nvPr/>
            </p:nvCxnSpPr>
            <p:spPr>
              <a:xfrm rot="600000" flipH="1">
                <a:off x="1787537" y="4214875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2176BD2-BDDD-49A5-96C6-87F6EE65EB97}"/>
                  </a:ext>
                </a:extLst>
              </p:cNvPr>
              <p:cNvCxnSpPr>
                <a:cxnSpLocks/>
              </p:cNvCxnSpPr>
              <p:nvPr/>
            </p:nvCxnSpPr>
            <p:spPr>
              <a:xfrm rot="660000" flipH="1">
                <a:off x="3326760" y="3310041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07971FE-AEC1-42F4-A5A0-46F0751F1A61}"/>
              </a:ext>
            </a:extLst>
          </p:cNvPr>
          <p:cNvSpPr txBox="1"/>
          <p:nvPr/>
        </p:nvSpPr>
        <p:spPr>
          <a:xfrm>
            <a:off x="2501555" y="2441251"/>
            <a:ext cx="8743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Guiding Principles and Values</a:t>
            </a:r>
          </a:p>
        </p:txBody>
      </p:sp>
    </p:spTree>
    <p:extLst>
      <p:ext uri="{BB962C8B-B14F-4D97-AF65-F5344CB8AC3E}">
        <p14:creationId xmlns:p14="http://schemas.microsoft.com/office/powerpoint/2010/main" val="693654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36E85A05-3B7D-4225-B0AF-39DDAA89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342" y="235894"/>
            <a:ext cx="2743200" cy="392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B95438-7FC9-4E15-AA18-536956AAFB40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3855809" y="1563368"/>
            <a:ext cx="2676518" cy="1876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E7D2C5-16A3-476B-90CA-F365A0C71AC6}"/>
              </a:ext>
            </a:extLst>
          </p:cNvPr>
          <p:cNvCxnSpPr>
            <a:cxnSpLocks/>
            <a:stCxn id="37" idx="4"/>
            <a:endCxn id="12" idx="4"/>
          </p:cNvCxnSpPr>
          <p:nvPr/>
        </p:nvCxnSpPr>
        <p:spPr>
          <a:xfrm>
            <a:off x="3892903" y="2768636"/>
            <a:ext cx="2639424" cy="11817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3DCF741-51CA-4E47-B83A-D0BEDCBF77BE}"/>
              </a:ext>
            </a:extLst>
          </p:cNvPr>
          <p:cNvSpPr/>
          <p:nvPr/>
        </p:nvSpPr>
        <p:spPr>
          <a:xfrm>
            <a:off x="4844810" y="1397933"/>
            <a:ext cx="2948940" cy="2948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AA6A7F-C502-46FC-B546-78E564A9A945}"/>
              </a:ext>
            </a:extLst>
          </p:cNvPr>
          <p:cNvGrpSpPr/>
          <p:nvPr/>
        </p:nvGrpSpPr>
        <p:grpSpPr>
          <a:xfrm>
            <a:off x="1513207" y="1257300"/>
            <a:ext cx="2873201" cy="2965885"/>
            <a:chOff x="290144" y="1330498"/>
            <a:chExt cx="4723618" cy="50220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18F3CEE-86EE-4130-91E3-3904C8B5BDCE}"/>
                </a:ext>
              </a:extLst>
            </p:cNvPr>
            <p:cNvGrpSpPr/>
            <p:nvPr/>
          </p:nvGrpSpPr>
          <p:grpSpPr>
            <a:xfrm>
              <a:off x="290144" y="1330498"/>
              <a:ext cx="4723618" cy="5022086"/>
              <a:chOff x="4732739" y="1266598"/>
              <a:chExt cx="4723618" cy="502208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0C7AF4B-3AA0-4374-99C1-7A4CE43BE257}"/>
                  </a:ext>
                </a:extLst>
              </p:cNvPr>
              <p:cNvGrpSpPr/>
              <p:nvPr/>
            </p:nvGrpSpPr>
            <p:grpSpPr>
              <a:xfrm>
                <a:off x="6268337" y="1266598"/>
                <a:ext cx="1600200" cy="1600200"/>
                <a:chOff x="9090496" y="1151134"/>
                <a:chExt cx="1600200" cy="1600200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7F76256B-9072-4500-A90A-C1BD8DBC82B0}"/>
                    </a:ext>
                  </a:extLst>
                </p:cNvPr>
                <p:cNvSpPr/>
                <p:nvPr/>
              </p:nvSpPr>
              <p:spPr>
                <a:xfrm>
                  <a:off x="9090496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25E31C8-CE4B-4D87-921E-3B6ACE93B1F1}"/>
                    </a:ext>
                  </a:extLst>
                </p:cNvPr>
                <p:cNvSpPr txBox="1"/>
                <p:nvPr/>
              </p:nvSpPr>
              <p:spPr>
                <a:xfrm>
                  <a:off x="9120023" y="1388732"/>
                  <a:ext cx="1554480" cy="977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Disability Frameworks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0C168E2-014D-4977-9CFB-7CC5BE0FF608}"/>
                  </a:ext>
                </a:extLst>
              </p:cNvPr>
              <p:cNvGrpSpPr/>
              <p:nvPr/>
            </p:nvGrpSpPr>
            <p:grpSpPr>
              <a:xfrm>
                <a:off x="7756404" y="2102618"/>
                <a:ext cx="1699953" cy="1600200"/>
                <a:chOff x="9082009" y="1151134"/>
                <a:chExt cx="1699953" cy="160020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81AF0993-0C9E-41BF-97B5-5161531F8D7C}"/>
                    </a:ext>
                  </a:extLst>
                </p:cNvPr>
                <p:cNvSpPr/>
                <p:nvPr/>
              </p:nvSpPr>
              <p:spPr>
                <a:xfrm>
                  <a:off x="9109542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D0DBFE2-22C8-4D78-932E-130E5196A657}"/>
                    </a:ext>
                  </a:extLst>
                </p:cNvPr>
                <p:cNvSpPr txBox="1"/>
                <p:nvPr/>
              </p:nvSpPr>
              <p:spPr>
                <a:xfrm>
                  <a:off x="9082009" y="1302735"/>
                  <a:ext cx="1699953" cy="11725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75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75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Professionalism and Patient-Centered Care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0C5D461-A0F1-4A8B-9342-D7A51E0964A8}"/>
                  </a:ext>
                </a:extLst>
              </p:cNvPr>
              <p:cNvGrpSpPr/>
              <p:nvPr/>
            </p:nvGrpSpPr>
            <p:grpSpPr>
              <a:xfrm>
                <a:off x="7751089" y="3792110"/>
                <a:ext cx="1645920" cy="1600200"/>
                <a:chOff x="9143376" y="1227345"/>
                <a:chExt cx="1645920" cy="1600200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75B8661-0875-4328-9E41-B2202CED58A7}"/>
                    </a:ext>
                  </a:extLst>
                </p:cNvPr>
                <p:cNvSpPr/>
                <p:nvPr/>
              </p:nvSpPr>
              <p:spPr>
                <a:xfrm>
                  <a:off x="9176224" y="1227345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CE62CA3-FF0C-4405-96AC-CACCFEE5E485}"/>
                    </a:ext>
                  </a:extLst>
                </p:cNvPr>
                <p:cNvSpPr txBox="1"/>
                <p:nvPr/>
              </p:nvSpPr>
              <p:spPr>
                <a:xfrm>
                  <a:off x="9143376" y="1235586"/>
                  <a:ext cx="1645920" cy="1524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3. 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Legal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Obligations &amp; Responsibilities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E6A18F-E30E-49E4-86C7-969B36A900F1}"/>
                  </a:ext>
                </a:extLst>
              </p:cNvPr>
              <p:cNvGrpSpPr/>
              <p:nvPr/>
            </p:nvGrpSpPr>
            <p:grpSpPr>
              <a:xfrm>
                <a:off x="6268337" y="4688484"/>
                <a:ext cx="1600200" cy="1600200"/>
                <a:chOff x="9095399" y="1151134"/>
                <a:chExt cx="1600200" cy="1600200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CC93B3BE-CC34-494E-9B56-4AAB7BF92B74}"/>
                    </a:ext>
                  </a:extLst>
                </p:cNvPr>
                <p:cNvSpPr/>
                <p:nvPr/>
              </p:nvSpPr>
              <p:spPr>
                <a:xfrm>
                  <a:off x="9095399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F2E8ABD-798B-44DE-81F9-EEA3CE5C0AF7}"/>
                    </a:ext>
                  </a:extLst>
                </p:cNvPr>
                <p:cNvSpPr txBox="1"/>
                <p:nvPr/>
              </p:nvSpPr>
              <p:spPr>
                <a:xfrm>
                  <a:off x="9099943" y="1217479"/>
                  <a:ext cx="1554480" cy="1524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4.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Teams and Systems-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based Practice</a:t>
                  </a:r>
                </a:p>
              </p:txBody>
            </p:sp>
          </p:grp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4AAD5B4-705C-43DF-9863-C92217DAEF81}"/>
                  </a:ext>
                </a:extLst>
              </p:cNvPr>
              <p:cNvSpPr/>
              <p:nvPr/>
            </p:nvSpPr>
            <p:spPr>
              <a:xfrm>
                <a:off x="6245477" y="2948676"/>
                <a:ext cx="1645920" cy="1645920"/>
              </a:xfrm>
              <a:prstGeom prst="ellipse">
                <a:avLst/>
              </a:prstGeom>
              <a:solidFill>
                <a:srgbClr val="506A6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342C3D3-D3B2-4ACB-BB29-922397183989}"/>
                  </a:ext>
                </a:extLst>
              </p:cNvPr>
              <p:cNvGrpSpPr/>
              <p:nvPr/>
            </p:nvGrpSpPr>
            <p:grpSpPr>
              <a:xfrm>
                <a:off x="4770117" y="3826948"/>
                <a:ext cx="1600200" cy="1600200"/>
                <a:chOff x="9105978" y="1151134"/>
                <a:chExt cx="1600200" cy="1600200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6319DA69-67D2-4E8E-B0C5-609D2570A0EA}"/>
                    </a:ext>
                  </a:extLst>
                </p:cNvPr>
                <p:cNvSpPr/>
                <p:nvPr/>
              </p:nvSpPr>
              <p:spPr>
                <a:xfrm>
                  <a:off x="9105978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FA74B74-8629-4944-B9EE-2178B43D73F9}"/>
                    </a:ext>
                  </a:extLst>
                </p:cNvPr>
                <p:cNvSpPr txBox="1"/>
                <p:nvPr/>
              </p:nvSpPr>
              <p:spPr>
                <a:xfrm>
                  <a:off x="9147153" y="1451045"/>
                  <a:ext cx="1554480" cy="977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5.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Clinical Assessment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CB537D9-6FA7-471F-8CB2-83B6798ABE73}"/>
                  </a:ext>
                </a:extLst>
              </p:cNvPr>
              <p:cNvGrpSpPr/>
              <p:nvPr/>
            </p:nvGrpSpPr>
            <p:grpSpPr>
              <a:xfrm>
                <a:off x="4732739" y="2126496"/>
                <a:ext cx="1637578" cy="1600200"/>
                <a:chOff x="8973003" y="1228173"/>
                <a:chExt cx="1637578" cy="1600200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8B97B183-9218-42E3-9E90-3A19BBC051D3}"/>
                    </a:ext>
                  </a:extLst>
                </p:cNvPr>
                <p:cNvSpPr/>
                <p:nvPr/>
              </p:nvSpPr>
              <p:spPr>
                <a:xfrm>
                  <a:off x="9010381" y="1228173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F94160A-BE48-4B8A-9C66-4411862BAF96}"/>
                    </a:ext>
                  </a:extLst>
                </p:cNvPr>
                <p:cNvSpPr txBox="1"/>
                <p:nvPr/>
              </p:nvSpPr>
              <p:spPr>
                <a:xfrm>
                  <a:off x="8973003" y="1553130"/>
                  <a:ext cx="1554481" cy="977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6.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Clinical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Care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8765625-F366-4104-84A9-CC647046B691}"/>
                </a:ext>
              </a:extLst>
            </p:cNvPr>
            <p:cNvGrpSpPr/>
            <p:nvPr/>
          </p:nvGrpSpPr>
          <p:grpSpPr>
            <a:xfrm>
              <a:off x="1787537" y="2884199"/>
              <a:ext cx="1711843" cy="1947016"/>
              <a:chOff x="1787537" y="2884199"/>
              <a:chExt cx="1711843" cy="1947016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E8C2FCA-6F98-4220-AA10-40A0A5D48F2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9875" y="2975639"/>
                <a:ext cx="182880" cy="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CB6F8B9-F0E8-453F-8404-6FC97B69B6A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9644" y="4739775"/>
                <a:ext cx="182880" cy="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17805BB-1B66-4C85-A43D-CBB3893DA4DC}"/>
                  </a:ext>
                </a:extLst>
              </p:cNvPr>
              <p:cNvCxnSpPr>
                <a:cxnSpLocks/>
              </p:cNvCxnSpPr>
              <p:nvPr/>
            </p:nvCxnSpPr>
            <p:spPr>
              <a:xfrm rot="21120000" flipH="1" flipV="1">
                <a:off x="1857283" y="3280596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E6E71C8-D0B4-4066-83F1-FF8452D30DB0}"/>
                  </a:ext>
                </a:extLst>
              </p:cNvPr>
              <p:cNvCxnSpPr>
                <a:cxnSpLocks/>
              </p:cNvCxnSpPr>
              <p:nvPr/>
            </p:nvCxnSpPr>
            <p:spPr>
              <a:xfrm rot="21000000" flipH="1" flipV="1">
                <a:off x="3407940" y="4148166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E86253D-1BF0-4F10-86D6-6A7DD3DD720E}"/>
                  </a:ext>
                </a:extLst>
              </p:cNvPr>
              <p:cNvCxnSpPr>
                <a:cxnSpLocks/>
              </p:cNvCxnSpPr>
              <p:nvPr/>
            </p:nvCxnSpPr>
            <p:spPr>
              <a:xfrm rot="600000" flipH="1">
                <a:off x="1787537" y="4214875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F13ABA5-0E57-440A-A996-7A248FCFEDD2}"/>
                  </a:ext>
                </a:extLst>
              </p:cNvPr>
              <p:cNvCxnSpPr>
                <a:cxnSpLocks/>
              </p:cNvCxnSpPr>
              <p:nvPr/>
            </p:nvCxnSpPr>
            <p:spPr>
              <a:xfrm rot="660000" flipH="1">
                <a:off x="3326760" y="3310041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TextBox 40"/>
          <p:cNvSpPr txBox="1"/>
          <p:nvPr/>
        </p:nvSpPr>
        <p:spPr>
          <a:xfrm>
            <a:off x="5084885" y="1906556"/>
            <a:ext cx="2394279" cy="19274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Communication Skills and Relationship Building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Respect for the whole patient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Recognizing that implicit bias can impact care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7971FE-AEC1-42F4-A5A0-46F0751F1A61}"/>
              </a:ext>
            </a:extLst>
          </p:cNvPr>
          <p:cNvSpPr txBox="1"/>
          <p:nvPr/>
        </p:nvSpPr>
        <p:spPr>
          <a:xfrm>
            <a:off x="2509285" y="2440188"/>
            <a:ext cx="8743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Guiding Principles and Values</a:t>
            </a:r>
          </a:p>
        </p:txBody>
      </p:sp>
    </p:spTree>
    <p:extLst>
      <p:ext uri="{BB962C8B-B14F-4D97-AF65-F5344CB8AC3E}">
        <p14:creationId xmlns:p14="http://schemas.microsoft.com/office/powerpoint/2010/main" val="2289277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36E85A05-3B7D-4225-B0AF-39DDAA89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342" y="235894"/>
            <a:ext cx="2743200" cy="392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95AE53-0209-411A-96F0-1F8B2A1A680B}"/>
              </a:ext>
            </a:extLst>
          </p:cNvPr>
          <p:cNvCxnSpPr>
            <a:cxnSpLocks/>
            <a:endCxn id="12" idx="4"/>
          </p:cNvCxnSpPr>
          <p:nvPr/>
        </p:nvCxnSpPr>
        <p:spPr>
          <a:xfrm>
            <a:off x="3882818" y="3592949"/>
            <a:ext cx="2384667" cy="7228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488FEA-A227-4BA3-9C3E-D9D0221FC980}"/>
              </a:ext>
            </a:extLst>
          </p:cNvPr>
          <p:cNvCxnSpPr>
            <a:cxnSpLocks/>
            <a:stCxn id="36" idx="0"/>
            <a:endCxn id="12" idx="0"/>
          </p:cNvCxnSpPr>
          <p:nvPr/>
        </p:nvCxnSpPr>
        <p:spPr>
          <a:xfrm flipV="1">
            <a:off x="3892903" y="1675775"/>
            <a:ext cx="2610826" cy="11430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499C338-BF5F-482A-A1A0-7275278FE3E8}"/>
              </a:ext>
            </a:extLst>
          </p:cNvPr>
          <p:cNvSpPr/>
          <p:nvPr/>
        </p:nvSpPr>
        <p:spPr>
          <a:xfrm>
            <a:off x="4793015" y="1366832"/>
            <a:ext cx="2948940" cy="2948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1661" y="2392252"/>
            <a:ext cx="265164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Accessible health care is a human right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23667D-15EA-491C-A28A-DF0E7BBEBA67}"/>
              </a:ext>
            </a:extLst>
          </p:cNvPr>
          <p:cNvGrpSpPr/>
          <p:nvPr/>
        </p:nvGrpSpPr>
        <p:grpSpPr>
          <a:xfrm>
            <a:off x="1558189" y="1085850"/>
            <a:ext cx="3079243" cy="3142675"/>
            <a:chOff x="290144" y="1330498"/>
            <a:chExt cx="4651398" cy="50220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E82779B-A522-4125-81AE-9F4EF7668501}"/>
                </a:ext>
              </a:extLst>
            </p:cNvPr>
            <p:cNvGrpSpPr/>
            <p:nvPr/>
          </p:nvGrpSpPr>
          <p:grpSpPr>
            <a:xfrm>
              <a:off x="290144" y="1330498"/>
              <a:ext cx="4651398" cy="5022086"/>
              <a:chOff x="4732739" y="1266598"/>
              <a:chExt cx="4651398" cy="502208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B51AAA7-CF8E-4DC6-9D0C-A416BE6F8A7A}"/>
                  </a:ext>
                </a:extLst>
              </p:cNvPr>
              <p:cNvGrpSpPr/>
              <p:nvPr/>
            </p:nvGrpSpPr>
            <p:grpSpPr>
              <a:xfrm>
                <a:off x="6268337" y="1266598"/>
                <a:ext cx="1600200" cy="1600200"/>
                <a:chOff x="9090496" y="1151134"/>
                <a:chExt cx="1600200" cy="160020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F69FF843-629E-4847-8A71-8794C2705DF6}"/>
                    </a:ext>
                  </a:extLst>
                </p:cNvPr>
                <p:cNvSpPr/>
                <p:nvPr/>
              </p:nvSpPr>
              <p:spPr>
                <a:xfrm>
                  <a:off x="9090496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09682C8-16C5-48EF-B2EF-5960CDC154C4}"/>
                    </a:ext>
                  </a:extLst>
                </p:cNvPr>
                <p:cNvSpPr txBox="1"/>
                <p:nvPr/>
              </p:nvSpPr>
              <p:spPr>
                <a:xfrm>
                  <a:off x="9120023" y="1388732"/>
                  <a:ext cx="1554480" cy="9221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Disability Frameworks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9FB8767-84C8-4C54-A87E-D25283B389ED}"/>
                  </a:ext>
                </a:extLst>
              </p:cNvPr>
              <p:cNvGrpSpPr/>
              <p:nvPr/>
            </p:nvGrpSpPr>
            <p:grpSpPr>
              <a:xfrm>
                <a:off x="7783937" y="2102618"/>
                <a:ext cx="1600200" cy="1600200"/>
                <a:chOff x="9109542" y="1151134"/>
                <a:chExt cx="1600200" cy="1600200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94B33BB-2D05-4395-8DC0-CD7E8F341E26}"/>
                    </a:ext>
                  </a:extLst>
                </p:cNvPr>
                <p:cNvSpPr/>
                <p:nvPr/>
              </p:nvSpPr>
              <p:spPr>
                <a:xfrm>
                  <a:off x="9109542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85E050F-5461-4EE2-B3D6-0AB7B0E68808}"/>
                    </a:ext>
                  </a:extLst>
                </p:cNvPr>
                <p:cNvSpPr txBox="1"/>
                <p:nvPr/>
              </p:nvSpPr>
              <p:spPr>
                <a:xfrm>
                  <a:off x="9120580" y="1303778"/>
                  <a:ext cx="1554480" cy="1180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Professionalism and Patient-Centered Care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EBBA5B0-1933-4419-9A17-A92DCD4AE0D7}"/>
                  </a:ext>
                </a:extLst>
              </p:cNvPr>
              <p:cNvGrpSpPr/>
              <p:nvPr/>
            </p:nvGrpSpPr>
            <p:grpSpPr>
              <a:xfrm>
                <a:off x="7736347" y="3792110"/>
                <a:ext cx="1647790" cy="1600200"/>
                <a:chOff x="9128634" y="1227345"/>
                <a:chExt cx="1647790" cy="1600200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61BD1ABB-3920-4346-B90C-8BEC9143E214}"/>
                    </a:ext>
                  </a:extLst>
                </p:cNvPr>
                <p:cNvSpPr/>
                <p:nvPr/>
              </p:nvSpPr>
              <p:spPr>
                <a:xfrm>
                  <a:off x="9176224" y="1227345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666C420-19F0-49DE-9B9C-8EC5B6ECD4B9}"/>
                    </a:ext>
                  </a:extLst>
                </p:cNvPr>
                <p:cNvSpPr txBox="1"/>
                <p:nvPr/>
              </p:nvSpPr>
              <p:spPr>
                <a:xfrm>
                  <a:off x="9128634" y="1307651"/>
                  <a:ext cx="1645920" cy="1180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3.  </a:t>
                  </a:r>
                  <a:b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Legal </a:t>
                  </a:r>
                  <a:b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Obligations &amp; Responsibilities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FD241DA-E1FD-4E68-BD01-76DCE9A970EC}"/>
                  </a:ext>
                </a:extLst>
              </p:cNvPr>
              <p:cNvGrpSpPr/>
              <p:nvPr/>
            </p:nvGrpSpPr>
            <p:grpSpPr>
              <a:xfrm>
                <a:off x="6268337" y="4688484"/>
                <a:ext cx="1601135" cy="1600200"/>
                <a:chOff x="9095399" y="1151134"/>
                <a:chExt cx="1601135" cy="1600200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F3ACED21-ABD7-48BC-BC62-FC7695F8A153}"/>
                    </a:ext>
                  </a:extLst>
                </p:cNvPr>
                <p:cNvSpPr/>
                <p:nvPr/>
              </p:nvSpPr>
              <p:spPr>
                <a:xfrm>
                  <a:off x="9095399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95A8A37-C49C-443B-A9E5-919241FF12AF}"/>
                    </a:ext>
                  </a:extLst>
                </p:cNvPr>
                <p:cNvSpPr txBox="1"/>
                <p:nvPr/>
              </p:nvSpPr>
              <p:spPr>
                <a:xfrm>
                  <a:off x="9142054" y="1302602"/>
                  <a:ext cx="1554480" cy="1180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4.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Teams and Systems-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based Practice</a:t>
                  </a:r>
                </a:p>
              </p:txBody>
            </p:sp>
          </p:grp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F337A7A-625D-48C7-B864-78F8CF3336F8}"/>
                  </a:ext>
                </a:extLst>
              </p:cNvPr>
              <p:cNvSpPr/>
              <p:nvPr/>
            </p:nvSpPr>
            <p:spPr>
              <a:xfrm>
                <a:off x="6245477" y="2948676"/>
                <a:ext cx="1645920" cy="1645920"/>
              </a:xfrm>
              <a:prstGeom prst="ellipse">
                <a:avLst/>
              </a:prstGeom>
              <a:solidFill>
                <a:srgbClr val="506A6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542B0E6-69AE-4F32-AC74-2A80F7D1EB4D}"/>
                  </a:ext>
                </a:extLst>
              </p:cNvPr>
              <p:cNvGrpSpPr/>
              <p:nvPr/>
            </p:nvGrpSpPr>
            <p:grpSpPr>
              <a:xfrm>
                <a:off x="4770117" y="3826948"/>
                <a:ext cx="1600200" cy="1600200"/>
                <a:chOff x="9105978" y="1151134"/>
                <a:chExt cx="1600200" cy="1600200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6B1D67C-A1F6-4B95-A519-9A01C8C6E02F}"/>
                    </a:ext>
                  </a:extLst>
                </p:cNvPr>
                <p:cNvSpPr/>
                <p:nvPr/>
              </p:nvSpPr>
              <p:spPr>
                <a:xfrm>
                  <a:off x="9105978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C2BDEBE-7869-48F1-BE37-98CD012B3F60}"/>
                    </a:ext>
                  </a:extLst>
                </p:cNvPr>
                <p:cNvSpPr txBox="1"/>
                <p:nvPr/>
              </p:nvSpPr>
              <p:spPr>
                <a:xfrm>
                  <a:off x="9147153" y="1451046"/>
                  <a:ext cx="1554480" cy="9221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5.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Clinical Assessment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50322F8-80F8-4E2B-B347-C4B83C1359D9}"/>
                  </a:ext>
                </a:extLst>
              </p:cNvPr>
              <p:cNvGrpSpPr/>
              <p:nvPr/>
            </p:nvGrpSpPr>
            <p:grpSpPr>
              <a:xfrm>
                <a:off x="4732739" y="2126496"/>
                <a:ext cx="1637578" cy="1600200"/>
                <a:chOff x="8973003" y="1228173"/>
                <a:chExt cx="1637578" cy="1600200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4B7DBF8-B895-4121-B911-714E127BA05A}"/>
                    </a:ext>
                  </a:extLst>
                </p:cNvPr>
                <p:cNvSpPr/>
                <p:nvPr/>
              </p:nvSpPr>
              <p:spPr>
                <a:xfrm>
                  <a:off x="9010381" y="1228173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DDAF7B8-2970-4E18-B047-2F7833E1BFF0}"/>
                    </a:ext>
                  </a:extLst>
                </p:cNvPr>
                <p:cNvSpPr txBox="1"/>
                <p:nvPr/>
              </p:nvSpPr>
              <p:spPr>
                <a:xfrm>
                  <a:off x="8973003" y="1553127"/>
                  <a:ext cx="1554480" cy="9221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6.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Clinical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Care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3DD4AFD-0F63-40CD-BBC1-9ACDDA2EBD97}"/>
                </a:ext>
              </a:extLst>
            </p:cNvPr>
            <p:cNvGrpSpPr/>
            <p:nvPr/>
          </p:nvGrpSpPr>
          <p:grpSpPr>
            <a:xfrm>
              <a:off x="1787537" y="2884199"/>
              <a:ext cx="1711843" cy="1947016"/>
              <a:chOff x="1787537" y="2884199"/>
              <a:chExt cx="1711843" cy="194701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D96315E-4B93-4ADA-9F36-6F546FC7456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9875" y="2975639"/>
                <a:ext cx="182880" cy="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28A7809-B612-4A76-8051-FB8BCB2D218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9644" y="4739775"/>
                <a:ext cx="182880" cy="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16666F7-0C1D-4790-AD90-BF6F2A0122DC}"/>
                  </a:ext>
                </a:extLst>
              </p:cNvPr>
              <p:cNvCxnSpPr>
                <a:cxnSpLocks/>
              </p:cNvCxnSpPr>
              <p:nvPr/>
            </p:nvCxnSpPr>
            <p:spPr>
              <a:xfrm rot="21120000" flipH="1" flipV="1">
                <a:off x="1857283" y="3280596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AD526E3-F21B-4B41-8A00-5659617CC68F}"/>
                  </a:ext>
                </a:extLst>
              </p:cNvPr>
              <p:cNvCxnSpPr>
                <a:cxnSpLocks/>
              </p:cNvCxnSpPr>
              <p:nvPr/>
            </p:nvCxnSpPr>
            <p:spPr>
              <a:xfrm rot="21000000" flipH="1" flipV="1">
                <a:off x="3407940" y="4148166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35F0D97-8000-45E6-9DCC-E5AD00730A0E}"/>
                  </a:ext>
                </a:extLst>
              </p:cNvPr>
              <p:cNvCxnSpPr>
                <a:cxnSpLocks/>
              </p:cNvCxnSpPr>
              <p:nvPr/>
            </p:nvCxnSpPr>
            <p:spPr>
              <a:xfrm rot="600000" flipH="1">
                <a:off x="1787537" y="4214875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4F71376-A93E-4FA7-8A3D-BD146D2249E6}"/>
                  </a:ext>
                </a:extLst>
              </p:cNvPr>
              <p:cNvCxnSpPr>
                <a:cxnSpLocks/>
              </p:cNvCxnSpPr>
              <p:nvPr/>
            </p:nvCxnSpPr>
            <p:spPr>
              <a:xfrm rot="660000" flipH="1">
                <a:off x="3326760" y="3310041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07971FE-AEC1-42F4-A5A0-46F0751F1A61}"/>
              </a:ext>
            </a:extLst>
          </p:cNvPr>
          <p:cNvSpPr txBox="1"/>
          <p:nvPr/>
        </p:nvSpPr>
        <p:spPr>
          <a:xfrm>
            <a:off x="2664980" y="2371513"/>
            <a:ext cx="8743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Guiding Principles and Values</a:t>
            </a:r>
          </a:p>
        </p:txBody>
      </p:sp>
    </p:spTree>
    <p:extLst>
      <p:ext uri="{BB962C8B-B14F-4D97-AF65-F5344CB8AC3E}">
        <p14:creationId xmlns:p14="http://schemas.microsoft.com/office/powerpoint/2010/main" val="755480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36E85A05-3B7D-4225-B0AF-39DDAA89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342" y="235894"/>
            <a:ext cx="2743200" cy="392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C5D735-0B51-4059-9794-8FDD60643989}"/>
              </a:ext>
            </a:extLst>
          </p:cNvPr>
          <p:cNvCxnSpPr>
            <a:cxnSpLocks/>
            <a:endCxn id="11" idx="0"/>
          </p:cNvCxnSpPr>
          <p:nvPr/>
        </p:nvCxnSpPr>
        <p:spPr>
          <a:xfrm flipV="1">
            <a:off x="2834420" y="1132110"/>
            <a:ext cx="3412103" cy="23724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1B57032-5620-4291-95C6-66C16AE28A69}"/>
              </a:ext>
            </a:extLst>
          </p:cNvPr>
          <p:cNvSpPr/>
          <p:nvPr/>
        </p:nvSpPr>
        <p:spPr>
          <a:xfrm>
            <a:off x="4772053" y="1132110"/>
            <a:ext cx="2948940" cy="2948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A3FB3E-9D7B-4AC4-B6F1-14FFB5406636}"/>
              </a:ext>
            </a:extLst>
          </p:cNvPr>
          <p:cNvCxnSpPr>
            <a:cxnSpLocks/>
            <a:stCxn id="34" idx="4"/>
          </p:cNvCxnSpPr>
          <p:nvPr/>
        </p:nvCxnSpPr>
        <p:spPr>
          <a:xfrm flipV="1">
            <a:off x="3053631" y="4037918"/>
            <a:ext cx="3510352" cy="2667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65527" y="1867606"/>
            <a:ext cx="2881718" cy="18004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Working with Teams</a:t>
            </a:r>
          </a:p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Gain skills for team-based practice that include patients with disability at the center of the team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84AAFD-5071-4A2A-9398-68ED5A6FE682}"/>
              </a:ext>
            </a:extLst>
          </p:cNvPr>
          <p:cNvGrpSpPr/>
          <p:nvPr/>
        </p:nvGrpSpPr>
        <p:grpSpPr>
          <a:xfrm>
            <a:off x="1565017" y="1213633"/>
            <a:ext cx="2992684" cy="3091075"/>
            <a:chOff x="290144" y="1330498"/>
            <a:chExt cx="4661879" cy="50220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B2E013-A796-4EA8-9255-45C8D86427D0}"/>
                </a:ext>
              </a:extLst>
            </p:cNvPr>
            <p:cNvGrpSpPr/>
            <p:nvPr/>
          </p:nvGrpSpPr>
          <p:grpSpPr>
            <a:xfrm>
              <a:off x="290144" y="1330498"/>
              <a:ext cx="4661879" cy="5022086"/>
              <a:chOff x="4732739" y="1266598"/>
              <a:chExt cx="4661879" cy="502208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91A0B05-BFBA-4077-A5CB-57A6DC697A4A}"/>
                  </a:ext>
                </a:extLst>
              </p:cNvPr>
              <p:cNvGrpSpPr/>
              <p:nvPr/>
            </p:nvGrpSpPr>
            <p:grpSpPr>
              <a:xfrm>
                <a:off x="6268337" y="1266598"/>
                <a:ext cx="1600200" cy="1600200"/>
                <a:chOff x="9090496" y="1151134"/>
                <a:chExt cx="1600200" cy="160020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588E17EA-3B0C-4DFB-B6B5-F462888C1B60}"/>
                    </a:ext>
                  </a:extLst>
                </p:cNvPr>
                <p:cNvSpPr/>
                <p:nvPr/>
              </p:nvSpPr>
              <p:spPr>
                <a:xfrm>
                  <a:off x="9090496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C5A297A-BB61-4F4E-BFF4-FEA124D83D3B}"/>
                    </a:ext>
                  </a:extLst>
                </p:cNvPr>
                <p:cNvSpPr txBox="1"/>
                <p:nvPr/>
              </p:nvSpPr>
              <p:spPr>
                <a:xfrm>
                  <a:off x="9120023" y="1388733"/>
                  <a:ext cx="1554480" cy="9375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Disability Frameworks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70999E0-6CA6-4D89-886F-98BC369C8478}"/>
                  </a:ext>
                </a:extLst>
              </p:cNvPr>
              <p:cNvGrpSpPr/>
              <p:nvPr/>
            </p:nvGrpSpPr>
            <p:grpSpPr>
              <a:xfrm>
                <a:off x="7783937" y="2102618"/>
                <a:ext cx="1600200" cy="1600200"/>
                <a:chOff x="9109542" y="1151134"/>
                <a:chExt cx="1600200" cy="1600200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C969D022-6346-47D9-A27D-A359AC0560A5}"/>
                    </a:ext>
                  </a:extLst>
                </p:cNvPr>
                <p:cNvSpPr/>
                <p:nvPr/>
              </p:nvSpPr>
              <p:spPr>
                <a:xfrm>
                  <a:off x="9109542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61F1FE5-C357-4F34-A5B5-9FF9D2509752}"/>
                    </a:ext>
                  </a:extLst>
                </p:cNvPr>
                <p:cNvSpPr txBox="1"/>
                <p:nvPr/>
              </p:nvSpPr>
              <p:spPr>
                <a:xfrm>
                  <a:off x="9120023" y="1303007"/>
                  <a:ext cx="1554480" cy="12001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Professionalism and Patient-Centered Care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3A65168-F37A-45AF-A9E2-6BE373F9D6C7}"/>
                  </a:ext>
                </a:extLst>
              </p:cNvPr>
              <p:cNvGrpSpPr/>
              <p:nvPr/>
            </p:nvGrpSpPr>
            <p:grpSpPr>
              <a:xfrm>
                <a:off x="7748698" y="3792110"/>
                <a:ext cx="1645920" cy="1600200"/>
                <a:chOff x="9140985" y="1227345"/>
                <a:chExt cx="1645920" cy="1600200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5554A1BF-B3AC-41A3-BFAE-1D8A8CA58547}"/>
                    </a:ext>
                  </a:extLst>
                </p:cNvPr>
                <p:cNvSpPr/>
                <p:nvPr/>
              </p:nvSpPr>
              <p:spPr>
                <a:xfrm>
                  <a:off x="9176224" y="1227345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39BFE56-B89C-49DE-B380-AF82951FF1C0}"/>
                    </a:ext>
                  </a:extLst>
                </p:cNvPr>
                <p:cNvSpPr txBox="1"/>
                <p:nvPr/>
              </p:nvSpPr>
              <p:spPr>
                <a:xfrm>
                  <a:off x="9140985" y="1436661"/>
                  <a:ext cx="1645920" cy="12001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3. 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Legal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Obligations &amp; Responsibilities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E239224-BCD8-44F3-8B99-5FCEEAA80439}"/>
                  </a:ext>
                </a:extLst>
              </p:cNvPr>
              <p:cNvGrpSpPr/>
              <p:nvPr/>
            </p:nvGrpSpPr>
            <p:grpSpPr>
              <a:xfrm>
                <a:off x="6268337" y="4688484"/>
                <a:ext cx="1600333" cy="1600200"/>
                <a:chOff x="9095399" y="1151134"/>
                <a:chExt cx="1600333" cy="1600200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36A5AD3C-2947-485F-89EC-65E6990AA7EE}"/>
                    </a:ext>
                  </a:extLst>
                </p:cNvPr>
                <p:cNvSpPr/>
                <p:nvPr/>
              </p:nvSpPr>
              <p:spPr>
                <a:xfrm>
                  <a:off x="9095399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FEB0115-3117-4E41-8DDB-B558BB52795F}"/>
                    </a:ext>
                  </a:extLst>
                </p:cNvPr>
                <p:cNvSpPr txBox="1"/>
                <p:nvPr/>
              </p:nvSpPr>
              <p:spPr>
                <a:xfrm>
                  <a:off x="9141252" y="1252537"/>
                  <a:ext cx="1554480" cy="12001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4.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Teams and Systems-</a:t>
                  </a:r>
                  <a:b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based Practice</a:t>
                  </a:r>
                </a:p>
              </p:txBody>
            </p:sp>
          </p:grp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70D33A9-DACF-44DA-A51A-71035EF89338}"/>
                  </a:ext>
                </a:extLst>
              </p:cNvPr>
              <p:cNvSpPr/>
              <p:nvPr/>
            </p:nvSpPr>
            <p:spPr>
              <a:xfrm>
                <a:off x="6245477" y="2948676"/>
                <a:ext cx="1645920" cy="1645920"/>
              </a:xfrm>
              <a:prstGeom prst="ellipse">
                <a:avLst/>
              </a:prstGeom>
              <a:solidFill>
                <a:srgbClr val="506A6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211FA997-6160-45E6-A8B0-5060598C2D12}"/>
                  </a:ext>
                </a:extLst>
              </p:cNvPr>
              <p:cNvGrpSpPr/>
              <p:nvPr/>
            </p:nvGrpSpPr>
            <p:grpSpPr>
              <a:xfrm>
                <a:off x="4770117" y="3826948"/>
                <a:ext cx="1600200" cy="1600200"/>
                <a:chOff x="9105978" y="1151134"/>
                <a:chExt cx="1600200" cy="1600200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10084C98-352B-40AE-973B-6C5FA4BE6E33}"/>
                    </a:ext>
                  </a:extLst>
                </p:cNvPr>
                <p:cNvSpPr/>
                <p:nvPr/>
              </p:nvSpPr>
              <p:spPr>
                <a:xfrm>
                  <a:off x="9105978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F00E9C2-FB83-4E3F-A325-FF4F9407CD4C}"/>
                    </a:ext>
                  </a:extLst>
                </p:cNvPr>
                <p:cNvSpPr txBox="1"/>
                <p:nvPr/>
              </p:nvSpPr>
              <p:spPr>
                <a:xfrm>
                  <a:off x="9147153" y="1451046"/>
                  <a:ext cx="1554480" cy="9375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5.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Clinical Assessment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ED11B85-2D8E-49A5-915E-5A6B281B8CE7}"/>
                  </a:ext>
                </a:extLst>
              </p:cNvPr>
              <p:cNvGrpSpPr/>
              <p:nvPr/>
            </p:nvGrpSpPr>
            <p:grpSpPr>
              <a:xfrm>
                <a:off x="4732739" y="2126496"/>
                <a:ext cx="1637578" cy="1600200"/>
                <a:chOff x="8973003" y="1228173"/>
                <a:chExt cx="1637578" cy="1600200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228C92AF-DFA1-4943-9F6A-EE564A4E2D78}"/>
                    </a:ext>
                  </a:extLst>
                </p:cNvPr>
                <p:cNvSpPr/>
                <p:nvPr/>
              </p:nvSpPr>
              <p:spPr>
                <a:xfrm>
                  <a:off x="9010381" y="1228173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22737A4-35ED-4E44-BCA9-5D1F93AA4F5B}"/>
                    </a:ext>
                  </a:extLst>
                </p:cNvPr>
                <p:cNvSpPr txBox="1"/>
                <p:nvPr/>
              </p:nvSpPr>
              <p:spPr>
                <a:xfrm>
                  <a:off x="8973003" y="1553129"/>
                  <a:ext cx="1554481" cy="9375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6.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Clinical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Care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F4C2776-6267-437E-9F90-1AD38F63F384}"/>
                </a:ext>
              </a:extLst>
            </p:cNvPr>
            <p:cNvGrpSpPr/>
            <p:nvPr/>
          </p:nvGrpSpPr>
          <p:grpSpPr>
            <a:xfrm>
              <a:off x="1787537" y="2884199"/>
              <a:ext cx="1711843" cy="1947016"/>
              <a:chOff x="1787537" y="2884199"/>
              <a:chExt cx="1711843" cy="194701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3A4AB7D-4096-4BED-A317-9A8DF0F815B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9875" y="2975639"/>
                <a:ext cx="182880" cy="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E1836CE-C0E1-477E-BB6B-D27ACB5AE7F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9644" y="4739775"/>
                <a:ext cx="182880" cy="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CDF2114-2E27-4063-8276-AE8971D6E185}"/>
                  </a:ext>
                </a:extLst>
              </p:cNvPr>
              <p:cNvCxnSpPr>
                <a:cxnSpLocks/>
              </p:cNvCxnSpPr>
              <p:nvPr/>
            </p:nvCxnSpPr>
            <p:spPr>
              <a:xfrm rot="21120000" flipH="1" flipV="1">
                <a:off x="1857283" y="3280596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926141C-1B14-48FD-8D72-5DDE4FC0CD23}"/>
                  </a:ext>
                </a:extLst>
              </p:cNvPr>
              <p:cNvCxnSpPr>
                <a:cxnSpLocks/>
              </p:cNvCxnSpPr>
              <p:nvPr/>
            </p:nvCxnSpPr>
            <p:spPr>
              <a:xfrm rot="21000000" flipH="1" flipV="1">
                <a:off x="3407940" y="4148166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04EF151-0264-4726-A252-9EA057B3619B}"/>
                  </a:ext>
                </a:extLst>
              </p:cNvPr>
              <p:cNvCxnSpPr>
                <a:cxnSpLocks/>
              </p:cNvCxnSpPr>
              <p:nvPr/>
            </p:nvCxnSpPr>
            <p:spPr>
              <a:xfrm rot="600000" flipH="1">
                <a:off x="1787537" y="4214875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BB5EAEC-3CC2-4555-9F94-B281137CF474}"/>
                  </a:ext>
                </a:extLst>
              </p:cNvPr>
              <p:cNvCxnSpPr>
                <a:cxnSpLocks/>
              </p:cNvCxnSpPr>
              <p:nvPr/>
            </p:nvCxnSpPr>
            <p:spPr>
              <a:xfrm rot="660000" flipH="1">
                <a:off x="3326760" y="3310041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07971FE-AEC1-42F4-A5A0-46F0751F1A61}"/>
              </a:ext>
            </a:extLst>
          </p:cNvPr>
          <p:cNvSpPr txBox="1"/>
          <p:nvPr/>
        </p:nvSpPr>
        <p:spPr>
          <a:xfrm>
            <a:off x="2611790" y="2457942"/>
            <a:ext cx="8743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Guiding Principles and Values</a:t>
            </a:r>
          </a:p>
        </p:txBody>
      </p:sp>
    </p:spTree>
    <p:extLst>
      <p:ext uri="{BB962C8B-B14F-4D97-AF65-F5344CB8AC3E}">
        <p14:creationId xmlns:p14="http://schemas.microsoft.com/office/powerpoint/2010/main" val="2242409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36E85A05-3B7D-4225-B0AF-39DDAA89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342" y="235894"/>
            <a:ext cx="2743200" cy="392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444C49-9476-4D82-A06B-CE43D3248519}"/>
              </a:ext>
            </a:extLst>
          </p:cNvPr>
          <p:cNvCxnSpPr>
            <a:cxnSpLocks/>
            <a:stCxn id="12" idx="4"/>
          </p:cNvCxnSpPr>
          <p:nvPr/>
        </p:nvCxnSpPr>
        <p:spPr>
          <a:xfrm flipV="1">
            <a:off x="3029777" y="3548210"/>
            <a:ext cx="2394501" cy="639527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FF5C03-7057-4F77-AABD-2C225CD72D9B}"/>
              </a:ext>
            </a:extLst>
          </p:cNvPr>
          <p:cNvCxnSpPr>
            <a:cxnSpLocks/>
          </p:cNvCxnSpPr>
          <p:nvPr/>
        </p:nvCxnSpPr>
        <p:spPr>
          <a:xfrm flipH="1" flipV="1">
            <a:off x="2854762" y="1655902"/>
            <a:ext cx="2623520" cy="10573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A6BA96F-4746-46A5-9962-07FCE6CB0146}"/>
              </a:ext>
            </a:extLst>
          </p:cNvPr>
          <p:cNvSpPr/>
          <p:nvPr/>
        </p:nvSpPr>
        <p:spPr>
          <a:xfrm>
            <a:off x="1555307" y="1238797"/>
            <a:ext cx="2948940" cy="2948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1869" y="1446808"/>
            <a:ext cx="2883647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Assessing the </a:t>
            </a:r>
            <a:b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Whole Patient</a:t>
            </a:r>
          </a:p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Conduct exams that 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accommodate patients 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disabilities</a:t>
            </a:r>
          </a:p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Consider patient’s physical environment, socioeconomic status, and social network 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assessment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D0C3C8-688D-4454-B197-B39FD44D90FD}"/>
              </a:ext>
            </a:extLst>
          </p:cNvPr>
          <p:cNvGrpSpPr/>
          <p:nvPr/>
        </p:nvGrpSpPr>
        <p:grpSpPr>
          <a:xfrm>
            <a:off x="4872541" y="1085234"/>
            <a:ext cx="2951089" cy="3080185"/>
            <a:chOff x="290144" y="1330498"/>
            <a:chExt cx="4673614" cy="50220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246EB9A-D678-4904-B16E-A797AFAD2249}"/>
                </a:ext>
              </a:extLst>
            </p:cNvPr>
            <p:cNvGrpSpPr/>
            <p:nvPr/>
          </p:nvGrpSpPr>
          <p:grpSpPr>
            <a:xfrm>
              <a:off x="290144" y="1330498"/>
              <a:ext cx="4673614" cy="5022086"/>
              <a:chOff x="4732739" y="1266598"/>
              <a:chExt cx="4673614" cy="502208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CD3769F-C3C6-4BE7-83A7-BFD8B04D1E08}"/>
                  </a:ext>
                </a:extLst>
              </p:cNvPr>
              <p:cNvGrpSpPr/>
              <p:nvPr/>
            </p:nvGrpSpPr>
            <p:grpSpPr>
              <a:xfrm>
                <a:off x="6268337" y="1266598"/>
                <a:ext cx="1600200" cy="1600200"/>
                <a:chOff x="9090496" y="1151134"/>
                <a:chExt cx="1600200" cy="160020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C9CA3656-6299-4C97-A0B6-B83F486688BE}"/>
                    </a:ext>
                  </a:extLst>
                </p:cNvPr>
                <p:cNvSpPr/>
                <p:nvPr/>
              </p:nvSpPr>
              <p:spPr>
                <a:xfrm>
                  <a:off x="9090496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B547F4F-621F-40FF-92FA-B3F7FF0DC6CE}"/>
                    </a:ext>
                  </a:extLst>
                </p:cNvPr>
                <p:cNvSpPr txBox="1"/>
                <p:nvPr/>
              </p:nvSpPr>
              <p:spPr>
                <a:xfrm>
                  <a:off x="9120022" y="1388733"/>
                  <a:ext cx="1554480" cy="940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Disability Frameworks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453FA50-635A-4D16-AD9A-CA5A44DAD740}"/>
                  </a:ext>
                </a:extLst>
              </p:cNvPr>
              <p:cNvGrpSpPr/>
              <p:nvPr/>
            </p:nvGrpSpPr>
            <p:grpSpPr>
              <a:xfrm>
                <a:off x="7783937" y="2102618"/>
                <a:ext cx="1622416" cy="1600200"/>
                <a:chOff x="9109542" y="1151134"/>
                <a:chExt cx="1622416" cy="1600200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C1CD4214-AA9D-4533-B8E6-B208B9AAA672}"/>
                    </a:ext>
                  </a:extLst>
                </p:cNvPr>
                <p:cNvSpPr/>
                <p:nvPr/>
              </p:nvSpPr>
              <p:spPr>
                <a:xfrm>
                  <a:off x="9109542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FFC7DB7-D2DB-4437-9EB7-1D0502A81E27}"/>
                    </a:ext>
                  </a:extLst>
                </p:cNvPr>
                <p:cNvSpPr txBox="1"/>
                <p:nvPr/>
              </p:nvSpPr>
              <p:spPr>
                <a:xfrm>
                  <a:off x="9120023" y="1303007"/>
                  <a:ext cx="1611935" cy="1204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Professionalism and Patient-Centered Care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CE65B88-2D7F-41AA-886B-9184C6409FB3}"/>
                  </a:ext>
                </a:extLst>
              </p:cNvPr>
              <p:cNvGrpSpPr/>
              <p:nvPr/>
            </p:nvGrpSpPr>
            <p:grpSpPr>
              <a:xfrm>
                <a:off x="7755747" y="3792110"/>
                <a:ext cx="1645920" cy="1600200"/>
                <a:chOff x="9148034" y="1227345"/>
                <a:chExt cx="1645920" cy="1600200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28F36C3E-5AEA-4B5C-829A-A9E5357F9036}"/>
                    </a:ext>
                  </a:extLst>
                </p:cNvPr>
                <p:cNvSpPr/>
                <p:nvPr/>
              </p:nvSpPr>
              <p:spPr>
                <a:xfrm>
                  <a:off x="9176224" y="1227345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02F2BE9-A138-46B2-8831-1F13B53BB0C4}"/>
                    </a:ext>
                  </a:extLst>
                </p:cNvPr>
                <p:cNvSpPr txBox="1"/>
                <p:nvPr/>
              </p:nvSpPr>
              <p:spPr>
                <a:xfrm>
                  <a:off x="9148034" y="1304889"/>
                  <a:ext cx="1645920" cy="1204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3. 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Legal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Obligations &amp; Responsibilities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C2D4360-6568-4C34-B759-6D7A7A7A4D7C}"/>
                  </a:ext>
                </a:extLst>
              </p:cNvPr>
              <p:cNvGrpSpPr/>
              <p:nvPr/>
            </p:nvGrpSpPr>
            <p:grpSpPr>
              <a:xfrm>
                <a:off x="6268337" y="4688484"/>
                <a:ext cx="1600200" cy="1600200"/>
                <a:chOff x="9095399" y="1151134"/>
                <a:chExt cx="1600200" cy="1600200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673E410A-316E-4986-B605-505613AF30F6}"/>
                    </a:ext>
                  </a:extLst>
                </p:cNvPr>
                <p:cNvSpPr/>
                <p:nvPr/>
              </p:nvSpPr>
              <p:spPr>
                <a:xfrm>
                  <a:off x="9095399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096EBC4-A9E6-4F40-8C75-9D2ABEC5D5B8}"/>
                    </a:ext>
                  </a:extLst>
                </p:cNvPr>
                <p:cNvSpPr txBox="1"/>
                <p:nvPr/>
              </p:nvSpPr>
              <p:spPr>
                <a:xfrm>
                  <a:off x="9116099" y="1225161"/>
                  <a:ext cx="1554480" cy="1204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4.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Teams and Systems-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based Practice</a:t>
                  </a:r>
                </a:p>
              </p:txBody>
            </p:sp>
          </p:grp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7C0FAEE-646E-4225-9E9A-20C04B4FFA65}"/>
                  </a:ext>
                </a:extLst>
              </p:cNvPr>
              <p:cNvSpPr/>
              <p:nvPr/>
            </p:nvSpPr>
            <p:spPr>
              <a:xfrm>
                <a:off x="6245477" y="2948676"/>
                <a:ext cx="1645920" cy="1645920"/>
              </a:xfrm>
              <a:prstGeom prst="ellipse">
                <a:avLst/>
              </a:prstGeom>
              <a:solidFill>
                <a:srgbClr val="506A6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AEBE906-AFCF-434E-9481-3FA984135ABD}"/>
                  </a:ext>
                </a:extLst>
              </p:cNvPr>
              <p:cNvGrpSpPr/>
              <p:nvPr/>
            </p:nvGrpSpPr>
            <p:grpSpPr>
              <a:xfrm>
                <a:off x="4770117" y="3826948"/>
                <a:ext cx="1600200" cy="1600200"/>
                <a:chOff x="9105978" y="1151134"/>
                <a:chExt cx="1600200" cy="1600200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620D1F38-6BC0-4C56-A924-5FB4DB7CBC69}"/>
                    </a:ext>
                  </a:extLst>
                </p:cNvPr>
                <p:cNvSpPr/>
                <p:nvPr/>
              </p:nvSpPr>
              <p:spPr>
                <a:xfrm>
                  <a:off x="9105978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1D292FC-DB81-49D5-BD0B-32C466CEC21E}"/>
                    </a:ext>
                  </a:extLst>
                </p:cNvPr>
                <p:cNvSpPr txBox="1"/>
                <p:nvPr/>
              </p:nvSpPr>
              <p:spPr>
                <a:xfrm>
                  <a:off x="9147152" y="1451045"/>
                  <a:ext cx="1554480" cy="940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5.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Clinical Assessment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E6539FA-C5E8-4012-8223-91663CB26F78}"/>
                  </a:ext>
                </a:extLst>
              </p:cNvPr>
              <p:cNvGrpSpPr/>
              <p:nvPr/>
            </p:nvGrpSpPr>
            <p:grpSpPr>
              <a:xfrm>
                <a:off x="4732739" y="2126496"/>
                <a:ext cx="1637578" cy="1600200"/>
                <a:chOff x="8973003" y="1228173"/>
                <a:chExt cx="1637578" cy="1600200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92A18A65-2636-4565-B900-95DDB36E33F7}"/>
                    </a:ext>
                  </a:extLst>
                </p:cNvPr>
                <p:cNvSpPr/>
                <p:nvPr/>
              </p:nvSpPr>
              <p:spPr>
                <a:xfrm>
                  <a:off x="9010381" y="1228173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105BDAF-73FE-4B76-A030-1B9A55C78F88}"/>
                    </a:ext>
                  </a:extLst>
                </p:cNvPr>
                <p:cNvSpPr txBox="1"/>
                <p:nvPr/>
              </p:nvSpPr>
              <p:spPr>
                <a:xfrm>
                  <a:off x="8973003" y="1553130"/>
                  <a:ext cx="1554482" cy="940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6.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Clinical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Care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B686B7C-6CA6-4CB1-BC66-97998969924C}"/>
                </a:ext>
              </a:extLst>
            </p:cNvPr>
            <p:cNvGrpSpPr/>
            <p:nvPr/>
          </p:nvGrpSpPr>
          <p:grpSpPr>
            <a:xfrm>
              <a:off x="1787537" y="2884199"/>
              <a:ext cx="1711843" cy="1947016"/>
              <a:chOff x="1787537" y="2884199"/>
              <a:chExt cx="1711843" cy="194701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2139A22-2D5E-473F-9C00-FBB59AEAC39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9875" y="2975639"/>
                <a:ext cx="182880" cy="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05776BA-CE03-4120-A0EA-A6CB9A12F8C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9644" y="4739775"/>
                <a:ext cx="182880" cy="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6C8212D-B53B-46A5-9C2D-388A33E11C5F}"/>
                  </a:ext>
                </a:extLst>
              </p:cNvPr>
              <p:cNvCxnSpPr>
                <a:cxnSpLocks/>
              </p:cNvCxnSpPr>
              <p:nvPr/>
            </p:nvCxnSpPr>
            <p:spPr>
              <a:xfrm rot="21120000" flipH="1" flipV="1">
                <a:off x="1857283" y="3280596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84F089-953B-4E54-A9B0-10819D152F4F}"/>
                  </a:ext>
                </a:extLst>
              </p:cNvPr>
              <p:cNvCxnSpPr>
                <a:cxnSpLocks/>
              </p:cNvCxnSpPr>
              <p:nvPr/>
            </p:nvCxnSpPr>
            <p:spPr>
              <a:xfrm rot="21000000" flipH="1" flipV="1">
                <a:off x="3407940" y="4148166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FBB43D1-B877-4F62-90D8-1EEAA8C74901}"/>
                  </a:ext>
                </a:extLst>
              </p:cNvPr>
              <p:cNvCxnSpPr>
                <a:cxnSpLocks/>
              </p:cNvCxnSpPr>
              <p:nvPr/>
            </p:nvCxnSpPr>
            <p:spPr>
              <a:xfrm rot="600000" flipH="1">
                <a:off x="1787537" y="4214875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2B06855-03CE-4382-9923-73DDAFA5C88F}"/>
                  </a:ext>
                </a:extLst>
              </p:cNvPr>
              <p:cNvCxnSpPr>
                <a:cxnSpLocks/>
              </p:cNvCxnSpPr>
              <p:nvPr/>
            </p:nvCxnSpPr>
            <p:spPr>
              <a:xfrm rot="660000" flipH="1">
                <a:off x="3326760" y="3310041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07971FE-AEC1-42F4-A5A0-46F0751F1A61}"/>
              </a:ext>
            </a:extLst>
          </p:cNvPr>
          <p:cNvSpPr txBox="1"/>
          <p:nvPr/>
        </p:nvSpPr>
        <p:spPr>
          <a:xfrm>
            <a:off x="5907183" y="2348328"/>
            <a:ext cx="8743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Guiding Principles and Values</a:t>
            </a:r>
          </a:p>
        </p:txBody>
      </p:sp>
    </p:spTree>
    <p:extLst>
      <p:ext uri="{BB962C8B-B14F-4D97-AF65-F5344CB8AC3E}">
        <p14:creationId xmlns:p14="http://schemas.microsoft.com/office/powerpoint/2010/main" val="4127842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36E85A05-3B7D-4225-B0AF-39DDAA89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342" y="235894"/>
            <a:ext cx="2743200" cy="392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535377-B9C2-46A4-8FCD-FE7BF87F5918}"/>
              </a:ext>
            </a:extLst>
          </p:cNvPr>
          <p:cNvCxnSpPr>
            <a:cxnSpLocks/>
            <a:stCxn id="12" idx="4"/>
          </p:cNvCxnSpPr>
          <p:nvPr/>
        </p:nvCxnSpPr>
        <p:spPr>
          <a:xfrm flipV="1">
            <a:off x="3127853" y="2331573"/>
            <a:ext cx="2554485" cy="1856231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DF02CD-5AB2-41D8-9E81-4F1C850F00C4}"/>
              </a:ext>
            </a:extLst>
          </p:cNvPr>
          <p:cNvCxnSpPr>
            <a:cxnSpLocks/>
            <a:stCxn id="29" idx="0"/>
            <a:endCxn id="12" idx="0"/>
          </p:cNvCxnSpPr>
          <p:nvPr/>
        </p:nvCxnSpPr>
        <p:spPr>
          <a:xfrm flipH="1" flipV="1">
            <a:off x="2983647" y="1675776"/>
            <a:ext cx="2321515" cy="2061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BD77690-3C77-49C9-AD63-ADC1CEB67303}"/>
              </a:ext>
            </a:extLst>
          </p:cNvPr>
          <p:cNvSpPr/>
          <p:nvPr/>
        </p:nvSpPr>
        <p:spPr>
          <a:xfrm>
            <a:off x="1653383" y="1238864"/>
            <a:ext cx="2948940" cy="2948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0C0DC8-4167-45B8-8760-B76B7DB9004D}"/>
              </a:ext>
            </a:extLst>
          </p:cNvPr>
          <p:cNvGrpSpPr/>
          <p:nvPr/>
        </p:nvGrpSpPr>
        <p:grpSpPr>
          <a:xfrm>
            <a:off x="4857638" y="1143000"/>
            <a:ext cx="2922564" cy="3080185"/>
            <a:chOff x="327522" y="1330498"/>
            <a:chExt cx="4636880" cy="50220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B18B24-6393-4823-963E-8F2E09EECDB4}"/>
                </a:ext>
              </a:extLst>
            </p:cNvPr>
            <p:cNvGrpSpPr/>
            <p:nvPr/>
          </p:nvGrpSpPr>
          <p:grpSpPr>
            <a:xfrm>
              <a:off x="327522" y="1330498"/>
              <a:ext cx="4636880" cy="5022086"/>
              <a:chOff x="4770117" y="1266598"/>
              <a:chExt cx="4636880" cy="502208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48B87A2-B1B4-4B6D-9DAF-C84388329BD7}"/>
                  </a:ext>
                </a:extLst>
              </p:cNvPr>
              <p:cNvGrpSpPr/>
              <p:nvPr/>
            </p:nvGrpSpPr>
            <p:grpSpPr>
              <a:xfrm>
                <a:off x="6268337" y="1266598"/>
                <a:ext cx="1600200" cy="1600200"/>
                <a:chOff x="9090496" y="1151134"/>
                <a:chExt cx="1600200" cy="1600200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062B1862-225A-4E05-8EB2-C7A1410AC93A}"/>
                    </a:ext>
                  </a:extLst>
                </p:cNvPr>
                <p:cNvSpPr/>
                <p:nvPr/>
              </p:nvSpPr>
              <p:spPr>
                <a:xfrm>
                  <a:off x="9090496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A70B106-DE1A-47D6-9093-6AF2E13F948B}"/>
                    </a:ext>
                  </a:extLst>
                </p:cNvPr>
                <p:cNvSpPr txBox="1"/>
                <p:nvPr/>
              </p:nvSpPr>
              <p:spPr>
                <a:xfrm>
                  <a:off x="9120022" y="1388733"/>
                  <a:ext cx="1554480" cy="940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Disability Frameworks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DBFB467-428C-45A6-BADB-28924AA7E526}"/>
                  </a:ext>
                </a:extLst>
              </p:cNvPr>
              <p:cNvGrpSpPr/>
              <p:nvPr/>
            </p:nvGrpSpPr>
            <p:grpSpPr>
              <a:xfrm>
                <a:off x="7757188" y="2102618"/>
                <a:ext cx="1626949" cy="1600200"/>
                <a:chOff x="9082793" y="1151134"/>
                <a:chExt cx="1626949" cy="160020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7B5FA59F-FFEC-4DD6-A3C0-7EF6C7FFC944}"/>
                    </a:ext>
                  </a:extLst>
                </p:cNvPr>
                <p:cNvSpPr/>
                <p:nvPr/>
              </p:nvSpPr>
              <p:spPr>
                <a:xfrm>
                  <a:off x="9109542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7D9E335-3136-4E8D-9FF8-DB762FA71E77}"/>
                    </a:ext>
                  </a:extLst>
                </p:cNvPr>
                <p:cNvSpPr txBox="1"/>
                <p:nvPr/>
              </p:nvSpPr>
              <p:spPr>
                <a:xfrm>
                  <a:off x="9082793" y="1303007"/>
                  <a:ext cx="1591709" cy="1204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Professionalism and Patient-Centered Care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EE5DCDA-2B7F-42C5-ACF9-97CCCAEE953C}"/>
                  </a:ext>
                </a:extLst>
              </p:cNvPr>
              <p:cNvGrpSpPr/>
              <p:nvPr/>
            </p:nvGrpSpPr>
            <p:grpSpPr>
              <a:xfrm>
                <a:off x="7761077" y="3792110"/>
                <a:ext cx="1645920" cy="1600200"/>
                <a:chOff x="9153364" y="1227345"/>
                <a:chExt cx="1645920" cy="1600200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DA3DF6C-76A7-4A3C-8E80-BC53B8F8A926}"/>
                    </a:ext>
                  </a:extLst>
                </p:cNvPr>
                <p:cNvSpPr/>
                <p:nvPr/>
              </p:nvSpPr>
              <p:spPr>
                <a:xfrm>
                  <a:off x="9176224" y="1227345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70265A6-F328-4767-9C2E-44D3F0FCBF26}"/>
                    </a:ext>
                  </a:extLst>
                </p:cNvPr>
                <p:cNvSpPr txBox="1"/>
                <p:nvPr/>
              </p:nvSpPr>
              <p:spPr>
                <a:xfrm>
                  <a:off x="9153364" y="1298643"/>
                  <a:ext cx="1645920" cy="1204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3. 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Legal </a:t>
                  </a:r>
                  <a:b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Obligations &amp; Responsibilities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71BF724-E4FD-47A8-BA94-9CC73C0150FC}"/>
                  </a:ext>
                </a:extLst>
              </p:cNvPr>
              <p:cNvGrpSpPr/>
              <p:nvPr/>
            </p:nvGrpSpPr>
            <p:grpSpPr>
              <a:xfrm>
                <a:off x="6268337" y="4688484"/>
                <a:ext cx="1624824" cy="1600200"/>
                <a:chOff x="9095399" y="1151134"/>
                <a:chExt cx="1624824" cy="1600200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52F2E01-DA2F-43A2-9948-F435BF81F215}"/>
                    </a:ext>
                  </a:extLst>
                </p:cNvPr>
                <p:cNvSpPr/>
                <p:nvPr/>
              </p:nvSpPr>
              <p:spPr>
                <a:xfrm>
                  <a:off x="9095399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5D1816A-4339-4076-ADC8-B07F7C5C28FE}"/>
                    </a:ext>
                  </a:extLst>
                </p:cNvPr>
                <p:cNvSpPr txBox="1"/>
                <p:nvPr/>
              </p:nvSpPr>
              <p:spPr>
                <a:xfrm>
                  <a:off x="9165743" y="1300071"/>
                  <a:ext cx="1554480" cy="10538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4.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Teams and Systems-</a:t>
                  </a:r>
                  <a:br>
                    <a:rPr kumimoji="0" 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based Practice</a:t>
                  </a:r>
                </a:p>
              </p:txBody>
            </p:sp>
          </p:grp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C285E60-D9B4-4473-9BE0-A9D7A4B681AB}"/>
                  </a:ext>
                </a:extLst>
              </p:cNvPr>
              <p:cNvSpPr/>
              <p:nvPr/>
            </p:nvSpPr>
            <p:spPr>
              <a:xfrm>
                <a:off x="6245477" y="2948676"/>
                <a:ext cx="1645920" cy="1645920"/>
              </a:xfrm>
              <a:prstGeom prst="ellipse">
                <a:avLst/>
              </a:prstGeom>
              <a:solidFill>
                <a:srgbClr val="506A6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F57BA8E-35E1-4D51-B386-0E86C63B1DA8}"/>
                  </a:ext>
                </a:extLst>
              </p:cNvPr>
              <p:cNvGrpSpPr/>
              <p:nvPr/>
            </p:nvGrpSpPr>
            <p:grpSpPr>
              <a:xfrm>
                <a:off x="4770117" y="3826948"/>
                <a:ext cx="1600200" cy="1600200"/>
                <a:chOff x="9105978" y="1151134"/>
                <a:chExt cx="1600200" cy="1600200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6BACB8C2-DB6B-4BF5-8B54-F172DCB3151E}"/>
                    </a:ext>
                  </a:extLst>
                </p:cNvPr>
                <p:cNvSpPr/>
                <p:nvPr/>
              </p:nvSpPr>
              <p:spPr>
                <a:xfrm>
                  <a:off x="9105978" y="1151134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91353D4-EA80-480E-A8CD-BCB9184B81C6}"/>
                    </a:ext>
                  </a:extLst>
                </p:cNvPr>
                <p:cNvSpPr txBox="1"/>
                <p:nvPr/>
              </p:nvSpPr>
              <p:spPr>
                <a:xfrm>
                  <a:off x="9147153" y="1451045"/>
                  <a:ext cx="1554480" cy="940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5. </a:t>
                  </a:r>
                </a:p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44068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Clinical Assessment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AF6740B6-52DD-499C-8000-578D0B579479}"/>
                  </a:ext>
                </a:extLst>
              </p:cNvPr>
              <p:cNvGrpSpPr/>
              <p:nvPr/>
            </p:nvGrpSpPr>
            <p:grpSpPr>
              <a:xfrm>
                <a:off x="4770117" y="2126496"/>
                <a:ext cx="1600200" cy="1600200"/>
                <a:chOff x="9010381" y="1228173"/>
                <a:chExt cx="1600200" cy="1600200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92BFCEC8-74EE-402C-BC5C-E355550E638D}"/>
                    </a:ext>
                  </a:extLst>
                </p:cNvPr>
                <p:cNvSpPr/>
                <p:nvPr/>
              </p:nvSpPr>
              <p:spPr>
                <a:xfrm>
                  <a:off x="9010381" y="1228173"/>
                  <a:ext cx="1600200" cy="1600200"/>
                </a:xfrm>
                <a:prstGeom prst="ellipse">
                  <a:avLst/>
                </a:prstGeom>
                <a:solidFill>
                  <a:srgbClr val="3C595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0C07F11-1BF3-4E81-ACFD-234BECE2DEE9}"/>
                    </a:ext>
                  </a:extLst>
                </p:cNvPr>
                <p:cNvSpPr txBox="1"/>
                <p:nvPr/>
              </p:nvSpPr>
              <p:spPr>
                <a:xfrm>
                  <a:off x="9034475" y="1564165"/>
                  <a:ext cx="1554483" cy="940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6. </a:t>
                  </a:r>
                  <a:b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Clinical </a:t>
                  </a:r>
                  <a:b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05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Care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26582D-B358-45C9-9F19-DA1B9101E2D2}"/>
                </a:ext>
              </a:extLst>
            </p:cNvPr>
            <p:cNvGrpSpPr/>
            <p:nvPr/>
          </p:nvGrpSpPr>
          <p:grpSpPr>
            <a:xfrm>
              <a:off x="1787537" y="2884199"/>
              <a:ext cx="1711843" cy="1947016"/>
              <a:chOff x="1787537" y="2884199"/>
              <a:chExt cx="1711843" cy="1947016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3C689B7-81CD-40DF-9380-B18CAAA831E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9875" y="2975639"/>
                <a:ext cx="182880" cy="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D6D7B4E-CE5B-46BB-AD9A-FB96BD87A99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9644" y="4739775"/>
                <a:ext cx="182880" cy="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4BDB690-D908-4013-A431-20B9B4F21B25}"/>
                  </a:ext>
                </a:extLst>
              </p:cNvPr>
              <p:cNvCxnSpPr>
                <a:cxnSpLocks/>
              </p:cNvCxnSpPr>
              <p:nvPr/>
            </p:nvCxnSpPr>
            <p:spPr>
              <a:xfrm rot="21120000" flipH="1" flipV="1">
                <a:off x="1857283" y="3280596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B45EA7D-319E-42A6-8BA7-5C045146CE17}"/>
                  </a:ext>
                </a:extLst>
              </p:cNvPr>
              <p:cNvCxnSpPr>
                <a:cxnSpLocks/>
              </p:cNvCxnSpPr>
              <p:nvPr/>
            </p:nvCxnSpPr>
            <p:spPr>
              <a:xfrm rot="21000000" flipH="1" flipV="1">
                <a:off x="3407940" y="4148166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EAEBBEB-9EA7-4473-9057-8632830FD9B2}"/>
                  </a:ext>
                </a:extLst>
              </p:cNvPr>
              <p:cNvCxnSpPr>
                <a:cxnSpLocks/>
              </p:cNvCxnSpPr>
              <p:nvPr/>
            </p:nvCxnSpPr>
            <p:spPr>
              <a:xfrm rot="600000" flipH="1">
                <a:off x="1787537" y="4214875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2E70166-A8F2-419B-8A8A-F8462835D1FF}"/>
                  </a:ext>
                </a:extLst>
              </p:cNvPr>
              <p:cNvCxnSpPr>
                <a:cxnSpLocks/>
              </p:cNvCxnSpPr>
              <p:nvPr/>
            </p:nvCxnSpPr>
            <p:spPr>
              <a:xfrm rot="660000" flipH="1">
                <a:off x="3326760" y="3310041"/>
                <a:ext cx="91440" cy="91440"/>
              </a:xfrm>
              <a:prstGeom prst="line">
                <a:avLst/>
              </a:prstGeom>
              <a:ln w="19050">
                <a:solidFill>
                  <a:srgbClr val="3248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TextBox 40"/>
          <p:cNvSpPr txBox="1"/>
          <p:nvPr/>
        </p:nvSpPr>
        <p:spPr>
          <a:xfrm>
            <a:off x="1675077" y="1747831"/>
            <a:ext cx="2800351" cy="2177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Quality Healthcare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Need age-appropriate screenings, </a:t>
            </a:r>
            <a:b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6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health education, family planning, and end-of life care options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Provide accessible resources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that promote healthy lifestyles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help patients minimize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health risks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7971FE-AEC1-42F4-A5A0-46F0751F1A61}"/>
              </a:ext>
            </a:extLst>
          </p:cNvPr>
          <p:cNvSpPr txBox="1"/>
          <p:nvPr/>
        </p:nvSpPr>
        <p:spPr>
          <a:xfrm>
            <a:off x="5850643" y="2393785"/>
            <a:ext cx="8743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Guiding Principles and Values</a:t>
            </a:r>
          </a:p>
        </p:txBody>
      </p:sp>
    </p:spTree>
    <p:extLst>
      <p:ext uri="{BB962C8B-B14F-4D97-AF65-F5344CB8AC3E}">
        <p14:creationId xmlns:p14="http://schemas.microsoft.com/office/powerpoint/2010/main" val="1625503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WHO </a:t>
            </a:r>
            <a:r>
              <a:rPr lang="en-US">
                <a:ea typeface="+mn-lt"/>
                <a:cs typeface="+mn-lt"/>
              </a:rPr>
              <a:t>Disability Overview: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World Report on Disability:  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Rehab 2030: A Call for Action:</a:t>
            </a: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Missing Billion: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CDC </a:t>
            </a:r>
            <a:r>
              <a:rPr lang="en-US">
                <a:ea typeface="+mn-lt"/>
                <a:cs typeface="+mn-lt"/>
              </a:rPr>
              <a:t>Disability and Health Promotion: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w Cen MT"/>
              </a:rPr>
              <a:t>Suggested Resources to Improve Disability Competence</a:t>
            </a:r>
            <a:endParaRPr lang="en-US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959" y="1596651"/>
            <a:ext cx="708841" cy="708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161" y="2637109"/>
            <a:ext cx="701268" cy="7012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241" y="3848129"/>
            <a:ext cx="746494" cy="746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8274" y="1590652"/>
            <a:ext cx="724388" cy="724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4304" y="3053226"/>
            <a:ext cx="772328" cy="77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206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err="1">
                <a:cs typeface="Calibri"/>
              </a:rPr>
              <a:t>FutureLearn</a:t>
            </a:r>
            <a:r>
              <a:rPr lang="en-US" sz="1800">
                <a:cs typeface="Calibri"/>
              </a:rPr>
              <a:t> Disability Courses: </a:t>
            </a:r>
          </a:p>
          <a:p>
            <a:endParaRPr lang="en-US" sz="1800">
              <a:ea typeface="+mn-lt"/>
              <a:cs typeface="+mn-lt"/>
            </a:endParaRPr>
          </a:p>
          <a:p>
            <a:r>
              <a:rPr lang="en-US" sz="1800">
                <a:ea typeface="+mn-lt"/>
                <a:cs typeface="+mn-lt"/>
              </a:rPr>
              <a:t>Healthcare Access for People with Disabilities Training for Healthcare Professionals: </a:t>
            </a:r>
            <a:endParaRPr lang="en-US" sz="180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>
                <a:cs typeface="Calibri"/>
              </a:rPr>
              <a:t>Human Development Institute Seminar Series on Disability: </a:t>
            </a:r>
          </a:p>
          <a:p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Other Disability Trainings: 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w Cen MT"/>
              </a:rPr>
              <a:t>Suggested Resources to Improve Disability Competence</a:t>
            </a:r>
            <a:endParaRPr lang="en-US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967" y="1676640"/>
            <a:ext cx="615233" cy="615233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003502" y="3183136"/>
          <a:ext cx="674161" cy="674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49" name="Bitmap Image" r:id="rId5" imgW="2286000" imgH="2286000" progId="Paint.Picture">
                  <p:embed/>
                </p:oleObj>
              </mc:Choice>
              <mc:Fallback>
                <p:oleObj name="Bitmap Image" r:id="rId5" imgW="2286000" imgH="2286000" progId="Paint.Picture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03502" y="3183136"/>
                        <a:ext cx="674161" cy="674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1567" y="1676640"/>
            <a:ext cx="674371" cy="6743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2102" y="3192148"/>
            <a:ext cx="731319" cy="73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99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180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w Cen MT"/>
              </a:rPr>
              <a:t>Suggested Documentaries </a:t>
            </a:r>
            <a:endParaRPr lang="en-US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8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68C93102-AD60-48C4-ABAD-C3E0CDF10D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5279" t="20608" r="13340" b="21453"/>
          <a:stretch/>
        </p:blipFill>
        <p:spPr>
          <a:xfrm>
            <a:off x="5564757" y="1476334"/>
            <a:ext cx="2299620" cy="3433955"/>
          </a:xfrm>
        </p:spPr>
      </p:pic>
      <p:pic>
        <p:nvPicPr>
          <p:cNvPr id="9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23E8AC5-CD0C-4FD3-9136-92A840A8E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38" t="19410" r="14857" b="31211"/>
          <a:stretch/>
        </p:blipFill>
        <p:spPr>
          <a:xfrm>
            <a:off x="1518249" y="1520244"/>
            <a:ext cx="2298770" cy="342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06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0"/>
              </a:spcAft>
            </a:pPr>
            <a:r>
              <a:rPr lang="en-US">
                <a:ea typeface="+mn-lt"/>
                <a:cs typeface="+mn-lt"/>
                <a:hlinkClick r:id="rId3"/>
              </a:rPr>
              <a:t>https</a:t>
            </a:r>
            <a:r>
              <a:rPr lang="en-US">
                <a:cs typeface="Calibri"/>
                <a:hlinkClick r:id="rId3"/>
              </a:rPr>
              <a:t>://www.wethe15.org/</a:t>
            </a:r>
            <a:r>
              <a:rPr lang="en-US">
                <a:cs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>
                <a:cs typeface="Calibri"/>
                <a:hlinkClick r:id="rId4"/>
              </a:rPr>
              <a:t>https://www.youtube.com/watch?v=gHCDvdCaJhI&amp;t=110s</a:t>
            </a:r>
            <a:r>
              <a:rPr lang="en-US">
                <a:cs typeface="Calibri"/>
              </a:rPr>
              <a:t> </a:t>
            </a:r>
          </a:p>
          <a:p>
            <a:pPr marL="0" indent="0">
              <a:spcAft>
                <a:spcPts val="0"/>
              </a:spcAft>
              <a:buNone/>
            </a:pPr>
            <a:endParaRPr lang="en-US">
              <a:cs typeface="Calibri"/>
            </a:endParaRPr>
          </a:p>
          <a:p>
            <a:pPr lvl="1">
              <a:spcAft>
                <a:spcPts val="0"/>
              </a:spcAft>
            </a:pPr>
            <a:endParaRPr lang="en-US">
              <a:cs typeface="Calibri"/>
            </a:endParaRPr>
          </a:p>
          <a:p>
            <a:pPr marL="0" indent="0">
              <a:spcAft>
                <a:spcPts val="0"/>
              </a:spcAft>
              <a:buNone/>
            </a:pPr>
            <a:endParaRPr lang="en-US">
              <a:cs typeface="Calibri"/>
            </a:endParaRPr>
          </a:p>
          <a:p>
            <a:pPr lvl="1">
              <a:spcAft>
                <a:spcPts val="0"/>
              </a:spcAft>
            </a:pPr>
            <a:endParaRPr lang="en-US">
              <a:ea typeface="+mn-lt"/>
              <a:cs typeface="+mn-lt"/>
            </a:endParaRPr>
          </a:p>
          <a:p>
            <a:pPr lvl="1">
              <a:spcAft>
                <a:spcPts val="0"/>
              </a:spcAft>
            </a:pP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ea typeface="+mn-lt"/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dirty="0" smtClean="0"/>
              <a:t>49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#WeThe15 Campaign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6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EA0AE411-6C23-42A1-90FA-8D61DF3FC1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22" t="29206" r="28798" b="15626"/>
          <a:stretch/>
        </p:blipFill>
        <p:spPr>
          <a:xfrm>
            <a:off x="4505146" y="1643428"/>
            <a:ext cx="4279118" cy="308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68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What is Disability?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According to the World Health Organization (WHO), a disability is any cognitive or physical impairment, activity limitation, and/or participation restriction</a:t>
            </a:r>
            <a:endParaRPr lang="en-US"/>
          </a:p>
          <a:p>
            <a:r>
              <a:rPr lang="en-US">
                <a:ea typeface="+mn-lt"/>
                <a:cs typeface="+mn-lt"/>
              </a:rPr>
              <a:t>Disability is the interaction between an individual's health condition and personal and environmental factors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6" descr="Logo, icon&#10;&#10;Description automatically generated">
            <a:extLst>
              <a:ext uri="{FF2B5EF4-FFF2-40B4-BE49-F238E27FC236}">
                <a16:creationId xmlns:a16="http://schemas.microsoft.com/office/drawing/2014/main" id="{928E483F-A8ED-468B-9B83-0E8A95CFE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43" y="3605354"/>
            <a:ext cx="2104465" cy="1378600"/>
          </a:xfrm>
          <a:prstGeom prst="rect">
            <a:avLst/>
          </a:prstGeom>
        </p:spPr>
      </p:pic>
      <p:pic>
        <p:nvPicPr>
          <p:cNvPr id="7" name="Picture 8" descr="Icon&#10;&#10;Description automatically generated">
            <a:extLst>
              <a:ext uri="{FF2B5EF4-FFF2-40B4-BE49-F238E27FC236}">
                <a16:creationId xmlns:a16="http://schemas.microsoft.com/office/drawing/2014/main" id="{681FF910-53E5-4238-95AC-69D4C13C9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600" y="3381096"/>
            <a:ext cx="1670237" cy="1704415"/>
          </a:xfrm>
          <a:prstGeom prst="rect">
            <a:avLst/>
          </a:prstGeom>
        </p:spPr>
      </p:pic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3B9659C9-A717-459E-8318-1A0153DD1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144" y="3651876"/>
            <a:ext cx="1057437" cy="1048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0C3209-7FFE-4C26-B9FD-5F6B1CB4BF74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4FAF646-4DD3-461A-A9D0-4EDD9CF52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WHO (2011); WHO (2001)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171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How can we work to promote health equity?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99947-1565-492F-829E-E650B82FE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74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274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B94D7-E433-4A31-9EB2-9E1465A95AFA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74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" name="Picture 2" descr="https://media.npr.org/assets/img/2020/07/30/resized_img_1299-1-bc8a45a30ff7520d96eb528a92926d2283063df1-s800-c85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48" y="1501742"/>
            <a:ext cx="4698124" cy="351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162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518E6-4ED7-4F1D-8F18-9D2CD1F7D7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mbria"/>
              </a:rPr>
              <a:t>Thank You!</a:t>
            </a:r>
            <a:br>
              <a:rPr lang="en-US">
                <a:latin typeface="Cambria"/>
              </a:rPr>
            </a:br>
            <a:r>
              <a:rPr lang="en-US">
                <a:latin typeface="Cambria"/>
              </a:rPr>
              <a:t>Cara.Whalen-Smith@osumc.edu</a:t>
            </a:r>
            <a:br>
              <a:rPr lang="en-US">
                <a:latin typeface="Cambria"/>
              </a:rPr>
            </a:br>
            <a:r>
              <a:rPr lang="en-US" sz="2200">
                <a:latin typeface="Cambria"/>
              </a:rPr>
              <a:t>https://www.linkedin.com/in/cara-whalen-smith/ </a:t>
            </a:r>
            <a:r>
              <a:rPr lang="en-US">
                <a:latin typeface="Cambria"/>
              </a:rPr>
              <a:t>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18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References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37882" cy="30888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World Health Organization (WHO) &amp; the World Bank. World Report on Disability. Published 2011. Accessed December 23, 2020. </a:t>
            </a:r>
            <a:r>
              <a:rPr lang="en-US" sz="1200">
                <a:ea typeface="+mn-lt"/>
                <a:cs typeface="+mn-lt"/>
                <a:hlinkClick r:id="rId3"/>
              </a:rPr>
              <a:t>http://www.who.int/disabilities/world_report/2011/en</a:t>
            </a:r>
            <a:r>
              <a:rPr lang="en-US" sz="1200">
                <a:ea typeface="+mn-lt"/>
                <a:cs typeface="+mn-lt"/>
              </a:rPr>
              <a:t>. </a:t>
            </a:r>
            <a:endParaRPr lang="en-US" sz="1200" b="1">
              <a:ea typeface="+mn-lt"/>
              <a:cs typeface="+mn-lt"/>
            </a:endParaRPr>
          </a:p>
          <a:p>
            <a:pPr>
              <a:buFont typeface="Arial,Sans-Serif"/>
              <a:buChar char="•"/>
            </a:pPr>
            <a:r>
              <a:rPr lang="en-US" sz="1200">
                <a:ea typeface="+mn-lt"/>
                <a:cs typeface="+mn-lt"/>
              </a:rPr>
              <a:t>World Health Organization (WHO). International Classification of Functioning, Disability and Health (ICF). Published Geneva: 2001. Accessed December 23, 2020. </a:t>
            </a:r>
            <a:r>
              <a:rPr lang="en-US" sz="1200">
                <a:ea typeface="+mn-lt"/>
                <a:cs typeface="+mn-lt"/>
                <a:hlinkClick r:id="rId4"/>
              </a:rPr>
              <a:t>https://www.who.int/classifications/international-classification-of-functioning-disability-and-health</a:t>
            </a:r>
            <a:r>
              <a:rPr lang="en-US" sz="1200">
                <a:ea typeface="+mn-lt"/>
                <a:cs typeface="+mn-lt"/>
              </a:rPr>
              <a:t>. </a:t>
            </a:r>
            <a:endParaRPr lang="en-US" sz="12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Centers for Disease Control and Prevention (CDC). Disability and Health Overview. Last updated September 16, 2020. Accessed December 23, 2020. </a:t>
            </a:r>
            <a:r>
              <a:rPr lang="en-US" sz="1200">
                <a:ea typeface="+mn-lt"/>
                <a:cs typeface="+mn-lt"/>
                <a:hlinkClick r:id="rId5"/>
              </a:rPr>
              <a:t>https://www.cdc.gov/ncbddd/disabilityandhealth/disability.html</a:t>
            </a:r>
            <a:r>
              <a:rPr lang="en-US" sz="1200">
                <a:ea typeface="+mn-lt"/>
                <a:cs typeface="+mn-lt"/>
              </a:rPr>
              <a:t>.</a:t>
            </a:r>
            <a:endParaRPr lang="en-US" sz="120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Center for Disease Control and Prevention (CDC). Disability &amp; Health U.S. State Profile Data for Ohio (Adults 18+ years of age). Last updated June 28, 2021. Accessed August 22, 2021. </a:t>
            </a:r>
            <a:r>
              <a:rPr lang="en-US" sz="1200">
                <a:ea typeface="+mn-lt"/>
                <a:cs typeface="+mn-lt"/>
                <a:hlinkClick r:id="rId6"/>
              </a:rPr>
              <a:t>https://www.cdc.gov/ncbddd/disabilityandhealth/impacts/kentucky.html</a:t>
            </a:r>
            <a:r>
              <a:rPr lang="en-US" sz="1200">
                <a:ea typeface="+mn-lt"/>
                <a:cs typeface="+mn-lt"/>
              </a:rPr>
              <a:t> </a:t>
            </a:r>
            <a:endParaRPr lang="en-US" sz="120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Shapiro J. One man’s COVID-19 death raises the worst fears of many people with disabilities. 2020. Available at </a:t>
            </a:r>
            <a:r>
              <a:rPr lang="en-US" sz="1200">
                <a:ea typeface="+mn-lt"/>
                <a:cs typeface="+mn-lt"/>
                <a:hlinkClick r:id="rId7"/>
              </a:rPr>
              <a:t>https://www.npr.org/2020/07/31/896882268/one-mans-covid-19-death-raises-the-worst-fears-of-many-people-with-disabilities</a:t>
            </a:r>
            <a:r>
              <a:rPr lang="en-US" sz="1200">
                <a:ea typeface="+mn-lt"/>
                <a:cs typeface="+mn-lt"/>
              </a:rPr>
              <a:t>. Accessed March 3/5/2021. </a:t>
            </a:r>
          </a:p>
          <a:p>
            <a:pPr>
              <a:buFont typeface="Arial"/>
              <a:buChar char="•"/>
            </a:pP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90DEE-79A9-47DB-B836-B6E8064A4F19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5609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References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37882" cy="30888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Kuper H, Myroslava T. Global Health and Disability. London School of Hygiene &amp; Tropical Medicine. 2018.  Accessed December 23, 2020. </a:t>
            </a:r>
            <a:r>
              <a:rPr lang="en-US" sz="1200">
                <a:ea typeface="+mn-lt"/>
                <a:cs typeface="+mn-lt"/>
                <a:hlinkClick r:id="rId3"/>
              </a:rPr>
              <a:t>https://www.futurelearn.com/courses/global-disability</a:t>
            </a:r>
            <a:r>
              <a:rPr lang="en-US" sz="1200">
                <a:ea typeface="+mn-lt"/>
                <a:cs typeface="+mn-lt"/>
              </a:rPr>
              <a:t>. </a:t>
            </a:r>
          </a:p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The National Center on Physical Activity and Disability (NCHPAD). Discover inclusive events. 2020. Accessed December 23, 2020. </a:t>
            </a:r>
            <a:r>
              <a:rPr lang="en-US" sz="1200">
                <a:ea typeface="+mn-lt"/>
                <a:cs typeface="+mn-lt"/>
                <a:hlinkClick r:id="rId4"/>
              </a:rPr>
              <a:t>https://www.nchpad.org/1770/6934/Discover~Inclusive~Events</a:t>
            </a:r>
            <a:r>
              <a:rPr lang="en-US" sz="1200">
                <a:ea typeface="+mn-lt"/>
                <a:cs typeface="+mn-lt"/>
              </a:rPr>
              <a:t>. </a:t>
            </a:r>
          </a:p>
          <a:p>
            <a:pPr>
              <a:buFont typeface="Arial,Sans-Serif"/>
              <a:buChar char="•"/>
            </a:pPr>
            <a:r>
              <a:rPr lang="en-US" sz="1200">
                <a:ea typeface="+mn-lt"/>
                <a:cs typeface="+mn-lt"/>
              </a:rPr>
              <a:t>Bhaumik S, Watson JM, Thorp CF, Tyrer F, </a:t>
            </a:r>
            <a:r>
              <a:rPr lang="en-US" sz="1200" err="1">
                <a:ea typeface="+mn-lt"/>
                <a:cs typeface="+mn-lt"/>
              </a:rPr>
              <a:t>McGrother</a:t>
            </a:r>
            <a:r>
              <a:rPr lang="en-US" sz="1200">
                <a:ea typeface="+mn-lt"/>
                <a:cs typeface="+mn-lt"/>
              </a:rPr>
              <a:t> CW. Body mass index in adults with intellectual disability: Distribution, associations and service implications: A population‐based prevalence study. </a:t>
            </a:r>
            <a:r>
              <a:rPr lang="en-US" sz="1200" i="1">
                <a:ea typeface="+mn-lt"/>
                <a:cs typeface="+mn-lt"/>
              </a:rPr>
              <a:t>Journal of Intellectual Disability Research</a:t>
            </a:r>
            <a:r>
              <a:rPr lang="en-US" sz="1200">
                <a:ea typeface="+mn-lt"/>
                <a:cs typeface="+mn-lt"/>
              </a:rPr>
              <a:t>, 2008;52(4):287-298.  </a:t>
            </a:r>
          </a:p>
          <a:p>
            <a:pPr>
              <a:buFont typeface="Arial,Sans-Serif"/>
              <a:buChar char="•"/>
            </a:pPr>
            <a:r>
              <a:rPr lang="en-US" sz="1200" err="1">
                <a:ea typeface="+mn-lt"/>
                <a:cs typeface="+mn-lt"/>
              </a:rPr>
              <a:t>Blauwet</a:t>
            </a:r>
            <a:r>
              <a:rPr lang="en-US" sz="1200">
                <a:ea typeface="+mn-lt"/>
                <a:cs typeface="+mn-lt"/>
              </a:rPr>
              <a:t> CA, </a:t>
            </a:r>
            <a:r>
              <a:rPr lang="en-US" sz="1200" err="1">
                <a:ea typeface="+mn-lt"/>
                <a:cs typeface="+mn-lt"/>
              </a:rPr>
              <a:t>Iezzoni</a:t>
            </a:r>
            <a:r>
              <a:rPr lang="en-US" sz="1200">
                <a:ea typeface="+mn-lt"/>
                <a:cs typeface="+mn-lt"/>
              </a:rPr>
              <a:t> LI. From the Paralympics to public health: increasing physical activity through legislative and policy initiatives. </a:t>
            </a:r>
            <a:r>
              <a:rPr lang="en-US" sz="1200" i="1">
                <a:ea typeface="+mn-lt"/>
                <a:cs typeface="+mn-lt"/>
              </a:rPr>
              <a:t>Physical Medicine and Rehabilitation</a:t>
            </a:r>
            <a:r>
              <a:rPr lang="en-US" sz="1200">
                <a:ea typeface="+mn-lt"/>
                <a:cs typeface="+mn-lt"/>
              </a:rPr>
              <a:t>, 2014;6:S4-S10.  </a:t>
            </a:r>
            <a:endParaRPr lang="en-US" sz="12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Burke É, O’Dwyer M, McGlinchey E, Foran S, </a:t>
            </a:r>
            <a:r>
              <a:rPr lang="en-US" sz="1200" err="1">
                <a:ea typeface="+mn-lt"/>
                <a:cs typeface="+mn-lt"/>
              </a:rPr>
              <a:t>Phadraig</a:t>
            </a:r>
            <a:r>
              <a:rPr lang="en-US" sz="1200">
                <a:ea typeface="+mn-lt"/>
                <a:cs typeface="+mn-lt"/>
              </a:rPr>
              <a:t> CM, Carroll R, McCallion P, McCarron M. Overview of the important physical health concerns. In Physical Health of Adults with Intellectual and Developmental Disabilities (pp. 27-52). 2019. Springer, Cham. </a:t>
            </a:r>
            <a:endParaRPr lang="en-US" sz="1200"/>
          </a:p>
          <a:p>
            <a:pPr>
              <a:buFont typeface="Arial"/>
              <a:buChar char="•"/>
            </a:pPr>
            <a:endParaRPr lang="en-US" sz="105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05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90DEE-79A9-47DB-B836-B6E8064A4F19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1515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References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37882" cy="30888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,Sans-Serif"/>
              <a:buChar char="•"/>
            </a:pPr>
            <a:r>
              <a:rPr lang="en-US" sz="1200">
                <a:ea typeface="+mn-lt"/>
                <a:cs typeface="+mn-lt"/>
              </a:rPr>
              <a:t>Cooper SA, Smiley E, Morrison J, Williamson A, Allan, L. Mental ill-health in adults with intellectual disabilities: Prevalence and associated factors. </a:t>
            </a:r>
            <a:r>
              <a:rPr lang="en-US" sz="1200" i="1">
                <a:ea typeface="+mn-lt"/>
                <a:cs typeface="+mn-lt"/>
              </a:rPr>
              <a:t>The British Journal of Psychiatry,</a:t>
            </a:r>
            <a:r>
              <a:rPr lang="en-US" sz="1200">
                <a:ea typeface="+mn-lt"/>
                <a:cs typeface="+mn-lt"/>
              </a:rPr>
              <a:t> 2007;190(1):27-35.  </a:t>
            </a:r>
          </a:p>
          <a:p>
            <a:pPr>
              <a:buFont typeface="Arial,Sans-Serif"/>
              <a:buChar char="•"/>
            </a:pPr>
            <a:r>
              <a:rPr lang="en-US" sz="1200">
                <a:ea typeface="+mn-lt"/>
                <a:cs typeface="+mn-lt"/>
              </a:rPr>
              <a:t>Havercamp SM, </a:t>
            </a:r>
            <a:r>
              <a:rPr lang="en-US" sz="1200" err="1">
                <a:ea typeface="+mn-lt"/>
                <a:cs typeface="+mn-lt"/>
              </a:rPr>
              <a:t>Scandlin</a:t>
            </a:r>
            <a:r>
              <a:rPr lang="en-US" sz="1200">
                <a:ea typeface="+mn-lt"/>
                <a:cs typeface="+mn-lt"/>
              </a:rPr>
              <a:t> D, Roth M. Health disparities among adults with developmental disabilities, adults with other disabilities, and adults not reporting disability in North Carolina. </a:t>
            </a:r>
            <a:r>
              <a:rPr lang="en-US" sz="1200" i="1">
                <a:ea typeface="+mn-lt"/>
                <a:cs typeface="+mn-lt"/>
              </a:rPr>
              <a:t>Public Health Reports</a:t>
            </a:r>
            <a:r>
              <a:rPr lang="en-US" sz="1200">
                <a:ea typeface="+mn-lt"/>
                <a:cs typeface="+mn-lt"/>
              </a:rPr>
              <a:t>, 2004;119(4):418-426.  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200">
                <a:ea typeface="+mn-lt"/>
                <a:cs typeface="+mn-lt"/>
              </a:rPr>
              <a:t>Havercamp SM, Scott HM. National health surveillance of adults with disabilities, adults  with intellectual and developmental disabilities, and adults with no disabilities. </a:t>
            </a:r>
            <a:r>
              <a:rPr lang="en-US" sz="1200" i="1">
                <a:ea typeface="+mn-lt"/>
                <a:cs typeface="+mn-lt"/>
              </a:rPr>
              <a:t>Disability and Health Journal,</a:t>
            </a:r>
            <a:r>
              <a:rPr lang="en-US" sz="1200">
                <a:ea typeface="+mn-lt"/>
                <a:cs typeface="+mn-lt"/>
              </a:rPr>
              <a:t> 2015;8(2):165-172. doi:10.1016/j.dhjo.2014.11.002.  </a:t>
            </a:r>
            <a:endParaRPr lang="en-US" sz="12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Krahn GL, Walker DK, Correa-De-Araujo R. Persons with disabilities as an unrecognized health disparity population. American Journal of Public Health, 2015;105(S2):S198-S206. </a:t>
            </a:r>
            <a:endParaRPr lang="en-US" sz="12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Kuper H, Heydt P. The Missing Billion: Access to Health Services for 1 Billion People with Disabilities. Published July 2019. Accessed December 23, 2020. </a:t>
            </a:r>
            <a:r>
              <a:rPr lang="en-US" sz="1200">
                <a:ea typeface="+mn-lt"/>
                <a:cs typeface="+mn-lt"/>
                <a:hlinkClick r:id="rId3"/>
              </a:rPr>
              <a:t>https://www.lshtm.ac.uk/media/38726</a:t>
            </a:r>
            <a:r>
              <a:rPr lang="en-US" sz="1200">
                <a:ea typeface="+mn-lt"/>
                <a:cs typeface="+mn-lt"/>
              </a:rPr>
              <a:t>. </a:t>
            </a:r>
            <a:endParaRPr lang="en-US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050" b="1">
              <a:cs typeface="Calibri"/>
            </a:endParaRPr>
          </a:p>
          <a:p>
            <a:pPr>
              <a:buFont typeface="Arial"/>
              <a:buChar char="•"/>
            </a:pPr>
            <a:endParaRPr lang="en-US" sz="105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05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90DEE-79A9-47DB-B836-B6E8064A4F19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53608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References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37882" cy="30888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1200" err="1">
                <a:ea typeface="+mn-lt"/>
                <a:cs typeface="+mn-lt"/>
              </a:rPr>
              <a:t>McGrother</a:t>
            </a:r>
            <a:r>
              <a:rPr lang="en-US" sz="1200">
                <a:ea typeface="+mn-lt"/>
                <a:cs typeface="+mn-lt"/>
              </a:rPr>
              <a:t> CW, Bhaumik S, Thorp CF, Hauck A, Branford D, Watson JM. Epilepsy in adults with intellectual disabilities: Prevalence, associations and service implications. </a:t>
            </a:r>
            <a:r>
              <a:rPr lang="en-US" sz="1200" i="1">
                <a:ea typeface="+mn-lt"/>
                <a:cs typeface="+mn-lt"/>
              </a:rPr>
              <a:t>Seizure,</a:t>
            </a:r>
            <a:r>
              <a:rPr lang="en-US" sz="1200">
                <a:ea typeface="+mn-lt"/>
                <a:cs typeface="+mn-lt"/>
              </a:rPr>
              <a:t> 2006;15(6):376-386.  </a:t>
            </a:r>
          </a:p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Okoro CA, Hollis ND, Cyrus AC, Griffin-Blake S. Prevalence of disabilities and health care access by disability status and type among adults — United States, 2016. </a:t>
            </a:r>
            <a:r>
              <a:rPr lang="en-US" sz="1200" i="1">
                <a:ea typeface="+mn-lt"/>
                <a:cs typeface="+mn-lt"/>
              </a:rPr>
              <a:t>MMWR </a:t>
            </a:r>
            <a:r>
              <a:rPr lang="en-US" sz="1200" i="1" err="1">
                <a:ea typeface="+mn-lt"/>
                <a:cs typeface="+mn-lt"/>
              </a:rPr>
              <a:t>Morb</a:t>
            </a:r>
            <a:r>
              <a:rPr lang="en-US" sz="1200" i="1">
                <a:ea typeface="+mn-lt"/>
                <a:cs typeface="+mn-lt"/>
              </a:rPr>
              <a:t> Mortal </a:t>
            </a:r>
            <a:r>
              <a:rPr lang="en-US" sz="1200" i="1" err="1">
                <a:ea typeface="+mn-lt"/>
                <a:cs typeface="+mn-lt"/>
              </a:rPr>
              <a:t>Wkly</a:t>
            </a:r>
            <a:r>
              <a:rPr lang="en-US" sz="1200" i="1">
                <a:ea typeface="+mn-lt"/>
                <a:cs typeface="+mn-lt"/>
              </a:rPr>
              <a:t> Rep</a:t>
            </a:r>
            <a:r>
              <a:rPr lang="en-US" sz="1200">
                <a:ea typeface="+mn-lt"/>
                <a:cs typeface="+mn-lt"/>
              </a:rPr>
              <a:t>, 2018;67:882–887. 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200">
                <a:ea typeface="+mn-lt"/>
                <a:cs typeface="+mn-lt"/>
              </a:rPr>
              <a:t>Ouellette‐Kuntz, H. Understanding health disparities and inequities faced by individuals with intellectual disabilities. </a:t>
            </a:r>
            <a:r>
              <a:rPr lang="en-US" sz="1200" i="1">
                <a:ea typeface="+mn-lt"/>
                <a:cs typeface="+mn-lt"/>
              </a:rPr>
              <a:t>Journal of Applied Research in Intellectual Disabilities</a:t>
            </a:r>
            <a:r>
              <a:rPr lang="en-US" sz="1200">
                <a:ea typeface="+mn-lt"/>
                <a:cs typeface="+mn-lt"/>
              </a:rPr>
              <a:t>, 2005;18(2):113-121.  </a:t>
            </a:r>
          </a:p>
          <a:p>
            <a:pPr>
              <a:buFont typeface="Arial,Sans-Serif"/>
              <a:buChar char="•"/>
            </a:pPr>
            <a:r>
              <a:rPr lang="en-US" sz="1200">
                <a:ea typeface="+mn-lt"/>
                <a:cs typeface="+mn-lt"/>
              </a:rPr>
              <a:t>Reichard A, </a:t>
            </a:r>
            <a:r>
              <a:rPr lang="en-US" sz="1200" err="1">
                <a:ea typeface="+mn-lt"/>
                <a:cs typeface="+mn-lt"/>
              </a:rPr>
              <a:t>Stolzle</a:t>
            </a:r>
            <a:r>
              <a:rPr lang="en-US" sz="1200">
                <a:ea typeface="+mn-lt"/>
                <a:cs typeface="+mn-lt"/>
              </a:rPr>
              <a:t> H, Fox MH. Health disparities among adults with physical disabilities or cognitive limitations compared to individuals with no disabilities in the United States. </a:t>
            </a:r>
            <a:r>
              <a:rPr lang="en-US" sz="1200" i="1">
                <a:ea typeface="+mn-lt"/>
                <a:cs typeface="+mn-lt"/>
              </a:rPr>
              <a:t>Disability and Health Journal,</a:t>
            </a:r>
            <a:r>
              <a:rPr lang="en-US" sz="1200">
                <a:ea typeface="+mn-lt"/>
                <a:cs typeface="+mn-lt"/>
              </a:rPr>
              <a:t> 2011;4(2):59-67.  </a:t>
            </a:r>
          </a:p>
          <a:p>
            <a:pPr>
              <a:buFont typeface="Arial,Sans-Serif"/>
              <a:buChar char="•"/>
            </a:pPr>
            <a:r>
              <a:rPr lang="en-US" sz="1200">
                <a:ea typeface="+mn-lt"/>
                <a:cs typeface="+mn-lt"/>
              </a:rPr>
              <a:t>Rowland M, Peterson-Besse J, Dobbertin K, Walsh E, Horner-Johnson W. Health outcome disparities among subgroups of people with disabilities: a scoping review. </a:t>
            </a:r>
            <a:r>
              <a:rPr lang="en-US" sz="1200" i="1">
                <a:ea typeface="+mn-lt"/>
                <a:cs typeface="+mn-lt"/>
              </a:rPr>
              <a:t>Disability and Health Journal,</a:t>
            </a:r>
            <a:r>
              <a:rPr lang="en-US" sz="1200">
                <a:ea typeface="+mn-lt"/>
                <a:cs typeface="+mn-lt"/>
              </a:rPr>
              <a:t> 2014;7:136-150.   </a:t>
            </a:r>
            <a:endParaRPr lang="en-US" sz="1200">
              <a:cs typeface="Calibri"/>
            </a:endParaRPr>
          </a:p>
          <a:p>
            <a:pPr>
              <a:buFont typeface="Arial"/>
              <a:buChar char="•"/>
            </a:pPr>
            <a:endParaRPr lang="en-US" sz="120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200" b="1">
              <a:cs typeface="Calibri"/>
            </a:endParaRPr>
          </a:p>
          <a:p>
            <a:pPr>
              <a:buFont typeface="Arial"/>
              <a:buChar char="•"/>
            </a:pPr>
            <a:endParaRPr lang="en-US" sz="120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90DEE-79A9-47DB-B836-B6E8064A4F19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46023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References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37882" cy="30888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1200" err="1">
                <a:ea typeface="+mn-lt"/>
                <a:cs typeface="+mn-lt"/>
              </a:rPr>
              <a:t>Vanderbom</a:t>
            </a:r>
            <a:r>
              <a:rPr lang="en-US" sz="1200">
                <a:ea typeface="+mn-lt"/>
                <a:cs typeface="+mn-lt"/>
              </a:rPr>
              <a:t> KA, Eisenberg Y, Tubbs AH, Washington T, Martinez AX, </a:t>
            </a:r>
            <a:r>
              <a:rPr lang="en-US" sz="1200" err="1">
                <a:ea typeface="+mn-lt"/>
                <a:cs typeface="+mn-lt"/>
              </a:rPr>
              <a:t>Rauworth</a:t>
            </a:r>
            <a:r>
              <a:rPr lang="en-US" sz="1200">
                <a:ea typeface="+mn-lt"/>
                <a:cs typeface="+mn-lt"/>
              </a:rPr>
              <a:t> A. Changing the paradigm in public health and disability through a knowledge translation center. </a:t>
            </a:r>
            <a:r>
              <a:rPr lang="en-US" sz="1200" i="1">
                <a:ea typeface="+mn-lt"/>
                <a:cs typeface="+mn-lt"/>
              </a:rPr>
              <a:t>International Journal of Environmental Research and Public Health</a:t>
            </a:r>
            <a:r>
              <a:rPr lang="en-US" sz="1200">
                <a:ea typeface="+mn-lt"/>
                <a:cs typeface="+mn-lt"/>
              </a:rPr>
              <a:t>, 2018;15:328.  </a:t>
            </a:r>
          </a:p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Blick R, Franklin M, Ellsworth D, Havercamp S, Kornblau B. The double burden: health disparities among people of color living with disabilities. The Ohio Disability and Health Program. Published 2015. Accessed December 23, 2020. </a:t>
            </a:r>
            <a:r>
              <a:rPr lang="en-US" sz="1200">
                <a:ea typeface="+mn-lt"/>
                <a:cs typeface="+mn-lt"/>
                <a:hlinkClick r:id="rId3"/>
              </a:rPr>
              <a:t>https://nisonger.osu.edu/sites/default/files/u4/the_double_burden_health_disparities_among_people_of_color_living_with_disabilities.pdf</a:t>
            </a:r>
            <a:r>
              <a:rPr lang="en-US" sz="1200">
                <a:ea typeface="+mn-lt"/>
                <a:cs typeface="+mn-lt"/>
              </a:rPr>
              <a:t>.</a:t>
            </a:r>
            <a:endParaRPr lang="en-US" sz="12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200" err="1">
                <a:ea typeface="+mn-lt"/>
                <a:cs typeface="+mn-lt"/>
              </a:rPr>
              <a:t>Iezzoni</a:t>
            </a:r>
            <a:r>
              <a:rPr lang="en-US" sz="1200">
                <a:ea typeface="+mn-lt"/>
                <a:cs typeface="+mn-lt"/>
              </a:rPr>
              <a:t> LI, Sowmya RR, </a:t>
            </a:r>
            <a:r>
              <a:rPr lang="en-US" sz="1200" err="1">
                <a:ea typeface="+mn-lt"/>
                <a:cs typeface="+mn-lt"/>
              </a:rPr>
              <a:t>Ressalam</a:t>
            </a:r>
            <a:r>
              <a:rPr lang="en-US" sz="1200">
                <a:ea typeface="+mn-lt"/>
                <a:cs typeface="+mn-lt"/>
              </a:rPr>
              <a:t> J, </a:t>
            </a:r>
            <a:r>
              <a:rPr lang="en-US" sz="1200" err="1">
                <a:ea typeface="+mn-lt"/>
                <a:cs typeface="+mn-lt"/>
              </a:rPr>
              <a:t>Bolcic</a:t>
            </a:r>
            <a:r>
              <a:rPr lang="en-US" sz="1200">
                <a:ea typeface="+mn-lt"/>
                <a:cs typeface="+mn-lt"/>
              </a:rPr>
              <a:t>-Jankovic D, </a:t>
            </a:r>
            <a:r>
              <a:rPr lang="en-US" sz="1200" err="1">
                <a:ea typeface="+mn-lt"/>
                <a:cs typeface="+mn-lt"/>
              </a:rPr>
              <a:t>Agaronnik</a:t>
            </a:r>
            <a:r>
              <a:rPr lang="en-US" sz="1200">
                <a:ea typeface="+mn-lt"/>
                <a:cs typeface="+mn-lt"/>
              </a:rPr>
              <a:t> ND, Donelan K, Lagu T, Campbell EG. Physicians’ perceptions of people with disability and their health care. </a:t>
            </a:r>
            <a:r>
              <a:rPr lang="en-US" sz="1200" i="1">
                <a:ea typeface="+mn-lt"/>
                <a:cs typeface="+mn-lt"/>
              </a:rPr>
              <a:t>Health Affairs</a:t>
            </a:r>
            <a:r>
              <a:rPr lang="en-US" sz="1200">
                <a:ea typeface="+mn-lt"/>
                <a:cs typeface="+mn-lt"/>
              </a:rPr>
              <a:t>, 2021;40(2): </a:t>
            </a:r>
            <a:r>
              <a:rPr lang="en-US" sz="1200" u="sng">
                <a:ea typeface="+mn-lt"/>
                <a:cs typeface="+mn-lt"/>
                <a:hlinkClick r:id="rId4"/>
              </a:rPr>
              <a:t>https://doi.org/10.1377/hlthaff.2020.01452.</a:t>
            </a:r>
            <a:endParaRPr lang="en-US" sz="12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Ray C, West J. Social, sexual, and personal implications of paraplegia. Paraplegia, 1984;22:75-86.</a:t>
            </a:r>
          </a:p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Cushman LA, </a:t>
            </a:r>
            <a:r>
              <a:rPr lang="en-US" sz="1200" err="1">
                <a:ea typeface="+mn-lt"/>
                <a:cs typeface="+mn-lt"/>
              </a:rPr>
              <a:t>Dijkers</a:t>
            </a:r>
            <a:r>
              <a:rPr lang="en-US" sz="1200">
                <a:ea typeface="+mn-lt"/>
                <a:cs typeface="+mn-lt"/>
              </a:rPr>
              <a:t> MP. Depressed mood in spinal cord injured patients: staff perceptions and patient realities. Arch Phys Med </a:t>
            </a:r>
            <a:r>
              <a:rPr lang="en-US" sz="1200" err="1">
                <a:ea typeface="+mn-lt"/>
                <a:cs typeface="+mn-lt"/>
              </a:rPr>
              <a:t>Rehabil</a:t>
            </a:r>
            <a:r>
              <a:rPr lang="en-US" sz="1200">
                <a:ea typeface="+mn-lt"/>
                <a:cs typeface="+mn-lt"/>
              </a:rPr>
              <a:t>, 1990;71(3):191-196.</a:t>
            </a:r>
            <a:endParaRPr lang="en-US" sz="1200"/>
          </a:p>
          <a:p>
            <a:pPr>
              <a:buFont typeface="Arial"/>
              <a:buChar char="•"/>
            </a:pPr>
            <a:endParaRPr lang="en-US" sz="105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05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050" b="1">
              <a:cs typeface="Calibri"/>
            </a:endParaRPr>
          </a:p>
          <a:p>
            <a:pPr>
              <a:buFont typeface="Arial"/>
              <a:buChar char="•"/>
            </a:pPr>
            <a:endParaRPr lang="en-US" sz="105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05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90DEE-79A9-47DB-B836-B6E8064A4F19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37749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References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37882" cy="30888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Gerhart KA et al. Quality of life following spinal cord injury: knowledge and attitudes of emergency care providers. Annals of Emergency Medicine, 1994;23(4):807-812.</a:t>
            </a:r>
          </a:p>
          <a:p>
            <a:pPr>
              <a:buFont typeface="Arial"/>
              <a:buChar char="•"/>
            </a:pPr>
            <a:r>
              <a:rPr lang="en-US" sz="1200">
                <a:ea typeface="+mn-lt"/>
                <a:cs typeface="+mn-lt"/>
              </a:rPr>
              <a:t>Havercamp SM, Barnhart WR, Robinson AC, Whalen Smith CN. What should we teach about disability? National consensus on disability competencies for health care education. </a:t>
            </a:r>
            <a:r>
              <a:rPr lang="en-US" sz="1200" i="1" err="1">
                <a:ea typeface="+mn-lt"/>
                <a:cs typeface="+mn-lt"/>
              </a:rPr>
              <a:t>Disabil</a:t>
            </a:r>
            <a:r>
              <a:rPr lang="en-US" sz="1200" i="1">
                <a:ea typeface="+mn-lt"/>
                <a:cs typeface="+mn-lt"/>
              </a:rPr>
              <a:t> Health J</a:t>
            </a:r>
            <a:r>
              <a:rPr lang="en-US" sz="1200">
                <a:ea typeface="+mn-lt"/>
                <a:cs typeface="+mn-lt"/>
              </a:rPr>
              <a:t>, 2020; </a:t>
            </a:r>
            <a:r>
              <a:rPr lang="en-US" sz="1200" err="1">
                <a:ea typeface="+mn-lt"/>
                <a:cs typeface="+mn-lt"/>
              </a:rPr>
              <a:t>doi</a:t>
            </a:r>
            <a:r>
              <a:rPr lang="en-US" sz="1200">
                <a:ea typeface="+mn-lt"/>
                <a:cs typeface="+mn-lt"/>
              </a:rPr>
              <a:t>: 10.1016/j.dhjo.2020.100989.  </a:t>
            </a:r>
          </a:p>
          <a:p>
            <a:pPr>
              <a:buFont typeface="Arial,Sans-Serif"/>
              <a:buChar char="•"/>
            </a:pPr>
            <a:r>
              <a:rPr lang="en-US" sz="1200">
                <a:ea typeface="+mn-lt"/>
                <a:cs typeface="+mn-lt"/>
              </a:rPr>
              <a:t>Alliance for Disability in Health Care Education (The Alliance). Core Competencies on Disability for Health Care Education. Peapack, NJ: Alliance for Disability in Health Care Education. </a:t>
            </a:r>
            <a:r>
              <a:rPr lang="en-US" sz="1200">
                <a:ea typeface="+mn-lt"/>
                <a:cs typeface="+mn-lt"/>
                <a:hlinkClick r:id="rId3"/>
              </a:rPr>
              <a:t>http://www.adhce.org/</a:t>
            </a:r>
            <a:r>
              <a:rPr lang="en-US" sz="1200">
                <a:ea typeface="+mn-lt"/>
                <a:cs typeface="+mn-lt"/>
              </a:rPr>
              <a:t>. Published June 2019. Accessed December 23, 2020. </a:t>
            </a:r>
            <a:r>
              <a:rPr lang="en-US" sz="1200">
                <a:ea typeface="+mn-lt"/>
                <a:cs typeface="+mn-lt"/>
                <a:hlinkClick r:id="rId4"/>
              </a:rPr>
              <a:t>https://nisonger.osu.edu/wp-content/uploads/2019/08/post-consensusCore-Competencies-on-Disability_8.5.19.pdf</a:t>
            </a:r>
            <a:r>
              <a:rPr lang="en-US" sz="1200">
                <a:ea typeface="+mn-lt"/>
                <a:cs typeface="+mn-lt"/>
              </a:rPr>
              <a:t>. </a:t>
            </a:r>
            <a:endParaRPr lang="en-US" sz="1200">
              <a:cs typeface="Calibri"/>
            </a:endParaRPr>
          </a:p>
          <a:p>
            <a:pPr>
              <a:buFont typeface="Arial"/>
              <a:buChar char="•"/>
            </a:pPr>
            <a:endParaRPr lang="en-US" sz="1200" b="1">
              <a:cs typeface="Calibri"/>
            </a:endParaRPr>
          </a:p>
          <a:p>
            <a:pPr>
              <a:buFont typeface="Arial"/>
              <a:buChar char="•"/>
            </a:pPr>
            <a:endParaRPr lang="en-US" sz="120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20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200" b="1">
              <a:cs typeface="Calibri"/>
            </a:endParaRPr>
          </a:p>
          <a:p>
            <a:pPr>
              <a:buFont typeface="Arial"/>
              <a:buChar char="•"/>
            </a:pPr>
            <a:endParaRPr lang="en-US" sz="120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90DEE-79A9-47DB-B836-B6E8064A4F19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2305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85800"/>
          </a:xfrm>
        </p:spPr>
        <p:txBody>
          <a:bodyPr anchor="ctr">
            <a:normAutofit/>
          </a:bodyPr>
          <a:lstStyle/>
          <a:p>
            <a:r>
              <a:rPr lang="en-US"/>
              <a:t>Common Disability Classifications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7299947-1565-492F-829E-E650B82FE39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CA461BEA-EE28-48AD-9BDD-0CF5D971F7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771650"/>
          <a:ext cx="8229600" cy="2765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9701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518E6-4ED7-4F1D-8F18-9D2CD1F7D7EB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mbria"/>
              </a:rPr>
              <a:t>Prevalence of Disability</a:t>
            </a:r>
            <a:endParaRPr lang="en-US"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684364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Prevalence of Disability Globally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highlight>
                <a:srgbClr val="FFFF00"/>
              </a:highlight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7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FDF89FE-5C3F-4FA7-8704-0B8F0215C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510" y="1504684"/>
            <a:ext cx="5564981" cy="3303186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E9CD6D0-8FEA-451F-859C-2A2AF696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WHO (2011)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29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W Cen MT"/>
              </a:rPr>
              <a:t>Prevalence of Disability Nationally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highlight>
                <a:srgbClr val="FFFF00"/>
              </a:highlight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9947-1565-492F-829E-E650B82FE392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85DB-A680-4549-B883-BA624F0F7A40}"/>
              </a:ext>
            </a:extLst>
          </p:cNvPr>
          <p:cNvSpPr txBox="1"/>
          <p:nvPr/>
        </p:nvSpPr>
        <p:spPr>
          <a:xfrm>
            <a:off x="7663142" y="468966"/>
            <a:ext cx="1037104" cy="2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7" name="Picture 8" descr="Calendar&#10;&#10;Description automatically generated">
            <a:extLst>
              <a:ext uri="{FF2B5EF4-FFF2-40B4-BE49-F238E27FC236}">
                <a16:creationId xmlns:a16="http://schemas.microsoft.com/office/drawing/2014/main" id="{C8A564FA-6F67-4AA3-8E90-8BB46CF50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19" y="1477010"/>
            <a:ext cx="3627238" cy="3555722"/>
          </a:xfrm>
          <a:prstGeom prst="rect">
            <a:avLst/>
          </a:prstGeom>
        </p:spPr>
      </p:pic>
      <p:pic>
        <p:nvPicPr>
          <p:cNvPr id="9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E2593AA1-793D-460E-9E97-524837637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502" y="1731677"/>
            <a:ext cx="4404121" cy="3034399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E46D87D-1CB5-4F99-9786-0852883A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8165" y="4767264"/>
            <a:ext cx="2895600" cy="273844"/>
          </a:xfrm>
        </p:spPr>
        <p:txBody>
          <a:bodyPr/>
          <a:lstStyle/>
          <a:p>
            <a:r>
              <a:rPr lang="en-US">
                <a:cs typeface="Calibri"/>
              </a:rPr>
              <a:t>Images: CDC (2020)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14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w GRC">
      <a:dk1>
        <a:srgbClr val="17274F"/>
      </a:dk1>
      <a:lt1>
        <a:sysClr val="window" lastClr="FFFFFF"/>
      </a:lt1>
      <a:dk2>
        <a:srgbClr val="FFFFFF"/>
      </a:dk2>
      <a:lt2>
        <a:srgbClr val="A61C20"/>
      </a:lt2>
      <a:accent1>
        <a:srgbClr val="17274F"/>
      </a:accent1>
      <a:accent2>
        <a:srgbClr val="EA4335"/>
      </a:accent2>
      <a:accent3>
        <a:srgbClr val="FEC10D"/>
      </a:accent3>
      <a:accent4>
        <a:srgbClr val="A61C20"/>
      </a:accent4>
      <a:accent5>
        <a:srgbClr val="C1CDEB"/>
      </a:accent5>
      <a:accent6>
        <a:srgbClr val="4168C8"/>
      </a:accent6>
      <a:hlink>
        <a:srgbClr val="0000FF"/>
      </a:hlink>
      <a:folHlink>
        <a:srgbClr val="A61C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57</Slides>
  <Notes>57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Exploring Models of Disability and Bias  </vt:lpstr>
      <vt:lpstr>Introductions</vt:lpstr>
      <vt:lpstr>Funding Acknowledgement</vt:lpstr>
      <vt:lpstr>Definitions</vt:lpstr>
      <vt:lpstr>What is Disability?</vt:lpstr>
      <vt:lpstr>Common Disability Classifications</vt:lpstr>
      <vt:lpstr>Prevalence of Disability</vt:lpstr>
      <vt:lpstr>Prevalence of Disability Globally</vt:lpstr>
      <vt:lpstr>Prevalence of Disability Nationally</vt:lpstr>
      <vt:lpstr>Prevalence of Disability in Kentucky</vt:lpstr>
      <vt:lpstr>Bias in Healthcare</vt:lpstr>
      <vt:lpstr>“One Man’s COVID-19 Death Raises the Worst Fears of Many People with Disabilities” (Shapiro, 2020)</vt:lpstr>
      <vt:lpstr>Models of Disability</vt:lpstr>
      <vt:lpstr>Early Models of Disability</vt:lpstr>
      <vt:lpstr>Examples of the Moral Model</vt:lpstr>
      <vt:lpstr>Early Models of Disability</vt:lpstr>
      <vt:lpstr>Media Representations of Disability: The "Inspiration" or "Super Human"</vt:lpstr>
      <vt:lpstr>Media Representations of Disability: "The Villain"</vt:lpstr>
      <vt:lpstr>Media Representations of Disability: "The Victim"</vt:lpstr>
      <vt:lpstr>Medical Model of Disability</vt:lpstr>
      <vt:lpstr>Social Model of Disability</vt:lpstr>
      <vt:lpstr>PowerPoint Presentation</vt:lpstr>
      <vt:lpstr>Human Rights Model of Disability</vt:lpstr>
      <vt:lpstr>Biopsychosocial Model: International Classification of Functioning, Disability, and Health (ICF) Model of Disability</vt:lpstr>
      <vt:lpstr>Disability Inclusion</vt:lpstr>
      <vt:lpstr>Health Disparities for  People with Disabilities </vt:lpstr>
      <vt:lpstr>Disability and Health</vt:lpstr>
      <vt:lpstr>“People with disabilities are not destined to a life of poor health by virtue of their disability.”</vt:lpstr>
      <vt:lpstr>Health Disparities</vt:lpstr>
      <vt:lpstr>PowerPoint Presentation</vt:lpstr>
      <vt:lpstr>PowerPoint Presentation</vt:lpstr>
      <vt:lpstr>“One Man’s COVID-19 Death Raises the Worst Fears of Many People with Disabilities” (Shapiro, 2020)</vt:lpstr>
      <vt:lpstr>PowerPoint Presentation</vt:lpstr>
      <vt:lpstr>PowerPoint Presentation</vt:lpstr>
      <vt:lpstr>Perceptions of Quality of Life</vt:lpstr>
      <vt:lpstr>How can we improve health equity for people with disabilities?</vt:lpstr>
      <vt:lpstr>Development of Disability Competencies</vt:lpstr>
      <vt:lpstr>Core Competencies on Disability for Health Care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Suggested Resources to Improve Disability Competence</vt:lpstr>
      <vt:lpstr>Suggested Resources to Improve Disability Competence</vt:lpstr>
      <vt:lpstr>Suggested Documentaries </vt:lpstr>
      <vt:lpstr>#WeThe15 Campaign</vt:lpstr>
      <vt:lpstr>How can we work to promote health equity?</vt:lpstr>
      <vt:lpstr>Thank You! Cara.Whalen-Smith@osumc.edu https://www.linkedin.com/in/cara-whalen-smith/   </vt:lpstr>
      <vt:lpstr>References</vt:lpstr>
      <vt:lpstr>References</vt:lpstr>
      <vt:lpstr>References</vt:lpstr>
      <vt:lpstr>References</vt:lpstr>
      <vt:lpstr>References</vt:lpstr>
      <vt:lpstr>References</vt:lpstr>
    </vt:vector>
  </TitlesOfParts>
  <Company>OSUMC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Dang, Chau-sa</dc:creator>
  <cp:revision>1</cp:revision>
  <dcterms:created xsi:type="dcterms:W3CDTF">2017-06-15T20:36:01Z</dcterms:created>
  <dcterms:modified xsi:type="dcterms:W3CDTF">2021-09-20T15:08:51Z</dcterms:modified>
</cp:coreProperties>
</file>