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58" r:id="rId4"/>
    <p:sldId id="259" r:id="rId5"/>
    <p:sldId id="260" r:id="rId6"/>
    <p:sldId id="273" r:id="rId7"/>
    <p:sldId id="261" r:id="rId8"/>
    <p:sldId id="262" r:id="rId9"/>
    <p:sldId id="263" r:id="rId10"/>
    <p:sldId id="276" r:id="rId11"/>
    <p:sldId id="277" r:id="rId12"/>
    <p:sldId id="278" r:id="rId13"/>
    <p:sldId id="279" r:id="rId14"/>
    <p:sldId id="280" r:id="rId15"/>
    <p:sldId id="265" r:id="rId16"/>
    <p:sldId id="266" r:id="rId17"/>
    <p:sldId id="268" r:id="rId18"/>
    <p:sldId id="269" r:id="rId19"/>
    <p:sldId id="270" r:id="rId20"/>
    <p:sldId id="271" r:id="rId21"/>
    <p:sldId id="272" r:id="rId22"/>
    <p:sldId id="275" r:id="rId23"/>
    <p:sldId id="267"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20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28B39-CB44-4A49-9872-E7783D42637C}" type="datetimeFigureOut">
              <a:rPr lang="en-US" smtClean="0"/>
              <a:t>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8614F-1B9B-4E16-8783-027420005E36}" type="slidenum">
              <a:rPr lang="en-US" smtClean="0"/>
              <a:t>‹#›</a:t>
            </a:fld>
            <a:endParaRPr lang="en-US"/>
          </a:p>
        </p:txBody>
      </p:sp>
    </p:spTree>
    <p:extLst>
      <p:ext uri="{BB962C8B-B14F-4D97-AF65-F5344CB8AC3E}">
        <p14:creationId xmlns:p14="http://schemas.microsoft.com/office/powerpoint/2010/main" val="55701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a:t>
            </a:fld>
            <a:endParaRPr lang="en-US"/>
          </a:p>
        </p:txBody>
      </p:sp>
    </p:spTree>
    <p:extLst>
      <p:ext uri="{BB962C8B-B14F-4D97-AF65-F5344CB8AC3E}">
        <p14:creationId xmlns:p14="http://schemas.microsoft.com/office/powerpoint/2010/main" val="21612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15</a:t>
            </a:fld>
            <a:endParaRPr lang="en-US"/>
          </a:p>
        </p:txBody>
      </p:sp>
    </p:spTree>
    <p:extLst>
      <p:ext uri="{BB962C8B-B14F-4D97-AF65-F5344CB8AC3E}">
        <p14:creationId xmlns:p14="http://schemas.microsoft.com/office/powerpoint/2010/main" val="90799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16</a:t>
            </a:fld>
            <a:endParaRPr lang="en-US"/>
          </a:p>
        </p:txBody>
      </p:sp>
    </p:spTree>
    <p:extLst>
      <p:ext uri="{BB962C8B-B14F-4D97-AF65-F5344CB8AC3E}">
        <p14:creationId xmlns:p14="http://schemas.microsoft.com/office/powerpoint/2010/main" val="322653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17</a:t>
            </a:fld>
            <a:endParaRPr lang="en-US"/>
          </a:p>
        </p:txBody>
      </p:sp>
    </p:spTree>
    <p:extLst>
      <p:ext uri="{BB962C8B-B14F-4D97-AF65-F5344CB8AC3E}">
        <p14:creationId xmlns:p14="http://schemas.microsoft.com/office/powerpoint/2010/main" val="67685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18</a:t>
            </a:fld>
            <a:endParaRPr lang="en-US"/>
          </a:p>
        </p:txBody>
      </p:sp>
    </p:spTree>
    <p:extLst>
      <p:ext uri="{BB962C8B-B14F-4D97-AF65-F5344CB8AC3E}">
        <p14:creationId xmlns:p14="http://schemas.microsoft.com/office/powerpoint/2010/main" val="280392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19</a:t>
            </a:fld>
            <a:endParaRPr lang="en-US"/>
          </a:p>
        </p:txBody>
      </p:sp>
    </p:spTree>
    <p:extLst>
      <p:ext uri="{BB962C8B-B14F-4D97-AF65-F5344CB8AC3E}">
        <p14:creationId xmlns:p14="http://schemas.microsoft.com/office/powerpoint/2010/main" val="290649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20</a:t>
            </a:fld>
            <a:endParaRPr lang="en-US"/>
          </a:p>
        </p:txBody>
      </p:sp>
    </p:spTree>
    <p:extLst>
      <p:ext uri="{BB962C8B-B14F-4D97-AF65-F5344CB8AC3E}">
        <p14:creationId xmlns:p14="http://schemas.microsoft.com/office/powerpoint/2010/main" val="46385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21</a:t>
            </a:fld>
            <a:endParaRPr lang="en-US"/>
          </a:p>
        </p:txBody>
      </p:sp>
    </p:spTree>
    <p:extLst>
      <p:ext uri="{BB962C8B-B14F-4D97-AF65-F5344CB8AC3E}">
        <p14:creationId xmlns:p14="http://schemas.microsoft.com/office/powerpoint/2010/main" val="424981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22</a:t>
            </a:fld>
            <a:endParaRPr lang="en-US"/>
          </a:p>
        </p:txBody>
      </p:sp>
    </p:spTree>
    <p:extLst>
      <p:ext uri="{BB962C8B-B14F-4D97-AF65-F5344CB8AC3E}">
        <p14:creationId xmlns:p14="http://schemas.microsoft.com/office/powerpoint/2010/main" val="130965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23</a:t>
            </a:fld>
            <a:endParaRPr lang="en-US"/>
          </a:p>
        </p:txBody>
      </p:sp>
    </p:spTree>
    <p:extLst>
      <p:ext uri="{BB962C8B-B14F-4D97-AF65-F5344CB8AC3E}">
        <p14:creationId xmlns:p14="http://schemas.microsoft.com/office/powerpoint/2010/main" val="187334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a:t>
            </a:fld>
            <a:endParaRPr lang="en-US"/>
          </a:p>
        </p:txBody>
      </p:sp>
    </p:spTree>
    <p:extLst>
      <p:ext uri="{BB962C8B-B14F-4D97-AF65-F5344CB8AC3E}">
        <p14:creationId xmlns:p14="http://schemas.microsoft.com/office/powerpoint/2010/main" val="2833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3</a:t>
            </a:fld>
            <a:endParaRPr lang="en-US"/>
          </a:p>
        </p:txBody>
      </p:sp>
    </p:spTree>
    <p:extLst>
      <p:ext uri="{BB962C8B-B14F-4D97-AF65-F5344CB8AC3E}">
        <p14:creationId xmlns:p14="http://schemas.microsoft.com/office/powerpoint/2010/main" val="303877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4</a:t>
            </a:fld>
            <a:endParaRPr lang="en-US"/>
          </a:p>
        </p:txBody>
      </p:sp>
    </p:spTree>
    <p:extLst>
      <p:ext uri="{BB962C8B-B14F-4D97-AF65-F5344CB8AC3E}">
        <p14:creationId xmlns:p14="http://schemas.microsoft.com/office/powerpoint/2010/main" val="209749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5</a:t>
            </a:fld>
            <a:endParaRPr lang="en-US"/>
          </a:p>
        </p:txBody>
      </p:sp>
    </p:spTree>
    <p:extLst>
      <p:ext uri="{BB962C8B-B14F-4D97-AF65-F5344CB8AC3E}">
        <p14:creationId xmlns:p14="http://schemas.microsoft.com/office/powerpoint/2010/main" val="56081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6</a:t>
            </a:fld>
            <a:endParaRPr lang="en-US"/>
          </a:p>
        </p:txBody>
      </p:sp>
    </p:spTree>
    <p:extLst>
      <p:ext uri="{BB962C8B-B14F-4D97-AF65-F5344CB8AC3E}">
        <p14:creationId xmlns:p14="http://schemas.microsoft.com/office/powerpoint/2010/main" val="350070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7</a:t>
            </a:fld>
            <a:endParaRPr lang="en-US"/>
          </a:p>
        </p:txBody>
      </p:sp>
    </p:spTree>
    <p:extLst>
      <p:ext uri="{BB962C8B-B14F-4D97-AF65-F5344CB8AC3E}">
        <p14:creationId xmlns:p14="http://schemas.microsoft.com/office/powerpoint/2010/main" val="34512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8</a:t>
            </a:fld>
            <a:endParaRPr lang="en-US"/>
          </a:p>
        </p:txBody>
      </p:sp>
    </p:spTree>
    <p:extLst>
      <p:ext uri="{BB962C8B-B14F-4D97-AF65-F5344CB8AC3E}">
        <p14:creationId xmlns:p14="http://schemas.microsoft.com/office/powerpoint/2010/main" val="373691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9</a:t>
            </a:fld>
            <a:endParaRPr lang="en-US"/>
          </a:p>
        </p:txBody>
      </p:sp>
    </p:spTree>
    <p:extLst>
      <p:ext uri="{BB962C8B-B14F-4D97-AF65-F5344CB8AC3E}">
        <p14:creationId xmlns:p14="http://schemas.microsoft.com/office/powerpoint/2010/main" val="309037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2/14/2019</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3BA05-70E8-469F-9C1E-E4930DE46170}"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7683BA05-70E8-469F-9C1E-E4930DE46170}" type="datetimeFigureOut">
              <a:rPr lang="en-US" smtClean="0"/>
              <a:t>2/14/2019</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2/14/2019</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2/14/2019</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2/14/2019</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7683BA05-70E8-469F-9C1E-E4930DE46170}" type="datetimeFigureOut">
              <a:rPr lang="en-US" smtClean="0"/>
              <a:t>2/14/2019</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2/14/2019</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2/14/2019</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7683BA05-70E8-469F-9C1E-E4930DE46170}" type="datetimeFigureOut">
              <a:rPr lang="en-US" smtClean="0"/>
              <a:t>2/14/2019</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2/14/2019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mc.uky.edu/learningcenter/Manuals/Behavioral-Standards-Commitment-Form.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redcross.org/take-a-class/bl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cpr.heart.org/AHAECC/CPRAndECC/Training/HealthcareProfessional/BasicLifeSupportBLS/UCM_473189_Basic-Life-Support-BLS.js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uky.edu/chs/sites/chs.uky.edu/files/UK%20Student%20Health%20Record%20FINAL.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uk.instructure.com/enroll/9RWC4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ky-health.castlebranch.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543800" cy="1466850"/>
          </a:xfrm>
        </p:spPr>
        <p:txBody>
          <a:bodyPr>
            <a:normAutofit/>
          </a:bodyPr>
          <a:lstStyle/>
          <a:p>
            <a:pPr algn="ctr"/>
            <a:r>
              <a:rPr lang="en-US" sz="4000" smtClean="0"/>
              <a:t>Compliance Requirements </a:t>
            </a:r>
            <a:br>
              <a:rPr lang="en-US" sz="4000" smtClean="0"/>
            </a:br>
            <a:r>
              <a:rPr lang="en-US" sz="4000" smtClean="0"/>
              <a:t>for Physical Therapy Students</a:t>
            </a:r>
            <a:endParaRPr lang="en-US" sz="4000" dirty="0"/>
          </a:p>
        </p:txBody>
      </p:sp>
      <p:sp>
        <p:nvSpPr>
          <p:cNvPr id="3" name="Subtitle 2"/>
          <p:cNvSpPr>
            <a:spLocks noGrp="1"/>
          </p:cNvSpPr>
          <p:nvPr>
            <p:ph type="subTitle" idx="1"/>
          </p:nvPr>
        </p:nvSpPr>
        <p:spPr>
          <a:xfrm>
            <a:off x="2133600" y="3276600"/>
            <a:ext cx="6248400" cy="914400"/>
          </a:xfrm>
        </p:spPr>
        <p:txBody>
          <a:bodyPr>
            <a:normAutofit fontScale="62500" lnSpcReduction="20000"/>
          </a:bodyPr>
          <a:lstStyle/>
          <a:p>
            <a:r>
              <a:rPr lang="en-US" dirty="0" smtClean="0"/>
              <a:t>For Compliance questions, contact Tammy Jo Edge</a:t>
            </a:r>
          </a:p>
          <a:p>
            <a:r>
              <a:rPr lang="en-US" dirty="0" smtClean="0"/>
              <a:t>859 218 0472</a:t>
            </a:r>
          </a:p>
          <a:p>
            <a:r>
              <a:rPr lang="en-US" dirty="0" smtClean="0"/>
              <a:t>Tammy.edge@uky.edu</a:t>
            </a:r>
          </a:p>
          <a:p>
            <a:r>
              <a:rPr lang="en-US" dirty="0" smtClean="0"/>
              <a:t>C.T. </a:t>
            </a:r>
            <a:r>
              <a:rPr lang="en-US" dirty="0" err="1" smtClean="0"/>
              <a:t>Wethington</a:t>
            </a:r>
            <a:r>
              <a:rPr lang="en-US" dirty="0" smtClean="0"/>
              <a:t> Building Room 111</a:t>
            </a:r>
            <a:endParaRPr lang="en-US" dirty="0"/>
          </a:p>
        </p:txBody>
      </p:sp>
    </p:spTree>
    <p:extLst>
      <p:ext uri="{BB962C8B-B14F-4D97-AF65-F5344CB8AC3E}">
        <p14:creationId xmlns:p14="http://schemas.microsoft.com/office/powerpoint/2010/main" val="158585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FF0000"/>
            </a:solidFill>
          </a:ln>
        </p:spPr>
        <p:txBody>
          <a:bodyPr/>
          <a:lstStyle/>
          <a:p>
            <a:pPr algn="ctr"/>
            <a:r>
              <a:rPr lang="en-US" dirty="0" smtClean="0"/>
              <a:t>Required Immunizations</a:t>
            </a:r>
            <a:endParaRPr lang="en-US" dirty="0"/>
          </a:p>
        </p:txBody>
      </p:sp>
      <p:sp>
        <p:nvSpPr>
          <p:cNvPr id="3" name="Content Placeholder 2"/>
          <p:cNvSpPr>
            <a:spLocks noGrp="1"/>
          </p:cNvSpPr>
          <p:nvPr>
            <p:ph sz="quarter" idx="13"/>
          </p:nvPr>
        </p:nvSpPr>
        <p:spPr>
          <a:xfrm>
            <a:off x="990600" y="658368"/>
            <a:ext cx="3627120" cy="3429000"/>
          </a:xfrm>
          <a:ln w="57150">
            <a:solidFill>
              <a:srgbClr val="FF0000"/>
            </a:solidFill>
          </a:ln>
        </p:spPr>
        <p:txBody>
          <a:bodyPr/>
          <a:lstStyle/>
          <a:p>
            <a:r>
              <a:rPr lang="en-US" dirty="0" smtClean="0"/>
              <a:t>You </a:t>
            </a:r>
            <a:r>
              <a:rPr lang="en-US" dirty="0"/>
              <a:t>must upload ALL your immunization records (TB, </a:t>
            </a:r>
            <a:r>
              <a:rPr lang="en-US" dirty="0" smtClean="0"/>
              <a:t>Hepatitis </a:t>
            </a:r>
            <a:r>
              <a:rPr lang="en-US" dirty="0"/>
              <a:t>B, MMR, Varicella, and </a:t>
            </a:r>
            <a:r>
              <a:rPr lang="en-US" dirty="0" err="1"/>
              <a:t>Tdap</a:t>
            </a:r>
            <a:r>
              <a:rPr lang="en-US" dirty="0"/>
              <a:t>) to your </a:t>
            </a:r>
            <a:r>
              <a:rPr lang="en-US" dirty="0" err="1"/>
              <a:t>Castlebranch</a:t>
            </a:r>
            <a:r>
              <a:rPr lang="en-US" dirty="0"/>
              <a:t> Account </a:t>
            </a:r>
          </a:p>
          <a:p>
            <a:pPr marL="18288" indent="0">
              <a:buNone/>
            </a:pPr>
            <a:endParaRPr lang="en-US" dirty="0"/>
          </a:p>
        </p:txBody>
      </p:sp>
      <p:sp>
        <p:nvSpPr>
          <p:cNvPr id="4" name="Content Placeholder 3"/>
          <p:cNvSpPr>
            <a:spLocks noGrp="1"/>
          </p:cNvSpPr>
          <p:nvPr>
            <p:ph sz="quarter" idx="14"/>
          </p:nvPr>
        </p:nvSpPr>
        <p:spPr>
          <a:xfrm>
            <a:off x="5029200" y="658368"/>
            <a:ext cx="3505200" cy="3432175"/>
          </a:xfrm>
          <a:ln w="57150">
            <a:solidFill>
              <a:srgbClr val="FF0000"/>
            </a:solidFill>
          </a:ln>
        </p:spPr>
        <p:txBody>
          <a:bodyPr/>
          <a:lstStyle/>
          <a:p>
            <a:endParaRPr lang="en-US" dirty="0" smtClean="0"/>
          </a:p>
          <a:p>
            <a:r>
              <a:rPr lang="en-US" dirty="0" smtClean="0"/>
              <a:t>If </a:t>
            </a:r>
            <a:r>
              <a:rPr lang="en-US" dirty="0"/>
              <a:t>you need updated </a:t>
            </a:r>
            <a:r>
              <a:rPr lang="en-US" dirty="0" smtClean="0"/>
              <a:t>immunizations:   </a:t>
            </a:r>
          </a:p>
          <a:p>
            <a:r>
              <a:rPr lang="en-US" dirty="0" smtClean="0"/>
              <a:t>Contact </a:t>
            </a:r>
            <a:r>
              <a:rPr lang="en-US" dirty="0"/>
              <a:t>University Health Services.  Appointments may be made by calling 859-323-2778.</a:t>
            </a:r>
          </a:p>
          <a:p>
            <a:endParaRPr lang="en-US" dirty="0"/>
          </a:p>
        </p:txBody>
      </p:sp>
    </p:spTree>
    <p:extLst>
      <p:ext uri="{BB962C8B-B14F-4D97-AF65-F5344CB8AC3E}">
        <p14:creationId xmlns:p14="http://schemas.microsoft.com/office/powerpoint/2010/main" val="4253968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638800"/>
            <a:ext cx="7543800" cy="914400"/>
          </a:xfrm>
        </p:spPr>
        <p:txBody>
          <a:bodyPr/>
          <a:lstStyle/>
          <a:p>
            <a:pPr algn="ctr"/>
            <a:r>
              <a:rPr lang="en-US" b="1" u="sng" dirty="0" smtClean="0">
                <a:solidFill>
                  <a:srgbClr val="FF0000"/>
                </a:solidFill>
              </a:rPr>
              <a:t>MMR Vaccine</a:t>
            </a:r>
            <a:endParaRPr lang="en-US" b="1" u="sng" dirty="0">
              <a:solidFill>
                <a:srgbClr val="FF0000"/>
              </a:solidFill>
            </a:endParaRPr>
          </a:p>
        </p:txBody>
      </p:sp>
      <p:graphicFrame>
        <p:nvGraphicFramePr>
          <p:cNvPr id="3" name="Table 2"/>
          <p:cNvGraphicFramePr>
            <a:graphicFrameLocks noGrp="1"/>
          </p:cNvGraphicFramePr>
          <p:nvPr>
            <p:extLst/>
          </p:nvPr>
        </p:nvGraphicFramePr>
        <p:xfrm>
          <a:off x="777240" y="228600"/>
          <a:ext cx="7433428" cy="5410200"/>
        </p:xfrm>
        <a:graphic>
          <a:graphicData uri="http://schemas.openxmlformats.org/drawingml/2006/table">
            <a:tbl>
              <a:tblPr>
                <a:tableStyleId>{5C22544A-7EE6-4342-B048-85BDC9FD1C3A}</a:tableStyleId>
              </a:tblPr>
              <a:tblGrid>
                <a:gridCol w="7433428"/>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tr>
            </a:tbl>
          </a:graphicData>
        </a:graphic>
      </p:graphicFrame>
    </p:spTree>
    <p:extLst>
      <p:ext uri="{BB962C8B-B14F-4D97-AF65-F5344CB8AC3E}">
        <p14:creationId xmlns:p14="http://schemas.microsoft.com/office/powerpoint/2010/main" val="156000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idx="1"/>
          </p:nvPr>
        </p:nvSpPr>
        <p:spPr/>
      </p:sp>
      <p:sp>
        <p:nvSpPr>
          <p:cNvPr id="5" name="Text Placeholder 4"/>
          <p:cNvSpPr>
            <a:spLocks noGrp="1"/>
          </p:cNvSpPr>
          <p:nvPr>
            <p:ph type="body" sz="half" idx="2"/>
          </p:nvPr>
        </p:nvSpPr>
        <p:spPr>
          <a:xfrm>
            <a:off x="2667000" y="3453046"/>
            <a:ext cx="5105400" cy="1042753"/>
          </a:xfrm>
        </p:spPr>
        <p:txBody>
          <a:bodyPr>
            <a:normAutofit fontScale="92500"/>
          </a:bodyPr>
          <a:lstStyle/>
          <a:p>
            <a:r>
              <a:rPr lang="en-US" sz="3900" dirty="0" smtClean="0">
                <a:solidFill>
                  <a:srgbClr val="FFFF00"/>
                </a:solidFill>
              </a:rPr>
              <a:t>TDaP</a:t>
            </a:r>
          </a:p>
          <a:p>
            <a:r>
              <a:rPr lang="en-US" sz="2400" dirty="0" smtClean="0"/>
              <a:t>(Tetanus-Diphtheria Acceular Pertussis)</a:t>
            </a:r>
            <a:endParaRPr lang="en-US" sz="2400" dirty="0"/>
          </a:p>
        </p:txBody>
      </p:sp>
      <p:sp>
        <p:nvSpPr>
          <p:cNvPr id="3" name="Title 2"/>
          <p:cNvSpPr>
            <a:spLocks noGrp="1"/>
          </p:cNvSpPr>
          <p:nvPr>
            <p:ph type="title"/>
          </p:nvPr>
        </p:nvSpPr>
        <p:spPr>
          <a:xfrm>
            <a:off x="777240" y="4876800"/>
            <a:ext cx="7543800" cy="1066800"/>
          </a:xfrm>
        </p:spPr>
        <p:txBody>
          <a:bodyPr/>
          <a:lstStyle/>
          <a:p>
            <a:pPr algn="ctr"/>
            <a:r>
              <a:rPr lang="en-US" sz="2000" b="1" i="1" u="sng" dirty="0">
                <a:effectLst/>
              </a:rPr>
              <a:t>Note: TDaP is a different vaccine than the tetanus (Td) vaccine, which is recommended every 10 years. TDaP is also different than the childhood DTaP vaccine</a:t>
            </a:r>
            <a:endParaRPr lang="en-US" sz="2000" b="1" u="sng" dirty="0"/>
          </a:p>
        </p:txBody>
      </p:sp>
      <p:graphicFrame>
        <p:nvGraphicFramePr>
          <p:cNvPr id="6" name="Table 5"/>
          <p:cNvGraphicFramePr>
            <a:graphicFrameLocks noGrp="1"/>
          </p:cNvGraphicFramePr>
          <p:nvPr>
            <p:extLst/>
          </p:nvPr>
        </p:nvGraphicFramePr>
        <p:xfrm>
          <a:off x="1219200" y="228601"/>
          <a:ext cx="7010400" cy="3124200"/>
        </p:xfrm>
        <a:graphic>
          <a:graphicData uri="http://schemas.openxmlformats.org/drawingml/2006/table">
            <a:tbl>
              <a:tblPr>
                <a:tableStyleId>{5C22544A-7EE6-4342-B048-85BDC9FD1C3A}</a:tableStyleId>
              </a:tblPr>
              <a:tblGrid>
                <a:gridCol w="7010400"/>
              </a:tblGrid>
              <a:tr h="3124200">
                <a:tc>
                  <a:txBody>
                    <a:bodyPr/>
                    <a:lstStyle/>
                    <a:p>
                      <a:pPr marL="0" marR="0" algn="l">
                        <a:spcBef>
                          <a:spcPts val="0"/>
                        </a:spcBef>
                        <a:spcAft>
                          <a:spcPts val="0"/>
                        </a:spcAft>
                      </a:pPr>
                      <a:endParaRPr lang="en-US" sz="1400" dirty="0" smtClean="0">
                        <a:effectLst/>
                      </a:endParaRPr>
                    </a:p>
                    <a:p>
                      <a:pPr marL="0" marR="0" algn="l">
                        <a:spcBef>
                          <a:spcPts val="0"/>
                        </a:spcBef>
                        <a:spcAft>
                          <a:spcPts val="0"/>
                        </a:spcAft>
                      </a:pPr>
                      <a:r>
                        <a:rPr lang="en-US" sz="1600" dirty="0" smtClean="0">
                          <a:effectLst/>
                        </a:rPr>
                        <a:t>Evidence </a:t>
                      </a:r>
                      <a:r>
                        <a:rPr lang="en-US" sz="1600" dirty="0">
                          <a:effectLst/>
                        </a:rPr>
                        <a:t>of one dose of TDaP given at 11 years or older.</a:t>
                      </a:r>
                    </a:p>
                    <a:p>
                      <a:pPr marL="0" marR="0" algn="l">
                        <a:spcBef>
                          <a:spcPts val="0"/>
                        </a:spcBef>
                        <a:spcAft>
                          <a:spcPts val="0"/>
                        </a:spcAft>
                      </a:pPr>
                      <a:r>
                        <a:rPr lang="en-US" sz="1600" dirty="0">
                          <a:effectLst/>
                        </a:rPr>
                        <a:t>If more than 10 years since date of </a:t>
                      </a:r>
                      <a:r>
                        <a:rPr lang="en-US" sz="1600" dirty="0" err="1">
                          <a:effectLst/>
                        </a:rPr>
                        <a:t>TDap</a:t>
                      </a:r>
                      <a:r>
                        <a:rPr lang="en-US" sz="1600" dirty="0">
                          <a:effectLst/>
                        </a:rPr>
                        <a:t>, then one dose of Td in the last 10 years.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TDaP shot;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tr>
            </a:tbl>
          </a:graphicData>
        </a:graphic>
      </p:graphicFrame>
    </p:spTree>
    <p:extLst>
      <p:ext uri="{BB962C8B-B14F-4D97-AF65-F5344CB8AC3E}">
        <p14:creationId xmlns:p14="http://schemas.microsoft.com/office/powerpoint/2010/main" val="102303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400" y="152400"/>
          <a:ext cx="8839200" cy="3124200"/>
        </p:xfrm>
        <a:graphic>
          <a:graphicData uri="http://schemas.openxmlformats.org/drawingml/2006/table">
            <a:tbl>
              <a:tblPr>
                <a:tableStyleId>{5C22544A-7EE6-4342-B048-85BDC9FD1C3A}</a:tableStyleId>
              </a:tblPr>
              <a:tblGrid>
                <a:gridCol w="8839200"/>
              </a:tblGrid>
              <a:tr h="3124200">
                <a:tc>
                  <a:txBody>
                    <a:bodyPr/>
                    <a:lstStyle/>
                    <a:p>
                      <a:pPr marL="0" marR="0" algn="l">
                        <a:spcBef>
                          <a:spcPts val="0"/>
                        </a:spcBef>
                        <a:spcAft>
                          <a:spcPts val="0"/>
                        </a:spcAft>
                      </a:pPr>
                      <a:r>
                        <a:rPr lang="en-US" sz="2000" dirty="0">
                          <a:solidFill>
                            <a:srgbClr val="FF0000"/>
                          </a:solidFill>
                          <a:effectLst/>
                        </a:rPr>
                        <a:t>VARICELLA  (Please note that oral history of disease or an X on immunization record  is not accepted.) </a:t>
                      </a:r>
                    </a:p>
                    <a:p>
                      <a:pPr marL="0" marR="0" algn="l">
                        <a:spcBef>
                          <a:spcPts val="0"/>
                        </a:spcBef>
                        <a:spcAft>
                          <a:spcPts val="0"/>
                        </a:spcAft>
                      </a:pPr>
                      <a:r>
                        <a:rPr lang="en-US" sz="1600" dirty="0">
                          <a:effectLst/>
                        </a:rPr>
                        <a:t> </a:t>
                      </a:r>
                    </a:p>
                    <a:p>
                      <a:pPr marL="0" marR="0" algn="l">
                        <a:spcBef>
                          <a:spcPts val="0"/>
                        </a:spcBef>
                        <a:spcAft>
                          <a:spcPts val="0"/>
                        </a:spcAft>
                      </a:pPr>
                      <a:r>
                        <a:rPr lang="en-US" sz="1600" b="1" dirty="0">
                          <a:effectLst/>
                        </a:rPr>
                        <a:t>Compliance may be obtained by providing: </a:t>
                      </a:r>
                    </a:p>
                    <a:p>
                      <a:pPr marL="0" marR="0" algn="l">
                        <a:spcBef>
                          <a:spcPts val="0"/>
                        </a:spcBef>
                        <a:spcAft>
                          <a:spcPts val="110"/>
                        </a:spcAft>
                      </a:pPr>
                      <a:r>
                        <a:rPr lang="en-US" sz="1600" b="1" dirty="0">
                          <a:effectLst/>
                        </a:rPr>
                        <a:t>1. Evidence of varicella two-dose series after one year of age; OR </a:t>
                      </a:r>
                    </a:p>
                    <a:p>
                      <a:pPr marL="0" marR="0" algn="l">
                        <a:spcBef>
                          <a:spcPts val="0"/>
                        </a:spcBef>
                        <a:spcAft>
                          <a:spcPts val="110"/>
                        </a:spcAft>
                      </a:pPr>
                      <a:r>
                        <a:rPr lang="en-US" sz="1600" b="1" dirty="0">
                          <a:effectLst/>
                        </a:rPr>
                        <a:t>2. Positive antibody titer showing proof of immunity; OR </a:t>
                      </a:r>
                    </a:p>
                    <a:p>
                      <a:pPr marL="0" marR="0" algn="l">
                        <a:spcBef>
                          <a:spcPts val="0"/>
                        </a:spcBef>
                        <a:spcAft>
                          <a:spcPts val="0"/>
                        </a:spcAft>
                      </a:pPr>
                      <a:r>
                        <a:rPr lang="en-US" sz="1600" b="1" dirty="0">
                          <a:effectLst/>
                        </a:rPr>
                        <a:t>3. Medically documented history of disease (chicken pox/varicella or shingles/zoster)  from a healthcare provider (Doctor, APRN, or PA) with date of disease.   An X on the immunization form by varicella is NOT acceptable proof of disease.   </a:t>
                      </a:r>
                      <a:endParaRPr lang="en-US" sz="1600" b="1" dirty="0" smtClean="0">
                        <a:effectLst/>
                      </a:endParaRPr>
                    </a:p>
                    <a:p>
                      <a:pPr marL="0" marR="0" algn="l">
                        <a:spcBef>
                          <a:spcPts val="0"/>
                        </a:spcBef>
                        <a:spcAft>
                          <a:spcPts val="0"/>
                        </a:spcAft>
                      </a:pPr>
                      <a:endParaRPr lang="en-US" sz="1600" b="1" dirty="0">
                        <a:effectLst/>
                      </a:endParaRPr>
                    </a:p>
                    <a:p>
                      <a:pPr marL="0" marR="0" algn="l">
                        <a:spcBef>
                          <a:spcPts val="0"/>
                        </a:spcBef>
                        <a:spcAft>
                          <a:spcPts val="0"/>
                        </a:spcAft>
                      </a:pPr>
                      <a:r>
                        <a:rPr lang="en-US" sz="1600" b="1" dirty="0">
                          <a:effectLst/>
                        </a:rPr>
                        <a:t>Note:  If a student submits documentation of negative or indeterminate titers, but they have also submitted proof of two varicella vaccines as listed above, this is acceptable</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tr>
            </a:tbl>
          </a:graphicData>
        </a:graphic>
      </p:graphicFrame>
      <p:graphicFrame>
        <p:nvGraphicFramePr>
          <p:cNvPr id="3" name="Table 2"/>
          <p:cNvGraphicFramePr>
            <a:graphicFrameLocks noGrp="1"/>
          </p:cNvGraphicFramePr>
          <p:nvPr>
            <p:extLst/>
          </p:nvPr>
        </p:nvGraphicFramePr>
        <p:xfrm>
          <a:off x="152400" y="3429000"/>
          <a:ext cx="8839200" cy="1600200"/>
        </p:xfrm>
        <a:graphic>
          <a:graphicData uri="http://schemas.openxmlformats.org/drawingml/2006/table">
            <a:tbl>
              <a:tblPr>
                <a:tableStyleId>{5C22544A-7EE6-4342-B048-85BDC9FD1C3A}</a:tableStyleId>
              </a:tblPr>
              <a:tblGrid>
                <a:gridCol w="8839200"/>
              </a:tblGrid>
              <a:tr h="1600200">
                <a:tc>
                  <a:txBody>
                    <a:bodyPr/>
                    <a:lstStyle/>
                    <a:p>
                      <a:pPr marL="0" marR="0" algn="l">
                        <a:spcBef>
                          <a:spcPts val="0"/>
                        </a:spcBef>
                        <a:spcAft>
                          <a:spcPts val="0"/>
                        </a:spcAft>
                      </a:pPr>
                      <a:endParaRPr lang="en-US" sz="1400" dirty="0" smtClean="0">
                        <a:effectLst/>
                      </a:endParaRPr>
                    </a:p>
                    <a:p>
                      <a:pPr marL="0" marR="0" algn="l">
                        <a:spcBef>
                          <a:spcPts val="0"/>
                        </a:spcBef>
                        <a:spcAft>
                          <a:spcPts val="0"/>
                        </a:spcAft>
                      </a:pPr>
                      <a:r>
                        <a:rPr lang="en-US" sz="1400" dirty="0" smtClean="0">
                          <a:effectLst/>
                        </a:rPr>
                        <a:t>Documentation </a:t>
                      </a:r>
                      <a:r>
                        <a:rPr lang="en-US" sz="1400" dirty="0">
                          <a:effectLst/>
                        </a:rPr>
                        <a:t>must include: </a:t>
                      </a:r>
                    </a:p>
                    <a:p>
                      <a:pPr marL="342900" marR="0" lvl="0" indent="-342900" algn="l">
                        <a:spcBef>
                          <a:spcPts val="0"/>
                        </a:spcBef>
                        <a:spcAft>
                          <a:spcPts val="0"/>
                        </a:spcAft>
                        <a:buSzPts val="1000"/>
                        <a:buFont typeface="Symbol" panose="05050102010706020507" pitchFamily="18" charset="2"/>
                        <a:buChar char=""/>
                      </a:pPr>
                      <a:r>
                        <a:rPr lang="en-US" sz="14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effectLst/>
                        </a:rPr>
                        <a:t>If titer is provided, date of positive titer is required and information will include: “immune,” “positive” or number that when compared to range given on record indicates the student is positive/immune; OR </a:t>
                      </a:r>
                      <a:endParaRPr lang="en-US" sz="14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rgbClr val="FFFF00"/>
                    </a:solidFill>
                  </a:tcPr>
                </a:tc>
              </a:tr>
            </a:tbl>
          </a:graphicData>
        </a:graphic>
      </p:graphicFrame>
      <p:graphicFrame>
        <p:nvGraphicFramePr>
          <p:cNvPr id="4" name="Table 3"/>
          <p:cNvGraphicFramePr>
            <a:graphicFrameLocks noGrp="1"/>
          </p:cNvGraphicFramePr>
          <p:nvPr>
            <p:extLst/>
          </p:nvPr>
        </p:nvGraphicFramePr>
        <p:xfrm>
          <a:off x="152400" y="5105400"/>
          <a:ext cx="8839200" cy="1295400"/>
        </p:xfrm>
        <a:graphic>
          <a:graphicData uri="http://schemas.openxmlformats.org/drawingml/2006/table">
            <a:tbl>
              <a:tblPr>
                <a:tableStyleId>{5C22544A-7EE6-4342-B048-85BDC9FD1C3A}</a:tableStyleId>
              </a:tblPr>
              <a:tblGrid>
                <a:gridCol w="8839200"/>
              </a:tblGrid>
              <a:tr h="12954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rgbClr val="FFFF00"/>
                    </a:solidFill>
                  </a:tcPr>
                </a:tc>
              </a:tr>
            </a:tbl>
          </a:graphicData>
        </a:graphic>
      </p:graphicFrame>
    </p:spTree>
    <p:extLst>
      <p:ext uri="{BB962C8B-B14F-4D97-AF65-F5344CB8AC3E}">
        <p14:creationId xmlns:p14="http://schemas.microsoft.com/office/powerpoint/2010/main" val="2813971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228599"/>
          <a:ext cx="8686800" cy="4178300"/>
        </p:xfrm>
        <a:graphic>
          <a:graphicData uri="http://schemas.openxmlformats.org/drawingml/2006/table">
            <a:tbl>
              <a:tblPr>
                <a:tableStyleId>{5C22544A-7EE6-4342-B048-85BDC9FD1C3A}</a:tableStyleId>
              </a:tblPr>
              <a:tblGrid>
                <a:gridCol w="8686800"/>
              </a:tblGrid>
              <a:tr h="4178300">
                <a:tc>
                  <a:txBody>
                    <a:bodyPr/>
                    <a:lstStyle/>
                    <a:p>
                      <a:pPr marL="0" marR="0" algn="l">
                        <a:spcBef>
                          <a:spcPts val="0"/>
                        </a:spcBef>
                        <a:spcAft>
                          <a:spcPts val="0"/>
                        </a:spcAft>
                      </a:pPr>
                      <a:r>
                        <a:rPr lang="en-US" sz="2000" b="1" u="sng" dirty="0">
                          <a:effectLst/>
                        </a:rPr>
                        <a:t>Compliance may be obtained by providing: </a:t>
                      </a:r>
                      <a:endParaRPr lang="en-US" sz="2000" b="1" u="sng" dirty="0" smtClean="0">
                        <a:effectLst/>
                      </a:endParaRPr>
                    </a:p>
                    <a:p>
                      <a:pPr marL="0" marR="0" algn="l">
                        <a:spcBef>
                          <a:spcPts val="0"/>
                        </a:spcBef>
                        <a:spcAft>
                          <a:spcPts val="110"/>
                        </a:spcAft>
                      </a:pPr>
                      <a:r>
                        <a:rPr lang="en-US" sz="1600" dirty="0" smtClean="0">
                          <a:effectLst/>
                        </a:rPr>
                        <a:t>1</a:t>
                      </a:r>
                      <a:r>
                        <a:rPr lang="en-US" sz="1600" dirty="0">
                          <a:effectLst/>
                        </a:rPr>
                        <a:t>. Evidence of three Hepatitis B vaccines; OR </a:t>
                      </a:r>
                    </a:p>
                    <a:p>
                      <a:pPr marL="0" marR="0" algn="l">
                        <a:spcBef>
                          <a:spcPts val="0"/>
                        </a:spcBef>
                        <a:spcAft>
                          <a:spcPts val="0"/>
                        </a:spcAft>
                      </a:pPr>
                      <a:r>
                        <a:rPr lang="en-US" sz="1600" dirty="0">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effectLst/>
                        </a:rPr>
                        <a:t> </a:t>
                      </a:r>
                    </a:p>
                    <a:p>
                      <a:pPr marL="0" marR="0" algn="l">
                        <a:spcBef>
                          <a:spcPts val="0"/>
                        </a:spcBef>
                        <a:spcAft>
                          <a:spcPts val="0"/>
                        </a:spcAft>
                      </a:pPr>
                      <a:r>
                        <a:rPr lang="en-US" sz="1800" b="1" u="sng" dirty="0">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effectLst/>
                        </a:rPr>
                        <a:t>Student’s Name </a:t>
                      </a:r>
                    </a:p>
                    <a:p>
                      <a:pPr marL="285750" marR="0" indent="-285750" algn="l">
                        <a:spcBef>
                          <a:spcPts val="0"/>
                        </a:spcBef>
                        <a:spcAft>
                          <a:spcPts val="170"/>
                        </a:spcAft>
                        <a:buFont typeface="Arial" panose="020B0604020202020204" pitchFamily="34" charset="0"/>
                        <a:buChar char="•"/>
                      </a:pPr>
                      <a:r>
                        <a:rPr lang="en-US" sz="1800" dirty="0">
                          <a:effectLst/>
                        </a:rPr>
                        <a:t>Student’s date of birth </a:t>
                      </a:r>
                    </a:p>
                    <a:p>
                      <a:pPr marL="285750" marR="0" indent="-285750" algn="l">
                        <a:spcBef>
                          <a:spcPts val="0"/>
                        </a:spcBef>
                        <a:spcAft>
                          <a:spcPts val="170"/>
                        </a:spcAft>
                        <a:buFont typeface="Arial" panose="020B0604020202020204" pitchFamily="34" charset="0"/>
                        <a:buChar char="•"/>
                      </a:pPr>
                      <a:r>
                        <a:rPr lang="en-US" sz="1800" dirty="0">
                          <a:effectLst/>
                        </a:rPr>
                        <a:t>Dates of HEP B shots; AND </a:t>
                      </a:r>
                    </a:p>
                    <a:p>
                      <a:pPr marL="285750" marR="0" indent="-285750" algn="l">
                        <a:spcBef>
                          <a:spcPts val="0"/>
                        </a:spcBef>
                        <a:spcAft>
                          <a:spcPts val="170"/>
                        </a:spcAft>
                        <a:buFont typeface="Arial" panose="020B0604020202020204" pitchFamily="34" charset="0"/>
                        <a:buChar char="•"/>
                      </a:pPr>
                      <a:r>
                        <a:rPr lang="en-US" sz="1800" dirty="0">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effectLst/>
                        </a:rPr>
                        <a:t> </a:t>
                      </a:r>
                    </a:p>
                    <a:p>
                      <a:pPr marL="0" marR="0" algn="l">
                        <a:spcBef>
                          <a:spcPts val="0"/>
                        </a:spcBef>
                        <a:spcAft>
                          <a:spcPts val="170"/>
                        </a:spcAft>
                      </a:pPr>
                      <a:r>
                        <a:rPr lang="en-US" sz="1800" dirty="0">
                          <a:effectLst/>
                        </a:rPr>
                        <a:t>Subsequent Requirement:  If only two initial vaccines obtained, Hepatitis B third dose due 6 months after the 1</a:t>
                      </a:r>
                      <a:r>
                        <a:rPr lang="en-US" sz="1800" baseline="30000" dirty="0">
                          <a:effectLst/>
                        </a:rPr>
                        <a:t>st</a:t>
                      </a:r>
                      <a:r>
                        <a:rPr lang="en-US" sz="1800" dirty="0">
                          <a:effectLst/>
                        </a:rPr>
                        <a:t> dose.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tr>
            </a:tbl>
          </a:graphicData>
        </a:graphic>
      </p:graphicFrame>
      <p:sp>
        <p:nvSpPr>
          <p:cNvPr id="3" name="Title 2"/>
          <p:cNvSpPr>
            <a:spLocks noGrp="1"/>
          </p:cNvSpPr>
          <p:nvPr>
            <p:ph type="title"/>
          </p:nvPr>
        </p:nvSpPr>
        <p:spPr>
          <a:xfrm>
            <a:off x="777240" y="4572000"/>
            <a:ext cx="7543800" cy="1371600"/>
          </a:xfrm>
        </p:spPr>
        <p:txBody>
          <a:bodyPr/>
          <a:lstStyle/>
          <a:p>
            <a:r>
              <a:rPr lang="en-US" sz="4000" b="1" u="sng" dirty="0" smtClean="0">
                <a:solidFill>
                  <a:srgbClr val="FFFF00"/>
                </a:solidFill>
              </a:rPr>
              <a:t>HEPATITIS B</a:t>
            </a:r>
            <a:r>
              <a:rPr lang="en-US" sz="4000" dirty="0" smtClean="0"/>
              <a:t/>
            </a:r>
            <a:br>
              <a:rPr lang="en-US" sz="4000" dirty="0" smtClean="0"/>
            </a:br>
            <a:r>
              <a:rPr lang="en-US" sz="4000" dirty="0" smtClean="0"/>
              <a:t> </a:t>
            </a:r>
            <a:r>
              <a:rPr lang="en-US" sz="4000" dirty="0" smtClean="0">
                <a:solidFill>
                  <a:srgbClr val="92D050"/>
                </a:solidFill>
              </a:rPr>
              <a:t>(Positive titer not accepted)</a:t>
            </a:r>
            <a:endParaRPr lang="en-US" sz="4000" dirty="0">
              <a:solidFill>
                <a:srgbClr val="92D050"/>
              </a:solidFill>
            </a:endParaRPr>
          </a:p>
        </p:txBody>
      </p:sp>
    </p:spTree>
    <p:extLst>
      <p:ext uri="{BB962C8B-B14F-4D97-AF65-F5344CB8AC3E}">
        <p14:creationId xmlns:p14="http://schemas.microsoft.com/office/powerpoint/2010/main" val="2560820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p:spPr>
        <p:txBody>
          <a:bodyPr/>
          <a:lstStyle/>
          <a:p>
            <a:pPr algn="ctr"/>
            <a:r>
              <a:rPr lang="en-US" dirty="0" smtClean="0"/>
              <a:t>Tuberculosis Test</a:t>
            </a:r>
            <a:endParaRPr lang="en-US" dirty="0"/>
          </a:p>
        </p:txBody>
      </p:sp>
      <p:sp>
        <p:nvSpPr>
          <p:cNvPr id="3" name="Content Placeholder 2"/>
          <p:cNvSpPr>
            <a:spLocks noGrp="1"/>
          </p:cNvSpPr>
          <p:nvPr>
            <p:ph sz="quarter" idx="13"/>
          </p:nvPr>
        </p:nvSpPr>
        <p:spPr>
          <a:xfrm>
            <a:off x="838200" y="1219200"/>
            <a:ext cx="3273552" cy="4953000"/>
          </a:xfrm>
        </p:spPr>
        <p:txBody>
          <a:bodyPr>
            <a:normAutofit/>
          </a:bodyPr>
          <a:lstStyle/>
          <a:p>
            <a:r>
              <a:rPr lang="en-US" dirty="0" smtClean="0"/>
              <a:t>You must obtain a </a:t>
            </a:r>
            <a:r>
              <a:rPr lang="en-US" b="1" u="sng" dirty="0" err="1" smtClean="0"/>
              <a:t>TWO-step</a:t>
            </a:r>
            <a:r>
              <a:rPr lang="en-US" dirty="0" smtClean="0"/>
              <a:t> TB test. Each year you will have to renew it with a one-step TB test.</a:t>
            </a:r>
          </a:p>
          <a:p>
            <a:pPr marL="18288" indent="0">
              <a:buNone/>
            </a:pPr>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1370944"/>
            <a:ext cx="4250895" cy="48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250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1524000"/>
          </a:xfrm>
        </p:spPr>
        <p:txBody>
          <a:bodyPr/>
          <a:lstStyle/>
          <a:p>
            <a:pPr algn="ctr"/>
            <a:r>
              <a:rPr lang="en-US" sz="4400" dirty="0"/>
              <a:t>Commitment to Behavioral Standard in Patient </a:t>
            </a:r>
            <a:r>
              <a:rPr lang="en-US" sz="4400" dirty="0" smtClean="0"/>
              <a:t>Care</a:t>
            </a:r>
            <a:endParaRPr lang="en-US" sz="4400" dirty="0"/>
          </a:p>
        </p:txBody>
      </p:sp>
      <p:sp>
        <p:nvSpPr>
          <p:cNvPr id="3" name="Content Placeholder 2"/>
          <p:cNvSpPr>
            <a:spLocks noGrp="1"/>
          </p:cNvSpPr>
          <p:nvPr>
            <p:ph sz="quarter" idx="13"/>
          </p:nvPr>
        </p:nvSpPr>
        <p:spPr>
          <a:xfrm>
            <a:off x="533400" y="2286000"/>
            <a:ext cx="3246120" cy="3532632"/>
          </a:xfrm>
        </p:spPr>
        <p:txBody>
          <a:bodyPr/>
          <a:lstStyle/>
          <a:p>
            <a:r>
              <a:rPr lang="en-US" dirty="0" smtClean="0"/>
              <a:t>In Castle Branch, there is a link to this document. Follow this link or click </a:t>
            </a:r>
            <a:r>
              <a:rPr lang="en-US" dirty="0" smtClean="0">
                <a:hlinkClick r:id="rId3"/>
              </a:rPr>
              <a:t>here</a:t>
            </a:r>
            <a:r>
              <a:rPr lang="en-US" dirty="0" smtClean="0"/>
              <a:t> to go to the document.</a:t>
            </a:r>
          </a:p>
          <a:p>
            <a:r>
              <a:rPr lang="en-US" dirty="0" smtClean="0"/>
              <a:t>You will need to print, read, and sign this document. Then, scan it and upload it to Castle Branch.</a:t>
            </a:r>
            <a:endParaRPr lang="en-US" dirty="0"/>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914400"/>
          </a:xfrm>
        </p:spPr>
        <p:txBody>
          <a:bodyPr/>
          <a:lstStyle/>
          <a:p>
            <a:pPr algn="ctr"/>
            <a:r>
              <a:rPr lang="en-US" dirty="0" smtClean="0"/>
              <a:t>  CPR Certification</a:t>
            </a:r>
            <a:endParaRPr lang="en-US" dirty="0"/>
          </a:p>
        </p:txBody>
      </p:sp>
      <p:sp>
        <p:nvSpPr>
          <p:cNvPr id="3" name="Content Placeholder 2"/>
          <p:cNvSpPr>
            <a:spLocks noGrp="1"/>
          </p:cNvSpPr>
          <p:nvPr>
            <p:ph sz="quarter" idx="13"/>
          </p:nvPr>
        </p:nvSpPr>
        <p:spPr>
          <a:xfrm>
            <a:off x="838200" y="1219200"/>
            <a:ext cx="7315200" cy="5181600"/>
          </a:xfrm>
        </p:spPr>
        <p:txBody>
          <a:bodyPr>
            <a:normAutofit/>
          </a:bodyPr>
          <a:lstStyle/>
          <a:p>
            <a:r>
              <a:rPr lang="en-US" dirty="0" smtClean="0"/>
              <a:t>Acceptable documents:</a:t>
            </a:r>
          </a:p>
          <a:p>
            <a:pPr lvl="1"/>
            <a:r>
              <a:rPr lang="en-US" dirty="0" smtClean="0"/>
              <a:t>American </a:t>
            </a:r>
            <a:r>
              <a:rPr lang="en-US" dirty="0"/>
              <a:t>Heart Association </a:t>
            </a:r>
            <a:r>
              <a:rPr lang="en-US" b="1" u="sng" dirty="0" smtClean="0">
                <a:solidFill>
                  <a:srgbClr val="FF0000"/>
                </a:solidFill>
              </a:rPr>
              <a:t>Basic Life Support</a:t>
            </a:r>
            <a:r>
              <a:rPr lang="en-US" b="1" dirty="0" smtClean="0">
                <a:solidFill>
                  <a:srgbClr val="FF0000"/>
                </a:solidFill>
              </a:rPr>
              <a:t>  </a:t>
            </a:r>
            <a:r>
              <a:rPr lang="en-US" dirty="0" smtClean="0"/>
              <a:t>OR</a:t>
            </a:r>
            <a:endParaRPr lang="en-US" dirty="0"/>
          </a:p>
          <a:p>
            <a:pPr lvl="1"/>
            <a:r>
              <a:rPr lang="en-US" dirty="0"/>
              <a:t>American Red Cross </a:t>
            </a:r>
            <a:r>
              <a:rPr lang="en-US" dirty="0" smtClean="0">
                <a:solidFill>
                  <a:srgbClr val="FF0000"/>
                </a:solidFill>
              </a:rPr>
              <a:t>BLS/CPR for Healthcare Providers</a:t>
            </a:r>
          </a:p>
          <a:p>
            <a:pPr lvl="1"/>
            <a:r>
              <a:rPr lang="en-US" dirty="0" smtClean="0">
                <a:solidFill>
                  <a:srgbClr val="FFFF00"/>
                </a:solidFill>
              </a:rPr>
              <a:t>Must be an in-person course (not online)</a:t>
            </a:r>
            <a:endParaRPr lang="en-US" dirty="0">
              <a:solidFill>
                <a:srgbClr val="FFFF00"/>
              </a:solidFill>
            </a:endParaRPr>
          </a:p>
          <a:p>
            <a:r>
              <a:rPr lang="en-US" dirty="0" smtClean="0"/>
              <a:t>A copy </a:t>
            </a:r>
            <a:r>
              <a:rPr lang="en-US" dirty="0"/>
              <a:t>of BOTH the front and the back of your card is required and the card MUST be signed</a:t>
            </a:r>
            <a:r>
              <a:rPr lang="en-US" dirty="0" smtClean="0"/>
              <a:t>.</a:t>
            </a:r>
          </a:p>
          <a:p>
            <a:r>
              <a:rPr lang="en-US" dirty="0" smtClean="0"/>
              <a:t>More information can be found at the following links:</a:t>
            </a:r>
          </a:p>
          <a:p>
            <a:pPr lvl="1"/>
            <a:r>
              <a:rPr lang="en-US" dirty="0" smtClean="0">
                <a:hlinkClick r:id="rId3"/>
              </a:rPr>
              <a:t>http</a:t>
            </a:r>
            <a:r>
              <a:rPr lang="en-US" dirty="0">
                <a:hlinkClick r:id="rId3"/>
              </a:rPr>
              <a:t>://</a:t>
            </a:r>
            <a:r>
              <a:rPr lang="en-US" dirty="0" smtClean="0">
                <a:hlinkClick r:id="rId3"/>
              </a:rPr>
              <a:t>www.redcross.org/take-a-class/bls</a:t>
            </a:r>
            <a:r>
              <a:rPr lang="en-US" dirty="0" smtClean="0"/>
              <a:t> </a:t>
            </a:r>
            <a:endParaRPr lang="en-US" dirty="0"/>
          </a:p>
          <a:p>
            <a:pPr lvl="1"/>
            <a:r>
              <a:rPr lang="en-US" dirty="0">
                <a:hlinkClick r:id="rId4"/>
              </a:rPr>
              <a:t>http://</a:t>
            </a:r>
            <a:r>
              <a:rPr lang="en-US" dirty="0" smtClean="0">
                <a:hlinkClick r:id="rId4"/>
              </a:rPr>
              <a:t>cpr.heart.org/AHAECC/CPRAndECC/Training/HealthcareProfessional/BasicLifeSupportBLS/UCM_473189_Basic-Life-Support-BLS.jsp</a:t>
            </a:r>
            <a:r>
              <a:rPr lang="en-US" dirty="0" smtClean="0"/>
              <a:t> </a:t>
            </a:r>
          </a:p>
        </p:txBody>
      </p:sp>
      <p:sp>
        <p:nvSpPr>
          <p:cNvPr id="4" name="Content Placeholder 3"/>
          <p:cNvSpPr>
            <a:spLocks noGrp="1"/>
          </p:cNvSpPr>
          <p:nvPr>
            <p:ph sz="quarter" idx="14"/>
          </p:nvPr>
        </p:nvSpPr>
        <p:spPr>
          <a:xfrm flipH="1">
            <a:off x="9905999" y="658368"/>
            <a:ext cx="152401" cy="3432175"/>
          </a:xfrm>
        </p:spPr>
        <p:txBody>
          <a:bodyPr/>
          <a:lstStyle/>
          <a:p>
            <a:endParaRPr lang="en-US" dirty="0"/>
          </a:p>
        </p:txBody>
      </p:sp>
    </p:spTree>
    <p:extLst>
      <p:ext uri="{BB962C8B-B14F-4D97-AF65-F5344CB8AC3E}">
        <p14:creationId xmlns:p14="http://schemas.microsoft.com/office/powerpoint/2010/main" val="95085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543800" cy="914400"/>
          </a:xfrm>
        </p:spPr>
        <p:txBody>
          <a:bodyPr/>
          <a:lstStyle/>
          <a:p>
            <a:pPr algn="ctr"/>
            <a:r>
              <a:rPr lang="en-US" dirty="0" smtClean="0"/>
              <a:t>First Aid Certification</a:t>
            </a:r>
            <a:endParaRPr lang="en-US" dirty="0"/>
          </a:p>
        </p:txBody>
      </p:sp>
      <p:sp>
        <p:nvSpPr>
          <p:cNvPr id="3" name="Content Placeholder 2"/>
          <p:cNvSpPr>
            <a:spLocks noGrp="1"/>
          </p:cNvSpPr>
          <p:nvPr>
            <p:ph sz="quarter" idx="13"/>
          </p:nvPr>
        </p:nvSpPr>
        <p:spPr>
          <a:xfrm>
            <a:off x="1143000" y="2209800"/>
            <a:ext cx="3273552" cy="3429000"/>
          </a:xfrm>
        </p:spPr>
        <p:txBody>
          <a:bodyPr/>
          <a:lstStyle/>
          <a:p>
            <a:r>
              <a:rPr lang="en-US" dirty="0"/>
              <a:t>Upload copy of your current First Aid Certification card, front &amp; back. Certification must be through the American Red Cross, American Heart Association or a comparable class.</a:t>
            </a:r>
          </a:p>
        </p:txBody>
      </p:sp>
      <p:pic>
        <p:nvPicPr>
          <p:cNvPr id="2051"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19600" y="2590800"/>
            <a:ext cx="4037254" cy="250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980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914400"/>
          </a:xfrm>
        </p:spPr>
        <p:txBody>
          <a:bodyPr/>
          <a:lstStyle/>
          <a:p>
            <a:pPr algn="ctr"/>
            <a:r>
              <a:rPr lang="en-US" dirty="0" smtClean="0"/>
              <a:t>Physical Examination</a:t>
            </a:r>
            <a:endParaRPr lang="en-US" dirty="0"/>
          </a:p>
        </p:txBody>
      </p:sp>
      <p:sp>
        <p:nvSpPr>
          <p:cNvPr id="3" name="Content Placeholder 2"/>
          <p:cNvSpPr>
            <a:spLocks noGrp="1"/>
          </p:cNvSpPr>
          <p:nvPr>
            <p:ph sz="quarter" idx="13"/>
          </p:nvPr>
        </p:nvSpPr>
        <p:spPr>
          <a:xfrm>
            <a:off x="990600" y="1676400"/>
            <a:ext cx="7239000" cy="4343400"/>
          </a:xfrm>
        </p:spPr>
        <p:txBody>
          <a:bodyPr>
            <a:normAutofit/>
          </a:bodyPr>
          <a:lstStyle/>
          <a:p>
            <a:r>
              <a:rPr lang="en-US" dirty="0"/>
              <a:t>Upload documentation of your completed physical examination. The form must be completed and signed by a medical professional, be completed within the past 12 months, AND must be completed on the 2 page form available for download from the following link. </a:t>
            </a:r>
            <a:r>
              <a:rPr lang="en-US" dirty="0" smtClean="0"/>
              <a:t/>
            </a:r>
            <a:br>
              <a:rPr lang="en-US" dirty="0" smtClean="0"/>
            </a:br>
            <a:endParaRPr lang="en-US" dirty="0"/>
          </a:p>
          <a:p>
            <a:pPr marL="18288" indent="0" algn="ctr">
              <a:buNone/>
            </a:pPr>
            <a:r>
              <a:rPr lang="en-US" dirty="0">
                <a:hlinkClick r:id="rId3"/>
              </a:rPr>
              <a:t>http://</a:t>
            </a:r>
            <a:r>
              <a:rPr lang="en-US" dirty="0" smtClean="0">
                <a:hlinkClick r:id="rId3"/>
              </a:rPr>
              <a:t>www.uky.edu/chs/sites/chs.uky.edu/files/UK%20Student%20Health%20Record%20FINAL.pdf</a:t>
            </a:r>
            <a:r>
              <a:rPr lang="en-US" dirty="0" smtClean="0"/>
              <a:t> </a:t>
            </a:r>
            <a:endParaRPr lang="en-US" dirty="0"/>
          </a:p>
        </p:txBody>
      </p:sp>
    </p:spTree>
    <p:extLst>
      <p:ext uri="{BB962C8B-B14F-4D97-AF65-F5344CB8AC3E}">
        <p14:creationId xmlns:p14="http://schemas.microsoft.com/office/powerpoint/2010/main" val="68682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6934200" cy="4267199"/>
          </a:xfrm>
        </p:spPr>
        <p:txBody>
          <a:bodyPr>
            <a:normAutofit fontScale="77500" lnSpcReduction="20000"/>
          </a:bodyPr>
          <a:lstStyle/>
          <a:p>
            <a:r>
              <a:rPr lang="en-US" sz="2400" dirty="0" smtClean="0"/>
              <a:t>Full Background Check</a:t>
            </a:r>
          </a:p>
          <a:p>
            <a:r>
              <a:rPr lang="en-US" sz="2400" dirty="0" smtClean="0"/>
              <a:t>10 Panel Drug Screening</a:t>
            </a:r>
          </a:p>
          <a:p>
            <a:r>
              <a:rPr lang="en-US" sz="2400" dirty="0" smtClean="0"/>
              <a:t>Clinical Requirements:</a:t>
            </a:r>
          </a:p>
          <a:p>
            <a:pPr lvl="1"/>
            <a:r>
              <a:rPr lang="en-US" sz="2400" dirty="0" smtClean="0"/>
              <a:t>Health Insurance</a:t>
            </a:r>
          </a:p>
          <a:p>
            <a:pPr lvl="1"/>
            <a:r>
              <a:rPr lang="en-US" sz="2400" dirty="0" smtClean="0"/>
              <a:t>Influenza Shot</a:t>
            </a:r>
          </a:p>
          <a:p>
            <a:pPr lvl="1"/>
            <a:r>
              <a:rPr lang="en-US" sz="2400" dirty="0" smtClean="0"/>
              <a:t>Compliance Form</a:t>
            </a:r>
          </a:p>
          <a:p>
            <a:pPr lvl="1"/>
            <a:r>
              <a:rPr lang="en-US" sz="2400" dirty="0" smtClean="0"/>
              <a:t>Commitment to Behavioral Standard in Patient Care</a:t>
            </a:r>
          </a:p>
          <a:p>
            <a:pPr lvl="1"/>
            <a:r>
              <a:rPr lang="en-US" sz="2400" dirty="0" smtClean="0"/>
              <a:t>Tuberculosis Two-Step Skin Test</a:t>
            </a:r>
          </a:p>
          <a:p>
            <a:pPr lvl="1"/>
            <a:r>
              <a:rPr lang="en-US" sz="2400" dirty="0" smtClean="0"/>
              <a:t>CPR Certification</a:t>
            </a:r>
          </a:p>
          <a:p>
            <a:pPr lvl="1"/>
            <a:r>
              <a:rPr lang="en-US" sz="2400" dirty="0" smtClean="0"/>
              <a:t>First Aid Certification</a:t>
            </a:r>
          </a:p>
          <a:p>
            <a:pPr lvl="1"/>
            <a:r>
              <a:rPr lang="en-US" sz="2400" dirty="0" smtClean="0"/>
              <a:t>Physical Examination</a:t>
            </a:r>
          </a:p>
          <a:p>
            <a:pPr lvl="1"/>
            <a:r>
              <a:rPr lang="en-US" sz="2400" dirty="0" smtClean="0"/>
              <a:t>Bloodborne Pathogens Certification</a:t>
            </a:r>
          </a:p>
          <a:p>
            <a:pPr lvl="1"/>
            <a:r>
              <a:rPr lang="en-US" sz="2400" dirty="0" smtClean="0"/>
              <a:t>Discrimination and Harassment Training</a:t>
            </a:r>
          </a:p>
          <a:p>
            <a:pPr lvl="1"/>
            <a:r>
              <a:rPr lang="en-US" sz="2400" dirty="0" smtClean="0"/>
              <a:t>HIPAA training</a:t>
            </a:r>
          </a:p>
        </p:txBody>
      </p:sp>
      <p:sp>
        <p:nvSpPr>
          <p:cNvPr id="2" name="Title 1"/>
          <p:cNvSpPr>
            <a:spLocks noGrp="1"/>
          </p:cNvSpPr>
          <p:nvPr>
            <p:ph type="title"/>
          </p:nvPr>
        </p:nvSpPr>
        <p:spPr>
          <a:xfrm>
            <a:off x="533400" y="457200"/>
            <a:ext cx="7543800" cy="914400"/>
          </a:xfrm>
        </p:spPr>
        <p:txBody>
          <a:bodyPr>
            <a:normAutofit/>
          </a:bodyPr>
          <a:lstStyle/>
          <a:p>
            <a:pPr algn="ctr"/>
            <a:r>
              <a:rPr lang="en-US" dirty="0" smtClean="0"/>
              <a:t>Requirements</a:t>
            </a:r>
            <a:endParaRPr lang="en-US" dirty="0"/>
          </a:p>
        </p:txBody>
      </p:sp>
    </p:spTree>
    <p:extLst>
      <p:ext uri="{BB962C8B-B14F-4D97-AF65-F5344CB8AC3E}">
        <p14:creationId xmlns:p14="http://schemas.microsoft.com/office/powerpoint/2010/main" val="4077555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559040" cy="914400"/>
          </a:xfrm>
        </p:spPr>
        <p:txBody>
          <a:bodyPr/>
          <a:lstStyle/>
          <a:p>
            <a:pPr algn="ctr"/>
            <a:r>
              <a:rPr lang="en-US" dirty="0" smtClean="0"/>
              <a:t>Bloodborne</a:t>
            </a:r>
            <a:r>
              <a:rPr lang="en-US" dirty="0"/>
              <a:t> </a:t>
            </a:r>
            <a:r>
              <a:rPr lang="en-US" dirty="0" smtClean="0"/>
              <a:t>Pathogens Training Certification</a:t>
            </a:r>
            <a:endParaRPr lang="en-US" dirty="0"/>
          </a:p>
        </p:txBody>
      </p:sp>
      <p:sp>
        <p:nvSpPr>
          <p:cNvPr id="3" name="Content Placeholder 2"/>
          <p:cNvSpPr>
            <a:spLocks noGrp="1"/>
          </p:cNvSpPr>
          <p:nvPr>
            <p:ph sz="quarter" idx="13"/>
          </p:nvPr>
        </p:nvSpPr>
        <p:spPr>
          <a:xfrm>
            <a:off x="838200" y="2209800"/>
            <a:ext cx="7391400" cy="3429000"/>
          </a:xfrm>
        </p:spPr>
        <p:txBody>
          <a:bodyPr>
            <a:normAutofit/>
          </a:bodyPr>
          <a:lstStyle/>
          <a:p>
            <a:r>
              <a:rPr lang="en-US" dirty="0" smtClean="0"/>
              <a:t>This </a:t>
            </a:r>
            <a:r>
              <a:rPr lang="en-US" dirty="0"/>
              <a:t>training will occur during the summer after your first </a:t>
            </a:r>
            <a:r>
              <a:rPr lang="en-US" dirty="0" smtClean="0"/>
              <a:t>year, so it will be due at the beginning of your second year.</a:t>
            </a:r>
          </a:p>
          <a:p>
            <a:pPr marL="18288" indent="0">
              <a:buNone/>
            </a:pPr>
            <a:endParaRPr lang="en-US" dirty="0" smtClean="0"/>
          </a:p>
          <a:p>
            <a:r>
              <a:rPr lang="en-US" dirty="0" smtClean="0"/>
              <a:t>When you complete </a:t>
            </a:r>
            <a:r>
              <a:rPr lang="en-US" dirty="0"/>
              <a:t>the Bloodborne Pathogens </a:t>
            </a:r>
            <a:r>
              <a:rPr lang="en-US" dirty="0" smtClean="0"/>
              <a:t>training, upload </a:t>
            </a:r>
            <a:r>
              <a:rPr lang="en-US" dirty="0"/>
              <a:t>copy of your UK </a:t>
            </a:r>
            <a:r>
              <a:rPr lang="en-US" dirty="0" smtClean="0"/>
              <a:t>certificate </a:t>
            </a:r>
            <a:r>
              <a:rPr lang="en-US" dirty="0"/>
              <a:t>to this requirement. Student name must be included</a:t>
            </a:r>
            <a:r>
              <a:rPr lang="en-US" dirty="0" smtClean="0"/>
              <a:t>.</a:t>
            </a:r>
          </a:p>
        </p:txBody>
      </p:sp>
    </p:spTree>
    <p:extLst>
      <p:ext uri="{BB962C8B-B14F-4D97-AF65-F5344CB8AC3E}">
        <p14:creationId xmlns:p14="http://schemas.microsoft.com/office/powerpoint/2010/main" val="2640358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219200"/>
          </a:xfrm>
        </p:spPr>
        <p:txBody>
          <a:bodyPr/>
          <a:lstStyle/>
          <a:p>
            <a:pPr algn="ctr"/>
            <a:r>
              <a:rPr lang="en-US" sz="4000" dirty="0" smtClean="0"/>
              <a:t>HIPAA and Discrimination and Harassment Trainings</a:t>
            </a:r>
            <a:endParaRPr lang="en-US" sz="4000" dirty="0"/>
          </a:p>
        </p:txBody>
      </p:sp>
      <p:sp>
        <p:nvSpPr>
          <p:cNvPr id="3" name="Content Placeholder 2"/>
          <p:cNvSpPr>
            <a:spLocks noGrp="1"/>
          </p:cNvSpPr>
          <p:nvPr>
            <p:ph sz="quarter" idx="13"/>
          </p:nvPr>
        </p:nvSpPr>
        <p:spPr>
          <a:xfrm>
            <a:off x="381000" y="1676400"/>
            <a:ext cx="8458200" cy="4648200"/>
          </a:xfrm>
        </p:spPr>
        <p:txBody>
          <a:bodyPr>
            <a:normAutofit fontScale="92500"/>
          </a:bodyPr>
          <a:lstStyle/>
          <a:p>
            <a:r>
              <a:rPr lang="en-US" dirty="0" smtClean="0"/>
              <a:t>Go to </a:t>
            </a:r>
            <a:r>
              <a:rPr lang="en-US" dirty="0" smtClean="0">
                <a:hlinkClick r:id="rId3"/>
              </a:rPr>
              <a:t>this link</a:t>
            </a:r>
            <a:r>
              <a:rPr lang="en-US" dirty="0" smtClean="0"/>
              <a:t> and enroll in the Canvas course. (</a:t>
            </a:r>
            <a:r>
              <a:rPr lang="en-US" dirty="0" smtClean="0">
                <a:solidFill>
                  <a:srgbClr val="FFC000"/>
                </a:solidFill>
              </a:rPr>
              <a:t>NOTE: You will need your </a:t>
            </a:r>
            <a:r>
              <a:rPr lang="en-US" dirty="0" err="1" smtClean="0">
                <a:solidFill>
                  <a:srgbClr val="FFC000"/>
                </a:solidFill>
              </a:rPr>
              <a:t>LinkBlue</a:t>
            </a:r>
            <a:r>
              <a:rPr lang="en-US" dirty="0" smtClean="0">
                <a:solidFill>
                  <a:srgbClr val="FFC000"/>
                </a:solidFill>
              </a:rPr>
              <a:t> ID and password to do so. If you do not yet have it, you will have to wait until you do.</a:t>
            </a:r>
            <a:r>
              <a:rPr lang="en-US" dirty="0" smtClean="0"/>
              <a:t>) </a:t>
            </a:r>
          </a:p>
          <a:p>
            <a:r>
              <a:rPr lang="en-US" dirty="0" smtClean="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r>
              <a:rPr lang="en-US" dirty="0" smtClean="0"/>
              <a:t>Follow the same instructions for the Discrimination training. </a:t>
            </a:r>
          </a:p>
          <a:p>
            <a:r>
              <a:rPr lang="en-US" dirty="0" smtClean="0"/>
              <a:t>When both are complete, go to the “Grades” tab. You will then select the “Print Grades” option. Save the document as a PDF (you only need the first page that displays the two grades and your name).</a:t>
            </a:r>
          </a:p>
          <a:p>
            <a:r>
              <a:rPr lang="en-US" dirty="0" smtClean="0"/>
              <a:t>Upload this PDF for BOTH the HIPAA and Discrimination training requirements in Castle Branch. </a:t>
            </a:r>
            <a:endParaRPr lang="en-US" dirty="0"/>
          </a:p>
        </p:txBody>
      </p:sp>
    </p:spTree>
    <p:extLst>
      <p:ext uri="{BB962C8B-B14F-4D97-AF65-F5344CB8AC3E}">
        <p14:creationId xmlns:p14="http://schemas.microsoft.com/office/powerpoint/2010/main" val="257198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981200"/>
          </a:xfrm>
        </p:spPr>
        <p:txBody>
          <a:bodyPr/>
          <a:lstStyle/>
          <a:p>
            <a:pPr algn="ctr"/>
            <a:r>
              <a:rPr lang="en-US" sz="4000" dirty="0" smtClean="0"/>
              <a:t>The document you upload for the HIPAA and Discrimination training should look like this:</a:t>
            </a:r>
            <a:endParaRPr lang="en-US" sz="4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318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p:spPr>
        <p:txBody>
          <a:bodyPr/>
          <a:lstStyle/>
          <a:p>
            <a:r>
              <a:rPr lang="en-US" dirty="0" smtClean="0"/>
              <a:t>Important Notes</a:t>
            </a:r>
            <a:endParaRPr lang="en-US" dirty="0"/>
          </a:p>
        </p:txBody>
      </p:sp>
      <p:sp>
        <p:nvSpPr>
          <p:cNvPr id="3" name="Content Placeholder 2"/>
          <p:cNvSpPr>
            <a:spLocks noGrp="1"/>
          </p:cNvSpPr>
          <p:nvPr>
            <p:ph sz="quarter" idx="13"/>
          </p:nvPr>
        </p:nvSpPr>
        <p:spPr>
          <a:xfrm>
            <a:off x="762000" y="1295400"/>
            <a:ext cx="7543800" cy="4800600"/>
          </a:xfrm>
        </p:spPr>
        <p:txBody>
          <a:bodyPr>
            <a:normAutofit/>
          </a:bodyPr>
          <a:lstStyle/>
          <a:p>
            <a:r>
              <a:rPr lang="en-US" b="1" u="sng" dirty="0" smtClean="0">
                <a:solidFill>
                  <a:srgbClr val="FFC000"/>
                </a:solidFill>
              </a:rPr>
              <a:t>Pay attention to due dates!</a:t>
            </a:r>
            <a:r>
              <a:rPr lang="en-US" b="1" dirty="0" smtClean="0">
                <a:solidFill>
                  <a:srgbClr val="FFC000"/>
                </a:solidFill>
              </a:rPr>
              <a:t> </a:t>
            </a:r>
            <a:r>
              <a:rPr lang="en-US" dirty="0" smtClean="0"/>
              <a:t>If you do not complete the requirements in time, a hold could be placed on your UK account. </a:t>
            </a:r>
          </a:p>
          <a:p>
            <a:r>
              <a:rPr lang="en-US" dirty="0" smtClean="0"/>
              <a:t>If  Castle Branch rejects one of your submissions, </a:t>
            </a:r>
            <a:r>
              <a:rPr lang="en-US" b="1" u="sng" dirty="0" smtClean="0"/>
              <a:t>promptly</a:t>
            </a:r>
            <a:r>
              <a:rPr lang="en-US" dirty="0" smtClean="0"/>
              <a:t> address this. They will provide a reason for the rejection. If you still do not understand why a document is not being accepted, you can contact Tammy Jo Edge at tammy.edge@uky.edu</a:t>
            </a:r>
          </a:p>
          <a:p>
            <a:r>
              <a:rPr lang="en-US" dirty="0" smtClean="0"/>
              <a:t>Occasionally, flu shots get rejected if the flu season is not explicitly stated on the document. It is preferable for the date to be written on the document prior to uploading, but this can be overridden by Tammy </a:t>
            </a:r>
            <a:r>
              <a:rPr lang="en-US" smtClean="0"/>
              <a:t>Jo Edge if </a:t>
            </a:r>
            <a:r>
              <a:rPr lang="en-US" dirty="0" smtClean="0"/>
              <a:t>necessary. </a:t>
            </a:r>
            <a:r>
              <a:rPr lang="en-US" b="1" u="sng" dirty="0" smtClean="0"/>
              <a:t>CHECK FIRST</a:t>
            </a:r>
            <a:r>
              <a:rPr lang="en-US" dirty="0" smtClean="0"/>
              <a:t> to see if this is the reason a flu shot is rejected.</a:t>
            </a:r>
          </a:p>
        </p:txBody>
      </p:sp>
    </p:spTree>
    <p:extLst>
      <p:ext uri="{BB962C8B-B14F-4D97-AF65-F5344CB8AC3E}">
        <p14:creationId xmlns:p14="http://schemas.microsoft.com/office/powerpoint/2010/main" val="3493121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7543800" cy="914400"/>
          </a:xfrm>
        </p:spPr>
        <p:txBody>
          <a:bodyPr>
            <a:noAutofit/>
          </a:bodyPr>
          <a:lstStyle/>
          <a:p>
            <a:pPr algn="ctr"/>
            <a:r>
              <a:rPr lang="en-US" sz="3600" dirty="0" smtClean="0"/>
              <a:t>How to get started:</a:t>
            </a:r>
            <a:br>
              <a:rPr lang="en-US" sz="3600" dirty="0" smtClean="0"/>
            </a:br>
            <a:r>
              <a:rPr lang="en-US" sz="3600" dirty="0" smtClean="0"/>
              <a:t>Create an account on Castle Branch</a:t>
            </a:r>
            <a:endParaRPr lang="en-US" sz="3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20574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914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304800"/>
            <a:ext cx="3505200" cy="5816977"/>
          </a:xfrm>
          <a:prstGeom prst="rect">
            <a:avLst/>
          </a:prstGeom>
          <a:noFill/>
        </p:spPr>
        <p:txBody>
          <a:bodyPr wrap="square" rtlCol="0">
            <a:spAutoFit/>
          </a:bodyPr>
          <a:lstStyle/>
          <a:p>
            <a:pPr algn="ctr">
              <a:lnSpc>
                <a:spcPct val="150000"/>
              </a:lnSpc>
            </a:pPr>
            <a:r>
              <a:rPr lang="en-US" sz="1400" dirty="0" smtClean="0">
                <a:hlinkClick r:id="rId3"/>
              </a:rPr>
              <a:t>http</a:t>
            </a:r>
            <a:r>
              <a:rPr lang="en-US" sz="1400" dirty="0">
                <a:hlinkClick r:id="rId3"/>
              </a:rPr>
              <a:t>://uky-health.castlebranch.com</a:t>
            </a:r>
            <a:r>
              <a:rPr lang="en-US" sz="1400" dirty="0" smtClean="0">
                <a:hlinkClick r:id="rId3"/>
              </a:rPr>
              <a:t>/</a:t>
            </a:r>
            <a:r>
              <a:rPr lang="en-US" sz="1400" dirty="0" smtClean="0"/>
              <a:t>  </a:t>
            </a:r>
            <a:endParaRPr lang="en-US" sz="1400" dirty="0"/>
          </a:p>
          <a:p>
            <a:pPr marL="285750" indent="-285750">
              <a:lnSpc>
                <a:spcPct val="150000"/>
              </a:lnSpc>
              <a:buFont typeface="Arial" panose="020B0604020202020204" pitchFamily="34" charset="0"/>
              <a:buChar char="•"/>
            </a:pPr>
            <a:r>
              <a:rPr lang="en-US" dirty="0" smtClean="0"/>
              <a:t>Select “Place Order”</a:t>
            </a:r>
          </a:p>
          <a:p>
            <a:pPr marL="285750" indent="-285750">
              <a:lnSpc>
                <a:spcPct val="150000"/>
              </a:lnSpc>
              <a:buFont typeface="Arial" panose="020B0604020202020204" pitchFamily="34" charset="0"/>
              <a:buChar char="•"/>
            </a:pPr>
            <a:r>
              <a:rPr lang="en-US" dirty="0" smtClean="0"/>
              <a:t>Select “College of Health Sciences”</a:t>
            </a:r>
          </a:p>
          <a:p>
            <a:pPr marL="285750" indent="-285750">
              <a:lnSpc>
                <a:spcPct val="150000"/>
              </a:lnSpc>
              <a:buFont typeface="Arial" panose="020B0604020202020204" pitchFamily="34" charset="0"/>
              <a:buChar char="•"/>
            </a:pPr>
            <a:r>
              <a:rPr lang="en-US" dirty="0" smtClean="0"/>
              <a:t>Select “Doctor of Physical Therapy”</a:t>
            </a:r>
          </a:p>
          <a:p>
            <a:pPr marL="285750" indent="-285750">
              <a:lnSpc>
                <a:spcPct val="150000"/>
              </a:lnSpc>
              <a:buFont typeface="Arial" panose="020B0604020202020204" pitchFamily="34" charset="0"/>
              <a:buChar char="•"/>
            </a:pPr>
            <a:r>
              <a:rPr lang="en-US" dirty="0" smtClean="0"/>
              <a:t>Select “I need to order my initial Background Check, Drug Test, and Medical Document Manager”</a:t>
            </a:r>
          </a:p>
          <a:p>
            <a:pPr marL="285750" indent="-285750">
              <a:lnSpc>
                <a:spcPct val="150000"/>
              </a:lnSpc>
              <a:buFont typeface="Arial" panose="020B0604020202020204" pitchFamily="34" charset="0"/>
              <a:buChar char="•"/>
            </a:pPr>
            <a:r>
              <a:rPr lang="en-US" dirty="0" smtClean="0"/>
              <a:t>You will then be directed to review your order, and then enter your personal details </a:t>
            </a:r>
          </a:p>
          <a:p>
            <a:pPr marL="285750" indent="-285750">
              <a:lnSpc>
                <a:spcPct val="150000"/>
              </a:lnSpc>
              <a:buFont typeface="Arial" panose="020B0604020202020204" pitchFamily="34" charset="0"/>
              <a:buChar char="•"/>
            </a:pPr>
            <a:r>
              <a:rPr lang="en-US" b="1" dirty="0" smtClean="0"/>
              <a:t>The cost is $100.00</a:t>
            </a:r>
            <a:endParaRPr lang="en-US" b="1" dirty="0"/>
          </a:p>
        </p:txBody>
      </p:sp>
      <p:pic>
        <p:nvPicPr>
          <p:cNvPr id="5" name="Picture 4"/>
          <p:cNvPicPr/>
          <p:nvPr/>
        </p:nvPicPr>
        <p:blipFill rotWithShape="1">
          <a:blip r:embed="rId4"/>
          <a:srcRect l="2709" t="8812" r="75367" b="9961"/>
          <a:stretch/>
        </p:blipFill>
        <p:spPr bwMode="auto">
          <a:xfrm>
            <a:off x="762000" y="304800"/>
            <a:ext cx="3352800" cy="3276600"/>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3733800"/>
            <a:ext cx="4130675" cy="291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66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685801"/>
            <a:ext cx="7239000" cy="5638799"/>
          </a:xfrm>
        </p:spPr>
        <p:txBody>
          <a:bodyPr>
            <a:normAutofit/>
          </a:bodyPr>
          <a:lstStyle/>
          <a:p>
            <a:r>
              <a:rPr lang="en-US" sz="2800" dirty="0" smtClean="0"/>
              <a:t>Your background check will begin immediately upon purchasing. </a:t>
            </a:r>
          </a:p>
          <a:p>
            <a:pPr marL="18288" indent="0">
              <a:buNone/>
            </a:pPr>
            <a:endParaRPr lang="en-US" sz="2800" dirty="0" smtClean="0"/>
          </a:p>
          <a:p>
            <a:r>
              <a:rPr lang="en-US" sz="2800" dirty="0" smtClean="0"/>
              <a:t>Instructions for your Drug Screening will be provided within your Castle Branch “To Do List” within three business days. You will be able to download the registration form and locate a LabCorp near you to process the specimen. </a:t>
            </a:r>
            <a:r>
              <a:rPr lang="en-US" sz="2800" b="1" dirty="0" smtClean="0"/>
              <a:t>It is your responsibility to make sure that you allow enough time for us to receive the result prior to the start of courses.</a:t>
            </a:r>
            <a:endParaRPr lang="en-US" sz="2800" dirty="0"/>
          </a:p>
        </p:txBody>
      </p:sp>
    </p:spTree>
    <p:extLst>
      <p:ext uri="{BB962C8B-B14F-4D97-AF65-F5344CB8AC3E}">
        <p14:creationId xmlns:p14="http://schemas.microsoft.com/office/powerpoint/2010/main" val="2522503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543800" cy="4724400"/>
          </a:xfrm>
        </p:spPr>
        <p:txBody>
          <a:bodyPr>
            <a:normAutofit fontScale="77500" lnSpcReduction="20000"/>
          </a:bodyPr>
          <a:lstStyle/>
          <a:p>
            <a:pPr marL="18288" indent="0" algn="ctr">
              <a:buNone/>
            </a:pPr>
            <a:r>
              <a:rPr lang="en-US" sz="2800" b="1" dirty="0" smtClean="0">
                <a:solidFill>
                  <a:srgbClr val="FFC000"/>
                </a:solidFill>
              </a:rPr>
              <a:t>Your background check and drug screening are due before orientation in August</a:t>
            </a:r>
            <a:r>
              <a:rPr lang="en-US" sz="2800" dirty="0" smtClean="0"/>
              <a:t>. Make sure that you have enough time to get the results before this time. It can take a few days to process.</a:t>
            </a:r>
          </a:p>
          <a:p>
            <a:pPr marL="18288" indent="0" algn="ctr">
              <a:buNone/>
            </a:pPr>
            <a:endParaRPr lang="en-US" sz="2800" dirty="0"/>
          </a:p>
          <a:p>
            <a:pPr marL="18288" indent="0" algn="ctr">
              <a:buNone/>
            </a:pPr>
            <a:r>
              <a:rPr lang="en-US" sz="2800" dirty="0" smtClean="0">
                <a:solidFill>
                  <a:srgbClr val="FFC000"/>
                </a:solidFill>
              </a:rPr>
              <a:t>Your clinical requirements will be due at the end of your first fall semester</a:t>
            </a:r>
            <a:r>
              <a:rPr lang="en-US" sz="2800" dirty="0" smtClean="0"/>
              <a:t>, with the exception of the Bloodborne Pathogen Training and flu shot</a:t>
            </a:r>
            <a:r>
              <a:rPr lang="en-US" sz="2800" b="1" dirty="0" smtClean="0">
                <a:solidFill>
                  <a:srgbClr val="FFC000"/>
                </a:solidFill>
              </a:rPr>
              <a:t>. The flu shot is due November 1</a:t>
            </a:r>
            <a:r>
              <a:rPr lang="en-US" sz="2800" b="1" baseline="30000" dirty="0" smtClean="0">
                <a:solidFill>
                  <a:srgbClr val="FFC000"/>
                </a:solidFill>
              </a:rPr>
              <a:t>st</a:t>
            </a:r>
            <a:r>
              <a:rPr lang="en-US" sz="2800" dirty="0" smtClean="0"/>
              <a:t>. The Bloodborne Pathogen Training is due the following summer. You will receive more information about this later on.</a:t>
            </a:r>
          </a:p>
          <a:p>
            <a:pPr marL="18288" indent="0" algn="ctr">
              <a:buNone/>
            </a:pPr>
            <a:endParaRPr lang="en-US" sz="2800" dirty="0"/>
          </a:p>
          <a:p>
            <a:pPr marL="18288" indent="0" algn="ctr">
              <a:buNone/>
            </a:pPr>
            <a:r>
              <a:rPr lang="en-US" sz="2800" dirty="0" smtClean="0"/>
              <a:t>It is highly recommended that you begin gathering these materials as early as possible, especially if you are an out-of-state student or you are far from your primary health care provider. </a:t>
            </a:r>
            <a:endParaRPr lang="en-US" sz="2800" dirty="0"/>
          </a:p>
        </p:txBody>
      </p:sp>
      <p:sp>
        <p:nvSpPr>
          <p:cNvPr id="3" name="Title 2"/>
          <p:cNvSpPr>
            <a:spLocks noGrp="1"/>
          </p:cNvSpPr>
          <p:nvPr>
            <p:ph type="title"/>
          </p:nvPr>
        </p:nvSpPr>
        <p:spPr>
          <a:xfrm>
            <a:off x="762000" y="533400"/>
            <a:ext cx="7543800" cy="914400"/>
          </a:xfrm>
        </p:spPr>
        <p:txBody>
          <a:bodyPr/>
          <a:lstStyle/>
          <a:p>
            <a:pPr algn="ctr"/>
            <a:r>
              <a:rPr lang="en-US" dirty="0" smtClean="0"/>
              <a:t>Due Dates</a:t>
            </a:r>
            <a:endParaRPr lang="en-US" dirty="0"/>
          </a:p>
        </p:txBody>
      </p:sp>
    </p:spTree>
    <p:extLst>
      <p:ext uri="{BB962C8B-B14F-4D97-AF65-F5344CB8AC3E}">
        <p14:creationId xmlns:p14="http://schemas.microsoft.com/office/powerpoint/2010/main" val="3200281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514600"/>
            <a:ext cx="7543800" cy="914400"/>
          </a:xfrm>
        </p:spPr>
        <p:txBody>
          <a:bodyPr/>
          <a:lstStyle/>
          <a:p>
            <a:pPr algn="ctr"/>
            <a:r>
              <a:rPr lang="en-US" dirty="0" smtClean="0"/>
              <a:t>Clinical Requirements</a:t>
            </a:r>
            <a:endParaRPr lang="en-US" dirty="0"/>
          </a:p>
        </p:txBody>
      </p:sp>
    </p:spTree>
    <p:extLst>
      <p:ext uri="{BB962C8B-B14F-4D97-AF65-F5344CB8AC3E}">
        <p14:creationId xmlns:p14="http://schemas.microsoft.com/office/powerpoint/2010/main" val="836375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p:spPr>
        <p:txBody>
          <a:bodyPr/>
          <a:lstStyle/>
          <a:p>
            <a:r>
              <a:rPr lang="en-US" dirty="0" smtClean="0"/>
              <a:t>Health Insurance</a:t>
            </a:r>
            <a:endParaRPr lang="en-US" dirty="0"/>
          </a:p>
        </p:txBody>
      </p:sp>
      <p:sp>
        <p:nvSpPr>
          <p:cNvPr id="3" name="Content Placeholder 2"/>
          <p:cNvSpPr>
            <a:spLocks noGrp="1"/>
          </p:cNvSpPr>
          <p:nvPr>
            <p:ph sz="quarter" idx="13"/>
          </p:nvPr>
        </p:nvSpPr>
        <p:spPr>
          <a:xfrm>
            <a:off x="762000" y="1752600"/>
            <a:ext cx="3273552" cy="3429000"/>
          </a:xfrm>
        </p:spPr>
        <p:txBody>
          <a:bodyPr>
            <a:normAutofit/>
          </a:bodyPr>
          <a:lstStyle/>
          <a:p>
            <a:r>
              <a:rPr lang="en-US" sz="2400" dirty="0" smtClean="0"/>
              <a:t>You must provide </a:t>
            </a:r>
            <a:r>
              <a:rPr lang="en-US" sz="2400" dirty="0"/>
              <a:t>a copy of your current health insurance card or proof of coverage.</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3730625" cy="2610948"/>
          </a:xfrm>
          <a:prstGeom prst="rect">
            <a:avLst/>
          </a:prstGeom>
          <a:noFill/>
          <a:ln>
            <a:noFill/>
          </a:ln>
        </p:spPr>
      </p:pic>
    </p:spTree>
    <p:extLst>
      <p:ext uri="{BB962C8B-B14F-4D97-AF65-F5344CB8AC3E}">
        <p14:creationId xmlns:p14="http://schemas.microsoft.com/office/powerpoint/2010/main" val="3859721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914400"/>
          </a:xfrm>
        </p:spPr>
        <p:txBody>
          <a:bodyPr/>
          <a:lstStyle/>
          <a:p>
            <a:pPr algn="ctr"/>
            <a:r>
              <a:rPr lang="en-US" dirty="0" smtClean="0"/>
              <a:t>Influenza Vaccination</a:t>
            </a:r>
            <a:endParaRPr lang="en-US" dirty="0"/>
          </a:p>
        </p:txBody>
      </p:sp>
      <p:sp>
        <p:nvSpPr>
          <p:cNvPr id="4" name="Content Placeholder 3"/>
          <p:cNvSpPr>
            <a:spLocks noGrp="1"/>
          </p:cNvSpPr>
          <p:nvPr>
            <p:ph sz="quarter" idx="14"/>
          </p:nvPr>
        </p:nvSpPr>
        <p:spPr>
          <a:xfrm>
            <a:off x="762000" y="4648200"/>
            <a:ext cx="7540752" cy="1905000"/>
          </a:xfrm>
        </p:spPr>
        <p:txBody>
          <a:bodyPr>
            <a:normAutofit fontScale="70000" lnSpcReduction="20000"/>
          </a:bodyPr>
          <a:lstStyle/>
          <a:p>
            <a:r>
              <a:rPr lang="en-US" sz="2400" dirty="0" smtClean="0"/>
              <a:t>You will need to get a flu shot for the </a:t>
            </a:r>
            <a:r>
              <a:rPr lang="en-US" sz="2400" b="1" dirty="0" smtClean="0"/>
              <a:t>current flu season SEPT 1 – MARCH 31</a:t>
            </a:r>
            <a:r>
              <a:rPr lang="en-US" sz="2400" dirty="0" smtClean="0"/>
              <a:t>.</a:t>
            </a:r>
          </a:p>
          <a:p>
            <a:pPr lvl="1"/>
            <a:r>
              <a:rPr lang="en-US" sz="2200" dirty="0" smtClean="0"/>
              <a:t>Any flu shot administered outside of the current flu season will </a:t>
            </a:r>
            <a:r>
              <a:rPr lang="en-US" sz="2200" smtClean="0"/>
              <a:t>be rejected.</a:t>
            </a:r>
            <a:endParaRPr lang="en-US" sz="2200" dirty="0" smtClean="0"/>
          </a:p>
          <a:p>
            <a:r>
              <a:rPr lang="en-US" sz="2400" dirty="0" smtClean="0"/>
              <a:t>This document is NOT due at the same time as other requirements. You will need it for flu season. The deadline will be sometime in October. </a:t>
            </a:r>
          </a:p>
          <a:p>
            <a:r>
              <a:rPr lang="en-US" sz="2400" dirty="0" smtClean="0"/>
              <a:t>Note that this document will look a little different depending on where you get your flu shot. </a:t>
            </a:r>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4802395" cy="29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29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Physical Therapy Students&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3 - &amp;quot;How to get started: Create an account on Castle Branch&amp;quot;&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0&quot;&gt;&lt;property id=&quot;20148&quot; value=&quot;5&quot;/&gt;&lt;property id=&quot;20300&quot; value=&quot;Slide 9 - &amp;quot;Influenza Vaccination&amp;quot;&quot;/&gt;&lt;property id=&quot;20307&quot; value=&quot;263&quot;/&gt;&lt;/object&gt;&lt;object type=&quot;3&quot; unique_id=&quot;10011&quot;&gt;&lt;property id=&quot;20148&quot; value=&quot;5&quot;/&gt;&lt;property id=&quot;20300&quot; value=&quot;Slide 10 - &amp;quot;Compliance Form&amp;quot;&quot;/&gt;&lt;property id=&quot;20307&quot; value=&quot;264&quot;/&gt;&lt;/object&gt;&lt;object type=&quot;3&quot; unique_id=&quot;10012&quot;&gt;&lt;property id=&quot;20148&quot; value=&quot;5&quot;/&gt;&lt;property id=&quot;20300&quot; value=&quot;Slide 11 - &amp;quot;Tuberculosis Test&amp;quot;&quot;/&gt;&lt;property id=&quot;20307&quot; value=&quot;265&quot;/&gt;&lt;/object&gt;&lt;object type=&quot;3&quot; unique_id=&quot;10013&quot;&gt;&lt;property id=&quot;20148&quot; value=&quot;5&quot;/&gt;&lt;property id=&quot;20300&quot; value=&quot;Slide 12 - &amp;quot;Commitment to Behavioral Standard in Patient Care&amp;quot;&quot;/&gt;&lt;property id=&quot;20307&quot; value=&quot;266&quot;/&gt;&lt;/object&gt;&lt;object type=&quot;3&quot; unique_id=&quot;10014&quot;&gt;&lt;property id=&quot;20148&quot; value=&quot;5&quot;/&gt;&lt;property id=&quot;20300&quot; value=&quot;Slide 13 - &amp;quot;CPR Certification&amp;quot;&quot;/&gt;&lt;property id=&quot;20307&quot; value=&quot;268&quot;/&gt;&lt;/object&gt;&lt;object type=&quot;3&quot; unique_id=&quot;10015&quot;&gt;&lt;property id=&quot;20148&quot; value=&quot;5&quot;/&gt;&lt;property id=&quot;20300&quot; value=&quot;Slide 14 - &amp;quot;First Aid Certification&amp;quot;&quot;/&gt;&lt;property id=&quot;20307&quot; value=&quot;269&quot;/&gt;&lt;/object&gt;&lt;object type=&quot;3&quot; unique_id=&quot;10016&quot;&gt;&lt;property id=&quot;20148&quot; value=&quot;5&quot;/&gt;&lt;property id=&quot;20300&quot; value=&quot;Slide 15 - &amp;quot;Physical Examination&amp;quot;&quot;/&gt;&lt;property id=&quot;20307&quot; value=&quot;270&quot;/&gt;&lt;/object&gt;&lt;object type=&quot;3&quot; unique_id=&quot;10017&quot;&gt;&lt;property id=&quot;20148&quot; value=&quot;5&quot;/&gt;&lt;property id=&quot;20300&quot; value=&quot;Slide 16 - &amp;quot;Bloodborne Pathogens Training Certification&amp;quot;&quot;/&gt;&lt;property id=&quot;20307&quot; value=&quot;271&quot;/&gt;&lt;/object&gt;&lt;object type=&quot;3&quot; unique_id=&quot;10018&quot;&gt;&lt;property id=&quot;20148&quot; value=&quot;5&quot;/&gt;&lt;property id=&quot;20300&quot; value=&quot;Slide 17 - &amp;quot;HIPAA and Discrimination and Harassment Trainings&amp;quot;&quot;/&gt;&lt;property id=&quot;20307&quot; value=&quot;272&quot;/&gt;&lt;/object&gt;&lt;object type=&quot;3&quot; unique_id=&quot;10019&quot;&gt;&lt;property id=&quot;20148&quot; value=&quot;5&quot;/&gt;&lt;property id=&quot;20300&quot; value=&quot;Slide 19 - &amp;quot;Important Notes&amp;quot;&quot;/&gt;&lt;property id=&quot;20307&quot; value=&quot;267&quot;/&gt;&lt;/object&gt;&lt;object type=&quot;3&quot; unique_id=&quot;10399&quot;&gt;&lt;property id=&quot;20148&quot; value=&quot;5&quot;/&gt;&lt;property id=&quot;20300&quot; value=&quot;Slide 6 - &amp;quot;Due Dates&amp;quot;&quot;/&gt;&lt;property id=&quot;20307&quot; value=&quot;273&quot;/&gt;&lt;/object&gt;&lt;object type=&quot;3&quot; unique_id=&quot;10400&quot;&gt;&lt;property id=&quot;20148&quot; value=&quot;5&quot;/&gt;&lt;property id=&quot;20300&quot; value=&quot;Slide 18 - &amp;quot;The document you upload for the HIPAA and Discrimination training should look like this:&amp;quot;&quot;/&gt;&lt;property id=&quot;20307&quot; value=&quot;275&quot;/&gt;&lt;/object&gt;&lt;/object&gt;&lt;object type=&quot;8&quot; unique_id=&quot;1003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1302</TotalTime>
  <Words>1387</Words>
  <Application>Microsoft Office PowerPoint</Application>
  <PresentationFormat>On-screen Show (4:3)</PresentationFormat>
  <Paragraphs>158</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Palatino Linotype</vt:lpstr>
      <vt:lpstr>Symbol</vt:lpstr>
      <vt:lpstr>Wingdings</vt:lpstr>
      <vt:lpstr>Elemental</vt:lpstr>
      <vt:lpstr>Compliance Requirements  for Physical Therapy Students</vt:lpstr>
      <vt:lpstr>Requirements</vt:lpstr>
      <vt:lpstr>How to get started: Create an account on Castle Branch</vt:lpstr>
      <vt:lpstr>PowerPoint Presentation</vt:lpstr>
      <vt:lpstr>PowerPoint Presentation</vt:lpstr>
      <vt:lpstr>Due Dates</vt:lpstr>
      <vt:lpstr>Clinical Requirements</vt:lpstr>
      <vt:lpstr>Health Insurance</vt:lpstr>
      <vt:lpstr>Influenza Vaccination</vt:lpstr>
      <vt:lpstr>Required Immunizations</vt:lpstr>
      <vt:lpstr>MMR Vaccine</vt:lpstr>
      <vt:lpstr>Note: TDaP is a different vaccine than the tetanus (Td) vaccine, which is recommended every 10 years. TDaP is also different than the childhood DTaP vaccine</vt:lpstr>
      <vt:lpstr>PowerPoint Presentation</vt:lpstr>
      <vt:lpstr>HEPATITIS B  (Positive titer not accepted)</vt:lpstr>
      <vt:lpstr>Tuberculosis Test</vt:lpstr>
      <vt:lpstr>Commitment to Behavioral Standard in Patient Care</vt:lpstr>
      <vt:lpstr>  CPR Certification</vt:lpstr>
      <vt:lpstr>First Aid Certification</vt:lpstr>
      <vt:lpstr>Physical Examination</vt:lpstr>
      <vt:lpstr>Bloodborne Pathogens Training Certification</vt:lpstr>
      <vt:lpstr>HIPAA and Discrimination and Harassment Trainings</vt:lpstr>
      <vt:lpstr>The document you upload for the HIPAA and Discrimination training should look like this:</vt:lpstr>
      <vt:lpstr>Important Notes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J</cp:lastModifiedBy>
  <cp:revision>73</cp:revision>
  <dcterms:created xsi:type="dcterms:W3CDTF">2016-02-25T18:57:01Z</dcterms:created>
  <dcterms:modified xsi:type="dcterms:W3CDTF">2019-02-14T19:05:19Z</dcterms:modified>
</cp:coreProperties>
</file>