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98" r:id="rId2"/>
    <p:sldId id="300" r:id="rId3"/>
    <p:sldId id="308" r:id="rId4"/>
    <p:sldId id="303" r:id="rId5"/>
    <p:sldId id="309" r:id="rId6"/>
    <p:sldId id="305" r:id="rId7"/>
    <p:sldId id="310" r:id="rId8"/>
    <p:sldId id="311" r:id="rId9"/>
    <p:sldId id="312" r:id="rId10"/>
    <p:sldId id="315" r:id="rId11"/>
    <p:sldId id="316" r:id="rId12"/>
    <p:sldId id="31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arks, Melanie J." initials="SMJ" lastIdx="3" clrIdx="0">
    <p:extLst>
      <p:ext uri="{19B8F6BF-5375-455C-9EA6-DF929625EA0E}">
        <p15:presenceInfo xmlns:p15="http://schemas.microsoft.com/office/powerpoint/2012/main" userId="S-1-5-21-1177238915-1645522239-725345543-102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E37"/>
    <a:srgbClr val="150033"/>
    <a:srgbClr val="FFCC00"/>
    <a:srgbClr val="FFCC66"/>
    <a:srgbClr val="183F81"/>
    <a:srgbClr val="02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4660"/>
  </p:normalViewPr>
  <p:slideViewPr>
    <p:cSldViewPr snapToGrid="0" snapToObjects="1">
      <p:cViewPr varScale="1">
        <p:scale>
          <a:sx n="72" d="100"/>
          <a:sy n="72" d="100"/>
        </p:scale>
        <p:origin x="162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9637D-422F-4F1E-926E-A44248A64B56}" type="datetimeFigureOut">
              <a:rPr lang="en-US" smtClean="0"/>
              <a:t>11/2/2020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351F6-6364-407B-9489-2CC07E54891B}" type="slidenum">
              <a:rPr lang="en-US" smtClean="0"/>
              <a:t>‹#›</a:t>
            </a:fld>
            <a:endParaRPr lang="en-US"/>
          </a:p>
        </p:txBody>
      </p:sp>
    </p:spTree>
    <p:extLst>
      <p:ext uri="{BB962C8B-B14F-4D97-AF65-F5344CB8AC3E}">
        <p14:creationId xmlns:p14="http://schemas.microsoft.com/office/powerpoint/2010/main" val="242026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a:t>
            </a:fld>
            <a:endParaRPr lang="en-US"/>
          </a:p>
        </p:txBody>
      </p:sp>
    </p:spTree>
    <p:extLst>
      <p:ext uri="{BB962C8B-B14F-4D97-AF65-F5344CB8AC3E}">
        <p14:creationId xmlns:p14="http://schemas.microsoft.com/office/powerpoint/2010/main" val="172643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10</a:t>
            </a:fld>
            <a:endParaRPr lang="en-US"/>
          </a:p>
        </p:txBody>
      </p:sp>
    </p:spTree>
    <p:extLst>
      <p:ext uri="{BB962C8B-B14F-4D97-AF65-F5344CB8AC3E}">
        <p14:creationId xmlns:p14="http://schemas.microsoft.com/office/powerpoint/2010/main" val="4196895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11</a:t>
            </a:fld>
            <a:endParaRPr lang="en-US"/>
          </a:p>
        </p:txBody>
      </p:sp>
    </p:spTree>
    <p:extLst>
      <p:ext uri="{BB962C8B-B14F-4D97-AF65-F5344CB8AC3E}">
        <p14:creationId xmlns:p14="http://schemas.microsoft.com/office/powerpoint/2010/main" val="203736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12</a:t>
            </a:fld>
            <a:endParaRPr lang="en-US"/>
          </a:p>
        </p:txBody>
      </p:sp>
    </p:spTree>
    <p:extLst>
      <p:ext uri="{BB962C8B-B14F-4D97-AF65-F5344CB8AC3E}">
        <p14:creationId xmlns:p14="http://schemas.microsoft.com/office/powerpoint/2010/main" val="241132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2</a:t>
            </a:fld>
            <a:endParaRPr lang="en-US"/>
          </a:p>
        </p:txBody>
      </p:sp>
    </p:spTree>
    <p:extLst>
      <p:ext uri="{BB962C8B-B14F-4D97-AF65-F5344CB8AC3E}">
        <p14:creationId xmlns:p14="http://schemas.microsoft.com/office/powerpoint/2010/main" val="48747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3</a:t>
            </a:fld>
            <a:endParaRPr lang="en-US"/>
          </a:p>
        </p:txBody>
      </p:sp>
    </p:spTree>
    <p:extLst>
      <p:ext uri="{BB962C8B-B14F-4D97-AF65-F5344CB8AC3E}">
        <p14:creationId xmlns:p14="http://schemas.microsoft.com/office/powerpoint/2010/main" val="364668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4</a:t>
            </a:fld>
            <a:endParaRPr lang="en-US"/>
          </a:p>
        </p:txBody>
      </p:sp>
    </p:spTree>
    <p:extLst>
      <p:ext uri="{BB962C8B-B14F-4D97-AF65-F5344CB8AC3E}">
        <p14:creationId xmlns:p14="http://schemas.microsoft.com/office/powerpoint/2010/main" val="23884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5</a:t>
            </a:fld>
            <a:endParaRPr lang="en-US"/>
          </a:p>
        </p:txBody>
      </p:sp>
    </p:spTree>
    <p:extLst>
      <p:ext uri="{BB962C8B-B14F-4D97-AF65-F5344CB8AC3E}">
        <p14:creationId xmlns:p14="http://schemas.microsoft.com/office/powerpoint/2010/main" val="20760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351F6-6364-407B-9489-2CC07E54891B}" type="slidenum">
              <a:rPr lang="en-US" smtClean="0"/>
              <a:t>6</a:t>
            </a:fld>
            <a:endParaRPr lang="en-US"/>
          </a:p>
        </p:txBody>
      </p:sp>
    </p:spTree>
    <p:extLst>
      <p:ext uri="{BB962C8B-B14F-4D97-AF65-F5344CB8AC3E}">
        <p14:creationId xmlns:p14="http://schemas.microsoft.com/office/powerpoint/2010/main" val="115499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102378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8</a:t>
            </a:fld>
            <a:endParaRPr lang="en-US"/>
          </a:p>
        </p:txBody>
      </p:sp>
    </p:spTree>
    <p:extLst>
      <p:ext uri="{BB962C8B-B14F-4D97-AF65-F5344CB8AC3E}">
        <p14:creationId xmlns:p14="http://schemas.microsoft.com/office/powerpoint/2010/main" val="1954807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9</a:t>
            </a:fld>
            <a:endParaRPr lang="en-US"/>
          </a:p>
        </p:txBody>
      </p:sp>
    </p:spTree>
    <p:extLst>
      <p:ext uri="{BB962C8B-B14F-4D97-AF65-F5344CB8AC3E}">
        <p14:creationId xmlns:p14="http://schemas.microsoft.com/office/powerpoint/2010/main" val="101485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19365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18833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53095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48918A-276D-DC42-8E3D-46AD9730A42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3754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48918A-276D-DC42-8E3D-46AD9730A42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272159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48918A-276D-DC42-8E3D-46AD9730A42C}"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89836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248918A-276D-DC42-8E3D-46AD9730A42C}"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06853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48918A-276D-DC42-8E3D-46AD9730A42C}"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62107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8918A-276D-DC42-8E3D-46AD9730A42C}"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863C-8728-4B44-876E-7CBE7A3EF5EA}" type="slidenum">
              <a:rPr lang="en-US" smtClean="0"/>
              <a:t>‹#›</a:t>
            </a:fld>
            <a:endParaRPr lang="en-US"/>
          </a:p>
        </p:txBody>
      </p:sp>
      <p:pic>
        <p:nvPicPr>
          <p:cNvPr id="6" name="Picture 5" descr="College_of_HS-28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32" y="6150294"/>
            <a:ext cx="1744134" cy="412112"/>
          </a:xfrm>
          <a:prstGeom prst="rect">
            <a:avLst/>
          </a:prstGeom>
        </p:spPr>
      </p:pic>
    </p:spTree>
    <p:extLst>
      <p:ext uri="{BB962C8B-B14F-4D97-AF65-F5344CB8AC3E}">
        <p14:creationId xmlns:p14="http://schemas.microsoft.com/office/powerpoint/2010/main" val="398220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8918A-276D-DC42-8E3D-46AD9730A42C}"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23979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8918A-276D-DC42-8E3D-46AD9730A42C}"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88858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8918A-276D-DC42-8E3D-46AD9730A42C}" type="datetimeFigureOut">
              <a:rPr lang="en-US" smtClean="0"/>
              <a:t>11/2/2020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863C-8728-4B44-876E-7CBE7A3EF5EA}" type="slidenum">
              <a:rPr lang="en-US" smtClean="0"/>
              <a:t>‹#›</a:t>
            </a:fld>
            <a:endParaRPr lang="en-US"/>
          </a:p>
        </p:txBody>
      </p:sp>
    </p:spTree>
    <p:extLst>
      <p:ext uri="{BB962C8B-B14F-4D97-AF65-F5344CB8AC3E}">
        <p14:creationId xmlns:p14="http://schemas.microsoft.com/office/powerpoint/2010/main" val="83878141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uky-health.castlebranch.com/UK3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0"/>
            <a:ext cx="914399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35280" y="147933"/>
            <a:ext cx="8712926"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solidFill>
                  <a:schemeClr val="bg1"/>
                </a:solidFill>
                <a:latin typeface="Times New Roman" panose="02020603050405020304" pitchFamily="18" charset="0"/>
                <a:cs typeface="Times New Roman" panose="02020603050405020304" pitchFamily="18" charset="0"/>
              </a:rPr>
              <a:t>Compliance Requirements for Human Health Sciences Majors </a:t>
            </a:r>
            <a:endParaRPr lang="en-US" sz="3600" b="1"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1688775" y="2127748"/>
            <a:ext cx="6172200" cy="1840504"/>
          </a:xfrm>
          <a:prstGeom prst="rect">
            <a:avLst/>
          </a:prstGeom>
        </p:spPr>
        <p:txBody>
          <a:bodyPr wrap="square">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For compliance questions, contact Tammy Jo Edge</a:t>
            </a:r>
          </a:p>
          <a:p>
            <a:pPr algn="ctr"/>
            <a:r>
              <a:rPr lang="en-US" sz="2000" dirty="0">
                <a:solidFill>
                  <a:schemeClr val="bg1"/>
                </a:solidFill>
                <a:latin typeface="Times New Roman" panose="02020603050405020304" pitchFamily="18" charset="0"/>
                <a:cs typeface="Times New Roman" panose="02020603050405020304" pitchFamily="18" charset="0"/>
              </a:rPr>
              <a:t>Phone: 859 218 0472</a:t>
            </a:r>
          </a:p>
          <a:p>
            <a:pPr algn="ctr"/>
            <a:r>
              <a:rPr lang="en-US" sz="2000" dirty="0">
                <a:solidFill>
                  <a:schemeClr val="bg1"/>
                </a:solidFill>
                <a:latin typeface="Times New Roman" panose="02020603050405020304" pitchFamily="18" charset="0"/>
                <a:cs typeface="Times New Roman" panose="02020603050405020304" pitchFamily="18" charset="0"/>
              </a:rPr>
              <a:t>Email: Tammy.Edge@uky.edu</a:t>
            </a:r>
          </a:p>
          <a:p>
            <a:pPr algn="ctr"/>
            <a:r>
              <a:rPr lang="en-US" sz="2000" dirty="0">
                <a:solidFill>
                  <a:schemeClr val="bg1"/>
                </a:solidFill>
                <a:latin typeface="Times New Roman" panose="02020603050405020304" pitchFamily="18" charset="0"/>
                <a:cs typeface="Times New Roman" panose="02020603050405020304" pitchFamily="18" charset="0"/>
              </a:rPr>
              <a:t>C.T. Wethington Building Room 111</a:t>
            </a:r>
          </a:p>
          <a:p>
            <a:pPr marL="2057400" lvl="4" indent="-228600">
              <a:spcBef>
                <a:spcPct val="20000"/>
              </a:spcBef>
              <a:buFont typeface="Arial"/>
              <a:buChar char="»"/>
            </a:pPr>
            <a:endParaRPr lang="en-US" sz="1400" dirty="0">
              <a:solidFill>
                <a:prstClr val="white"/>
              </a:solidFill>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1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98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584461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spc="600" dirty="0">
                <a:solidFill>
                  <a:schemeClr val="bg1"/>
                </a:solidFill>
                <a:latin typeface="Times New Roman" panose="02020603050405020304" pitchFamily="18" charset="0"/>
                <a:cs typeface="Times New Roman" panose="02020603050405020304" pitchFamily="18" charset="0"/>
              </a:rPr>
              <a:t>Tuberculosis Test</a:t>
            </a:r>
          </a:p>
        </p:txBody>
      </p:sp>
      <p:sp>
        <p:nvSpPr>
          <p:cNvPr id="2" name="Rectangle 1"/>
          <p:cNvSpPr/>
          <p:nvPr/>
        </p:nvSpPr>
        <p:spPr>
          <a:xfrm>
            <a:off x="156862" y="1796135"/>
            <a:ext cx="8758989" cy="4339650"/>
          </a:xfrm>
          <a:prstGeom prst="rect">
            <a:avLst/>
          </a:prstGeom>
        </p:spPr>
        <p:txBody>
          <a:bodyPr wrap="square">
            <a:spAutoFit/>
          </a:bodyPr>
          <a:lstStyle/>
          <a:p>
            <a:pPr marL="475488" lvl="0" indent="-457200" defTabSz="914400">
              <a:spcBef>
                <a:spcPct val="20000"/>
              </a:spcBef>
              <a:buSzPct val="60000"/>
              <a:buFont typeface="Wingdings" panose="05000000000000000000" pitchFamily="2" charset="2"/>
              <a:buChar char="Ø"/>
            </a:pPr>
            <a:r>
              <a:rPr lang="en-US" sz="3000" b="1" u="sng" dirty="0">
                <a:solidFill>
                  <a:prstClr val="white"/>
                </a:solidFill>
                <a:latin typeface="Times New Roman" panose="02020603050405020304" pitchFamily="18" charset="0"/>
                <a:cs typeface="Times New Roman" panose="02020603050405020304" pitchFamily="18" charset="0"/>
              </a:rPr>
              <a:t>New College of Health Sciences students</a:t>
            </a:r>
            <a:r>
              <a:rPr lang="en-US" sz="3000" b="1" dirty="0">
                <a:solidFill>
                  <a:prstClr val="white"/>
                </a:solidFill>
                <a:latin typeface="Times New Roman" panose="02020603050405020304" pitchFamily="18" charset="0"/>
                <a:cs typeface="Times New Roman" panose="02020603050405020304" pitchFamily="18" charset="0"/>
              </a:rPr>
              <a:t> </a:t>
            </a:r>
            <a:r>
              <a:rPr lang="en-US" sz="3000" dirty="0">
                <a:solidFill>
                  <a:prstClr val="white"/>
                </a:solidFill>
                <a:latin typeface="Times New Roman" panose="02020603050405020304" pitchFamily="18" charset="0"/>
                <a:cs typeface="Times New Roman" panose="02020603050405020304" pitchFamily="18" charset="0"/>
              </a:rPr>
              <a:t>are required to complete an initial two-step TB skin test or equivalent (IGRA).  </a:t>
            </a:r>
          </a:p>
          <a:p>
            <a:pPr marL="18288" lvl="0" defTabSz="914400">
              <a:spcBef>
                <a:spcPct val="20000"/>
              </a:spcBef>
              <a:buSzPct val="60000"/>
            </a:pPr>
            <a:endParaRPr lang="en-US" sz="3000" dirty="0">
              <a:solidFill>
                <a:prstClr val="white"/>
              </a:solidFill>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3000" dirty="0">
                <a:solidFill>
                  <a:prstClr val="white"/>
                </a:solidFill>
                <a:latin typeface="Times New Roman" panose="02020603050405020304" pitchFamily="18" charset="0"/>
                <a:cs typeface="Times New Roman" panose="02020603050405020304" pitchFamily="18" charset="0"/>
              </a:rPr>
              <a:t>TB skin tests can be completed at University Health Services.  If you have had a TB test within the last year, please bring a copy of the results with you to your appointment.</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657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10" y="126106"/>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91615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126106"/>
            <a:ext cx="8830379"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Commitment to Behavioral Standard in Patient Care</a:t>
            </a:r>
            <a:endParaRPr lang="en-US" sz="44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87941" y="1505890"/>
            <a:ext cx="4188721" cy="509678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receive a copy of the Behavioral Standards in Patient Care at orientation</a:t>
            </a:r>
          </a:p>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en-US" sz="220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CastleBranch</a:t>
            </a: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there is a link to this document. </a:t>
            </a:r>
          </a:p>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need to print, read, and sign this document.</a:t>
            </a:r>
          </a:p>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Scan the signed document or take a clear photo and upload it to </a:t>
            </a:r>
            <a:r>
              <a:rPr lang="en-US" sz="2200"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CastleBranch</a:t>
            </a: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(there are scanner apps you can download for free on your phone.)</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208427" y="1711508"/>
            <a:ext cx="4883319" cy="3731075"/>
          </a:xfrm>
          <a:prstGeom prst="rect">
            <a:avLst/>
          </a:prstGeom>
        </p:spPr>
      </p:pic>
    </p:spTree>
    <p:extLst>
      <p:ext uri="{BB962C8B-B14F-4D97-AF65-F5344CB8AC3E}">
        <p14:creationId xmlns:p14="http://schemas.microsoft.com/office/powerpoint/2010/main" val="269000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91615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126106"/>
            <a:ext cx="8830379"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72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Important Notes</a:t>
            </a:r>
            <a:endParaRPr lang="en-US" sz="72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6862" y="1796135"/>
            <a:ext cx="8758989" cy="769441"/>
          </a:xfrm>
          <a:prstGeom prst="rect">
            <a:avLst/>
          </a:prstGeom>
        </p:spPr>
        <p:txBody>
          <a:bodyPr wrap="square">
            <a:spAutoFit/>
          </a:bodyPr>
          <a:lstStyle/>
          <a:p>
            <a:pPr marL="2171700" lvl="4" indent="-342900">
              <a:spcBef>
                <a:spcPct val="20000"/>
              </a:spcBef>
              <a:buFont typeface="Wingdings" panose="05000000000000000000" pitchFamily="2" charset="2"/>
              <a:buChar char="Ø"/>
            </a:pPr>
            <a:endParaRPr lang="en-US" sz="2000" dirty="0">
              <a:solidFill>
                <a:prstClr val="white"/>
              </a:solidFill>
              <a:latin typeface="+mj-lt"/>
              <a:cs typeface="Arial" panose="020B0604020202020204" pitchFamily="34"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mj-lt"/>
              <a:cs typeface="Arial" panose="020B0604020202020204" pitchFamily="34" charset="0"/>
            </a:endParaRPr>
          </a:p>
        </p:txBody>
      </p:sp>
      <p:sp>
        <p:nvSpPr>
          <p:cNvPr id="8" name="Content Placeholder 2"/>
          <p:cNvSpPr txBox="1">
            <a:spLocks/>
          </p:cNvSpPr>
          <p:nvPr/>
        </p:nvSpPr>
        <p:spPr>
          <a:xfrm>
            <a:off x="156862" y="1295400"/>
            <a:ext cx="8525584" cy="4800600"/>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Pay attention to due dates! </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If you do not complete the requirements in time, a hold could be placed on your UK account. </a:t>
            </a:r>
          </a:p>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If  </a:t>
            </a:r>
            <a:r>
              <a:rPr kumimoji="0" lang="en-US" sz="2100" b="0" i="0" u="none" strike="noStrike" kern="1200" cap="none" spc="0" normalizeH="0" baseline="0" noProof="0" dirty="0" err="1">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CastleBranch</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rejects one of your submissions, </a:t>
            </a:r>
            <a:r>
              <a:rPr kumimoji="0" lang="en-US" sz="2100" b="1" i="0" u="sng"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promptly</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address this. They will provide a reason for the rejection. If you still do not understand why a document is not being accepted, you can contact Tammy Jo Edge at Tammy.Edge@uky.edu.</a:t>
            </a:r>
          </a:p>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Occasionally, flu shots get rejected if the flu season is not explicitly stated on the document. It is preferable for the date to be written on the document prior to uploading, but this can be overridden by Tammy Jo Edge if necessary. CHECK FIRST to see if this is the reason a flu shot is rejected.</a:t>
            </a:r>
          </a:p>
          <a:p>
            <a:pPr marR="0" lvl="0" algn="l" defTabSz="914400" rtl="0" eaLnBrk="1" fontAlgn="auto" latinLnBrk="0" hangingPunct="1">
              <a:lnSpc>
                <a:spcPct val="100000"/>
              </a:lnSpc>
              <a:spcBef>
                <a:spcPct val="20000"/>
              </a:spcBef>
              <a:spcAft>
                <a:spcPts val="0"/>
              </a:spcAft>
              <a:buClrTx/>
              <a:buSzPct val="60000"/>
              <a:buFont typeface="Wingdings" panose="05000000000000000000" pitchFamily="2" charset="2"/>
              <a:buChar char="Ø"/>
              <a:tabLst/>
              <a:defRPr/>
            </a:pP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Note that the flu shot has a different deadline than the other requirements and is due November 1</a:t>
            </a:r>
            <a:r>
              <a:rPr kumimoji="0" lang="en-US" sz="2100" b="0" i="0" u="none" strike="noStrike" kern="1200" cap="none" spc="0" normalizeH="0" baseline="3000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st</a:t>
            </a:r>
            <a:r>
              <a:rPr kumimoji="0" lang="en-US" sz="2100" b="0"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2060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0"/>
            <a:ext cx="584461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78823" y="357117"/>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dirty="0">
                <a:solidFill>
                  <a:schemeClr val="bg1"/>
                </a:solidFill>
                <a:latin typeface="Times New Roman" panose="02020603050405020304" pitchFamily="18" charset="0"/>
                <a:cs typeface="Times New Roman" panose="02020603050405020304" pitchFamily="18" charset="0"/>
              </a:rPr>
              <a:t>Clinical Requirements</a:t>
            </a:r>
            <a:endParaRPr lang="en-US" sz="4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1910862" y="1582615"/>
            <a:ext cx="7115907" cy="4976747"/>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Full Background Check</a:t>
            </a:r>
          </a:p>
          <a:p>
            <a:pPr marL="361188" lvl="0"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Panel Drug Screening</a:t>
            </a:r>
          </a:p>
          <a:p>
            <a:pPr marL="361188" lvl="0"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Requirements:</a:t>
            </a:r>
          </a:p>
          <a:p>
            <a:pPr marL="726948" lvl="1" indent="-342900" defTabSz="914400">
              <a:spcBef>
                <a:spcPct val="20000"/>
              </a:spcBef>
              <a:buSzPct val="60000"/>
              <a:buFont typeface="Courier New" panose="02070309020205020404" pitchFamily="49" charset="0"/>
              <a:buChar char="o"/>
            </a:pPr>
            <a:r>
              <a:rPr lang="en-US" sz="19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Insurance (annual)</a:t>
            </a:r>
          </a:p>
          <a:p>
            <a:pPr marL="726948" lvl="1" indent="-342900" defTabSz="914400">
              <a:spcBef>
                <a:spcPct val="20000"/>
              </a:spcBef>
              <a:buSzPct val="60000"/>
              <a:buFont typeface="Courier New" panose="02070309020205020404" pitchFamily="49" charset="0"/>
              <a:buChar char="o"/>
            </a:pPr>
            <a:r>
              <a:rPr lang="en-US" sz="19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Influenza Shot (annual)</a:t>
            </a:r>
          </a:p>
          <a:p>
            <a:pPr marL="726948" lvl="1" indent="-342900" defTabSz="914400">
              <a:spcBef>
                <a:spcPct val="20000"/>
              </a:spcBef>
              <a:buSzPct val="60000"/>
              <a:buFont typeface="Courier New" panose="02070309020205020404" pitchFamily="49" charset="0"/>
              <a:buChar char="o"/>
            </a:pPr>
            <a:r>
              <a:rPr lang="en-US" sz="19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Commitment to Behavioral Standard in Patient Care</a:t>
            </a:r>
          </a:p>
          <a:p>
            <a:pPr marL="726948" lvl="1" indent="-342900" defTabSz="914400">
              <a:spcBef>
                <a:spcPct val="20000"/>
              </a:spcBef>
              <a:buSzPct val="60000"/>
              <a:buFont typeface="Courier New" panose="02070309020205020404" pitchFamily="49" charset="0"/>
              <a:buChar char="o"/>
            </a:pPr>
            <a:r>
              <a:rPr lang="en-US" sz="19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OLE Guide</a:t>
            </a:r>
          </a:p>
          <a:p>
            <a:pPr marL="726948" lvl="1" indent="-342900" defTabSz="914400">
              <a:spcBef>
                <a:spcPct val="20000"/>
              </a:spcBef>
              <a:buSzPct val="60000"/>
              <a:buFont typeface="Courier New" panose="02070309020205020404" pitchFamily="49" charset="0"/>
              <a:buChar char="o"/>
            </a:pPr>
            <a:r>
              <a:rPr lang="en-US" sz="19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HIPAA  Education and Consent Form</a:t>
            </a:r>
          </a:p>
          <a:p>
            <a:pPr marL="726948" lvl="1" indent="-342900" defTabSz="914400">
              <a:spcBef>
                <a:spcPct val="20000"/>
              </a:spcBef>
              <a:buSzPct val="60000"/>
              <a:buFont typeface="Courier New" panose="02070309020205020404" pitchFamily="49" charset="0"/>
              <a:buChar char="o"/>
            </a:pPr>
            <a:r>
              <a:rPr lang="en-US" sz="19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 MMR, Varicella and Tdap documentation</a:t>
            </a:r>
          </a:p>
          <a:p>
            <a:pPr marL="726948" lvl="1" indent="-342900" defTabSz="914400">
              <a:spcBef>
                <a:spcPct val="20000"/>
              </a:spcBef>
              <a:buSzPct val="60000"/>
              <a:buFont typeface="Courier New" panose="02070309020205020404" pitchFamily="49" charset="0"/>
              <a:buChar char="o"/>
            </a:pPr>
            <a:r>
              <a:rPr lang="en-US" sz="19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Tuberculosis Two-Step Skin Test</a:t>
            </a:r>
          </a:p>
          <a:p>
            <a:pPr marL="1092708" lvl="2" indent="-342900" defTabSz="914400">
              <a:spcBef>
                <a:spcPct val="20000"/>
              </a:spcBef>
              <a:buSzPct val="60000"/>
              <a:buFont typeface="Arial" panose="020B0604020202020204" pitchFamily="34" charset="0"/>
              <a:buChar char="•"/>
            </a:pPr>
            <a:r>
              <a:rPr lang="en-US" sz="19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annual one-step skin test is required after the initial two-step test</a:t>
            </a:r>
          </a:p>
          <a:p>
            <a:pPr marL="2057400" lvl="4" indent="-228600">
              <a:spcBef>
                <a:spcPct val="20000"/>
              </a:spcBef>
              <a:buFont typeface="Arial"/>
              <a:buChar char="»"/>
            </a:pPr>
            <a:endParaRPr lang="en-US" sz="2000" dirty="0">
              <a:solidFill>
                <a:prstClr val="white"/>
              </a:solidFill>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35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19116"/>
            <a:ext cx="584461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09155" y="161173"/>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5400" dirty="0">
                <a:solidFill>
                  <a:schemeClr val="bg1"/>
                </a:solidFill>
                <a:latin typeface="Times New Roman" panose="02020603050405020304" pitchFamily="18" charset="0"/>
                <a:cs typeface="Times New Roman" panose="02020603050405020304" pitchFamily="18" charset="0"/>
              </a:rPr>
              <a:t>		 Due Dates</a:t>
            </a:r>
            <a:endParaRPr lang="en-US" sz="5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4" y="3048000"/>
            <a:ext cx="1439333" cy="1439333"/>
          </a:xfrm>
          <a:prstGeom prst="rect">
            <a:avLst/>
          </a:prstGeom>
        </p:spPr>
      </p:pic>
      <p:sp>
        <p:nvSpPr>
          <p:cNvPr id="2" name="Rectangle 1"/>
          <p:cNvSpPr/>
          <p:nvPr/>
        </p:nvSpPr>
        <p:spPr>
          <a:xfrm>
            <a:off x="2182282" y="1517484"/>
            <a:ext cx="6874933" cy="509678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full background check and drug screening are due </a:t>
            </a:r>
            <a:r>
              <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January 15th before class registration and start of the program.</a:t>
            </a:r>
          </a:p>
          <a:p>
            <a:pPr marL="18288" lvl="0" defTabSz="914400">
              <a:spcBef>
                <a:spcPct val="20000"/>
              </a:spcBef>
              <a:buSzPct val="60000"/>
            </a:pPr>
            <a:endPar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clinical requirements are due </a:t>
            </a:r>
            <a:r>
              <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March 15th each year you are in the program.</a:t>
            </a:r>
          </a:p>
          <a:p>
            <a:pPr marL="18288" lvl="0" defTabSz="914400">
              <a:spcBef>
                <a:spcPct val="20000"/>
              </a:spcBef>
              <a:buSzPct val="60000"/>
            </a:pPr>
            <a:endParaRPr lang="en-US" sz="2100" u="sng" dirty="0">
              <a:solidFill>
                <a:srgbClr val="FFCC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Flu Immunization is due </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November 1</a:t>
            </a:r>
            <a:r>
              <a:rPr lang="en-US" sz="2100" u="sng"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each year.</a:t>
            </a:r>
          </a:p>
          <a:p>
            <a:pPr marL="18288" lvl="0" defTabSz="914400">
              <a:spcBef>
                <a:spcPct val="20000"/>
              </a:spcBef>
              <a:buSzPct val="60000"/>
            </a:pPr>
            <a:endPar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highly recommended that you do not wait until close to the deadline to complete these requirements. Get them done as early as possible in case problems arise!</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50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528048" cy="1905733"/>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457200" y="82063"/>
            <a:ext cx="8686800" cy="146265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How to get started:</a:t>
            </a:r>
            <a:br>
              <a:rPr lang="en-US" sz="36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r>
              <a:rPr lang="en-US" sz="36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Create an account on Castle Branch</a:t>
            </a:r>
          </a:p>
          <a:p>
            <a:pPr marL="0" indent="0" algn="ctr">
              <a:buNone/>
            </a:pPr>
            <a:endParaRPr lang="en-US" sz="3600" spc="600" dirty="0">
              <a:solidFill>
                <a:srgbClr val="FFFF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167054" y="1934165"/>
            <a:ext cx="8871438" cy="4764381"/>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1: Go to </a:t>
            </a:r>
            <a:r>
              <a:rPr lang="en-US" dirty="0">
                <a:latin typeface="Times New Roman" panose="02020603050405020304" pitchFamily="18" charset="0"/>
                <a:cs typeface="Times New Roman" panose="02020603050405020304" pitchFamily="18" charset="0"/>
                <a:hlinkClick r:id="rId3"/>
              </a:rPr>
              <a:t>https://uky-health.castlebranch.com/UK33 </a:t>
            </a:r>
            <a:r>
              <a:rPr lang="en-US" dirty="0">
                <a:latin typeface="Times New Roman" panose="02020603050405020304" pitchFamily="18" charset="0"/>
                <a:cs typeface="Times New Roman" panose="02020603050405020304" pitchFamily="18" charset="0"/>
              </a:rPr>
              <a:t>(copy and paste link)</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2: Select “Place Order”</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3: Select HUMAN HEALTH SCIENCES</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4: Select “UK37 “I need to order my initial Background Check, Drug Test, and Medical Document Manager”</a:t>
            </a:r>
          </a:p>
          <a:p>
            <a:pPr marL="285750"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 5: Review and place your order</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 will need your personal information including SSN for this portion</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designation: undergraduate</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Degree/certification: BS-HS /Bachelor of Science in Human Health Sciences</a:t>
            </a:r>
          </a:p>
          <a:p>
            <a:pPr marL="285750" indent="-285750">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The cost is $95.00</a:t>
            </a:r>
          </a:p>
          <a:p>
            <a:pPr marL="2057400" lvl="4" indent="-228600">
              <a:spcBef>
                <a:spcPct val="20000"/>
              </a:spcBef>
              <a:buFont typeface="Arial"/>
              <a:buChar char="»"/>
            </a:pPr>
            <a:endParaRPr lang="en-US" sz="1400" dirty="0">
              <a:solidFill>
                <a:srgbClr val="183F81"/>
              </a:solidFill>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1400" dirty="0">
              <a:solidFill>
                <a:srgbClr val="183F8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59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6213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2637"/>
            <a:ext cx="914400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105508" y="481192"/>
            <a:ext cx="8894113"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Times New Roman" panose="02020603050405020304" pitchFamily="18" charset="0"/>
                <a:cs typeface="Times New Roman" panose="02020603050405020304" pitchFamily="18" charset="0"/>
              </a:rPr>
              <a:t>Background Check and Drug Screen</a:t>
            </a:r>
            <a:endParaRPr lang="en-US" sz="36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2124688" y="1565130"/>
            <a:ext cx="6874933" cy="5256824"/>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 background check will begin immediately upon purchasing. </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Instructions for your Drug Screening will be provided within your Castle Branch “To Do List” within three business days. </a:t>
            </a:r>
          </a:p>
          <a:p>
            <a:pPr marL="726948" lvl="1"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Download the registration form and locate a LabCorp near you to process the specimen. </a:t>
            </a:r>
            <a:r>
              <a:rPr lang="en-US" sz="2200" b="1"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your responsibility to make sure that you allow enough time for us to receive the result prior to the start of the semester.</a:t>
            </a:r>
          </a:p>
          <a:p>
            <a:pPr marL="726948" lvl="1" indent="-342900" defTabSz="914400">
              <a:spcBef>
                <a:spcPct val="20000"/>
              </a:spcBef>
              <a:buSzPct val="60000"/>
              <a:buFont typeface="Wingdings" panose="05000000000000000000" pitchFamily="2" charset="2"/>
              <a:buChar char="Ø"/>
            </a:pPr>
            <a:r>
              <a:rPr lang="en-US" sz="2200" dirty="0">
                <a:solidFill>
                  <a:prstClr val="white"/>
                </a:solidFill>
                <a:latin typeface="Times New Roman" panose="02020603050405020304" pitchFamily="18" charset="0"/>
                <a:cs typeface="Times New Roman" panose="02020603050405020304" pitchFamily="18" charset="0"/>
              </a:rPr>
              <a:t>For issues processing a drug screen, please call </a:t>
            </a:r>
            <a:r>
              <a:rPr lang="en-US" sz="2200" dirty="0" err="1">
                <a:solidFill>
                  <a:prstClr val="white"/>
                </a:solidFill>
                <a:latin typeface="Times New Roman" panose="02020603050405020304" pitchFamily="18" charset="0"/>
                <a:cs typeface="Times New Roman" panose="02020603050405020304" pitchFamily="18" charset="0"/>
              </a:rPr>
              <a:t>CastleBranch</a:t>
            </a:r>
            <a:r>
              <a:rPr lang="en-US" sz="2200" dirty="0">
                <a:solidFill>
                  <a:prstClr val="white"/>
                </a:solidFill>
                <a:latin typeface="Times New Roman" panose="02020603050405020304" pitchFamily="18" charset="0"/>
                <a:cs typeface="Times New Roman" panose="02020603050405020304" pitchFamily="18" charset="0"/>
              </a:rPr>
              <a:t> directly at (888) 723-4263</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474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3403926.jpg"/>
          <p:cNvPicPr>
            <a:picLocks noChangeAspect="1"/>
          </p:cNvPicPr>
          <p:nvPr/>
        </p:nvPicPr>
        <p:blipFill rotWithShape="1">
          <a:blip r:embed="rId3">
            <a:extLst>
              <a:ext uri="{28A0092B-C50C-407E-A947-70E740481C1C}">
                <a14:useLocalDpi xmlns:a14="http://schemas.microsoft.com/office/drawing/2010/main" val="0"/>
              </a:ext>
            </a:extLst>
          </a:blip>
          <a:srcRect t="3055"/>
          <a:stretch/>
        </p:blipFill>
        <p:spPr>
          <a:xfrm>
            <a:off x="0" y="0"/>
            <a:ext cx="9144000" cy="5910525"/>
          </a:xfrm>
          <a:prstGeom prst="rect">
            <a:avLst/>
          </a:prstGeom>
        </p:spPr>
      </p:pic>
      <p:pic>
        <p:nvPicPr>
          <p:cNvPr id="5" name="Picture 4" descr="UKCHS.16.008 powerpoint BG-9.png"/>
          <p:cNvPicPr>
            <a:picLocks noChangeAspect="1"/>
          </p:cNvPicPr>
          <p:nvPr/>
        </p:nvPicPr>
        <p:blipFill rotWithShape="1">
          <a:blip r:embed="rId4">
            <a:extLst>
              <a:ext uri="{28A0092B-C50C-407E-A947-70E740481C1C}">
                <a14:useLocalDpi xmlns:a14="http://schemas.microsoft.com/office/drawing/2010/main" val="0"/>
              </a:ext>
            </a:extLst>
          </a:blip>
          <a:srcRect b="11598"/>
          <a:stretch/>
        </p:blipFill>
        <p:spPr>
          <a:xfrm>
            <a:off x="0" y="-9177"/>
            <a:ext cx="9144000" cy="6062133"/>
          </a:xfrm>
          <a:prstGeom prst="rect">
            <a:avLst/>
          </a:prstGeom>
        </p:spPr>
      </p:pic>
      <p:sp>
        <p:nvSpPr>
          <p:cNvPr id="8" name="Content Placeholder 4"/>
          <p:cNvSpPr txBox="1">
            <a:spLocks/>
          </p:cNvSpPr>
          <p:nvPr/>
        </p:nvSpPr>
        <p:spPr>
          <a:xfrm>
            <a:off x="72189" y="76857"/>
            <a:ext cx="8999621" cy="876812"/>
          </a:xfrm>
          <a:prstGeom prst="rect">
            <a:avLst/>
          </a:prstGeom>
          <a:solidFill>
            <a:srgbClr val="150033"/>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spc="600" dirty="0">
                <a:solidFill>
                  <a:srgbClr val="FFFFFF"/>
                </a:solidFill>
                <a:latin typeface="Times New Roman" panose="02020603050405020304" pitchFamily="18" charset="0"/>
                <a:cs typeface="Times New Roman" panose="02020603050405020304" pitchFamily="18" charset="0"/>
              </a:rPr>
              <a:t>Clinical Requirements</a:t>
            </a:r>
          </a:p>
        </p:txBody>
      </p:sp>
      <p:pic>
        <p:nvPicPr>
          <p:cNvPr id="10" name="Picture 9" descr="gray large pattern he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8653" y="4060498"/>
            <a:ext cx="2540000" cy="2540000"/>
          </a:xfrm>
          <a:prstGeom prst="rect">
            <a:avLst/>
          </a:prstGeom>
        </p:spPr>
      </p:pic>
      <p:pic>
        <p:nvPicPr>
          <p:cNvPr id="11" name="Picture 10" descr="light blue small he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8653" y="3826248"/>
            <a:ext cx="1185334" cy="1185334"/>
          </a:xfrm>
          <a:prstGeom prst="rect">
            <a:avLst/>
          </a:prstGeom>
        </p:spPr>
      </p:pic>
      <p:sp>
        <p:nvSpPr>
          <p:cNvPr id="2" name="Rectangle 1"/>
          <p:cNvSpPr/>
          <p:nvPr/>
        </p:nvSpPr>
        <p:spPr>
          <a:xfrm>
            <a:off x="273173" y="1182642"/>
            <a:ext cx="5737214" cy="4060504"/>
          </a:xfrm>
          <a:prstGeom prst="rect">
            <a:avLst/>
          </a:prstGeom>
        </p:spPr>
        <p:txBody>
          <a:bodyPr wrap="square">
            <a:spAutoFit/>
          </a:bodyPr>
          <a:lstStyle/>
          <a:p>
            <a:pPr marL="726948" lvl="1"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Insurance (annual)</a:t>
            </a:r>
          </a:p>
          <a:p>
            <a:pPr marL="726948" lvl="1"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Commitment to Behavioral Standard in Patient Care</a:t>
            </a:r>
          </a:p>
          <a:p>
            <a:pPr marL="726948" lvl="1"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OLE Guide (annual)</a:t>
            </a:r>
          </a:p>
          <a:p>
            <a:pPr marL="726948" lvl="1"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HIPAA Education and Consent</a:t>
            </a:r>
          </a:p>
          <a:p>
            <a:pPr marL="726948" lvl="1"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Influenza Shot (annual)</a:t>
            </a:r>
          </a:p>
          <a:p>
            <a:pPr marL="726948" lvl="1"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 MMR, Varicella and Tdap documentation</a:t>
            </a:r>
          </a:p>
          <a:p>
            <a:pPr marL="726948" lvl="1"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Tuberculosis Two-Step Skin Test</a:t>
            </a:r>
          </a:p>
          <a:p>
            <a:pPr marL="1092708" lvl="2"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annual one-step skin test is required after the initial two-step test</a:t>
            </a:r>
          </a:p>
        </p:txBody>
      </p:sp>
    </p:spTree>
    <p:extLst>
      <p:ext uri="{BB962C8B-B14F-4D97-AF65-F5344CB8AC3E}">
        <p14:creationId xmlns:p14="http://schemas.microsoft.com/office/powerpoint/2010/main" val="1316753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4" y="3048000"/>
            <a:ext cx="1439333" cy="1439333"/>
          </a:xfrm>
          <a:prstGeom prst="rect">
            <a:avLst/>
          </a:prstGeom>
        </p:spPr>
      </p:pic>
      <p:pic>
        <p:nvPicPr>
          <p:cNvPr id="3" name="Picture 2"/>
          <p:cNvPicPr>
            <a:picLocks noChangeAspect="1"/>
          </p:cNvPicPr>
          <p:nvPr/>
        </p:nvPicPr>
        <p:blipFill>
          <a:blip r:embed="rId5"/>
          <a:stretch>
            <a:fillRect/>
          </a:stretch>
        </p:blipFill>
        <p:spPr>
          <a:xfrm>
            <a:off x="457200" y="2063337"/>
            <a:ext cx="3928288" cy="2751730"/>
          </a:xfrm>
          <a:prstGeom prst="rect">
            <a:avLst/>
          </a:prstGeom>
        </p:spPr>
      </p:pic>
      <p:sp>
        <p:nvSpPr>
          <p:cNvPr id="6" name="TextBox 5"/>
          <p:cNvSpPr txBox="1"/>
          <p:nvPr/>
        </p:nvSpPr>
        <p:spPr>
          <a:xfrm>
            <a:off x="1037825" y="1568093"/>
            <a:ext cx="2767037" cy="369332"/>
          </a:xfrm>
          <a:prstGeom prst="rect">
            <a:avLst/>
          </a:prstGeom>
          <a:solidFill>
            <a:srgbClr val="151E37"/>
          </a:solidFill>
        </p:spPr>
        <p:txBody>
          <a:bodyPr wrap="square" rtlCol="0">
            <a:spAutoFit/>
          </a:bodyPr>
          <a:lstStyle/>
          <a:p>
            <a:r>
              <a:rPr lang="en-US" dirty="0">
                <a:solidFill>
                  <a:schemeClr val="bg1"/>
                </a:solidFill>
              </a:rPr>
              <a:t>Example of uploaded card:</a:t>
            </a:r>
          </a:p>
        </p:txBody>
      </p:sp>
      <p:sp>
        <p:nvSpPr>
          <p:cNvPr id="8" name="Title 7"/>
          <p:cNvSpPr>
            <a:spLocks noGrp="1"/>
          </p:cNvSpPr>
          <p:nvPr>
            <p:ph type="title"/>
          </p:nvPr>
        </p:nvSpPr>
        <p:spPr>
          <a:solidFill>
            <a:srgbClr val="151E37"/>
          </a:solidFill>
        </p:spPr>
        <p:txBody>
          <a:bodyPr/>
          <a:lstStyle/>
          <a:p>
            <a:r>
              <a:rPr lang="en-US" dirty="0">
                <a:solidFill>
                  <a:schemeClr val="bg1"/>
                </a:solidFill>
                <a:latin typeface="Times New Roman" panose="02020603050405020304" pitchFamily="18" charset="0"/>
                <a:cs typeface="Times New Roman" panose="02020603050405020304" pitchFamily="18" charset="0"/>
              </a:rPr>
              <a:t>Health Insurance</a:t>
            </a:r>
          </a:p>
        </p:txBody>
      </p:sp>
      <p:sp>
        <p:nvSpPr>
          <p:cNvPr id="11" name="Content Placeholder 10"/>
          <p:cNvSpPr>
            <a:spLocks noGrp="1"/>
          </p:cNvSpPr>
          <p:nvPr>
            <p:ph sz="half" idx="1"/>
          </p:nvPr>
        </p:nvSpPr>
        <p:spPr>
          <a:xfrm>
            <a:off x="436030" y="5777290"/>
            <a:ext cx="284939" cy="226794"/>
          </a:xfrm>
        </p:spPr>
        <p:txBody>
          <a:bodyPr>
            <a:normAutofit fontScale="40000" lnSpcReduction="20000"/>
          </a:bodyPr>
          <a:lstStyle/>
          <a:p>
            <a:pPr marL="0" indent="0">
              <a:buNone/>
            </a:pPr>
            <a:endParaRPr lang="en-US" dirty="0">
              <a:solidFill>
                <a:schemeClr val="bg1"/>
              </a:solidFill>
            </a:endParaRPr>
          </a:p>
        </p:txBody>
      </p:sp>
      <p:sp>
        <p:nvSpPr>
          <p:cNvPr id="12" name="Content Placeholder 11"/>
          <p:cNvSpPr>
            <a:spLocks noGrp="1"/>
          </p:cNvSpPr>
          <p:nvPr>
            <p:ph sz="half" idx="2"/>
          </p:nvPr>
        </p:nvSpPr>
        <p:spPr>
          <a:xfrm>
            <a:off x="4648200" y="1478120"/>
            <a:ext cx="4038600" cy="4525963"/>
          </a:xfrm>
        </p:spPr>
        <p:txBody>
          <a:bodyPr>
            <a:noAutofit/>
          </a:bodyPr>
          <a:lstStyle/>
          <a:p>
            <a:pPr>
              <a:buFont typeface="Wingdings" panose="05000000000000000000" pitchFamily="2" charset="2"/>
              <a:buChar char="Ø"/>
            </a:pPr>
            <a:r>
              <a:rPr lang="en-US" sz="2300" dirty="0">
                <a:solidFill>
                  <a:schemeClr val="bg1"/>
                </a:solidFill>
                <a:latin typeface="Times New Roman" panose="02020603050405020304" pitchFamily="18" charset="0"/>
                <a:cs typeface="Times New Roman" panose="02020603050405020304" pitchFamily="18" charset="0"/>
              </a:rPr>
              <a:t>You must provide a copy of your current health insurance card or proof of coverage.</a:t>
            </a:r>
          </a:p>
          <a:p>
            <a:pPr>
              <a:buFont typeface="Wingdings" panose="05000000000000000000" pitchFamily="2" charset="2"/>
              <a:buChar char="Ø"/>
            </a:pPr>
            <a:r>
              <a:rPr lang="en-US" sz="2300" dirty="0">
                <a:solidFill>
                  <a:schemeClr val="bg1"/>
                </a:solidFill>
                <a:latin typeface="Times New Roman" panose="02020603050405020304" pitchFamily="18" charset="0"/>
                <a:cs typeface="Times New Roman" panose="02020603050405020304" pitchFamily="18" charset="0"/>
              </a:rPr>
              <a:t>If your name is different than the name listed on the card, you will need to upload documentation confirming your coverage. </a:t>
            </a:r>
          </a:p>
          <a:p>
            <a:pPr>
              <a:buFont typeface="Wingdings" panose="05000000000000000000" pitchFamily="2" charset="2"/>
              <a:buChar char="Ø"/>
            </a:pPr>
            <a:r>
              <a:rPr lang="en-US" sz="2300" dirty="0">
                <a:solidFill>
                  <a:schemeClr val="bg1"/>
                </a:solidFill>
                <a:latin typeface="Times New Roman" panose="02020603050405020304" pitchFamily="18" charset="0"/>
                <a:cs typeface="Times New Roman" panose="02020603050405020304" pitchFamily="18" charset="0"/>
              </a:rPr>
              <a:t>Make sure that you upload a copy of the front AND back of the insurance card.</a:t>
            </a:r>
          </a:p>
          <a:p>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20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573828" y="7522"/>
            <a:ext cx="584461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457199" y="421217"/>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spc="600" dirty="0">
                <a:solidFill>
                  <a:schemeClr val="bg1"/>
                </a:solidFill>
                <a:latin typeface="Times New Roman" panose="02020603050405020304" pitchFamily="18" charset="0"/>
                <a:cs typeface="Times New Roman" panose="02020603050405020304" pitchFamily="18" charset="0"/>
              </a:rPr>
              <a:t>Influenza Vaccine</a:t>
            </a:r>
          </a:p>
        </p:txBody>
      </p:sp>
      <p:sp>
        <p:nvSpPr>
          <p:cNvPr id="2" name="Rectangle 1"/>
          <p:cNvSpPr/>
          <p:nvPr/>
        </p:nvSpPr>
        <p:spPr>
          <a:xfrm>
            <a:off x="252661" y="2048236"/>
            <a:ext cx="8758989" cy="3570208"/>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need to get a flu shot FOR THE CURRENT FLU SEASON RUNNING SEPT 1 – MARCH 31.</a:t>
            </a:r>
          </a:p>
          <a:p>
            <a:pPr marL="726948" lvl="1"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you receive a flu vaccine outside of this window, it will be rejected and you will need to get a second flu shot during the active flu season</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 documentation must show the current flu season</a:t>
            </a:r>
          </a:p>
          <a:p>
            <a:pPr marL="361188" lvl="0" indent="-342900" defTabSz="914400">
              <a:spcBef>
                <a:spcPct val="20000"/>
              </a:spcBef>
              <a:buSzPct val="60000"/>
              <a:buFont typeface="Wingdings" panose="05000000000000000000" pitchFamily="2" charset="2"/>
              <a:buChar char="Ø"/>
            </a:pPr>
            <a:r>
              <a:rPr lang="en-US" sz="24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requirement has a different deadline than the others. You must complete this by November 1</a:t>
            </a:r>
            <a:r>
              <a:rPr lang="en-US" sz="2400"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4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850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20145"/>
            <a:ext cx="7098318"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100" spc="600" dirty="0">
                <a:solidFill>
                  <a:schemeClr val="bg1"/>
                </a:solidFill>
                <a:latin typeface="Times New Roman" panose="02020603050405020304" pitchFamily="18" charset="0"/>
                <a:cs typeface="Times New Roman" panose="02020603050405020304" pitchFamily="18" charset="0"/>
              </a:rPr>
              <a:t>Required Immunizations</a:t>
            </a:r>
          </a:p>
        </p:txBody>
      </p:sp>
      <p:sp>
        <p:nvSpPr>
          <p:cNvPr id="7" name="Content Placeholder 4"/>
          <p:cNvSpPr txBox="1">
            <a:spLocks/>
          </p:cNvSpPr>
          <p:nvPr/>
        </p:nvSpPr>
        <p:spPr>
          <a:xfrm>
            <a:off x="252661" y="335121"/>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4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2661" y="1796135"/>
            <a:ext cx="8758989" cy="4376583"/>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MMR, </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361188" lvl="0" indent="-342900" defTabSz="914400">
              <a:spcBef>
                <a:spcPct val="20000"/>
              </a:spcBef>
              <a:buSzPct val="60000"/>
              <a:buFont typeface="Wingdings" panose="05000000000000000000" pitchFamily="2" charset="2"/>
              <a:buChar char="Ø"/>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Vaccines</a:t>
            </a: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can be administered by University Health Services (UHS)</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Appointments may be made by calling 859-323-2778.</a:t>
            </a:r>
          </a:p>
          <a:p>
            <a:pPr marL="2171700" lvl="4" indent="-342900">
              <a:spcBef>
                <a:spcPct val="20000"/>
              </a:spcBef>
              <a:buFont typeface="Wingdings" panose="05000000000000000000" pitchFamily="2" charset="2"/>
              <a:buChar char="Ø"/>
            </a:pPr>
            <a:endParaRPr lang="en-US" sz="24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870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1E3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2051</TotalTime>
  <Words>913</Words>
  <Application>Microsoft Office PowerPoint</Application>
  <PresentationFormat>On-screen Show (4:3)</PresentationFormat>
  <Paragraphs>94</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 New</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Health Insurance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Andi Clark</dc:creator>
  <cp:lastModifiedBy>Tammy Edge</cp:lastModifiedBy>
  <cp:revision>168</cp:revision>
  <dcterms:created xsi:type="dcterms:W3CDTF">2016-08-03T17:20:39Z</dcterms:created>
  <dcterms:modified xsi:type="dcterms:W3CDTF">2020-11-02T13:33:08Z</dcterms:modified>
</cp:coreProperties>
</file>