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3"/>
    <p:restoredTop sz="94675"/>
  </p:normalViewPr>
  <p:slideViewPr>
    <p:cSldViewPr snapToGrid="0" snapToObjects="1">
      <p:cViewPr>
        <p:scale>
          <a:sx n="78" d="100"/>
          <a:sy n="78" d="100"/>
        </p:scale>
        <p:origin x="656" y="8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58F0E-9472-A14F-809B-0F1AD9B346A9}" type="datetimeFigureOut">
              <a:rPr lang="en-US" smtClean="0"/>
              <a:t>4/11/17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75010-728E-8248-B407-1098CF2F30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58F0E-9472-A14F-809B-0F1AD9B346A9}" type="datetimeFigureOut">
              <a:rPr lang="en-US" smtClean="0"/>
              <a:t>4/11/17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75010-728E-8248-B407-1098CF2F30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58F0E-9472-A14F-809B-0F1AD9B346A9}" type="datetimeFigureOut">
              <a:rPr lang="en-US" smtClean="0"/>
              <a:t>4/11/17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75010-728E-8248-B407-1098CF2F30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58F0E-9472-A14F-809B-0F1AD9B346A9}" type="datetimeFigureOut">
              <a:rPr lang="en-US" smtClean="0"/>
              <a:t>4/11/17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75010-728E-8248-B407-1098CF2F30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58F0E-9472-A14F-809B-0F1AD9B346A9}" type="datetimeFigureOut">
              <a:rPr lang="en-US" smtClean="0"/>
              <a:t>4/11/17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75010-728E-8248-B407-1098CF2F30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58F0E-9472-A14F-809B-0F1AD9B346A9}" type="datetimeFigureOut">
              <a:rPr lang="en-US" smtClean="0"/>
              <a:t>4/11/17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75010-728E-8248-B407-1098CF2F30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58F0E-9472-A14F-809B-0F1AD9B346A9}" type="datetimeFigureOut">
              <a:rPr lang="en-US" smtClean="0"/>
              <a:t>4/11/17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75010-728E-8248-B407-1098CF2F30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58F0E-9472-A14F-809B-0F1AD9B346A9}" type="datetimeFigureOut">
              <a:rPr lang="en-US" smtClean="0"/>
              <a:t>4/11/17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75010-728E-8248-B407-1098CF2F30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58F0E-9472-A14F-809B-0F1AD9B346A9}" type="datetimeFigureOut">
              <a:rPr lang="en-US" smtClean="0"/>
              <a:t>4/11/17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75010-728E-8248-B407-1098CF2F30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58F0E-9472-A14F-809B-0F1AD9B346A9}" type="datetimeFigureOut">
              <a:rPr lang="en-US" smtClean="0"/>
              <a:t>4/11/17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28F75010-728E-8248-B407-1098CF2F30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58F0E-9472-A14F-809B-0F1AD9B346A9}" type="datetimeFigureOut">
              <a:rPr lang="en-US" smtClean="0"/>
              <a:t>4/11/17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75010-728E-8248-B407-1098CF2F30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58F0E-9472-A14F-809B-0F1AD9B346A9}" type="datetimeFigureOut">
              <a:rPr lang="en-US" smtClean="0"/>
              <a:t>4/11/17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75010-728E-8248-B407-1098CF2F30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58F0E-9472-A14F-809B-0F1AD9B346A9}" type="datetimeFigureOut">
              <a:rPr lang="en-US" smtClean="0"/>
              <a:t>4/11/17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75010-728E-8248-B407-1098CF2F30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58F0E-9472-A14F-809B-0F1AD9B346A9}" type="datetimeFigureOut">
              <a:rPr lang="en-US" smtClean="0"/>
              <a:t>4/11/17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75010-728E-8248-B407-1098CF2F30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58F0E-9472-A14F-809B-0F1AD9B346A9}" type="datetimeFigureOut">
              <a:rPr lang="en-US" smtClean="0"/>
              <a:t>4/11/17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75010-728E-8248-B407-1098CF2F30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58F0E-9472-A14F-809B-0F1AD9B346A9}" type="datetimeFigureOut">
              <a:rPr lang="en-US" smtClean="0"/>
              <a:t>4/11/17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75010-728E-8248-B407-1098CF2F30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58F0E-9472-A14F-809B-0F1AD9B346A9}" type="datetimeFigureOut">
              <a:rPr lang="en-US" smtClean="0"/>
              <a:t>4/11/17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75010-728E-8248-B407-1098CF2F30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7958F0E-9472-A14F-809B-0F1AD9B346A9}" type="datetimeFigureOut">
              <a:rPr lang="en-US" smtClean="0"/>
              <a:t>4/11/17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8F75010-728E-8248-B407-1098CF2F3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608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Benefits &amp; Challenges of Using Amazon’s Mechanical Turk for Studying Violence Against Women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Claire M. </a:t>
            </a:r>
            <a:r>
              <a:rPr lang="en-US" dirty="0" err="1" smtClean="0"/>
              <a:t>Renzetti</a:t>
            </a:r>
            <a:r>
              <a:rPr lang="en-US" dirty="0" smtClean="0"/>
              <a:t>, Ph.D.</a:t>
            </a:r>
          </a:p>
          <a:p>
            <a:r>
              <a:rPr lang="en-US" dirty="0" smtClean="0"/>
              <a:t>Judi Conway Patton Endowed Chair, CRVAW</a:t>
            </a:r>
          </a:p>
          <a:p>
            <a:r>
              <a:rPr lang="en-US" dirty="0" smtClean="0"/>
              <a:t>Professor &amp; Chair of Sociology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49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Insufficient Effort Responding</a:t>
            </a:r>
            <a:br>
              <a:rPr lang="en-US" dirty="0" smtClean="0"/>
            </a:br>
            <a:r>
              <a:rPr lang="en-US" dirty="0" smtClean="0"/>
              <a:t>(IER)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Response set in which the respondent answers survey with little or no effort</a:t>
            </a:r>
          </a:p>
          <a:p>
            <a:r>
              <a:rPr lang="en-US" dirty="0" smtClean="0"/>
              <a:t>Post-screening methods to identify IER are somewhat controversial due to high measurement error</a:t>
            </a:r>
          </a:p>
          <a:p>
            <a:r>
              <a:rPr lang="en-US" dirty="0" smtClean="0"/>
              <a:t>Time checking: exclude surveys completed in &lt;60% of average completion time</a:t>
            </a:r>
          </a:p>
          <a:p>
            <a:r>
              <a:rPr lang="en-US" dirty="0" err="1" smtClean="0"/>
              <a:t>MTurkers</a:t>
            </a:r>
            <a:r>
              <a:rPr lang="en-US" dirty="0" smtClean="0"/>
              <a:t> do </a:t>
            </a:r>
            <a:r>
              <a:rPr lang="en-US" i="1" dirty="0" smtClean="0"/>
              <a:t>not</a:t>
            </a:r>
            <a:r>
              <a:rPr lang="en-US" dirty="0" smtClean="0"/>
              <a:t> have higher IER rates and </a:t>
            </a:r>
            <a:r>
              <a:rPr lang="en-US" i="1" dirty="0" smtClean="0"/>
              <a:t>do</a:t>
            </a:r>
            <a:r>
              <a:rPr lang="en-US" dirty="0" smtClean="0"/>
              <a:t> show good consistency in responses over time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4875" y="2667000"/>
            <a:ext cx="4680449" cy="3124200"/>
          </a:xfrm>
        </p:spPr>
      </p:pic>
    </p:spTree>
    <p:extLst>
      <p:ext uri="{BB962C8B-B14F-4D97-AF65-F5344CB8AC3E}">
        <p14:creationId xmlns:p14="http://schemas.microsoft.com/office/powerpoint/2010/main" val="53004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Desirability Bias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MTurk</a:t>
            </a:r>
            <a:r>
              <a:rPr lang="en-US" dirty="0" smtClean="0"/>
              <a:t> Workers score higher on social desirability measures</a:t>
            </a:r>
          </a:p>
          <a:p>
            <a:r>
              <a:rPr lang="en-US" dirty="0" err="1" smtClean="0"/>
              <a:t>MTurkers</a:t>
            </a:r>
            <a:r>
              <a:rPr lang="en-US" dirty="0" smtClean="0"/>
              <a:t> appear to be particularly concerned with pleasing the Requester</a:t>
            </a:r>
          </a:p>
          <a:p>
            <a:r>
              <a:rPr lang="en-US" dirty="0" err="1" smtClean="0"/>
              <a:t>MTurkers</a:t>
            </a:r>
            <a:r>
              <a:rPr lang="en-US" dirty="0" smtClean="0"/>
              <a:t> are no more or less likely to disclose sensitive information than other samples </a:t>
            </a:r>
          </a:p>
          <a:p>
            <a:r>
              <a:rPr lang="en-US" dirty="0" smtClean="0"/>
              <a:t>No reason for researchers to be more concerned about dishonesty or inconsistency among </a:t>
            </a:r>
            <a:r>
              <a:rPr lang="en-US" dirty="0" err="1" smtClean="0"/>
              <a:t>MTurk</a:t>
            </a:r>
            <a:r>
              <a:rPr lang="en-US" dirty="0" smtClean="0"/>
              <a:t> Workers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750" y="2698750"/>
            <a:ext cx="3060700" cy="3060700"/>
          </a:xfrm>
        </p:spPr>
      </p:pic>
    </p:spTree>
    <p:extLst>
      <p:ext uri="{BB962C8B-B14F-4D97-AF65-F5344CB8AC3E}">
        <p14:creationId xmlns:p14="http://schemas.microsoft.com/office/powerpoint/2010/main" val="214036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Symptoms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Clinical levels of social anxiety and symptoms of depression</a:t>
            </a:r>
          </a:p>
          <a:p>
            <a:r>
              <a:rPr lang="en-US" sz="2400" dirty="0" smtClean="0"/>
              <a:t>Similar to other Internet samples</a:t>
            </a:r>
          </a:p>
          <a:p>
            <a:r>
              <a:rPr lang="en-US" sz="2400" dirty="0" smtClean="0"/>
              <a:t>Younger and female </a:t>
            </a:r>
            <a:r>
              <a:rPr lang="en-US" sz="2400" dirty="0" err="1" smtClean="0"/>
              <a:t>MTurk</a:t>
            </a:r>
            <a:r>
              <a:rPr lang="en-US" sz="2400" dirty="0" smtClean="0"/>
              <a:t> workers have the highest rates of clinical symptoms</a:t>
            </a:r>
            <a:endParaRPr lang="en-US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0100" y="2438399"/>
            <a:ext cx="4802414" cy="3352801"/>
          </a:xfrm>
        </p:spPr>
      </p:pic>
    </p:spTree>
    <p:extLst>
      <p:ext uri="{BB962C8B-B14F-4D97-AF65-F5344CB8AC3E}">
        <p14:creationId xmlns:p14="http://schemas.microsoft.com/office/powerpoint/2010/main" val="192689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Buyer beware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1569" y="2667000"/>
            <a:ext cx="3124200" cy="3124200"/>
          </a:xfrm>
        </p:spPr>
      </p:pic>
    </p:spTree>
    <p:extLst>
      <p:ext uri="{BB962C8B-B14F-4D97-AF65-F5344CB8AC3E}">
        <p14:creationId xmlns:p14="http://schemas.microsoft.com/office/powerpoint/2010/main" val="26792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Mechanical Turk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MTurk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Crowdsourcing website, owned and administered by Amazon</a:t>
            </a:r>
          </a:p>
          <a:p>
            <a:r>
              <a:rPr lang="en-US" dirty="0" smtClean="0"/>
              <a:t>&gt;500,000 Workers from 190 countries (75% from US &amp; India)</a:t>
            </a:r>
          </a:p>
          <a:p>
            <a:r>
              <a:rPr lang="en-US" dirty="0" smtClean="0"/>
              <a:t>~10,000 Requesters: recruit and compensate workers for completing Human Intelligence Tasks (HITs) </a:t>
            </a:r>
          </a:p>
          <a:p>
            <a:r>
              <a:rPr lang="en-US" dirty="0" smtClean="0"/>
              <a:t>Mason, W., &amp; Suri, S. (2012). Conducting behavioral research on Amazon’s Mechanical Turk. </a:t>
            </a:r>
            <a:r>
              <a:rPr lang="en-US" i="1" dirty="0" smtClean="0"/>
              <a:t>Behavior Research Methods</a:t>
            </a:r>
            <a:r>
              <a:rPr lang="en-US" dirty="0" smtClean="0"/>
              <a:t>, </a:t>
            </a:r>
            <a:r>
              <a:rPr lang="en-US" i="1" dirty="0" smtClean="0"/>
              <a:t>44</a:t>
            </a:r>
            <a:r>
              <a:rPr lang="en-US" dirty="0" smtClean="0"/>
              <a:t>, 1-23.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4800" y="3143250"/>
            <a:ext cx="4800600" cy="2171700"/>
          </a:xfrm>
        </p:spPr>
      </p:pic>
    </p:spTree>
    <p:extLst>
      <p:ext uri="{BB962C8B-B14F-4D97-AF65-F5344CB8AC3E}">
        <p14:creationId xmlns:p14="http://schemas.microsoft.com/office/powerpoint/2010/main" val="164923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MTurk</a:t>
            </a:r>
            <a:r>
              <a:rPr lang="en-US" dirty="0" smtClean="0"/>
              <a:t> Benefits &amp; Challenges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Methodological</a:t>
            </a:r>
            <a:r>
              <a:rPr lang="en-US" dirty="0" smtClean="0"/>
              <a:t>:  sample and data </a:t>
            </a:r>
            <a:r>
              <a:rPr lang="en-US" i="1" dirty="0" smtClean="0"/>
              <a:t>quality</a:t>
            </a:r>
          </a:p>
          <a:p>
            <a:r>
              <a:rPr lang="en-US" i="1" dirty="0" smtClean="0"/>
              <a:t>Administrative</a:t>
            </a:r>
            <a:r>
              <a:rPr lang="en-US" dirty="0" smtClean="0"/>
              <a:t> or </a:t>
            </a:r>
            <a:r>
              <a:rPr lang="en-US" i="1" dirty="0" smtClean="0"/>
              <a:t>logistical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40511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MTurk</a:t>
            </a:r>
            <a:r>
              <a:rPr lang="en-US" dirty="0" smtClean="0"/>
              <a:t> &amp; how does it work for researchers?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Online labor market that allows Requesters (researchers) to post tasks to be completed (HITs) by Workers </a:t>
            </a:r>
          </a:p>
          <a:p>
            <a:r>
              <a:rPr lang="en-US" dirty="0" smtClean="0"/>
              <a:t>Cost:  compensation ranges from 1 cent - more than $10, depending on time required and level of difficulty  +  Amazon surcharge (min. 20%)</a:t>
            </a:r>
          </a:p>
          <a:p>
            <a:r>
              <a:rPr lang="en-US" dirty="0" smtClean="0"/>
              <a:t>Qualifications:  1) workers’ geographic location; 2) workers’ approval rating/%  [other “qualifications” (eligibility criteria) can be specified for additional cost]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27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</a:t>
            </a:r>
            <a:r>
              <a:rPr lang="en-US" dirty="0" err="1" smtClean="0"/>
              <a:t>MTurk</a:t>
            </a:r>
            <a:r>
              <a:rPr lang="en-US" dirty="0" smtClean="0"/>
              <a:t> Workers?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MTurkers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Worker accounts are </a:t>
            </a:r>
            <a:r>
              <a:rPr lang="en-US" i="1" dirty="0" smtClean="0"/>
              <a:t>free</a:t>
            </a:r>
            <a:endParaRPr lang="en-US" dirty="0" smtClean="0"/>
          </a:p>
          <a:p>
            <a:r>
              <a:rPr lang="en-US" dirty="0" smtClean="0"/>
              <a:t>Must be at least 18 years old</a:t>
            </a:r>
          </a:p>
          <a:p>
            <a:r>
              <a:rPr lang="en-US" dirty="0" smtClean="0"/>
              <a:t>Remain anonymous to Requesters through a unique Worker ID</a:t>
            </a:r>
          </a:p>
          <a:p>
            <a:r>
              <a:rPr lang="en-US" dirty="0" smtClean="0"/>
              <a:t>May search for HITs by keywords, time required, compensation amount, or descriptions</a:t>
            </a:r>
          </a:p>
        </p:txBody>
      </p:sp>
    </p:spTree>
    <p:extLst>
      <p:ext uri="{BB962C8B-B14F-4D97-AF65-F5344CB8AC3E}">
        <p14:creationId xmlns:p14="http://schemas.microsoft.com/office/powerpoint/2010/main" val="97643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works for </a:t>
            </a:r>
            <a:r>
              <a:rPr lang="en-US" dirty="0" err="1" smtClean="0"/>
              <a:t>MTurk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>(How do they compare to the US population?)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Younger (average age: 30)</a:t>
            </a:r>
          </a:p>
          <a:p>
            <a:r>
              <a:rPr lang="en-US" dirty="0" smtClean="0"/>
              <a:t>White (Asian Americans overrepresented; Black and Hispanic Americans underrepresented)</a:t>
            </a:r>
          </a:p>
          <a:p>
            <a:r>
              <a:rPr lang="en-US" dirty="0" smtClean="0"/>
              <a:t>Better educated (college graduates)</a:t>
            </a:r>
          </a:p>
          <a:p>
            <a:r>
              <a:rPr lang="en-US" dirty="0" smtClean="0"/>
              <a:t>Underemployed</a:t>
            </a:r>
          </a:p>
          <a:p>
            <a:r>
              <a:rPr lang="en-US" dirty="0" smtClean="0"/>
              <a:t>Lower-middle to middle class (annual family income: $40,000-$100,000)</a:t>
            </a:r>
          </a:p>
          <a:p>
            <a:r>
              <a:rPr lang="en-US" dirty="0" smtClean="0"/>
              <a:t>Heterosexual &amp; married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2600" y="2805112"/>
            <a:ext cx="1905000" cy="2847975"/>
          </a:xfrm>
        </p:spPr>
      </p:pic>
    </p:spTree>
    <p:extLst>
      <p:ext uri="{BB962C8B-B14F-4D97-AF65-F5344CB8AC3E}">
        <p14:creationId xmlns:p14="http://schemas.microsoft.com/office/powerpoint/2010/main" val="1350054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293914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1772179" y="1779814"/>
            <a:ext cx="4607188" cy="522515"/>
          </a:xfrm>
        </p:spPr>
        <p:txBody>
          <a:bodyPr/>
          <a:lstStyle/>
          <a:p>
            <a:r>
              <a:rPr lang="en-US" dirty="0" err="1" smtClean="0"/>
              <a:t>MTurk</a:t>
            </a:r>
            <a:r>
              <a:rPr lang="en-US" dirty="0" smtClean="0"/>
              <a:t> samples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1484311" y="2465614"/>
            <a:ext cx="4895056" cy="3325585"/>
          </a:xfrm>
        </p:spPr>
        <p:txBody>
          <a:bodyPr/>
          <a:lstStyle/>
          <a:p>
            <a:r>
              <a:rPr lang="en-US" dirty="0" smtClean="0"/>
              <a:t>Younger (average age: 30)</a:t>
            </a:r>
          </a:p>
          <a:p>
            <a:r>
              <a:rPr lang="en-US" dirty="0" smtClean="0"/>
              <a:t>White</a:t>
            </a:r>
          </a:p>
          <a:p>
            <a:r>
              <a:rPr lang="en-US" dirty="0" smtClean="0"/>
              <a:t>Better educated (college graduates)</a:t>
            </a:r>
          </a:p>
          <a:p>
            <a:r>
              <a:rPr lang="en-US" dirty="0" smtClean="0"/>
              <a:t>Underemployed</a:t>
            </a:r>
          </a:p>
          <a:p>
            <a:r>
              <a:rPr lang="en-US" dirty="0" smtClean="0"/>
              <a:t>Lower-middle to middle class</a:t>
            </a:r>
          </a:p>
          <a:p>
            <a:r>
              <a:rPr lang="en-US" dirty="0" smtClean="0"/>
              <a:t>Heterosexual &amp; married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6880487" y="1469572"/>
            <a:ext cx="4622537" cy="832758"/>
          </a:xfrm>
        </p:spPr>
        <p:txBody>
          <a:bodyPr/>
          <a:lstStyle/>
          <a:p>
            <a:r>
              <a:rPr lang="en-US" dirty="0" smtClean="0"/>
              <a:t>My sample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6607967" y="2465614"/>
            <a:ext cx="4895056" cy="3325585"/>
          </a:xfrm>
        </p:spPr>
        <p:txBody>
          <a:bodyPr/>
          <a:lstStyle/>
          <a:p>
            <a:r>
              <a:rPr lang="en-US" dirty="0" smtClean="0"/>
              <a:t>73% between 25-44</a:t>
            </a:r>
          </a:p>
          <a:p>
            <a:r>
              <a:rPr lang="en-US" dirty="0" smtClean="0"/>
              <a:t>72% White; 10.6% Asian; 7.9% Black; 7.1% Hispanic</a:t>
            </a:r>
          </a:p>
          <a:p>
            <a:r>
              <a:rPr lang="en-US" dirty="0" smtClean="0"/>
              <a:t>44% college degree; 13.5% graduate or professional degree</a:t>
            </a:r>
          </a:p>
          <a:p>
            <a:r>
              <a:rPr lang="en-US" dirty="0" smtClean="0"/>
              <a:t>50% annual family income $70,000-$100,000</a:t>
            </a:r>
          </a:p>
          <a:p>
            <a:r>
              <a:rPr lang="en-US" dirty="0" smtClean="0"/>
              <a:t>42% married and living with their partner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10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representative of the general U.S. population are </a:t>
            </a:r>
            <a:r>
              <a:rPr lang="en-US" dirty="0" err="1" smtClean="0"/>
              <a:t>MTurk</a:t>
            </a:r>
            <a:r>
              <a:rPr lang="en-US" dirty="0" smtClean="0"/>
              <a:t> Workers?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 smtClean="0"/>
              <a:t>More</a:t>
            </a:r>
            <a:r>
              <a:rPr lang="en-US" dirty="0" smtClean="0"/>
              <a:t> representative than college student samples, but </a:t>
            </a:r>
            <a:r>
              <a:rPr lang="en-US" i="1" dirty="0" smtClean="0"/>
              <a:t>not</a:t>
            </a:r>
            <a:r>
              <a:rPr lang="en-US" dirty="0" smtClean="0"/>
              <a:t> representative of the general US population.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20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people join the </a:t>
            </a:r>
            <a:r>
              <a:rPr lang="en-US" dirty="0" err="1" smtClean="0"/>
              <a:t>MTurk</a:t>
            </a:r>
            <a:r>
              <a:rPr lang="en-US" dirty="0" smtClean="0"/>
              <a:t> workforce?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484313" y="2666999"/>
            <a:ext cx="3724502" cy="312420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Like completing surveys</a:t>
            </a:r>
          </a:p>
          <a:p>
            <a:r>
              <a:rPr lang="en-US" sz="2400" dirty="0" smtClean="0"/>
              <a:t>To learn new things</a:t>
            </a:r>
          </a:p>
          <a:p>
            <a:r>
              <a:rPr lang="en-US" sz="2400" b="1" dirty="0" smtClean="0"/>
              <a:t>To earn money</a:t>
            </a:r>
            <a:endParaRPr lang="en-US" sz="2400" b="1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0314" y="2286000"/>
            <a:ext cx="6139543" cy="3722914"/>
          </a:xfrm>
        </p:spPr>
      </p:pic>
    </p:spTree>
    <p:extLst>
      <p:ext uri="{BB962C8B-B14F-4D97-AF65-F5344CB8AC3E}">
        <p14:creationId xmlns:p14="http://schemas.microsoft.com/office/powerpoint/2010/main" val="62218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124</TotalTime>
  <Words>551</Words>
  <Application>Microsoft Macintosh PowerPoint</Application>
  <PresentationFormat>Widescreen</PresentationFormat>
  <Paragraphs>62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Corbel</vt:lpstr>
      <vt:lpstr>Arial</vt:lpstr>
      <vt:lpstr>Parallax</vt:lpstr>
      <vt:lpstr>Benefits &amp; Challenges of Using Amazon’s Mechanical Turk for Studying Violence Against Women</vt:lpstr>
      <vt:lpstr>Mechanical Turk  (MTurk)</vt:lpstr>
      <vt:lpstr>MTurk Benefits &amp; Challenges</vt:lpstr>
      <vt:lpstr>What is MTurk &amp; how does it work for researchers?</vt:lpstr>
      <vt:lpstr>What about MTurk Workers? (MTurkers)</vt:lpstr>
      <vt:lpstr>Who works for MTurk? (How do they compare to the US population?)</vt:lpstr>
      <vt:lpstr>PowerPoint Presentation</vt:lpstr>
      <vt:lpstr>How representative of the general U.S. population are MTurk Workers?</vt:lpstr>
      <vt:lpstr>Why do people join the MTurk workforce? </vt:lpstr>
      <vt:lpstr>Insufficient Effort Responding (IER)</vt:lpstr>
      <vt:lpstr>Social Desirability Bias</vt:lpstr>
      <vt:lpstr>Clinical Symptoms</vt:lpstr>
      <vt:lpstr>Buyer beware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Benefits &amp; Challenges of Using Amazon’s Mechanical Turk for Studying Violence Against Women</dc:title>
  <dc:creator>Renzetti, Claire</dc:creator>
  <cp:lastModifiedBy>Renzetti, Claire</cp:lastModifiedBy>
  <cp:revision>13</cp:revision>
  <dcterms:created xsi:type="dcterms:W3CDTF">2017-04-12T03:26:46Z</dcterms:created>
  <dcterms:modified xsi:type="dcterms:W3CDTF">2017-04-12T05:31:27Z</dcterms:modified>
</cp:coreProperties>
</file>