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2"/>
  </p:notesMasterIdLst>
  <p:sldIdLst>
    <p:sldId id="287" r:id="rId2"/>
    <p:sldId id="288" r:id="rId3"/>
    <p:sldId id="311" r:id="rId4"/>
    <p:sldId id="291" r:id="rId5"/>
    <p:sldId id="294" r:id="rId6"/>
    <p:sldId id="297" r:id="rId7"/>
    <p:sldId id="304" r:id="rId8"/>
    <p:sldId id="298" r:id="rId9"/>
    <p:sldId id="299" r:id="rId10"/>
    <p:sldId id="300" r:id="rId11"/>
    <p:sldId id="302" r:id="rId12"/>
    <p:sldId id="257" r:id="rId13"/>
    <p:sldId id="265" r:id="rId14"/>
    <p:sldId id="259" r:id="rId15"/>
    <p:sldId id="267" r:id="rId16"/>
    <p:sldId id="285" r:id="rId17"/>
    <p:sldId id="269" r:id="rId18"/>
    <p:sldId id="270" r:id="rId19"/>
    <p:sldId id="264" r:id="rId20"/>
    <p:sldId id="278" r:id="rId21"/>
    <p:sldId id="280" r:id="rId22"/>
    <p:sldId id="284" r:id="rId23"/>
    <p:sldId id="303" r:id="rId24"/>
    <p:sldId id="306" r:id="rId25"/>
    <p:sldId id="307" r:id="rId26"/>
    <p:sldId id="308" r:id="rId27"/>
    <p:sldId id="316" r:id="rId28"/>
    <p:sldId id="314" r:id="rId29"/>
    <p:sldId id="315" r:id="rId30"/>
    <p:sldId id="30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31" autoAdjust="0"/>
    <p:restoredTop sz="91960" autoAdjust="0"/>
  </p:normalViewPr>
  <p:slideViewPr>
    <p:cSldViewPr>
      <p:cViewPr varScale="1">
        <p:scale>
          <a:sx n="123" d="100"/>
          <a:sy n="123" d="100"/>
        </p:scale>
        <p:origin x="-127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314008-18F5-438A-9879-FB3A58F7E735}" type="datetimeFigureOut">
              <a:rPr lang="en-US" smtClean="0"/>
              <a:t>3/7/2011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A235A4-B0C6-49E9-B0A8-4715DA366B2F}" type="slidenum">
              <a:rPr lang="en-US" smtClean="0"/>
              <a:t>‹#›</a:t>
            </a:fld>
            <a:endParaRPr lang="en-US" dirty="0"/>
          </a:p>
        </p:txBody>
      </p:sp>
    </p:spTree>
    <p:extLst>
      <p:ext uri="{BB962C8B-B14F-4D97-AF65-F5344CB8AC3E}">
        <p14:creationId xmlns:p14="http://schemas.microsoft.com/office/powerpoint/2010/main" val="1156005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6D6822-76EA-C54A-8AF6-84B91D03BEE5}" type="slidenum">
              <a:rPr lang="en-US" smtClean="0"/>
              <a:t>6</a:t>
            </a:fld>
            <a:endParaRPr lang="en-US" dirty="0"/>
          </a:p>
        </p:txBody>
      </p:sp>
    </p:spTree>
    <p:extLst>
      <p:ext uri="{BB962C8B-B14F-4D97-AF65-F5344CB8AC3E}">
        <p14:creationId xmlns:p14="http://schemas.microsoft.com/office/powerpoint/2010/main" val="2878505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327512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1683937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90860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3948346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2168521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366717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1903823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3134285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3270931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4117081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304C04-CEBC-450D-8055-1117FE354AE1}" type="datetimeFigureOut">
              <a:rPr lang="en-US" smtClean="0"/>
              <a:pPr/>
              <a:t>3/7/2011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342328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304C04-CEBC-450D-8055-1117FE354AE1}" type="datetimeFigureOut">
              <a:rPr lang="en-US" smtClean="0"/>
              <a:pPr/>
              <a:t>3/7/2011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7E23B-6B07-4C58-AAF8-08B6EC6BD7DC}" type="slidenum">
              <a:rPr lang="en-US" smtClean="0"/>
              <a:pPr/>
              <a:t>‹#›</a:t>
            </a:fld>
            <a:endParaRPr lang="en-US" dirty="0"/>
          </a:p>
        </p:txBody>
      </p:sp>
    </p:spTree>
    <p:extLst>
      <p:ext uri="{BB962C8B-B14F-4D97-AF65-F5344CB8AC3E}">
        <p14:creationId xmlns:p14="http://schemas.microsoft.com/office/powerpoint/2010/main" val="101511069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648200"/>
          </a:xfrm>
        </p:spPr>
        <p:txBody>
          <a:bodyPr>
            <a:noAutofit/>
          </a:bodyPr>
          <a:lstStyle/>
          <a:p>
            <a:r>
              <a:rPr lang="en-US" sz="6000" i="1" dirty="0" smtClean="0">
                <a:solidFill>
                  <a:srgbClr val="00B0F0"/>
                </a:solidFill>
              </a:rPr>
              <a:t>APEX Degree Planner Transfer Equivalencies</a:t>
            </a:r>
            <a:br>
              <a:rPr lang="en-US" sz="6000" i="1" dirty="0" smtClean="0">
                <a:solidFill>
                  <a:srgbClr val="00B0F0"/>
                </a:solidFill>
              </a:rPr>
            </a:br>
            <a:r>
              <a:rPr lang="en-US" sz="6000" i="1" dirty="0" smtClean="0">
                <a:solidFill>
                  <a:srgbClr val="00B0F0"/>
                </a:solidFill>
              </a:rPr>
              <a:t>and New Gen Ed</a:t>
            </a:r>
            <a:br>
              <a:rPr lang="en-US" sz="6000" i="1" dirty="0" smtClean="0">
                <a:solidFill>
                  <a:srgbClr val="00B0F0"/>
                </a:solidFill>
              </a:rPr>
            </a:br>
            <a:r>
              <a:rPr lang="en-US" sz="6000" i="1" dirty="0" smtClean="0">
                <a:solidFill>
                  <a:srgbClr val="00B0F0"/>
                </a:solidFill>
              </a:rPr>
              <a:t/>
            </a:r>
            <a:br>
              <a:rPr lang="en-US" sz="6000" i="1" dirty="0" smtClean="0">
                <a:solidFill>
                  <a:srgbClr val="00B0F0"/>
                </a:solidFill>
              </a:rPr>
            </a:br>
            <a:r>
              <a:rPr lang="en-US" dirty="0" smtClean="0"/>
              <a:t>What are the issues?</a:t>
            </a:r>
            <a:br>
              <a:rPr lang="en-US" dirty="0" smtClean="0"/>
            </a:br>
            <a:r>
              <a:rPr lang="en-US" dirty="0" smtClean="0"/>
              <a:t>March 4, 2011 </a:t>
            </a:r>
            <a:br>
              <a:rPr lang="en-US" dirty="0" smtClean="0"/>
            </a:br>
            <a:r>
              <a:rPr lang="en-US" dirty="0" smtClean="0"/>
              <a:t>Advising Network Meeting  </a:t>
            </a:r>
            <a:endParaRPr lang="en-US" dirty="0"/>
          </a:p>
        </p:txBody>
      </p:sp>
      <p:sp>
        <p:nvSpPr>
          <p:cNvPr id="4" name="Title 1"/>
          <p:cNvSpPr txBox="1">
            <a:spLocks/>
          </p:cNvSpPr>
          <p:nvPr/>
        </p:nvSpPr>
        <p:spPr>
          <a:xfrm>
            <a:off x="457200" y="1447800"/>
            <a:ext cx="8229600" cy="4724400"/>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triggers the catalog year to change in SAP?</a:t>
            </a:r>
            <a:endParaRPr lang="en-US" dirty="0"/>
          </a:p>
        </p:txBody>
      </p:sp>
      <p:sp>
        <p:nvSpPr>
          <p:cNvPr id="3" name="Content Placeholder 2"/>
          <p:cNvSpPr>
            <a:spLocks noGrp="1"/>
          </p:cNvSpPr>
          <p:nvPr>
            <p:ph idx="1"/>
          </p:nvPr>
        </p:nvSpPr>
        <p:spPr/>
        <p:txBody>
          <a:bodyPr>
            <a:normAutofit fontScale="92500"/>
          </a:bodyPr>
          <a:lstStyle/>
          <a:p>
            <a:r>
              <a:rPr lang="en-US" dirty="0" smtClean="0"/>
              <a:t>Changes to a Degree Program </a:t>
            </a:r>
          </a:p>
          <a:p>
            <a:pPr marL="0" indent="0">
              <a:buNone/>
            </a:pPr>
            <a:r>
              <a:rPr lang="en-US" dirty="0" smtClean="0"/>
              <a:t>Changing from a BS-AS in Biology to a BS-CI in Communications for example.</a:t>
            </a:r>
          </a:p>
          <a:p>
            <a:pPr marL="0" indent="0">
              <a:buNone/>
            </a:pPr>
            <a:endParaRPr lang="en-US" dirty="0" smtClean="0"/>
          </a:p>
          <a:p>
            <a:pPr marL="0" indent="0">
              <a:buNone/>
            </a:pPr>
            <a:r>
              <a:rPr lang="en-US" u="sng" dirty="0" smtClean="0">
                <a:solidFill>
                  <a:srgbClr val="00B0F0"/>
                </a:solidFill>
              </a:rPr>
              <a:t>NOTE:  Changes from one major to another in the same program do not create catalog changes in SAP.  Going from a BA-AS in English to a BA-AS in History would not cause a change.  Hence, APEX would not change except to read the new major requirements</a:t>
            </a:r>
            <a:r>
              <a:rPr lang="en-US" u="sng" dirty="0" smtClean="0"/>
              <a:t>.</a:t>
            </a:r>
            <a:endParaRPr lang="en-US" u="sng" dirty="0"/>
          </a:p>
        </p:txBody>
      </p:sp>
    </p:spTree>
    <p:extLst>
      <p:ext uri="{BB962C8B-B14F-4D97-AF65-F5344CB8AC3E}">
        <p14:creationId xmlns:p14="http://schemas.microsoft.com/office/powerpoint/2010/main" val="2559626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3 possible scenarios</a:t>
            </a: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pPr marL="0" indent="0">
              <a:spcBef>
                <a:spcPct val="0"/>
              </a:spcBef>
              <a:buNone/>
              <a:defRPr/>
            </a:pPr>
            <a:r>
              <a:rPr lang="en-US" sz="2400" u="sng" dirty="0" smtClean="0">
                <a:solidFill>
                  <a:prstClr val="black"/>
                </a:solidFill>
              </a:rPr>
              <a:t>Scenario-1:</a:t>
            </a:r>
            <a:endParaRPr lang="en-US" sz="2400" u="sng" dirty="0">
              <a:solidFill>
                <a:prstClr val="black"/>
              </a:solidFill>
            </a:endParaRPr>
          </a:p>
          <a:p>
            <a:pPr marL="0" indent="0">
              <a:spcBef>
                <a:spcPct val="0"/>
              </a:spcBef>
              <a:buNone/>
              <a:defRPr/>
            </a:pPr>
            <a:r>
              <a:rPr lang="en-US" sz="2400" dirty="0">
                <a:solidFill>
                  <a:prstClr val="black"/>
                </a:solidFill>
              </a:rPr>
              <a:t>-Student with Fall 2010 Catalog year is changed to Fall 2011 catalog </a:t>
            </a:r>
            <a:r>
              <a:rPr lang="en-US" sz="2400" dirty="0" smtClean="0">
                <a:solidFill>
                  <a:prstClr val="black"/>
                </a:solidFill>
              </a:rPr>
              <a:t>in SAP as a result of changing programs (BS to BA) resulting </a:t>
            </a:r>
            <a:r>
              <a:rPr lang="en-US" sz="2400" dirty="0">
                <a:solidFill>
                  <a:prstClr val="black"/>
                </a:solidFill>
              </a:rPr>
              <a:t>in the new </a:t>
            </a:r>
            <a:r>
              <a:rPr lang="en-US" sz="2400" dirty="0" smtClean="0">
                <a:solidFill>
                  <a:prstClr val="black"/>
                </a:solidFill>
              </a:rPr>
              <a:t>Gen Ed </a:t>
            </a:r>
            <a:r>
              <a:rPr lang="en-US" sz="2400" dirty="0">
                <a:solidFill>
                  <a:prstClr val="black"/>
                </a:solidFill>
              </a:rPr>
              <a:t>replacing the USP (on audit), but student wants to complete the USP.</a:t>
            </a:r>
          </a:p>
          <a:p>
            <a:pPr>
              <a:spcBef>
                <a:spcPct val="0"/>
              </a:spcBef>
              <a:defRPr/>
            </a:pPr>
            <a:endParaRPr lang="en-US" sz="2400" u="sng" dirty="0" smtClean="0">
              <a:solidFill>
                <a:prstClr val="black"/>
              </a:solidFill>
            </a:endParaRPr>
          </a:p>
          <a:p>
            <a:pPr marL="0" indent="0">
              <a:spcBef>
                <a:spcPct val="0"/>
              </a:spcBef>
              <a:buNone/>
              <a:defRPr/>
            </a:pPr>
            <a:r>
              <a:rPr lang="en-US" sz="2400" u="sng" dirty="0" smtClean="0">
                <a:solidFill>
                  <a:prstClr val="black"/>
                </a:solidFill>
              </a:rPr>
              <a:t>Scenario-2:</a:t>
            </a:r>
            <a:endParaRPr lang="en-US" sz="2400" u="sng" dirty="0">
              <a:solidFill>
                <a:prstClr val="black"/>
              </a:solidFill>
            </a:endParaRPr>
          </a:p>
          <a:p>
            <a:pPr marL="0" indent="0">
              <a:spcBef>
                <a:spcPct val="0"/>
              </a:spcBef>
              <a:buNone/>
              <a:defRPr/>
            </a:pPr>
            <a:r>
              <a:rPr lang="en-US" sz="2400" dirty="0">
                <a:solidFill>
                  <a:prstClr val="black"/>
                </a:solidFill>
              </a:rPr>
              <a:t>-Student with Fall 2009 Catalog year has no changes to catalog year and the USP displays on the audit. Then student </a:t>
            </a:r>
            <a:r>
              <a:rPr lang="en-US" sz="2400" dirty="0" smtClean="0">
                <a:solidFill>
                  <a:prstClr val="black"/>
                </a:solidFill>
              </a:rPr>
              <a:t>comes to you or your Student Services area and decides </a:t>
            </a:r>
            <a:r>
              <a:rPr lang="en-US" sz="2400" dirty="0">
                <a:solidFill>
                  <a:prstClr val="black"/>
                </a:solidFill>
              </a:rPr>
              <a:t>to complete the new </a:t>
            </a:r>
            <a:r>
              <a:rPr lang="en-US" sz="2400" dirty="0" smtClean="0">
                <a:solidFill>
                  <a:prstClr val="black"/>
                </a:solidFill>
              </a:rPr>
              <a:t>Gen Ed.</a:t>
            </a:r>
          </a:p>
          <a:p>
            <a:pPr marL="0" indent="0">
              <a:spcBef>
                <a:spcPct val="0"/>
              </a:spcBef>
              <a:buNone/>
              <a:defRPr/>
            </a:pPr>
            <a:endParaRPr lang="en-US" sz="2400" dirty="0">
              <a:solidFill>
                <a:prstClr val="black"/>
              </a:solidFill>
            </a:endParaRPr>
          </a:p>
          <a:p>
            <a:pPr marL="0" indent="0">
              <a:spcBef>
                <a:spcPct val="0"/>
              </a:spcBef>
              <a:buNone/>
              <a:defRPr/>
            </a:pPr>
            <a:r>
              <a:rPr lang="en-US" sz="2400" u="sng" dirty="0" smtClean="0">
                <a:solidFill>
                  <a:prstClr val="black"/>
                </a:solidFill>
              </a:rPr>
              <a:t>Scenario 3:</a:t>
            </a:r>
          </a:p>
          <a:p>
            <a:pPr marL="0" indent="0">
              <a:spcBef>
                <a:spcPct val="0"/>
              </a:spcBef>
              <a:buNone/>
              <a:defRPr/>
            </a:pPr>
            <a:r>
              <a:rPr lang="en-US" sz="2400" dirty="0" smtClean="0">
                <a:solidFill>
                  <a:prstClr val="black"/>
                </a:solidFill>
              </a:rPr>
              <a:t>-Student with Fall 2010 Catalog year comes to your office in Fall 2011 and wants to change (BA to BS)degree programs.  However, she wants to keep the current major requirements for the Fall 2010 which is the bulletin requirements she came in under, but she wants to move to Gen ED.</a:t>
            </a:r>
            <a:endParaRPr lang="en-US" sz="2400" dirty="0">
              <a:solidFill>
                <a:prstClr val="black"/>
              </a:solidFill>
            </a:endParaRPr>
          </a:p>
          <a:p>
            <a:pPr marL="0" indent="0">
              <a:spcBef>
                <a:spcPct val="0"/>
              </a:spcBef>
              <a:buNone/>
              <a:defRPr/>
            </a:pPr>
            <a:endParaRPr lang="en-US" sz="2400" dirty="0">
              <a:solidFill>
                <a:prstClr val="black"/>
              </a:solidFill>
            </a:endParaRPr>
          </a:p>
          <a:p>
            <a:endParaRPr lang="en-US" dirty="0"/>
          </a:p>
        </p:txBody>
      </p:sp>
    </p:spTree>
    <p:extLst>
      <p:ext uri="{BB962C8B-B14F-4D97-AF65-F5344CB8AC3E}">
        <p14:creationId xmlns:p14="http://schemas.microsoft.com/office/powerpoint/2010/main" val="3637740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95400"/>
            <a:ext cx="8229600" cy="3048000"/>
          </a:xfrm>
        </p:spPr>
        <p:txBody>
          <a:bodyPr>
            <a:normAutofit fontScale="90000"/>
          </a:bodyPr>
          <a:lstStyle/>
          <a:p>
            <a:pPr algn="l"/>
            <a:r>
              <a:rPr lang="en-US" sz="2800" dirty="0" smtClean="0"/>
              <a:t>-Student first semester = Fall 2010</a:t>
            </a:r>
            <a:br>
              <a:rPr lang="en-US" sz="2800" dirty="0" smtClean="0"/>
            </a:br>
            <a:r>
              <a:rPr lang="en-US" sz="2800" dirty="0" smtClean="0"/>
              <a:t>-USP starts out on audit</a:t>
            </a:r>
            <a:br>
              <a:rPr lang="en-US" sz="2800" dirty="0" smtClean="0"/>
            </a:br>
            <a:r>
              <a:rPr lang="en-US" sz="2800" dirty="0" smtClean="0"/>
              <a:t>-Major catalog year changed to Fall 2011 in SAP as a result of Program (BS to BA) change.</a:t>
            </a:r>
            <a:br>
              <a:rPr lang="en-US" sz="2800" dirty="0" smtClean="0"/>
            </a:br>
            <a:r>
              <a:rPr lang="en-US" sz="2800" dirty="0" smtClean="0"/>
              <a:t>-Gen Ed automatically replaces USP on audit</a:t>
            </a:r>
            <a:br>
              <a:rPr lang="en-US" sz="2800" dirty="0" smtClean="0"/>
            </a:br>
            <a:r>
              <a:rPr lang="en-US" sz="2800" dirty="0" smtClean="0"/>
              <a:t>-Major requirements for Fall 2011 will appear on audit</a:t>
            </a:r>
            <a:br>
              <a:rPr lang="en-US" sz="2800" dirty="0" smtClean="0"/>
            </a:br>
            <a:r>
              <a:rPr lang="en-US" sz="2800" dirty="0" smtClean="0"/>
              <a:t>-Student prefers to complete USP</a:t>
            </a:r>
            <a:br>
              <a:rPr lang="en-US" sz="2800" dirty="0" smtClean="0"/>
            </a:br>
            <a:r>
              <a:rPr lang="en-US" sz="2800" b="1" dirty="0" smtClean="0"/>
              <a:t>-Exception needed to replace GenEd with USP</a:t>
            </a:r>
            <a:endParaRPr lang="en-US" sz="2800" b="1" dirty="0"/>
          </a:p>
        </p:txBody>
      </p:sp>
      <p:sp>
        <p:nvSpPr>
          <p:cNvPr id="7" name="Title 3"/>
          <p:cNvSpPr txBox="1">
            <a:spLocks/>
          </p:cNvSpPr>
          <p:nvPr/>
        </p:nvSpPr>
        <p:spPr>
          <a:xfrm>
            <a:off x="2743200" y="3810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Scenario-1</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143000"/>
            <a:ext cx="7315200" cy="1036638"/>
          </a:xfrm>
        </p:spPr>
        <p:txBody>
          <a:bodyPr>
            <a:noAutofit/>
          </a:bodyPr>
          <a:lstStyle/>
          <a:p>
            <a:pPr algn="l"/>
            <a:r>
              <a:rPr lang="en-US" sz="2800" dirty="0" smtClean="0"/>
              <a:t/>
            </a:r>
            <a:br>
              <a:rPr lang="en-US" sz="2800" dirty="0" smtClean="0"/>
            </a:br>
            <a:r>
              <a:rPr lang="en-US" sz="2800" dirty="0" smtClean="0"/>
              <a:t/>
            </a:r>
            <a:br>
              <a:rPr lang="en-US" sz="2800" dirty="0" smtClean="0"/>
            </a:br>
            <a:r>
              <a:rPr lang="en-US" sz="2800" dirty="0" smtClean="0"/>
              <a:t>-Student prefers to complete USP but Gen Ed is on audit.</a:t>
            </a:r>
            <a:br>
              <a:rPr lang="en-US" sz="2800" dirty="0" smtClean="0"/>
            </a:br>
            <a:r>
              <a:rPr lang="en-US" sz="2800" b="1" dirty="0" smtClean="0"/>
              <a:t>-Use the Y1 exception</a:t>
            </a:r>
            <a:br>
              <a:rPr lang="en-US" sz="2800" b="1" dirty="0" smtClean="0"/>
            </a:br>
            <a:r>
              <a:rPr lang="en-US" sz="2800" b="1" dirty="0"/>
              <a:t/>
            </a:r>
            <a:br>
              <a:rPr lang="en-US" sz="2800" b="1" dirty="0"/>
            </a:br>
            <a:endParaRPr lang="en-US" sz="2800" u="sng" dirty="0"/>
          </a:p>
        </p:txBody>
      </p:sp>
      <p:sp>
        <p:nvSpPr>
          <p:cNvPr id="3" name="Content Placeholder 2"/>
          <p:cNvSpPr>
            <a:spLocks noGrp="1"/>
          </p:cNvSpPr>
          <p:nvPr>
            <p:ph idx="1"/>
          </p:nvPr>
        </p:nvSpPr>
        <p:spPr/>
        <p:txBody>
          <a:bodyPr/>
          <a:lstStyle/>
          <a:p>
            <a:endParaRPr lang="en-US" dirty="0" smtClean="0"/>
          </a:p>
          <a:p>
            <a:endParaRPr lang="en-US" dirty="0"/>
          </a:p>
          <a:p>
            <a:endParaRPr lang="en-US" dirty="0"/>
          </a:p>
        </p:txBody>
      </p:sp>
      <p:sp>
        <p:nvSpPr>
          <p:cNvPr id="5" name="Title 3"/>
          <p:cNvSpPr txBox="1">
            <a:spLocks/>
          </p:cNvSpPr>
          <p:nvPr/>
        </p:nvSpPr>
        <p:spPr>
          <a:xfrm>
            <a:off x="2743200" y="3810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Scenario-1</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4588" y="2438400"/>
            <a:ext cx="4314825" cy="415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Autofit/>
          </a:bodyPr>
          <a:lstStyle/>
          <a:p>
            <a:pPr algn="l"/>
            <a:r>
              <a:rPr lang="en-US" sz="2400" i="1" u="sng" dirty="0" smtClean="0"/>
              <a:t>NOTE:</a:t>
            </a:r>
            <a:r>
              <a:rPr lang="en-US" sz="2400" i="1" dirty="0" smtClean="0"/>
              <a:t/>
            </a:r>
            <a:br>
              <a:rPr lang="en-US" sz="2400" i="1" dirty="0" smtClean="0"/>
            </a:br>
            <a:r>
              <a:rPr lang="en-US" sz="2400" i="1" dirty="0" smtClean="0"/>
              <a:t>Must have approved security level to process and/or request exceptions.</a:t>
            </a:r>
            <a:endParaRPr lang="en-US" sz="2400" dirty="0"/>
          </a:p>
        </p:txBody>
      </p:sp>
      <p:pic>
        <p:nvPicPr>
          <p:cNvPr id="4" name="Content Placeholder 3"/>
          <p:cNvPicPr>
            <a:picLocks noGrp="1"/>
          </p:cNvPicPr>
          <p:nvPr>
            <p:ph idx="1"/>
          </p:nvPr>
        </p:nvPicPr>
        <p:blipFill>
          <a:blip r:embed="rId2" cstate="print"/>
          <a:stretch>
            <a:fillRect/>
          </a:stretch>
        </p:blipFill>
        <p:spPr bwMode="auto">
          <a:xfrm>
            <a:off x="1085055" y="2796138"/>
            <a:ext cx="6973889" cy="2134086"/>
          </a:xfrm>
          <a:prstGeom prst="rect">
            <a:avLst/>
          </a:prstGeom>
          <a:noFill/>
          <a:ln>
            <a:solidFill>
              <a:schemeClr val="accent1"/>
            </a:solidFill>
          </a:ln>
        </p:spPr>
      </p:pic>
      <p:sp>
        <p:nvSpPr>
          <p:cNvPr id="7" name="Title 1"/>
          <p:cNvSpPr txBox="1">
            <a:spLocks/>
          </p:cNvSpPr>
          <p:nvPr/>
        </p:nvSpPr>
        <p:spPr>
          <a:xfrm>
            <a:off x="914400" y="2514600"/>
            <a:ext cx="7315200" cy="6096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400" dirty="0" smtClean="0">
                <a:latin typeface="+mj-lt"/>
                <a:ea typeface="+mj-ea"/>
                <a:cs typeface="+mj-cs"/>
              </a:rPr>
              <a:t>1.) Go to “Exceptions” menu selecting “Add Exception”.</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Title 3"/>
          <p:cNvSpPr txBox="1">
            <a:spLocks/>
          </p:cNvSpPr>
          <p:nvPr/>
        </p:nvSpPr>
        <p:spPr>
          <a:xfrm>
            <a:off x="2743200" y="3810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Scenario-1</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Autofit/>
          </a:bodyPr>
          <a:lstStyle/>
          <a:p>
            <a:pPr algn="l"/>
            <a:r>
              <a:rPr lang="en-US" sz="2400" i="1" u="sng" dirty="0" smtClean="0"/>
              <a:t>NOTE:</a:t>
            </a:r>
            <a:r>
              <a:rPr lang="en-US" sz="2400" i="1" dirty="0" smtClean="0"/>
              <a:t/>
            </a:r>
            <a:br>
              <a:rPr lang="en-US" sz="2400" i="1" dirty="0" smtClean="0"/>
            </a:br>
            <a:r>
              <a:rPr lang="en-US" sz="2400" i="1" dirty="0" smtClean="0"/>
              <a:t>Must have approved security level to process and/or request exceptions.</a:t>
            </a:r>
            <a:endParaRPr lang="en-US" sz="2400" dirty="0"/>
          </a:p>
        </p:txBody>
      </p:sp>
      <p:sp>
        <p:nvSpPr>
          <p:cNvPr id="7" name="Title 1"/>
          <p:cNvSpPr txBox="1">
            <a:spLocks/>
          </p:cNvSpPr>
          <p:nvPr/>
        </p:nvSpPr>
        <p:spPr>
          <a:xfrm>
            <a:off x="914400" y="2514600"/>
            <a:ext cx="7772400" cy="609600"/>
          </a:xfrm>
          <a:prstGeom prst="rect">
            <a:avLst/>
          </a:prstGeom>
        </p:spPr>
        <p:txBody>
          <a:bodyPr vert="horz" lIns="91440" tIns="45720" rIns="91440" bIns="45720" rtlCol="0" anchor="ctr">
            <a:noAutofit/>
          </a:bodyPr>
          <a:lstStyle/>
          <a:p>
            <a:pPr lvl="0">
              <a:spcBef>
                <a:spcPct val="0"/>
              </a:spcBef>
            </a:pPr>
            <a:r>
              <a:rPr lang="en-US" sz="2400" dirty="0" smtClean="0"/>
              <a:t>2.) Select the Y1 exception (Modify USP Catalog Year/Term)</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pic>
        <p:nvPicPr>
          <p:cNvPr id="10" name="Picture 9"/>
          <p:cNvPicPr/>
          <p:nvPr/>
        </p:nvPicPr>
        <p:blipFill>
          <a:blip r:embed="rId2" cstate="print"/>
          <a:srcRect/>
          <a:stretch>
            <a:fillRect/>
          </a:stretch>
        </p:blipFill>
        <p:spPr bwMode="auto">
          <a:xfrm>
            <a:off x="1828800" y="3124200"/>
            <a:ext cx="5486400" cy="3200400"/>
          </a:xfrm>
          <a:prstGeom prst="rect">
            <a:avLst/>
          </a:prstGeom>
          <a:noFill/>
          <a:ln>
            <a:solidFill>
              <a:schemeClr val="accent1"/>
            </a:solidFill>
          </a:ln>
        </p:spPr>
      </p:pic>
      <p:sp>
        <p:nvSpPr>
          <p:cNvPr id="11" name="Title 3"/>
          <p:cNvSpPr txBox="1">
            <a:spLocks/>
          </p:cNvSpPr>
          <p:nvPr/>
        </p:nvSpPr>
        <p:spPr>
          <a:xfrm>
            <a:off x="2743200" y="3810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Scenario-1</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5029200" cy="5486400"/>
          </a:xfrm>
        </p:spPr>
        <p:txBody>
          <a:bodyPr/>
          <a:lstStyle/>
          <a:p>
            <a:pPr algn="l"/>
            <a:r>
              <a:rPr lang="en-US" i="1" u="sng" dirty="0" smtClean="0"/>
              <a:t>NOTE:</a:t>
            </a:r>
            <a:r>
              <a:rPr lang="en-US" i="1" dirty="0" smtClean="0"/>
              <a:t/>
            </a:r>
            <a:br>
              <a:rPr lang="en-US" i="1" dirty="0" smtClean="0"/>
            </a:br>
            <a:r>
              <a:rPr lang="en-US" i="1" dirty="0" smtClean="0"/>
              <a:t>The Y-exception’s catalog year drop down menu has specific catalog year values marked. </a:t>
            </a:r>
            <a:endParaRPr lang="en-US" i="1"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447799"/>
            <a:ext cx="1828800" cy="4648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67972"/>
            <a:ext cx="18288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Autofit/>
          </a:bodyPr>
          <a:lstStyle/>
          <a:p>
            <a:pPr algn="l"/>
            <a:r>
              <a:rPr lang="en-US" sz="2400" i="1" u="sng" dirty="0" smtClean="0"/>
              <a:t>NOTE:</a:t>
            </a:r>
            <a:r>
              <a:rPr lang="en-US" sz="2400" i="1" dirty="0" smtClean="0"/>
              <a:t/>
            </a:r>
            <a:br>
              <a:rPr lang="en-US" sz="2400" i="1" dirty="0" smtClean="0"/>
            </a:br>
            <a:r>
              <a:rPr lang="en-US" sz="2400" i="1" dirty="0" smtClean="0"/>
              <a:t>Must have approved security level to process and/or request exceptions.</a:t>
            </a:r>
            <a:endParaRPr lang="en-US" sz="2400" dirty="0"/>
          </a:p>
        </p:txBody>
      </p:sp>
      <p:sp>
        <p:nvSpPr>
          <p:cNvPr id="7" name="Title 1"/>
          <p:cNvSpPr txBox="1">
            <a:spLocks/>
          </p:cNvSpPr>
          <p:nvPr/>
        </p:nvSpPr>
        <p:spPr>
          <a:xfrm>
            <a:off x="914400" y="2514600"/>
            <a:ext cx="7315200" cy="609600"/>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400" dirty="0" smtClean="0">
                <a:latin typeface="+mj-lt"/>
                <a:ea typeface="+mj-ea"/>
                <a:cs typeface="+mj-cs"/>
              </a:rPr>
              <a:t>3.) Complete exception form &amp; click “SaveEdit” button.</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itle 3"/>
          <p:cNvSpPr txBox="1">
            <a:spLocks/>
          </p:cNvSpPr>
          <p:nvPr/>
        </p:nvSpPr>
        <p:spPr>
          <a:xfrm>
            <a:off x="2743200" y="3810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Scenario-1</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pic>
        <p:nvPicPr>
          <p:cNvPr id="8" name="Picture 7"/>
          <p:cNvPicPr/>
          <p:nvPr/>
        </p:nvPicPr>
        <p:blipFill>
          <a:blip r:embed="rId2" cstate="print"/>
          <a:srcRect/>
          <a:stretch>
            <a:fillRect/>
          </a:stretch>
        </p:blipFill>
        <p:spPr bwMode="auto">
          <a:xfrm>
            <a:off x="1981200" y="3124200"/>
            <a:ext cx="5181600" cy="3200400"/>
          </a:xfrm>
          <a:prstGeom prst="rect">
            <a:avLst/>
          </a:prstGeom>
          <a:noFill/>
          <a:ln>
            <a:solidFill>
              <a:schemeClr val="accent1"/>
            </a:solid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7315200" cy="609600"/>
          </a:xfrm>
        </p:spPr>
        <p:txBody>
          <a:bodyPr>
            <a:normAutofit/>
          </a:bodyPr>
          <a:lstStyle/>
          <a:p>
            <a:pPr algn="l"/>
            <a:r>
              <a:rPr lang="en-US" sz="2800" dirty="0" smtClean="0"/>
              <a:t>-USP has replaced Gen Ed on audit</a:t>
            </a:r>
            <a:endParaRPr lang="en-US" sz="2800" dirty="0"/>
          </a:p>
        </p:txBody>
      </p:sp>
      <p:sp>
        <p:nvSpPr>
          <p:cNvPr id="5" name="Title 3"/>
          <p:cNvSpPr txBox="1">
            <a:spLocks/>
          </p:cNvSpPr>
          <p:nvPr/>
        </p:nvSpPr>
        <p:spPr>
          <a:xfrm>
            <a:off x="2743200" y="3810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Scenario-1</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pic>
        <p:nvPicPr>
          <p:cNvPr id="6" name="Content Placeholder 3"/>
          <p:cNvPicPr>
            <a:picLocks/>
          </p:cNvPicPr>
          <p:nvPr/>
        </p:nvPicPr>
        <p:blipFill>
          <a:blip r:embed="rId2" cstate="print"/>
          <a:srcRect/>
          <a:stretch>
            <a:fillRect/>
          </a:stretch>
        </p:blipFill>
        <p:spPr bwMode="auto">
          <a:xfrm>
            <a:off x="3200400" y="1752600"/>
            <a:ext cx="2743200" cy="39624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95400"/>
            <a:ext cx="8229600" cy="2590800"/>
          </a:xfrm>
        </p:spPr>
        <p:txBody>
          <a:bodyPr>
            <a:normAutofit fontScale="90000"/>
          </a:bodyPr>
          <a:lstStyle/>
          <a:p>
            <a:pPr algn="l"/>
            <a:r>
              <a:rPr lang="en-US" sz="2800" dirty="0" smtClean="0"/>
              <a:t>-Student first semester = Fall 2009 </a:t>
            </a:r>
            <a:br>
              <a:rPr lang="en-US" sz="2800" dirty="0" smtClean="0"/>
            </a:br>
            <a:r>
              <a:rPr lang="en-US" sz="2800" dirty="0" smtClean="0"/>
              <a:t>-No change in major catalog year in APEX as no change was entered in SAP for major or program change.</a:t>
            </a:r>
            <a:br>
              <a:rPr lang="en-US" sz="2800" dirty="0" smtClean="0"/>
            </a:br>
            <a:r>
              <a:rPr lang="en-US" sz="2800" dirty="0" smtClean="0"/>
              <a:t>-USP remains on audit</a:t>
            </a:r>
            <a:br>
              <a:rPr lang="en-US" sz="2800" dirty="0" smtClean="0"/>
            </a:br>
            <a:r>
              <a:rPr lang="en-US" sz="2800" dirty="0" smtClean="0"/>
              <a:t>-Student interested in completing new Gen Ed</a:t>
            </a:r>
            <a:br>
              <a:rPr lang="en-US" sz="2800" dirty="0" smtClean="0"/>
            </a:br>
            <a:r>
              <a:rPr lang="en-US" sz="2800" dirty="0" smtClean="0"/>
              <a:t>-Y1 Exception needed to replace USP with Gen Ed</a:t>
            </a:r>
            <a:endParaRPr lang="en-US" sz="2800" b="1" dirty="0"/>
          </a:p>
        </p:txBody>
      </p:sp>
      <p:sp>
        <p:nvSpPr>
          <p:cNvPr id="5" name="Title 3"/>
          <p:cNvSpPr txBox="1">
            <a:spLocks/>
          </p:cNvSpPr>
          <p:nvPr/>
        </p:nvSpPr>
        <p:spPr>
          <a:xfrm>
            <a:off x="2743200" y="3810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Scenario-2</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will not change for Fall 2011</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a:bodyPr>
          <a:lstStyle/>
          <a:p>
            <a:r>
              <a:rPr lang="en-US" sz="2800" dirty="0" smtClean="0"/>
              <a:t>Students who have earned an AA or AS from a regionally accredited KY school will have all UK Gen Ed requirements fulfilled. </a:t>
            </a:r>
          </a:p>
          <a:p>
            <a:r>
              <a:rPr lang="en-US" sz="2800" dirty="0" smtClean="0"/>
              <a:t>Students who are GETAFULL (Gen Ed Fully Certified) will have all UK Gen Ed requirements fulfilled.</a:t>
            </a:r>
          </a:p>
          <a:p>
            <a:r>
              <a:rPr lang="en-US" sz="2800" dirty="0" smtClean="0"/>
              <a:t>Students who have a Bachelor’s degree from a regionally accredited school will have all UK Gen Ed requirements fulfilled.</a:t>
            </a:r>
          </a:p>
          <a:p>
            <a:pPr marL="0" indent="0">
              <a:buNone/>
            </a:pPr>
            <a:r>
              <a:rPr lang="en-US" sz="2800" dirty="0" smtClean="0"/>
              <a:t>All scenarios will continue to show the same verbiage as they do now in APEX.</a:t>
            </a:r>
            <a:endParaRPr lang="en-US" sz="2800" dirty="0"/>
          </a:p>
        </p:txBody>
      </p:sp>
    </p:spTree>
    <p:extLst>
      <p:ext uri="{BB962C8B-B14F-4D97-AF65-F5344CB8AC3E}">
        <p14:creationId xmlns:p14="http://schemas.microsoft.com/office/powerpoint/2010/main" val="36055055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7315200" cy="609600"/>
          </a:xfrm>
        </p:spPr>
        <p:txBody>
          <a:bodyPr>
            <a:normAutofit/>
          </a:bodyPr>
          <a:lstStyle/>
          <a:p>
            <a:pPr algn="l"/>
            <a:r>
              <a:rPr lang="en-US" sz="2800" dirty="0" smtClean="0"/>
              <a:t>-USP starts out on audit (Fall 2009)</a:t>
            </a:r>
            <a:endParaRPr lang="en-US" sz="2800" dirty="0"/>
          </a:p>
        </p:txBody>
      </p:sp>
      <p:pic>
        <p:nvPicPr>
          <p:cNvPr id="4" name="Content Placeholder 3"/>
          <p:cNvPicPr>
            <a:picLocks noGrp="1"/>
          </p:cNvPicPr>
          <p:nvPr>
            <p:ph idx="1"/>
          </p:nvPr>
        </p:nvPicPr>
        <p:blipFill>
          <a:blip r:embed="rId2" cstate="print"/>
          <a:srcRect/>
          <a:stretch>
            <a:fillRect/>
          </a:stretch>
        </p:blipFill>
        <p:spPr bwMode="auto">
          <a:xfrm>
            <a:off x="3200400" y="1752600"/>
            <a:ext cx="2743200" cy="3962400"/>
          </a:xfrm>
          <a:prstGeom prst="rect">
            <a:avLst/>
          </a:prstGeom>
          <a:noFill/>
          <a:ln w="9525">
            <a:solidFill>
              <a:schemeClr val="accent1"/>
            </a:solidFill>
            <a:miter lim="800000"/>
            <a:headEnd/>
            <a:tailEnd/>
          </a:ln>
        </p:spPr>
      </p:pic>
      <p:sp>
        <p:nvSpPr>
          <p:cNvPr id="11" name="Title 3"/>
          <p:cNvSpPr txBox="1">
            <a:spLocks/>
          </p:cNvSpPr>
          <p:nvPr/>
        </p:nvSpPr>
        <p:spPr>
          <a:xfrm>
            <a:off x="2743200" y="3810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Scenario-2</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7924800" cy="1219200"/>
          </a:xfrm>
        </p:spPr>
        <p:txBody>
          <a:bodyPr>
            <a:noAutofit/>
          </a:bodyPr>
          <a:lstStyle/>
          <a:p>
            <a:pPr algn="l"/>
            <a:r>
              <a:rPr lang="en-US" sz="2800" dirty="0" smtClean="0"/>
              <a:t>-No change in major </a:t>
            </a:r>
            <a:r>
              <a:rPr lang="en-US" sz="2800" b="1" dirty="0" smtClean="0"/>
              <a:t>catalog</a:t>
            </a:r>
            <a:r>
              <a:rPr lang="en-US" sz="2800" dirty="0" smtClean="0"/>
              <a:t> year </a:t>
            </a:r>
            <a:br>
              <a:rPr lang="en-US" sz="2800" dirty="0" smtClean="0"/>
            </a:br>
            <a:r>
              <a:rPr lang="en-US" sz="2800" dirty="0" smtClean="0"/>
              <a:t>-Student interested in completing new GenEd</a:t>
            </a:r>
            <a:br>
              <a:rPr lang="en-US" sz="2800" dirty="0" smtClean="0"/>
            </a:br>
            <a:r>
              <a:rPr lang="en-US" sz="2800" b="1" dirty="0" smtClean="0"/>
              <a:t>-Use the Y1 exception (follow instructions in previous slides)</a:t>
            </a:r>
            <a:endParaRPr lang="en-US" sz="2800" u="sng" dirty="0"/>
          </a:p>
        </p:txBody>
      </p:sp>
      <p:pic>
        <p:nvPicPr>
          <p:cNvPr id="9" name="Content Placeholder 3"/>
          <p:cNvPicPr>
            <a:picLocks noGrp="1"/>
          </p:cNvPicPr>
          <p:nvPr>
            <p:ph idx="1"/>
          </p:nvPr>
        </p:nvPicPr>
        <p:blipFill>
          <a:blip r:embed="rId2" cstate="print"/>
          <a:stretch>
            <a:fillRect/>
          </a:stretch>
        </p:blipFill>
        <p:spPr bwMode="auto">
          <a:xfrm>
            <a:off x="3025283" y="2667001"/>
            <a:ext cx="3093433" cy="4114800"/>
          </a:xfrm>
          <a:prstGeom prst="rect">
            <a:avLst/>
          </a:prstGeom>
          <a:noFill/>
          <a:ln w="9525">
            <a:solidFill>
              <a:schemeClr val="accent1"/>
            </a:solidFill>
            <a:miter lim="800000"/>
            <a:headEnd/>
            <a:tailEnd/>
          </a:ln>
        </p:spPr>
      </p:pic>
      <p:sp>
        <p:nvSpPr>
          <p:cNvPr id="5" name="Title 3"/>
          <p:cNvSpPr txBox="1">
            <a:spLocks/>
          </p:cNvSpPr>
          <p:nvPr/>
        </p:nvSpPr>
        <p:spPr>
          <a:xfrm>
            <a:off x="2743200" y="2286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Scenario-2</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7315200" cy="609600"/>
          </a:xfrm>
        </p:spPr>
        <p:txBody>
          <a:bodyPr>
            <a:normAutofit/>
          </a:bodyPr>
          <a:lstStyle/>
          <a:p>
            <a:pPr algn="l"/>
            <a:r>
              <a:rPr lang="en-US" sz="2800" dirty="0" smtClean="0"/>
              <a:t>-Gen Ed has replaced USP on audit</a:t>
            </a:r>
            <a:endParaRPr lang="en-US" sz="2800" dirty="0"/>
          </a:p>
        </p:txBody>
      </p:sp>
      <p:sp>
        <p:nvSpPr>
          <p:cNvPr id="5" name="Title 3"/>
          <p:cNvSpPr txBox="1">
            <a:spLocks/>
          </p:cNvSpPr>
          <p:nvPr/>
        </p:nvSpPr>
        <p:spPr>
          <a:xfrm>
            <a:off x="2743200" y="381000"/>
            <a:ext cx="3657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sng" strike="noStrike" kern="1200" cap="none" spc="0" normalizeH="0" baseline="0" noProof="0" dirty="0" smtClean="0">
                <a:ln>
                  <a:noFill/>
                </a:ln>
                <a:solidFill>
                  <a:schemeClr val="tx1"/>
                </a:solidFill>
                <a:effectLst/>
                <a:uLnTx/>
                <a:uFillTx/>
                <a:latin typeface="+mj-lt"/>
                <a:ea typeface="+mj-ea"/>
                <a:cs typeface="+mj-cs"/>
              </a:rPr>
              <a:t>Scenario-2</a:t>
            </a:r>
            <a:endParaRPr kumimoji="0" lang="en-US" sz="4000" b="1" i="0" u="sng" strike="noStrike" kern="1200" cap="none" spc="0" normalizeH="0" baseline="0" noProof="0" dirty="0">
              <a:ln>
                <a:noFill/>
              </a:ln>
              <a:solidFill>
                <a:schemeClr val="tx1"/>
              </a:solidFill>
              <a:effectLst/>
              <a:uLnTx/>
              <a:uFillTx/>
              <a:latin typeface="+mj-lt"/>
              <a:ea typeface="+mj-ea"/>
              <a:cs typeface="+mj-cs"/>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4588" y="1905000"/>
            <a:ext cx="4314825" cy="468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u="sng" dirty="0" smtClean="0"/>
              <a:t>Scenario-3</a:t>
            </a:r>
            <a:r>
              <a:rPr lang="en-US" b="1" u="sng" dirty="0"/>
              <a:t/>
            </a:r>
            <a:br>
              <a:rPr lang="en-US" b="1" u="sng" dirty="0"/>
            </a:br>
            <a:endParaRPr lang="en-US" dirty="0"/>
          </a:p>
        </p:txBody>
      </p:sp>
      <p:sp>
        <p:nvSpPr>
          <p:cNvPr id="3" name="Content Placeholder 2"/>
          <p:cNvSpPr>
            <a:spLocks noGrp="1"/>
          </p:cNvSpPr>
          <p:nvPr>
            <p:ph idx="1"/>
          </p:nvPr>
        </p:nvSpPr>
        <p:spPr>
          <a:xfrm>
            <a:off x="457200" y="1066800"/>
            <a:ext cx="8229600" cy="5059363"/>
          </a:xfrm>
        </p:spPr>
        <p:txBody>
          <a:bodyPr>
            <a:normAutofit lnSpcReduction="10000"/>
          </a:bodyPr>
          <a:lstStyle/>
          <a:p>
            <a:r>
              <a:rPr lang="en-US" sz="2800" dirty="0" smtClean="0"/>
              <a:t>Student started in Fall 2010 but comes to you in Fall 2011.</a:t>
            </a:r>
          </a:p>
          <a:p>
            <a:r>
              <a:rPr lang="en-US" sz="2800" dirty="0" smtClean="0"/>
              <a:t>Wants to go by Fall 2010 major catalog but chooses to change programs.  (BS to BA)</a:t>
            </a:r>
          </a:p>
          <a:p>
            <a:r>
              <a:rPr lang="en-US" sz="2800" dirty="0" smtClean="0"/>
              <a:t>Also wants to go by new Gen Ed requirements.</a:t>
            </a:r>
          </a:p>
          <a:p>
            <a:pPr marL="0" indent="0">
              <a:buNone/>
            </a:pPr>
            <a:r>
              <a:rPr lang="en-US" sz="2800" dirty="0" smtClean="0"/>
              <a:t>Three step process.</a:t>
            </a:r>
          </a:p>
          <a:p>
            <a:pPr marL="514350" indent="-514350">
              <a:buAutoNum type="arabicPeriod"/>
            </a:pPr>
            <a:r>
              <a:rPr lang="en-US" sz="2800" dirty="0" smtClean="0"/>
              <a:t>Change program in SAP as you normally would.</a:t>
            </a:r>
          </a:p>
          <a:p>
            <a:pPr marL="514350" indent="-514350">
              <a:buAutoNum type="arabicPeriod"/>
            </a:pPr>
            <a:r>
              <a:rPr lang="en-US" sz="2800" dirty="0" smtClean="0"/>
              <a:t>Change the major requirements catalog back to Fall 2010 in SAP on the Requirements Catalog tab.</a:t>
            </a:r>
          </a:p>
          <a:p>
            <a:pPr marL="514350" indent="-514350">
              <a:buAutoNum type="arabicPeriod"/>
            </a:pPr>
            <a:r>
              <a:rPr lang="en-US" sz="2800" dirty="0" smtClean="0"/>
              <a:t>Add a Y1 (Fall 2011 catalog) exception in APEX so USP is replaced by Gen ED.</a:t>
            </a:r>
          </a:p>
        </p:txBody>
      </p:sp>
    </p:spTree>
    <p:extLst>
      <p:ext uri="{BB962C8B-B14F-4D97-AF65-F5344CB8AC3E}">
        <p14:creationId xmlns:p14="http://schemas.microsoft.com/office/powerpoint/2010/main" val="38872560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
            </a:r>
            <a:br>
              <a:rPr lang="en-US" dirty="0" smtClean="0"/>
            </a:br>
            <a:r>
              <a:rPr lang="en-US" dirty="0" smtClean="0"/>
              <a:t>Other APEX issues</a:t>
            </a:r>
            <a:br>
              <a:rPr lang="en-US" dirty="0" smtClean="0"/>
            </a:br>
            <a:endParaRPr lang="en-US" dirty="0"/>
          </a:p>
        </p:txBody>
      </p:sp>
      <p:sp>
        <p:nvSpPr>
          <p:cNvPr id="3" name="Content Placeholder 2"/>
          <p:cNvSpPr>
            <a:spLocks noGrp="1"/>
          </p:cNvSpPr>
          <p:nvPr>
            <p:ph idx="1"/>
          </p:nvPr>
        </p:nvSpPr>
        <p:spPr/>
        <p:txBody>
          <a:bodyPr/>
          <a:lstStyle/>
          <a:p>
            <a:r>
              <a:rPr lang="en-US" dirty="0" smtClean="0"/>
              <a:t>April 8 – Transfer Conference</a:t>
            </a:r>
          </a:p>
          <a:p>
            <a:r>
              <a:rPr lang="en-US" dirty="0" smtClean="0"/>
              <a:t>Once GETA issues are resolved, APEX will migrate GEN ED requirements for Fall 2011.  </a:t>
            </a:r>
          </a:p>
          <a:p>
            <a:r>
              <a:rPr lang="en-US" dirty="0" smtClean="0"/>
              <a:t>Keep in mind that each major should be using the short form adopted by the Senate to show how requirements may change.  These are due on April 8</a:t>
            </a:r>
            <a:r>
              <a:rPr lang="en-US" baseline="30000" dirty="0" smtClean="0"/>
              <a:t>th</a:t>
            </a:r>
            <a:r>
              <a:rPr lang="en-US" dirty="0" smtClean="0"/>
              <a:t>.</a:t>
            </a:r>
          </a:p>
          <a:p>
            <a:pPr marL="0" indent="0">
              <a:buNone/>
            </a:pPr>
            <a:endParaRPr lang="en-US" dirty="0" smtClean="0"/>
          </a:p>
          <a:p>
            <a:endParaRPr lang="en-US" dirty="0"/>
          </a:p>
        </p:txBody>
      </p:sp>
    </p:spTree>
    <p:extLst>
      <p:ext uri="{BB962C8B-B14F-4D97-AF65-F5344CB8AC3E}">
        <p14:creationId xmlns:p14="http://schemas.microsoft.com/office/powerpoint/2010/main" val="41773212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be in APEX for April 8th</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smtClean="0"/>
              <a:t>New Gen Ed requirements showing only courses that have been approved by April 7.</a:t>
            </a:r>
          </a:p>
          <a:p>
            <a:r>
              <a:rPr lang="en-US" sz="2800" dirty="0" smtClean="0"/>
              <a:t>Currently coded Fall 2010 Major requirements since the changes for Fall 2011 are not going to get to us until April 8</a:t>
            </a:r>
            <a:r>
              <a:rPr lang="en-US" sz="2800" baseline="30000" dirty="0" smtClean="0"/>
              <a:t>th</a:t>
            </a:r>
            <a:r>
              <a:rPr lang="en-US" sz="2800" dirty="0" smtClean="0"/>
              <a:t> or later.</a:t>
            </a:r>
          </a:p>
          <a:p>
            <a:r>
              <a:rPr lang="en-US" sz="2800" dirty="0" smtClean="0"/>
              <a:t>GETA mappings and all other Transfer mappings – AA or AS, Bachelor’s degree, ENG and COM issues, etc…</a:t>
            </a:r>
          </a:p>
          <a:p>
            <a:r>
              <a:rPr lang="en-US" sz="2800" dirty="0" smtClean="0"/>
              <a:t>These changes will be in APEX by </a:t>
            </a:r>
            <a:r>
              <a:rPr lang="en-US" sz="2800" u="sng" dirty="0" smtClean="0"/>
              <a:t>March 31 </a:t>
            </a:r>
            <a:r>
              <a:rPr lang="en-US" sz="2800" dirty="0" smtClean="0"/>
              <a:t>so you may prepare for the Advising Conference on the 8</a:t>
            </a:r>
            <a:r>
              <a:rPr lang="en-US" sz="2800" baseline="30000" dirty="0" smtClean="0"/>
              <a:t>th</a:t>
            </a:r>
            <a:r>
              <a:rPr lang="en-US" sz="2800" dirty="0" smtClean="0"/>
              <a:t>.</a:t>
            </a:r>
          </a:p>
        </p:txBody>
      </p:sp>
    </p:spTree>
    <p:extLst>
      <p:ext uri="{BB962C8B-B14F-4D97-AF65-F5344CB8AC3E}">
        <p14:creationId xmlns:p14="http://schemas.microsoft.com/office/powerpoint/2010/main" val="28145618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APEX </a:t>
            </a:r>
            <a:endParaRPr lang="en-US" dirty="0"/>
          </a:p>
        </p:txBody>
      </p:sp>
      <p:sp>
        <p:nvSpPr>
          <p:cNvPr id="3" name="Content Placeholder 2"/>
          <p:cNvSpPr>
            <a:spLocks noGrp="1"/>
          </p:cNvSpPr>
          <p:nvPr>
            <p:ph idx="1"/>
          </p:nvPr>
        </p:nvSpPr>
        <p:spPr/>
        <p:txBody>
          <a:bodyPr>
            <a:normAutofit lnSpcReduction="10000"/>
          </a:bodyPr>
          <a:lstStyle/>
          <a:p>
            <a:r>
              <a:rPr lang="en-US" dirty="0"/>
              <a:t>Major requirements will be updated throughout the summer with hope that all departments submit </a:t>
            </a:r>
            <a:r>
              <a:rPr lang="en-US" dirty="0" smtClean="0"/>
              <a:t>changes to requirements  </a:t>
            </a:r>
            <a:r>
              <a:rPr lang="en-US" dirty="0"/>
              <a:t>sooner rather than later.</a:t>
            </a:r>
          </a:p>
          <a:p>
            <a:r>
              <a:rPr lang="en-US" dirty="0" smtClean="0"/>
              <a:t>It is imperative that the APEX College contacts communicate with Team APEX on a regular basis so that we may get all requirements coded appropriately as approved by the Senate processes.</a:t>
            </a:r>
            <a:endParaRPr lang="en-US" dirty="0"/>
          </a:p>
        </p:txBody>
      </p:sp>
    </p:spTree>
    <p:extLst>
      <p:ext uri="{BB962C8B-B14F-4D97-AF65-F5344CB8AC3E}">
        <p14:creationId xmlns:p14="http://schemas.microsoft.com/office/powerpoint/2010/main" val="631149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8839200"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87903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
            </a:r>
            <a:br>
              <a:rPr lang="en-US" dirty="0" smtClean="0"/>
            </a:br>
            <a:r>
              <a:rPr lang="en-US" dirty="0" smtClean="0"/>
              <a:t>Transfer Equivalency Issues </a:t>
            </a:r>
            <a:br>
              <a:rPr lang="en-US" dirty="0" smtClean="0"/>
            </a:br>
            <a:endParaRPr lang="en-US" dirty="0"/>
          </a:p>
        </p:txBody>
      </p:sp>
      <p:sp>
        <p:nvSpPr>
          <p:cNvPr id="3" name="Content Placeholder 2"/>
          <p:cNvSpPr>
            <a:spLocks noGrp="1"/>
          </p:cNvSpPr>
          <p:nvPr>
            <p:ph idx="1"/>
          </p:nvPr>
        </p:nvSpPr>
        <p:spPr>
          <a:xfrm>
            <a:off x="381000" y="1066800"/>
            <a:ext cx="8534400" cy="5059363"/>
          </a:xfrm>
        </p:spPr>
        <p:txBody>
          <a:bodyPr>
            <a:normAutofit/>
          </a:bodyPr>
          <a:lstStyle/>
          <a:p>
            <a:r>
              <a:rPr lang="en-US" sz="2800" dirty="0" smtClean="0"/>
              <a:t>Currently working with all departments to get active equivalencies updated due to SACS review and new Gen Ed. (Will be end dating equivalencies if UK no longer teaches the course)  ENG 161, ENG 105, STA 200</a:t>
            </a:r>
          </a:p>
          <a:p>
            <a:r>
              <a:rPr lang="en-US" sz="2800" dirty="0" smtClean="0"/>
              <a:t>We have over 122,800 active equivalencies in SAP to be reviewed.</a:t>
            </a:r>
          </a:p>
          <a:p>
            <a:r>
              <a:rPr lang="en-US" sz="2800" dirty="0" smtClean="0"/>
              <a:t>Working with CPE to implement TES (Transfer Equivalency System). Implementation target date is January 2012.  More information to follow.</a:t>
            </a:r>
            <a:endParaRPr lang="en-US" sz="2800" dirty="0"/>
          </a:p>
        </p:txBody>
      </p:sp>
    </p:spTree>
    <p:extLst>
      <p:ext uri="{BB962C8B-B14F-4D97-AF65-F5344CB8AC3E}">
        <p14:creationId xmlns:p14="http://schemas.microsoft.com/office/powerpoint/2010/main" val="17804506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UK Students Taking Transfer Work over Summer </a:t>
            </a:r>
            <a:br>
              <a:rPr lang="en-US" dirty="0" smtClean="0"/>
            </a:b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sz="2400" b="1" u="sng" dirty="0" smtClean="0"/>
              <a:t>Process</a:t>
            </a:r>
          </a:p>
          <a:p>
            <a:pPr marL="514350" indent="-514350">
              <a:buAutoNum type="arabicPeriod"/>
            </a:pPr>
            <a:r>
              <a:rPr lang="en-US" sz="2400" dirty="0" smtClean="0"/>
              <a:t>Review Transfer Equivalency information in </a:t>
            </a:r>
            <a:r>
              <a:rPr lang="en-US" sz="2400" dirty="0" err="1" smtClean="0"/>
              <a:t>myUK</a:t>
            </a:r>
            <a:r>
              <a:rPr lang="en-US" sz="2400" dirty="0"/>
              <a:t> </a:t>
            </a:r>
            <a:r>
              <a:rPr lang="en-US" sz="2400" dirty="0" smtClean="0"/>
              <a:t>with the student.</a:t>
            </a:r>
          </a:p>
          <a:p>
            <a:pPr marL="514350" indent="-514350">
              <a:buAutoNum type="arabicPeriod"/>
            </a:pPr>
            <a:r>
              <a:rPr lang="en-US" sz="2400" dirty="0" smtClean="0"/>
              <a:t>If equivalency is established in </a:t>
            </a:r>
            <a:r>
              <a:rPr lang="en-US" sz="2400" dirty="0" err="1" smtClean="0"/>
              <a:t>myUK</a:t>
            </a:r>
            <a:r>
              <a:rPr lang="en-US" sz="2400" dirty="0" smtClean="0"/>
              <a:t>, student needs to send official transcript to admissions office immediately following grade being posted so work can get posted on UK record.</a:t>
            </a:r>
          </a:p>
          <a:p>
            <a:pPr marL="514350" indent="-514350">
              <a:buAutoNum type="arabicPeriod"/>
            </a:pPr>
            <a:r>
              <a:rPr lang="en-US" sz="2400" dirty="0" smtClean="0"/>
              <a:t>If equivalency is not established in </a:t>
            </a:r>
            <a:r>
              <a:rPr lang="en-US" sz="2400" dirty="0" err="1" smtClean="0"/>
              <a:t>myUK</a:t>
            </a:r>
            <a:r>
              <a:rPr lang="en-US" sz="2400" dirty="0" smtClean="0"/>
              <a:t>, send student to </a:t>
            </a:r>
            <a:r>
              <a:rPr lang="en-US" sz="2400" dirty="0" smtClean="0">
                <a:solidFill>
                  <a:srgbClr val="00B0F0"/>
                </a:solidFill>
              </a:rPr>
              <a:t>Transfer Equivalency Office. (Room 10 </a:t>
            </a:r>
            <a:r>
              <a:rPr lang="en-US" sz="2400" dirty="0" err="1" smtClean="0">
                <a:solidFill>
                  <a:srgbClr val="00B0F0"/>
                </a:solidFill>
              </a:rPr>
              <a:t>Funkhouser</a:t>
            </a:r>
            <a:r>
              <a:rPr lang="en-US" sz="2400" dirty="0" smtClean="0">
                <a:solidFill>
                  <a:srgbClr val="00B0F0"/>
                </a:solidFill>
              </a:rPr>
              <a:t>)</a:t>
            </a:r>
          </a:p>
          <a:p>
            <a:pPr marL="0" indent="0">
              <a:buNone/>
            </a:pPr>
            <a:r>
              <a:rPr lang="en-US" sz="2400" dirty="0" smtClean="0"/>
              <a:t>What if current equivalency in </a:t>
            </a:r>
            <a:r>
              <a:rPr lang="en-US" sz="2400" dirty="0" err="1" smtClean="0"/>
              <a:t>myUK</a:t>
            </a:r>
            <a:r>
              <a:rPr lang="en-US" sz="2400" dirty="0" smtClean="0"/>
              <a:t> is a course UK may no longer be offering?  i.e. STA 200.  Please send the student to the Transfer Equivalency Office, so that we can work with the STATS dept. to determine the correct equivalency.  They may now get STA 210 or STA 291 instead of STA 200.</a:t>
            </a:r>
          </a:p>
          <a:p>
            <a:pPr marL="0" indent="0">
              <a:buNone/>
            </a:pPr>
            <a:endParaRPr lang="en-US" sz="2400" dirty="0"/>
          </a:p>
        </p:txBody>
      </p:sp>
    </p:spTree>
    <p:extLst>
      <p:ext uri="{BB962C8B-B14F-4D97-AF65-F5344CB8AC3E}">
        <p14:creationId xmlns:p14="http://schemas.microsoft.com/office/powerpoint/2010/main" val="2031246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Accreditation Agencies</a:t>
            </a:r>
            <a:endParaRPr lang="en-US" dirty="0"/>
          </a:p>
        </p:txBody>
      </p:sp>
      <p:sp>
        <p:nvSpPr>
          <p:cNvPr id="3" name="Content Placeholder 2"/>
          <p:cNvSpPr>
            <a:spLocks noGrp="1"/>
          </p:cNvSpPr>
          <p:nvPr>
            <p:ph idx="1"/>
          </p:nvPr>
        </p:nvSpPr>
        <p:spPr/>
        <p:txBody>
          <a:bodyPr>
            <a:normAutofit fontScale="92500"/>
          </a:bodyPr>
          <a:lstStyle/>
          <a:p>
            <a:r>
              <a:rPr lang="en-US" dirty="0"/>
              <a:t>Southern Association of Colleges and Schools</a:t>
            </a:r>
          </a:p>
          <a:p>
            <a:r>
              <a:rPr lang="en-US" dirty="0" smtClean="0"/>
              <a:t>Middle </a:t>
            </a:r>
            <a:r>
              <a:rPr lang="en-US" dirty="0"/>
              <a:t>States Association of Colleges and Schools </a:t>
            </a:r>
          </a:p>
          <a:p>
            <a:r>
              <a:rPr lang="en-US" dirty="0"/>
              <a:t>New England Association of Schools and Colleges </a:t>
            </a:r>
          </a:p>
          <a:p>
            <a:r>
              <a:rPr lang="en-US" dirty="0"/>
              <a:t>North Central Association of Colleges and Schools </a:t>
            </a:r>
          </a:p>
          <a:p>
            <a:r>
              <a:rPr lang="en-US" dirty="0"/>
              <a:t>Northwest Commission on Colleges and Universities </a:t>
            </a:r>
          </a:p>
          <a:p>
            <a:r>
              <a:rPr lang="en-US" dirty="0"/>
              <a:t>Western Association of Schools and Colleges </a:t>
            </a:r>
          </a:p>
          <a:p>
            <a:pPr marL="0" indent="0">
              <a:buNone/>
            </a:pPr>
            <a:endParaRPr lang="en-US" dirty="0"/>
          </a:p>
        </p:txBody>
      </p:sp>
    </p:spTree>
    <p:extLst>
      <p:ext uri="{BB962C8B-B14F-4D97-AF65-F5344CB8AC3E}">
        <p14:creationId xmlns:p14="http://schemas.microsoft.com/office/powerpoint/2010/main" val="40823148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400050" lvl="1" indent="0" algn="ctr">
              <a:buNone/>
            </a:pPr>
            <a:r>
              <a:rPr lang="en-US" sz="5400" dirty="0" smtClean="0"/>
              <a:t>Questions?</a:t>
            </a:r>
            <a:endParaRPr lang="en-US" sz="5400" dirty="0"/>
          </a:p>
        </p:txBody>
      </p:sp>
    </p:spTree>
    <p:extLst>
      <p:ext uri="{BB962C8B-B14F-4D97-AF65-F5344CB8AC3E}">
        <p14:creationId xmlns:p14="http://schemas.microsoft.com/office/powerpoint/2010/main" val="1423818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change</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t>The look from USP to Gen Ed</a:t>
            </a:r>
            <a:endParaRPr lang="en-US" dirty="0"/>
          </a:p>
        </p:txBody>
      </p:sp>
      <p:pic>
        <p:nvPicPr>
          <p:cNvPr id="4" name="Content Placeholder 3"/>
          <p:cNvPicPr>
            <a:picLocks/>
          </p:cNvPicPr>
          <p:nvPr/>
        </p:nvPicPr>
        <p:blipFill>
          <a:blip r:embed="rId2" cstate="print"/>
          <a:srcRect/>
          <a:stretch>
            <a:fillRect/>
          </a:stretch>
        </p:blipFill>
        <p:spPr bwMode="auto">
          <a:xfrm>
            <a:off x="551663" y="2286000"/>
            <a:ext cx="3581400" cy="4191000"/>
          </a:xfrm>
          <a:prstGeom prst="rect">
            <a:avLst/>
          </a:prstGeom>
          <a:noFill/>
          <a:ln w="9525">
            <a:solidFill>
              <a:schemeClr val="accent1"/>
            </a:solidFill>
            <a:miter lim="800000"/>
            <a:headEnd/>
            <a:tailEnd/>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286000"/>
            <a:ext cx="3716679" cy="430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2243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r>
              <a:rPr lang="en-US" dirty="0" smtClean="0"/>
              <a:t>Other Changes</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noAutofit/>
          </a:bodyPr>
          <a:lstStyle/>
          <a:p>
            <a:r>
              <a:rPr lang="en-US" sz="2800" dirty="0" smtClean="0"/>
              <a:t>As of Fall 2011, </a:t>
            </a:r>
            <a:r>
              <a:rPr lang="en-US" sz="2800" u="sng" dirty="0" smtClean="0"/>
              <a:t>Any</a:t>
            </a:r>
            <a:r>
              <a:rPr lang="en-US" sz="2800" dirty="0" smtClean="0"/>
              <a:t> new transfer student who has an AA or AS from a regionally accredited institution will have earned credit for all UK Gen Ed requirements.</a:t>
            </a:r>
          </a:p>
          <a:p>
            <a:r>
              <a:rPr lang="en-US" sz="2800" dirty="0" smtClean="0"/>
              <a:t>Transfer students from Kentucky institutions under the Statewide GETA agreement who are GETACOMM (GETA Communications Certified) will have met the new UK Composition &amp; Communication requirements.</a:t>
            </a:r>
          </a:p>
          <a:p>
            <a:r>
              <a:rPr lang="en-US" sz="2800" dirty="0" smtClean="0"/>
              <a:t>As of Fall 2011, What credit do students earn in Gen Ed for having transfer equivalencies for ENG 101, 102, 104, and COM classes?</a:t>
            </a:r>
            <a:endParaRPr lang="en-US" sz="2800" dirty="0"/>
          </a:p>
        </p:txBody>
      </p:sp>
    </p:spTree>
    <p:extLst>
      <p:ext uri="{BB962C8B-B14F-4D97-AF65-F5344CB8AC3E}">
        <p14:creationId xmlns:p14="http://schemas.microsoft.com/office/powerpoint/2010/main" val="2368054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54876"/>
          </a:xfrm>
        </p:spPr>
        <p:txBody>
          <a:bodyPr>
            <a:normAutofit fontScale="90000"/>
          </a:bodyPr>
          <a:lstStyle/>
          <a:p>
            <a:pPr algn="ctr"/>
            <a:r>
              <a:rPr lang="en-US" sz="3200" dirty="0"/>
              <a:t>Composition and </a:t>
            </a:r>
            <a:r>
              <a:rPr lang="en-US" sz="3200" dirty="0" smtClean="0"/>
              <a:t>Communication Issues</a:t>
            </a:r>
            <a:br>
              <a:rPr lang="en-US" sz="3200" dirty="0" smtClean="0"/>
            </a:br>
            <a:r>
              <a:rPr lang="en-US" sz="3200" dirty="0" smtClean="0"/>
              <a:t>*</a:t>
            </a:r>
            <a:r>
              <a:rPr lang="en-US" sz="2000" dirty="0" smtClean="0"/>
              <a:t>For Transfer students and UK students entering GEN ED Effective Fall 2011</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8214602"/>
              </p:ext>
            </p:extLst>
          </p:nvPr>
        </p:nvGraphicFramePr>
        <p:xfrm>
          <a:off x="779462" y="997528"/>
          <a:ext cx="8009357" cy="4791150"/>
        </p:xfrm>
        <a:graphic>
          <a:graphicData uri="http://schemas.openxmlformats.org/drawingml/2006/table">
            <a:tbl>
              <a:tblPr firstRow="1" bandRow="1">
                <a:tableStyleId>{5C22544A-7EE6-4342-B048-85BDC9FD1C3A}</a:tableStyleId>
              </a:tblPr>
              <a:tblGrid>
                <a:gridCol w="5239863"/>
                <a:gridCol w="2769494"/>
              </a:tblGrid>
              <a:tr h="544105">
                <a:tc>
                  <a:txBody>
                    <a:bodyPr/>
                    <a:lstStyle/>
                    <a:p>
                      <a:r>
                        <a:rPr lang="en-US" dirty="0" smtClean="0"/>
                        <a:t>Scenario</a:t>
                      </a:r>
                      <a:endParaRPr lang="en-US" dirty="0"/>
                    </a:p>
                  </a:txBody>
                  <a:tcPr/>
                </a:tc>
                <a:tc>
                  <a:txBody>
                    <a:bodyPr/>
                    <a:lstStyle/>
                    <a:p>
                      <a:r>
                        <a:rPr lang="en-US" dirty="0" smtClean="0"/>
                        <a:t>Outcome</a:t>
                      </a:r>
                      <a:endParaRPr lang="en-US" dirty="0"/>
                    </a:p>
                  </a:txBody>
                  <a:tcPr/>
                </a:tc>
              </a:tr>
              <a:tr h="453422">
                <a:tc>
                  <a:txBody>
                    <a:bodyPr/>
                    <a:lstStyle/>
                    <a:p>
                      <a:r>
                        <a:rPr lang="en-US" dirty="0" smtClean="0"/>
                        <a:t>ENG 101 + 102</a:t>
                      </a:r>
                      <a:r>
                        <a:rPr lang="en-US" baseline="0" dirty="0" smtClean="0"/>
                        <a:t> and *COM Class</a:t>
                      </a:r>
                      <a:endParaRPr lang="en-US" dirty="0"/>
                    </a:p>
                  </a:txBody>
                  <a:tcPr/>
                </a:tc>
                <a:tc>
                  <a:txBody>
                    <a:bodyPr/>
                    <a:lstStyle/>
                    <a:p>
                      <a:r>
                        <a:rPr lang="en-US" dirty="0" smtClean="0"/>
                        <a:t>DONE with C&amp;C</a:t>
                      </a:r>
                      <a:endParaRPr lang="en-US" dirty="0"/>
                    </a:p>
                  </a:txBody>
                  <a:tcPr/>
                </a:tc>
              </a:tr>
              <a:tr h="468535">
                <a:tc>
                  <a:txBody>
                    <a:bodyPr/>
                    <a:lstStyle/>
                    <a:p>
                      <a:r>
                        <a:rPr lang="en-US" dirty="0" smtClean="0"/>
                        <a:t>ENG</a:t>
                      </a:r>
                      <a:r>
                        <a:rPr lang="en-US" baseline="0" dirty="0" smtClean="0"/>
                        <a:t> 102 and *COM Class</a:t>
                      </a:r>
                      <a:endParaRPr lang="en-US" dirty="0"/>
                    </a:p>
                  </a:txBody>
                  <a:tcPr/>
                </a:tc>
                <a:tc>
                  <a:txBody>
                    <a:bodyPr/>
                    <a:lstStyle/>
                    <a:p>
                      <a:r>
                        <a:rPr lang="en-US" dirty="0" smtClean="0"/>
                        <a:t>DONE</a:t>
                      </a:r>
                      <a:r>
                        <a:rPr lang="en-US" baseline="0" dirty="0" smtClean="0"/>
                        <a:t> with C&amp;C </a:t>
                      </a:r>
                      <a:endParaRPr lang="en-US" dirty="0"/>
                    </a:p>
                  </a:txBody>
                  <a:tcPr/>
                </a:tc>
              </a:tr>
              <a:tr h="468536">
                <a:tc>
                  <a:txBody>
                    <a:bodyPr/>
                    <a:lstStyle/>
                    <a:p>
                      <a:r>
                        <a:rPr lang="en-US" dirty="0" smtClean="0"/>
                        <a:t>ENG</a:t>
                      </a:r>
                      <a:r>
                        <a:rPr lang="en-US" baseline="0" dirty="0" smtClean="0"/>
                        <a:t> 104 and *COM Class</a:t>
                      </a:r>
                      <a:endParaRPr lang="en-US" dirty="0"/>
                    </a:p>
                  </a:txBody>
                  <a:tcPr/>
                </a:tc>
                <a:tc>
                  <a:txBody>
                    <a:bodyPr/>
                    <a:lstStyle/>
                    <a:p>
                      <a:r>
                        <a:rPr lang="en-US" dirty="0" smtClean="0"/>
                        <a:t>DONE with</a:t>
                      </a:r>
                      <a:r>
                        <a:rPr lang="en-US" baseline="0" dirty="0" smtClean="0"/>
                        <a:t> C&amp;C</a:t>
                      </a:r>
                      <a:endParaRPr lang="en-US" dirty="0"/>
                    </a:p>
                  </a:txBody>
                  <a:tcPr/>
                </a:tc>
              </a:tr>
              <a:tr h="476092">
                <a:tc>
                  <a:txBody>
                    <a:bodyPr/>
                    <a:lstStyle/>
                    <a:p>
                      <a:r>
                        <a:rPr lang="en-US" dirty="0" smtClean="0"/>
                        <a:t>ENG 104 Only</a:t>
                      </a:r>
                      <a:endParaRPr lang="en-US" dirty="0"/>
                    </a:p>
                  </a:txBody>
                  <a:tcPr/>
                </a:tc>
                <a:tc>
                  <a:txBody>
                    <a:bodyPr/>
                    <a:lstStyle/>
                    <a:p>
                      <a:r>
                        <a:rPr lang="en-US" dirty="0" smtClean="0"/>
                        <a:t>Take WRD 111 or CIS 111</a:t>
                      </a:r>
                      <a:endParaRPr lang="en-US" dirty="0"/>
                    </a:p>
                  </a:txBody>
                  <a:tcPr/>
                </a:tc>
              </a:tr>
              <a:tr h="476092">
                <a:tc>
                  <a:txBody>
                    <a:bodyPr/>
                    <a:lstStyle/>
                    <a:p>
                      <a:r>
                        <a:rPr lang="en-US" dirty="0" smtClean="0"/>
                        <a:t>ENG 102</a:t>
                      </a:r>
                      <a:endParaRPr lang="en-US" dirty="0"/>
                    </a:p>
                  </a:txBody>
                  <a:tcPr/>
                </a:tc>
                <a:tc>
                  <a:txBody>
                    <a:bodyPr/>
                    <a:lstStyle/>
                    <a:p>
                      <a:r>
                        <a:rPr lang="en-US" dirty="0" smtClean="0"/>
                        <a:t>Take WRD 111 or CIS 111</a:t>
                      </a:r>
                      <a:endParaRPr lang="en-US" dirty="0"/>
                    </a:p>
                  </a:txBody>
                  <a:tcPr/>
                </a:tc>
              </a:tr>
              <a:tr h="476092">
                <a:tc>
                  <a:txBody>
                    <a:bodyPr/>
                    <a:lstStyle/>
                    <a:p>
                      <a:r>
                        <a:rPr lang="en-US" dirty="0" smtClean="0"/>
                        <a:t>ENG 101 and 102</a:t>
                      </a:r>
                      <a:endParaRPr lang="en-US" dirty="0"/>
                    </a:p>
                  </a:txBody>
                  <a:tcPr/>
                </a:tc>
                <a:tc>
                  <a:txBody>
                    <a:bodyPr/>
                    <a:lstStyle/>
                    <a:p>
                      <a:r>
                        <a:rPr lang="en-US" dirty="0" smtClean="0"/>
                        <a:t>Take WRD</a:t>
                      </a:r>
                      <a:r>
                        <a:rPr lang="en-US" baseline="0" dirty="0" smtClean="0"/>
                        <a:t> 111 or CIS 111</a:t>
                      </a:r>
                      <a:endParaRPr lang="en-US" dirty="0"/>
                    </a:p>
                  </a:txBody>
                  <a:tcPr/>
                </a:tc>
              </a:tr>
              <a:tr h="476092">
                <a:tc>
                  <a:txBody>
                    <a:bodyPr/>
                    <a:lstStyle/>
                    <a:p>
                      <a:r>
                        <a:rPr lang="en-US" dirty="0" smtClean="0"/>
                        <a:t>ENG 101 Only</a:t>
                      </a:r>
                      <a:endParaRPr lang="en-US" dirty="0"/>
                    </a:p>
                  </a:txBody>
                  <a:tcPr/>
                </a:tc>
                <a:tc>
                  <a:txBody>
                    <a:bodyPr/>
                    <a:lstStyle/>
                    <a:p>
                      <a:r>
                        <a:rPr lang="en-US" dirty="0" smtClean="0"/>
                        <a:t>Take WRD 111 or</a:t>
                      </a:r>
                      <a:r>
                        <a:rPr lang="en-US" baseline="0" dirty="0" smtClean="0"/>
                        <a:t> CIS 111</a:t>
                      </a:r>
                      <a:endParaRPr lang="en-US" dirty="0"/>
                    </a:p>
                  </a:txBody>
                  <a:tcPr/>
                </a:tc>
              </a:tr>
              <a:tr h="476092">
                <a:tc>
                  <a:txBody>
                    <a:bodyPr/>
                    <a:lstStyle/>
                    <a:p>
                      <a:r>
                        <a:rPr lang="en-US" dirty="0" smtClean="0"/>
                        <a:t>ENG 101 and</a:t>
                      </a:r>
                      <a:r>
                        <a:rPr lang="en-US" baseline="0" dirty="0" smtClean="0"/>
                        <a:t> *COM Class</a:t>
                      </a:r>
                      <a:endParaRPr lang="en-US" dirty="0"/>
                    </a:p>
                  </a:txBody>
                  <a:tcPr/>
                </a:tc>
                <a:tc>
                  <a:txBody>
                    <a:bodyPr/>
                    <a:lstStyle/>
                    <a:p>
                      <a:r>
                        <a:rPr lang="en-US" dirty="0" smtClean="0"/>
                        <a:t>Take WRD</a:t>
                      </a:r>
                      <a:r>
                        <a:rPr lang="en-US" baseline="0" dirty="0" smtClean="0"/>
                        <a:t> 111 or CIS 111</a:t>
                      </a:r>
                      <a:endParaRPr lang="en-US" dirty="0"/>
                    </a:p>
                  </a:txBody>
                  <a:tcPr/>
                </a:tc>
              </a:tr>
              <a:tr h="476092">
                <a:tc>
                  <a:txBody>
                    <a:bodyPr/>
                    <a:lstStyle/>
                    <a:p>
                      <a:r>
                        <a:rPr lang="en-US" dirty="0" smtClean="0"/>
                        <a:t>*COM</a:t>
                      </a:r>
                      <a:r>
                        <a:rPr lang="en-US" baseline="0" dirty="0" smtClean="0"/>
                        <a:t> Class Only</a:t>
                      </a:r>
                      <a:endParaRPr lang="en-US" dirty="0"/>
                    </a:p>
                  </a:txBody>
                  <a:tcPr/>
                </a:tc>
                <a:tc>
                  <a:txBody>
                    <a:bodyPr/>
                    <a:lstStyle/>
                    <a:p>
                      <a:r>
                        <a:rPr lang="en-US" dirty="0" smtClean="0"/>
                        <a:t>Take WRD 111 or</a:t>
                      </a:r>
                      <a:r>
                        <a:rPr lang="en-US" baseline="0" dirty="0" smtClean="0"/>
                        <a:t> CIS 111</a:t>
                      </a:r>
                      <a:endParaRPr lang="en-US" dirty="0"/>
                    </a:p>
                  </a:txBody>
                  <a:tcPr/>
                </a:tc>
              </a:tr>
            </a:tbl>
          </a:graphicData>
        </a:graphic>
      </p:graphicFrame>
      <p:sp>
        <p:nvSpPr>
          <p:cNvPr id="3" name="Footer Placeholder 2"/>
          <p:cNvSpPr>
            <a:spLocks noGrp="1"/>
          </p:cNvSpPr>
          <p:nvPr>
            <p:ph type="ftr" sz="quarter" idx="11"/>
          </p:nvPr>
        </p:nvSpPr>
        <p:spPr>
          <a:xfrm>
            <a:off x="779461" y="5788678"/>
            <a:ext cx="8009357" cy="770820"/>
          </a:xfrm>
        </p:spPr>
        <p:txBody>
          <a:bodyPr/>
          <a:lstStyle/>
          <a:p>
            <a:r>
              <a:rPr lang="en-US" sz="1800" b="1" dirty="0" smtClean="0"/>
              <a:t>*COM classes include 181, 252, 281, 287 or TA 225.  </a:t>
            </a:r>
            <a:r>
              <a:rPr lang="en-US" sz="1800" b="1" dirty="0" smtClean="0"/>
              <a:t>Transfer Students </a:t>
            </a:r>
            <a:r>
              <a:rPr lang="en-US" sz="1800" b="1" dirty="0" smtClean="0"/>
              <a:t>who are GETAFULL (Fully certified) or GETACOMM (GETA Communication) meet the C&amp;C requirement.</a:t>
            </a:r>
            <a:endParaRPr lang="en-US" sz="1800" b="1" dirty="0"/>
          </a:p>
        </p:txBody>
      </p:sp>
    </p:spTree>
    <p:extLst>
      <p:ext uri="{BB962C8B-B14F-4D97-AF65-F5344CB8AC3E}">
        <p14:creationId xmlns:p14="http://schemas.microsoft.com/office/powerpoint/2010/main" val="1130829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Composition and Communication </a:t>
            </a:r>
            <a:r>
              <a:rPr lang="en-US" sz="3600" dirty="0" smtClean="0"/>
              <a:t>Issues -Current or readmitted students</a:t>
            </a:r>
            <a:endParaRPr lang="en-US" sz="3600" dirty="0"/>
          </a:p>
        </p:txBody>
      </p:sp>
      <p:sp>
        <p:nvSpPr>
          <p:cNvPr id="3" name="Content Placeholder 2"/>
          <p:cNvSpPr>
            <a:spLocks noGrp="1"/>
          </p:cNvSpPr>
          <p:nvPr>
            <p:ph idx="1"/>
          </p:nvPr>
        </p:nvSpPr>
        <p:spPr/>
        <p:txBody>
          <a:bodyPr>
            <a:normAutofit lnSpcReduction="10000"/>
          </a:bodyPr>
          <a:lstStyle/>
          <a:p>
            <a:r>
              <a:rPr lang="en-US" dirty="0"/>
              <a:t>Replacement </a:t>
            </a:r>
            <a:r>
              <a:rPr lang="en-US" dirty="0" smtClean="0"/>
              <a:t>of ENG </a:t>
            </a:r>
            <a:r>
              <a:rPr lang="en-US" dirty="0"/>
              <a:t>104 with CIS/WRD or A&amp;S </a:t>
            </a:r>
            <a:r>
              <a:rPr lang="en-US" dirty="0" smtClean="0"/>
              <a:t>100 (Comp &amp; </a:t>
            </a:r>
            <a:r>
              <a:rPr lang="en-US" dirty="0" err="1" smtClean="0"/>
              <a:t>Comm</a:t>
            </a:r>
            <a:r>
              <a:rPr lang="en-US" dirty="0" smtClean="0"/>
              <a:t>)  </a:t>
            </a:r>
            <a:endParaRPr lang="en-US" dirty="0"/>
          </a:p>
          <a:p>
            <a:pPr marL="0" indent="0">
              <a:buNone/>
            </a:pPr>
            <a:r>
              <a:rPr lang="en-US" dirty="0"/>
              <a:t>Can students use repeat options?</a:t>
            </a:r>
          </a:p>
          <a:p>
            <a:pPr lvl="1"/>
            <a:r>
              <a:rPr lang="en-US" dirty="0"/>
              <a:t>NOT Possible</a:t>
            </a:r>
          </a:p>
          <a:p>
            <a:pPr lvl="1"/>
            <a:r>
              <a:rPr lang="en-US" dirty="0"/>
              <a:t>Not same course, issues with governance and oversight</a:t>
            </a:r>
            <a:r>
              <a:rPr lang="en-US" dirty="0" smtClean="0"/>
              <a:t>.</a:t>
            </a:r>
          </a:p>
          <a:p>
            <a:pPr lvl="1"/>
            <a:r>
              <a:rPr lang="en-US" dirty="0" smtClean="0"/>
              <a:t>Students </a:t>
            </a:r>
            <a:r>
              <a:rPr lang="en-US" b="1" u="sng" dirty="0" smtClean="0"/>
              <a:t>can</a:t>
            </a:r>
            <a:r>
              <a:rPr lang="en-US" dirty="0" smtClean="0"/>
              <a:t> use repeat option if they take:</a:t>
            </a:r>
          </a:p>
          <a:p>
            <a:pPr lvl="1">
              <a:buFont typeface="Wingdings" pitchFamily="2" charset="2"/>
              <a:buChar char="Ø"/>
            </a:pPr>
            <a:r>
              <a:rPr lang="en-US" dirty="0" smtClean="0"/>
              <a:t> CIS 110 then take WRD 110 or vice versa</a:t>
            </a:r>
          </a:p>
          <a:p>
            <a:pPr lvl="1">
              <a:buFont typeface="Wingdings" pitchFamily="2" charset="2"/>
              <a:buChar char="Ø"/>
            </a:pPr>
            <a:r>
              <a:rPr lang="en-US" dirty="0" smtClean="0"/>
              <a:t> A&amp;S 100 (Comp &amp; </a:t>
            </a:r>
            <a:r>
              <a:rPr lang="en-US" dirty="0" err="1" smtClean="0"/>
              <a:t>Comm</a:t>
            </a:r>
            <a:r>
              <a:rPr lang="en-US" dirty="0" smtClean="0"/>
              <a:t>) then CIS/WRD 110.</a:t>
            </a:r>
            <a:endParaRPr lang="en-US" dirty="0"/>
          </a:p>
          <a:p>
            <a:endParaRPr lang="en-US" dirty="0"/>
          </a:p>
        </p:txBody>
      </p:sp>
    </p:spTree>
    <p:extLst>
      <p:ext uri="{BB962C8B-B14F-4D97-AF65-F5344CB8AC3E}">
        <p14:creationId xmlns:p14="http://schemas.microsoft.com/office/powerpoint/2010/main" val="2629008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All other current GETA certification mappings to our new GEN ED program will be completed in APEX in the very near future.</a:t>
            </a:r>
            <a:br>
              <a:rPr lang="en-US" dirty="0" smtClean="0"/>
            </a:br>
            <a:r>
              <a:rPr lang="en-US" dirty="0" smtClean="0"/>
              <a:t/>
            </a:r>
            <a:br>
              <a:rPr lang="en-US" dirty="0" smtClean="0"/>
            </a:br>
            <a:r>
              <a:rPr lang="en-US" sz="3100" dirty="0" smtClean="0"/>
              <a:t>These include:</a:t>
            </a:r>
            <a:br>
              <a:rPr lang="en-US" sz="3100" dirty="0" smtClean="0"/>
            </a:br>
            <a:r>
              <a:rPr lang="en-US" sz="3100" dirty="0" smtClean="0"/>
              <a:t>GETA Math Certification</a:t>
            </a:r>
            <a:br>
              <a:rPr lang="en-US" sz="3100" dirty="0" smtClean="0"/>
            </a:br>
            <a:r>
              <a:rPr lang="en-US" sz="3100" dirty="0" smtClean="0"/>
              <a:t>GETA Natural Science Certification</a:t>
            </a:r>
            <a:br>
              <a:rPr lang="en-US" sz="3100" dirty="0" smtClean="0"/>
            </a:br>
            <a:r>
              <a:rPr lang="en-US" sz="3100" dirty="0" smtClean="0"/>
              <a:t>GETA Humanities Certification</a:t>
            </a:r>
            <a:br>
              <a:rPr lang="en-US" sz="3100" dirty="0" smtClean="0"/>
            </a:br>
            <a:r>
              <a:rPr lang="en-US" sz="3100" dirty="0" smtClean="0"/>
              <a:t>GETA Behavioral\Social Science Certification</a:t>
            </a:r>
            <a:br>
              <a:rPr lang="en-US" sz="3100" dirty="0" smtClean="0"/>
            </a:br>
            <a:r>
              <a:rPr lang="en-US" dirty="0" smtClean="0"/>
              <a:t/>
            </a:r>
            <a:br>
              <a:rPr lang="en-US" dirty="0" smtClean="0"/>
            </a:br>
            <a:endParaRPr lang="en-US" dirty="0"/>
          </a:p>
        </p:txBody>
      </p:sp>
    </p:spTree>
    <p:extLst>
      <p:ext uri="{BB962C8B-B14F-4D97-AF65-F5344CB8AC3E}">
        <p14:creationId xmlns:p14="http://schemas.microsoft.com/office/powerpoint/2010/main" val="3271792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762000"/>
          </a:xfrm>
        </p:spPr>
        <p:txBody>
          <a:bodyPr>
            <a:normAutofit fontScale="90000"/>
          </a:bodyPr>
          <a:lstStyle/>
          <a:p>
            <a:r>
              <a:rPr lang="en-US" dirty="0" smtClean="0"/>
              <a:t/>
            </a:r>
            <a:br>
              <a:rPr lang="en-US" dirty="0" smtClean="0"/>
            </a:br>
            <a:r>
              <a:rPr lang="en-US" dirty="0"/>
              <a:t/>
            </a:r>
            <a:br>
              <a:rPr lang="en-US" dirty="0"/>
            </a:br>
            <a:r>
              <a:rPr lang="en-US" sz="3100" dirty="0"/>
              <a:t> </a:t>
            </a:r>
            <a:br>
              <a:rPr lang="en-US" sz="3100" dirty="0"/>
            </a:br>
            <a:r>
              <a:rPr lang="en-US" sz="3100" dirty="0" smtClean="0"/>
              <a:t/>
            </a:r>
            <a:br>
              <a:rPr lang="en-US" sz="3100" dirty="0" smtClean="0"/>
            </a:br>
            <a:r>
              <a:rPr lang="en-US" sz="3100" dirty="0"/>
              <a:t/>
            </a:r>
            <a:br>
              <a:rPr lang="en-US" sz="3100" dirty="0"/>
            </a:br>
            <a:r>
              <a:rPr lang="en-US" sz="3100" dirty="0" smtClean="0"/>
              <a:t/>
            </a:r>
            <a:br>
              <a:rPr lang="en-US" sz="3100" dirty="0" smtClean="0"/>
            </a:br>
            <a:r>
              <a:rPr lang="en-US" sz="3100" dirty="0"/>
              <a:t/>
            </a:r>
            <a:br>
              <a:rPr lang="en-US" sz="3100" dirty="0"/>
            </a:br>
            <a:r>
              <a:rPr lang="en-US" sz="3100" dirty="0" smtClean="0"/>
              <a:t/>
            </a:r>
            <a:br>
              <a:rPr lang="en-US" sz="3100" dirty="0" smtClean="0"/>
            </a:br>
            <a:r>
              <a:rPr lang="en-US" sz="3100" dirty="0"/>
              <a:t/>
            </a:r>
            <a:br>
              <a:rPr lang="en-US" sz="3100" dirty="0"/>
            </a:br>
            <a:r>
              <a:rPr lang="en-US" sz="3100" dirty="0" smtClean="0"/>
              <a:t/>
            </a:r>
            <a:br>
              <a:rPr lang="en-US" sz="3100" dirty="0" smtClean="0"/>
            </a:br>
            <a:r>
              <a:rPr lang="en-US" sz="3100" dirty="0"/>
              <a:t/>
            </a:r>
            <a:br>
              <a:rPr lang="en-US" sz="3100" dirty="0"/>
            </a:br>
            <a:r>
              <a:rPr lang="en-US" sz="3100" dirty="0" smtClean="0"/>
              <a:t/>
            </a:r>
            <a:br>
              <a:rPr lang="en-US" sz="3100" dirty="0" smtClean="0"/>
            </a:br>
            <a:r>
              <a:rPr lang="en-US" sz="3100" dirty="0" smtClean="0"/>
              <a:t/>
            </a:r>
            <a:br>
              <a:rPr lang="en-US" sz="3100" dirty="0" smtClean="0"/>
            </a:br>
            <a:r>
              <a:rPr lang="en-US" sz="3100" dirty="0"/>
              <a:t/>
            </a:r>
            <a:br>
              <a:rPr lang="en-US" sz="3100" dirty="0"/>
            </a:br>
            <a:r>
              <a:rPr lang="en-US" sz="3100" dirty="0" smtClean="0"/>
              <a:t>The </a:t>
            </a:r>
            <a:r>
              <a:rPr lang="en-US" sz="3100" b="1" dirty="0"/>
              <a:t>ONLY</a:t>
            </a:r>
            <a:r>
              <a:rPr lang="en-US" sz="3100" dirty="0"/>
              <a:t> catalog year which comes into APEX from </a:t>
            </a:r>
            <a:r>
              <a:rPr lang="en-US" sz="3100" dirty="0" smtClean="0"/>
              <a:t>SAP </a:t>
            </a:r>
            <a:r>
              <a:rPr lang="en-US" sz="3100" dirty="0"/>
              <a:t>is the </a:t>
            </a:r>
            <a:r>
              <a:rPr lang="en-US" sz="3100" b="1" dirty="0"/>
              <a:t>MAJOR</a:t>
            </a:r>
            <a:r>
              <a:rPr lang="en-US" sz="3100" dirty="0"/>
              <a:t> Catalog Year. </a:t>
            </a:r>
            <a:br>
              <a:rPr lang="en-US" sz="3100" dirty="0"/>
            </a:br>
            <a:r>
              <a:rPr lang="en-US" sz="3100" dirty="0"/>
              <a:t/>
            </a:r>
            <a:br>
              <a:rPr lang="en-US" sz="3100" dirty="0"/>
            </a:br>
            <a:r>
              <a:rPr lang="en-US" sz="3100" dirty="0" smtClean="0"/>
              <a:t/>
            </a:r>
            <a:br>
              <a:rPr lang="en-US" sz="3100" dirty="0" smtClean="0"/>
            </a:br>
            <a:r>
              <a:rPr lang="en-US" sz="3100" dirty="0"/>
              <a:t/>
            </a:r>
            <a:br>
              <a:rPr lang="en-US" sz="3100" dirty="0"/>
            </a:br>
            <a:r>
              <a:rPr lang="en-US" sz="3100" dirty="0" smtClean="0"/>
              <a:t/>
            </a:r>
            <a:br>
              <a:rPr lang="en-US" sz="3100" dirty="0" smtClean="0"/>
            </a:br>
            <a:r>
              <a:rPr lang="en-US" sz="3100" dirty="0"/>
              <a:t/>
            </a:r>
            <a:br>
              <a:rPr lang="en-US" sz="3100" dirty="0"/>
            </a:br>
            <a:r>
              <a:rPr lang="en-US" sz="3100" dirty="0" smtClean="0"/>
              <a:t/>
            </a:r>
            <a:br>
              <a:rPr lang="en-US" sz="3100" dirty="0" smtClean="0"/>
            </a:br>
            <a:r>
              <a:rPr lang="en-US" sz="3100" dirty="0" smtClean="0"/>
              <a:t/>
            </a:r>
            <a:br>
              <a:rPr lang="en-US" sz="3100" dirty="0" smtClean="0"/>
            </a:br>
            <a:r>
              <a:rPr lang="en-US" sz="3100" dirty="0" smtClean="0"/>
              <a:t/>
            </a:r>
            <a:br>
              <a:rPr lang="en-US" sz="3100" dirty="0" smtClean="0"/>
            </a:br>
            <a:r>
              <a:rPr lang="en-US" sz="3100" dirty="0" smtClean="0"/>
              <a:t>B</a:t>
            </a:r>
            <a:r>
              <a:rPr lang="en-US" sz="2700" dirty="0" smtClean="0"/>
              <a:t>y </a:t>
            </a:r>
            <a:r>
              <a:rPr lang="en-US" sz="2700" dirty="0"/>
              <a:t>default, this </a:t>
            </a:r>
            <a:r>
              <a:rPr lang="en-US" sz="2700" b="1" dirty="0"/>
              <a:t>MAJOR</a:t>
            </a:r>
            <a:r>
              <a:rPr lang="en-US" sz="2700" dirty="0"/>
              <a:t> Catalog Year is </a:t>
            </a:r>
            <a:r>
              <a:rPr lang="en-US" sz="2700" b="1" dirty="0"/>
              <a:t>used</a:t>
            </a:r>
            <a:r>
              <a:rPr lang="en-US" sz="2700" dirty="0"/>
              <a:t> as the Catalog Yr for:</a:t>
            </a:r>
            <a:br>
              <a:rPr lang="en-US" sz="2700" dirty="0"/>
            </a:br>
            <a:r>
              <a:rPr lang="en-US" sz="2700" dirty="0" smtClean="0"/>
              <a:t>1</a:t>
            </a:r>
            <a:r>
              <a:rPr lang="en-US" sz="2700" dirty="0"/>
              <a:t>) USP / GEN ED </a:t>
            </a:r>
            <a:br>
              <a:rPr lang="en-US" sz="2700" dirty="0"/>
            </a:br>
            <a:r>
              <a:rPr lang="en-US" sz="2700" dirty="0"/>
              <a:t>2) Grad Writing </a:t>
            </a:r>
            <a:br>
              <a:rPr lang="en-US" sz="2700" dirty="0"/>
            </a:br>
            <a:r>
              <a:rPr lang="en-US" sz="2700" dirty="0"/>
              <a:t>3) Premajor </a:t>
            </a:r>
            <a:br>
              <a:rPr lang="en-US" sz="2700" dirty="0"/>
            </a:br>
            <a:r>
              <a:rPr lang="en-US" sz="2700" dirty="0"/>
              <a:t>4) Minor  </a:t>
            </a:r>
            <a:br>
              <a:rPr lang="en-US" sz="2700" dirty="0"/>
            </a:br>
            <a:r>
              <a:rPr lang="en-US" sz="2700" dirty="0"/>
              <a:t>5) Honors</a:t>
            </a:r>
            <a:br>
              <a:rPr lang="en-US" sz="2700" dirty="0"/>
            </a:br>
            <a:endParaRPr lang="en-US" sz="2700" dirty="0"/>
          </a:p>
        </p:txBody>
      </p:sp>
      <p:sp>
        <p:nvSpPr>
          <p:cNvPr id="3" name="Content Placeholder 2"/>
          <p:cNvSpPr>
            <a:spLocks noGrp="1"/>
          </p:cNvSpPr>
          <p:nvPr>
            <p:ph idx="1"/>
          </p:nvPr>
        </p:nvSpPr>
        <p:spPr>
          <a:xfrm>
            <a:off x="838200" y="6705599"/>
            <a:ext cx="1676400" cy="304800"/>
          </a:xfrm>
        </p:spPr>
        <p:txBody>
          <a:bodyPr>
            <a:normAutofit fontScale="47500" lnSpcReduction="20000"/>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143000"/>
            <a:ext cx="603885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429001"/>
            <a:ext cx="8077200" cy="112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3212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577</TotalTime>
  <Words>1266</Words>
  <Application>Microsoft Office PowerPoint</Application>
  <PresentationFormat>On-screen Show (4:3)</PresentationFormat>
  <Paragraphs>122</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APEX Degree Planner Transfer Equivalencies and New Gen Ed  What are the issues? March 4, 2011  Advising Network Meeting  </vt:lpstr>
      <vt:lpstr>What will not change for Fall 2011 </vt:lpstr>
      <vt:lpstr>Regional Accreditation Agencies</vt:lpstr>
      <vt:lpstr>What does change</vt:lpstr>
      <vt:lpstr>Other Changes </vt:lpstr>
      <vt:lpstr>Composition and Communication Issues *For Transfer students and UK students entering GEN ED Effective Fall 2011</vt:lpstr>
      <vt:lpstr>Composition and Communication Issues -Current or readmitted students</vt:lpstr>
      <vt:lpstr>    All other current GETA certification mappings to our new GEN ED program will be completed in APEX in the very near future.  These include: GETA Math Certification GETA Natural Science Certification GETA Humanities Certification GETA Behavioral\Social Science Certification  </vt:lpstr>
      <vt:lpstr>               The ONLY catalog year which comes into APEX from SAP is the MAJOR Catalog Year.          By default, this MAJOR Catalog Year is used as the Catalog Yr for: 1) USP / GEN ED  2) Grad Writing  3) Premajor  4) Minor   5) Honors </vt:lpstr>
      <vt:lpstr>What triggers the catalog year to change in SAP?</vt:lpstr>
      <vt:lpstr>3 possible scenarios</vt:lpstr>
      <vt:lpstr>-Student first semester = Fall 2010 -USP starts out on audit -Major catalog year changed to Fall 2011 in SAP as a result of Program (BS to BA) change. -Gen Ed automatically replaces USP on audit -Major requirements for Fall 2011 will appear on audit -Student prefers to complete USP -Exception needed to replace GenEd with USP</vt:lpstr>
      <vt:lpstr>  -Student prefers to complete USP but Gen Ed is on audit. -Use the Y1 exception  </vt:lpstr>
      <vt:lpstr>NOTE: Must have approved security level to process and/or request exceptions.</vt:lpstr>
      <vt:lpstr>NOTE: Must have approved security level to process and/or request exceptions.</vt:lpstr>
      <vt:lpstr>NOTE: The Y-exception’s catalog year drop down menu has specific catalog year values marked. </vt:lpstr>
      <vt:lpstr>NOTE: Must have approved security level to process and/or request exceptions.</vt:lpstr>
      <vt:lpstr>-USP has replaced Gen Ed on audit</vt:lpstr>
      <vt:lpstr>-Student first semester = Fall 2009  -No change in major catalog year in APEX as no change was entered in SAP for major or program change. -USP remains on audit -Student interested in completing new Gen Ed -Y1 Exception needed to replace USP with Gen Ed</vt:lpstr>
      <vt:lpstr>-USP starts out on audit (Fall 2009)</vt:lpstr>
      <vt:lpstr>-No change in major catalog year  -Student interested in completing new GenEd -Use the Y1 exception (follow instructions in previous slides)</vt:lpstr>
      <vt:lpstr>-Gen Ed has replaced USP on audit</vt:lpstr>
      <vt:lpstr>Scenario-3 </vt:lpstr>
      <vt:lpstr> Other APEX issues </vt:lpstr>
      <vt:lpstr>What will be in APEX for April 8th</vt:lpstr>
      <vt:lpstr>APEX </vt:lpstr>
      <vt:lpstr>PowerPoint Presentation</vt:lpstr>
      <vt:lpstr> Transfer Equivalency Issues  </vt:lpstr>
      <vt:lpstr>UK Students Taking Transfer Work over Summer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first semester = Fall 2011  -No change in major catalog year  -GenEd is on the audit  -No exception needed</dc:title>
  <dc:creator>jwwebs1</dc:creator>
  <cp:lastModifiedBy>Shanks, Mike</cp:lastModifiedBy>
  <cp:revision>198</cp:revision>
  <dcterms:created xsi:type="dcterms:W3CDTF">2011-03-01T16:00:22Z</dcterms:created>
  <dcterms:modified xsi:type="dcterms:W3CDTF">2011-03-07T19:48:08Z</dcterms:modified>
</cp:coreProperties>
</file>