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3" r:id="rId2"/>
    <p:sldId id="274" r:id="rId3"/>
    <p:sldId id="275" r:id="rId4"/>
    <p:sldId id="276" r:id="rId5"/>
    <p:sldId id="277" r:id="rId6"/>
    <p:sldId id="272" r:id="rId7"/>
    <p:sldId id="278" r:id="rId8"/>
    <p:sldId id="279" r:id="rId9"/>
    <p:sldId id="280" r:id="rId10"/>
    <p:sldId id="281" r:id="rId11"/>
    <p:sldId id="284" r:id="rId12"/>
    <p:sldId id="288" r:id="rId13"/>
    <p:sldId id="287" r:id="rId14"/>
    <p:sldId id="286" r:id="rId15"/>
    <p:sldId id="28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12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73BA"/>
    <a:srgbClr val="156A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88"/>
    <p:restoredTop sz="74407" autoAdjust="0"/>
  </p:normalViewPr>
  <p:slideViewPr>
    <p:cSldViewPr>
      <p:cViewPr>
        <p:scale>
          <a:sx n="45" d="100"/>
          <a:sy n="45" d="100"/>
        </p:scale>
        <p:origin x="-1862" y="-461"/>
      </p:cViewPr>
      <p:guideLst>
        <p:guide orient="horz" pos="4128"/>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8514E4-8FD0-4C60-BFD4-1F3B5BB310A5}" type="datetimeFigureOut">
              <a:rPr lang="en-US" smtClean="0"/>
              <a:t>9/15/2016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51EA93-32E6-4497-86DE-443D5E6323CF}" type="slidenum">
              <a:rPr lang="en-US" smtClean="0"/>
              <a:t>‹#›</a:t>
            </a:fld>
            <a:endParaRPr lang="en-US"/>
          </a:p>
        </p:txBody>
      </p:sp>
    </p:spTree>
    <p:extLst>
      <p:ext uri="{BB962C8B-B14F-4D97-AF65-F5344CB8AC3E}">
        <p14:creationId xmlns:p14="http://schemas.microsoft.com/office/powerpoint/2010/main" val="4281492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51EA93-32E6-4497-86DE-443D5E6323CF}" type="slidenum">
              <a:rPr lang="en-US" smtClean="0"/>
              <a:t>1</a:t>
            </a:fld>
            <a:endParaRPr lang="en-US"/>
          </a:p>
        </p:txBody>
      </p:sp>
    </p:spTree>
    <p:extLst>
      <p:ext uri="{BB962C8B-B14F-4D97-AF65-F5344CB8AC3E}">
        <p14:creationId xmlns:p14="http://schemas.microsoft.com/office/powerpoint/2010/main" val="1998192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You’ve</a:t>
            </a:r>
            <a:r>
              <a:rPr lang="en-US" baseline="0" dirty="0" smtClean="0"/>
              <a:t> set it up, now drive them in…</a:t>
            </a:r>
            <a:endParaRPr lang="en-US" dirty="0"/>
          </a:p>
        </p:txBody>
      </p:sp>
      <p:sp>
        <p:nvSpPr>
          <p:cNvPr id="4" name="Slide Number Placeholder 3"/>
          <p:cNvSpPr>
            <a:spLocks noGrp="1"/>
          </p:cNvSpPr>
          <p:nvPr>
            <p:ph type="sldNum" sz="quarter" idx="10"/>
          </p:nvPr>
        </p:nvSpPr>
        <p:spPr/>
        <p:txBody>
          <a:bodyPr/>
          <a:lstStyle/>
          <a:p>
            <a:fld id="{E051EA93-32E6-4497-86DE-443D5E6323CF}" type="slidenum">
              <a:rPr lang="en-US" smtClean="0"/>
              <a:t>10</a:t>
            </a:fld>
            <a:endParaRPr lang="en-US"/>
          </a:p>
        </p:txBody>
      </p:sp>
    </p:spTree>
    <p:extLst>
      <p:ext uri="{BB962C8B-B14F-4D97-AF65-F5344CB8AC3E}">
        <p14:creationId xmlns:p14="http://schemas.microsoft.com/office/powerpoint/2010/main" val="2400533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51EA93-32E6-4497-86DE-443D5E6323CF}" type="slidenum">
              <a:rPr lang="en-US" smtClean="0"/>
              <a:t>11</a:t>
            </a:fld>
            <a:endParaRPr lang="en-US"/>
          </a:p>
        </p:txBody>
      </p:sp>
    </p:spTree>
    <p:extLst>
      <p:ext uri="{BB962C8B-B14F-4D97-AF65-F5344CB8AC3E}">
        <p14:creationId xmlns:p14="http://schemas.microsoft.com/office/powerpoint/2010/main" val="2400533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Someone with an account already</a:t>
            </a:r>
            <a:endParaRPr lang="en-US" dirty="0"/>
          </a:p>
        </p:txBody>
      </p:sp>
      <p:sp>
        <p:nvSpPr>
          <p:cNvPr id="4" name="Slide Number Placeholder 3"/>
          <p:cNvSpPr>
            <a:spLocks noGrp="1"/>
          </p:cNvSpPr>
          <p:nvPr>
            <p:ph type="sldNum" sz="quarter" idx="10"/>
          </p:nvPr>
        </p:nvSpPr>
        <p:spPr/>
        <p:txBody>
          <a:bodyPr/>
          <a:lstStyle/>
          <a:p>
            <a:fld id="{E051EA93-32E6-4497-86DE-443D5E6323CF}" type="slidenum">
              <a:rPr lang="en-US" smtClean="0"/>
              <a:t>12</a:t>
            </a:fld>
            <a:endParaRPr lang="en-US"/>
          </a:p>
        </p:txBody>
      </p:sp>
    </p:spTree>
    <p:extLst>
      <p:ext uri="{BB962C8B-B14F-4D97-AF65-F5344CB8AC3E}">
        <p14:creationId xmlns:p14="http://schemas.microsoft.com/office/powerpoint/2010/main" val="183206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 your audience –</a:t>
            </a:r>
            <a:r>
              <a:rPr lang="en-US" baseline="0" dirty="0" smtClean="0"/>
              <a:t> many will want pretty paper/PDF reports – make them!</a:t>
            </a:r>
          </a:p>
          <a:p>
            <a:endParaRPr lang="en-US" baseline="0" dirty="0" smtClean="0"/>
          </a:p>
          <a:p>
            <a:r>
              <a:rPr lang="en-US" baseline="0" dirty="0" smtClean="0"/>
              <a:t>Download PDF from server</a:t>
            </a:r>
            <a:endParaRPr lang="en-US" dirty="0"/>
          </a:p>
        </p:txBody>
      </p:sp>
      <p:sp>
        <p:nvSpPr>
          <p:cNvPr id="4" name="Slide Number Placeholder 3"/>
          <p:cNvSpPr>
            <a:spLocks noGrp="1"/>
          </p:cNvSpPr>
          <p:nvPr>
            <p:ph type="sldNum" sz="quarter" idx="10"/>
          </p:nvPr>
        </p:nvSpPr>
        <p:spPr/>
        <p:txBody>
          <a:bodyPr/>
          <a:lstStyle/>
          <a:p>
            <a:fld id="{E051EA93-32E6-4497-86DE-443D5E6323CF}" type="slidenum">
              <a:rPr lang="en-US" smtClean="0"/>
              <a:t>13</a:t>
            </a:fld>
            <a:endParaRPr lang="en-US"/>
          </a:p>
        </p:txBody>
      </p:sp>
    </p:spTree>
    <p:extLst>
      <p:ext uri="{BB962C8B-B14F-4D97-AF65-F5344CB8AC3E}">
        <p14:creationId xmlns:p14="http://schemas.microsoft.com/office/powerpoint/2010/main" val="2344228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Has anyone used?</a:t>
            </a:r>
            <a:endParaRPr lang="en-US" dirty="0"/>
          </a:p>
        </p:txBody>
      </p:sp>
      <p:sp>
        <p:nvSpPr>
          <p:cNvPr id="4" name="Slide Number Placeholder 3"/>
          <p:cNvSpPr>
            <a:spLocks noGrp="1"/>
          </p:cNvSpPr>
          <p:nvPr>
            <p:ph type="sldNum" sz="quarter" idx="10"/>
          </p:nvPr>
        </p:nvSpPr>
        <p:spPr/>
        <p:txBody>
          <a:bodyPr/>
          <a:lstStyle/>
          <a:p>
            <a:fld id="{E051EA93-32E6-4497-86DE-443D5E6323CF}" type="slidenum">
              <a:rPr lang="en-US" smtClean="0"/>
              <a:t>14</a:t>
            </a:fld>
            <a:endParaRPr lang="en-US"/>
          </a:p>
        </p:txBody>
      </p:sp>
    </p:spTree>
    <p:extLst>
      <p:ext uri="{BB962C8B-B14F-4D97-AF65-F5344CB8AC3E}">
        <p14:creationId xmlns:p14="http://schemas.microsoft.com/office/powerpoint/2010/main" val="2400533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51EA93-32E6-4497-86DE-443D5E6323CF}" type="slidenum">
              <a:rPr lang="en-US" smtClean="0"/>
              <a:t>15</a:t>
            </a:fld>
            <a:endParaRPr lang="en-US"/>
          </a:p>
        </p:txBody>
      </p:sp>
    </p:spTree>
    <p:extLst>
      <p:ext uri="{BB962C8B-B14F-4D97-AF65-F5344CB8AC3E}">
        <p14:creationId xmlns:p14="http://schemas.microsoft.com/office/powerpoint/2010/main" val="1998192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1EA93-32E6-4497-86DE-443D5E6323CF}" type="slidenum">
              <a:rPr lang="en-US" smtClean="0"/>
              <a:t>2</a:t>
            </a:fld>
            <a:endParaRPr lang="en-US"/>
          </a:p>
        </p:txBody>
      </p:sp>
    </p:spTree>
    <p:extLst>
      <p:ext uri="{BB962C8B-B14F-4D97-AF65-F5344CB8AC3E}">
        <p14:creationId xmlns:p14="http://schemas.microsoft.com/office/powerpoint/2010/main" val="90402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1EA93-32E6-4497-86DE-443D5E6323CF}" type="slidenum">
              <a:rPr lang="en-US" smtClean="0"/>
              <a:t>3</a:t>
            </a:fld>
            <a:endParaRPr lang="en-US"/>
          </a:p>
        </p:txBody>
      </p:sp>
    </p:spTree>
    <p:extLst>
      <p:ext uri="{BB962C8B-B14F-4D97-AF65-F5344CB8AC3E}">
        <p14:creationId xmlns:p14="http://schemas.microsoft.com/office/powerpoint/2010/main" val="921535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Get People in your College to Adopt Self-Service</a:t>
            </a:r>
          </a:p>
          <a:p>
            <a:endParaRPr lang="en-US" dirty="0" smtClean="0"/>
          </a:p>
          <a:p>
            <a:r>
              <a:rPr lang="en-US" dirty="0" smtClean="0"/>
              <a:t>Ambitious </a:t>
            </a:r>
            <a:r>
              <a:rPr lang="en-US" dirty="0" smtClean="0"/>
              <a:t>title!  Can’t say I’ve done it enough to tell anyone else how</a:t>
            </a:r>
            <a:r>
              <a:rPr lang="en-US" baseline="0" dirty="0" smtClean="0"/>
              <a:t> to – lead a discussion and share ideas</a:t>
            </a:r>
          </a:p>
          <a:p>
            <a:endParaRPr lang="en-US" baseline="0" dirty="0" smtClean="0"/>
          </a:p>
          <a:p>
            <a:r>
              <a:rPr lang="en-US" baseline="0" dirty="0" smtClean="0"/>
              <a:t>Quick poll – take a moment to think about how many people in your college/unit other than tableau </a:t>
            </a:r>
            <a:r>
              <a:rPr lang="en-US" baseline="0" dirty="0" err="1" smtClean="0"/>
              <a:t>superusers</a:t>
            </a:r>
            <a:r>
              <a:rPr lang="en-US" baseline="0" dirty="0" smtClean="0"/>
              <a:t> go find </a:t>
            </a:r>
            <a:r>
              <a:rPr lang="en-US" baseline="0" dirty="0" err="1" smtClean="0"/>
              <a:t>theor</a:t>
            </a:r>
            <a:r>
              <a:rPr lang="en-US" baseline="0" dirty="0" smtClean="0"/>
              <a:t> own stuff on the server?</a:t>
            </a:r>
            <a:endParaRPr lang="en-US" dirty="0"/>
          </a:p>
        </p:txBody>
      </p:sp>
      <p:sp>
        <p:nvSpPr>
          <p:cNvPr id="4" name="Slide Number Placeholder 3"/>
          <p:cNvSpPr>
            <a:spLocks noGrp="1"/>
          </p:cNvSpPr>
          <p:nvPr>
            <p:ph type="sldNum" sz="quarter" idx="10"/>
          </p:nvPr>
        </p:nvSpPr>
        <p:spPr/>
        <p:txBody>
          <a:bodyPr/>
          <a:lstStyle/>
          <a:p>
            <a:fld id="{E051EA93-32E6-4497-86DE-443D5E6323CF}" type="slidenum">
              <a:rPr lang="en-US" smtClean="0"/>
              <a:t>4</a:t>
            </a:fld>
            <a:endParaRPr lang="en-US"/>
          </a:p>
        </p:txBody>
      </p:sp>
    </p:spTree>
    <p:extLst>
      <p:ext uri="{BB962C8B-B14F-4D97-AF65-F5344CB8AC3E}">
        <p14:creationId xmlns:p14="http://schemas.microsoft.com/office/powerpoint/2010/main" val="657649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desert or land </a:t>
            </a:r>
            <a:r>
              <a:rPr lang="en-US" dirty="0" err="1" smtClean="0"/>
              <a:t>o’lakes</a:t>
            </a:r>
            <a:r>
              <a:rPr lang="en-US" dirty="0" smtClean="0"/>
              <a:t>?  Where will you be successful?</a:t>
            </a:r>
          </a:p>
          <a:p>
            <a:endParaRPr lang="en-US" dirty="0" smtClean="0"/>
          </a:p>
          <a:p>
            <a:r>
              <a:rPr lang="en-US" dirty="0" smtClean="0"/>
              <a:t>Projects</a:t>
            </a:r>
            <a:r>
              <a:rPr lang="en-US" baseline="0" dirty="0" smtClean="0"/>
              <a:t> or people</a:t>
            </a:r>
          </a:p>
          <a:p>
            <a:endParaRPr lang="en-US" baseline="0" dirty="0" smtClean="0"/>
          </a:p>
          <a:p>
            <a:r>
              <a:rPr lang="en-US" baseline="0" dirty="0" smtClean="0"/>
              <a:t>Silos – have people built their own solutions? Not a good target</a:t>
            </a:r>
            <a:endParaRPr lang="en-US" dirty="0"/>
          </a:p>
        </p:txBody>
      </p:sp>
      <p:sp>
        <p:nvSpPr>
          <p:cNvPr id="4" name="Slide Number Placeholder 3"/>
          <p:cNvSpPr>
            <a:spLocks noGrp="1"/>
          </p:cNvSpPr>
          <p:nvPr>
            <p:ph type="sldNum" sz="quarter" idx="10"/>
          </p:nvPr>
        </p:nvSpPr>
        <p:spPr/>
        <p:txBody>
          <a:bodyPr/>
          <a:lstStyle/>
          <a:p>
            <a:fld id="{E051EA93-32E6-4497-86DE-443D5E6323CF}" type="slidenum">
              <a:rPr lang="en-US" smtClean="0"/>
              <a:t>5</a:t>
            </a:fld>
            <a:endParaRPr lang="en-US"/>
          </a:p>
        </p:txBody>
      </p:sp>
    </p:spTree>
    <p:extLst>
      <p:ext uri="{BB962C8B-B14F-4D97-AF65-F5344CB8AC3E}">
        <p14:creationId xmlns:p14="http://schemas.microsoft.com/office/powerpoint/2010/main" val="356140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need it.</a:t>
            </a:r>
          </a:p>
          <a:p>
            <a:endParaRPr lang="en-US" baseline="0" dirty="0" smtClean="0"/>
          </a:p>
          <a:p>
            <a:r>
              <a:rPr lang="en-US" baseline="0" dirty="0" smtClean="0"/>
              <a:t>If you don’t have it, can you get it?  </a:t>
            </a:r>
          </a:p>
          <a:p>
            <a:endParaRPr lang="en-US" baseline="0" dirty="0" smtClean="0"/>
          </a:p>
          <a:p>
            <a:r>
              <a:rPr lang="en-US" baseline="0" dirty="0" smtClean="0"/>
              <a:t>Demo project – choose carefully for success! (terrain issues)</a:t>
            </a:r>
          </a:p>
          <a:p>
            <a:endParaRPr lang="en-US" baseline="0" dirty="0" smtClean="0"/>
          </a:p>
          <a:p>
            <a:r>
              <a:rPr lang="en-US" baseline="0" dirty="0" smtClean="0"/>
              <a:t>Particular executive?</a:t>
            </a:r>
          </a:p>
          <a:p>
            <a:endParaRPr lang="en-US" baseline="0" dirty="0" smtClean="0"/>
          </a:p>
          <a:p>
            <a:r>
              <a:rPr lang="en-US" baseline="0" dirty="0" smtClean="0"/>
              <a:t>If you can’t get it, don’t spend much time on developing and maintaining open reports</a:t>
            </a:r>
          </a:p>
          <a:p>
            <a:endParaRPr lang="en-US" dirty="0" smtClean="0"/>
          </a:p>
        </p:txBody>
      </p:sp>
      <p:sp>
        <p:nvSpPr>
          <p:cNvPr id="4" name="Slide Number Placeholder 3"/>
          <p:cNvSpPr>
            <a:spLocks noGrp="1"/>
          </p:cNvSpPr>
          <p:nvPr>
            <p:ph type="sldNum" sz="quarter" idx="10"/>
          </p:nvPr>
        </p:nvSpPr>
        <p:spPr/>
        <p:txBody>
          <a:bodyPr/>
          <a:lstStyle/>
          <a:p>
            <a:fld id="{E051EA93-32E6-4497-86DE-443D5E6323CF}" type="slidenum">
              <a:rPr lang="en-US" smtClean="0"/>
              <a:t>6</a:t>
            </a:fld>
            <a:endParaRPr lang="en-US"/>
          </a:p>
        </p:txBody>
      </p:sp>
    </p:spTree>
    <p:extLst>
      <p:ext uri="{BB962C8B-B14F-4D97-AF65-F5344CB8AC3E}">
        <p14:creationId xmlns:p14="http://schemas.microsoft.com/office/powerpoint/2010/main" val="356140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Hard</a:t>
            </a:r>
            <a:r>
              <a:rPr lang="en-US" baseline="0" dirty="0" smtClean="0"/>
              <a:t> for users is easy for us</a:t>
            </a:r>
          </a:p>
          <a:p>
            <a:endParaRPr lang="en-US" baseline="0" dirty="0" smtClean="0"/>
          </a:p>
          <a:p>
            <a:r>
              <a:rPr lang="en-US" baseline="0" dirty="0" smtClean="0"/>
              <a:t>Easy for users is hard for us</a:t>
            </a:r>
          </a:p>
          <a:p>
            <a:endParaRPr lang="en-US" baseline="0" dirty="0" smtClean="0"/>
          </a:p>
          <a:p>
            <a:r>
              <a:rPr lang="en-US" dirty="0" smtClean="0"/>
              <a:t>There is a tradeoff</a:t>
            </a:r>
          </a:p>
          <a:p>
            <a:endParaRPr lang="en-US" dirty="0" smtClean="0"/>
          </a:p>
          <a:p>
            <a:r>
              <a:rPr lang="en-US" dirty="0" smtClean="0"/>
              <a:t>And you have to make it easy</a:t>
            </a:r>
            <a:endParaRPr lang="en-US" dirty="0"/>
          </a:p>
        </p:txBody>
      </p:sp>
      <p:sp>
        <p:nvSpPr>
          <p:cNvPr id="4" name="Slide Number Placeholder 3"/>
          <p:cNvSpPr>
            <a:spLocks noGrp="1"/>
          </p:cNvSpPr>
          <p:nvPr>
            <p:ph type="sldNum" sz="quarter" idx="10"/>
          </p:nvPr>
        </p:nvSpPr>
        <p:spPr/>
        <p:txBody>
          <a:bodyPr/>
          <a:lstStyle/>
          <a:p>
            <a:fld id="{E051EA93-32E6-4497-86DE-443D5E6323CF}" type="slidenum">
              <a:rPr lang="en-US" smtClean="0"/>
              <a:t>7</a:t>
            </a:fld>
            <a:endParaRPr lang="en-US"/>
          </a:p>
        </p:txBody>
      </p:sp>
    </p:spTree>
    <p:extLst>
      <p:ext uri="{BB962C8B-B14F-4D97-AF65-F5344CB8AC3E}">
        <p14:creationId xmlns:p14="http://schemas.microsoft.com/office/powerpoint/2010/main" val="1649129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a:t>
            </a:r>
            <a:r>
              <a:rPr lang="en-US" dirty="0" smtClean="0"/>
              <a:t>local support in one place</a:t>
            </a:r>
          </a:p>
          <a:p>
            <a:endParaRPr lang="en-US" dirty="0" smtClean="0"/>
          </a:p>
          <a:p>
            <a:r>
              <a:rPr lang="en-US" dirty="0" smtClean="0"/>
              <a:t>Go</a:t>
            </a:r>
            <a:r>
              <a:rPr lang="en-US" baseline="0" dirty="0" smtClean="0"/>
              <a:t> to – overview</a:t>
            </a:r>
          </a:p>
          <a:p>
            <a:endParaRPr lang="en-US" baseline="0" dirty="0" smtClean="0"/>
          </a:p>
          <a:p>
            <a:r>
              <a:rPr lang="en-US" baseline="0" dirty="0" smtClean="0"/>
              <a:t>Quick-start guide</a:t>
            </a:r>
          </a:p>
          <a:p>
            <a:r>
              <a:rPr lang="en-US" baseline="0" dirty="0" smtClean="0"/>
              <a:t>	System overview for experienced staff</a:t>
            </a:r>
          </a:p>
          <a:p>
            <a:r>
              <a:rPr lang="en-US" baseline="0" dirty="0" smtClean="0"/>
              <a:t>	CUSTOMIZED intro to the home page</a:t>
            </a:r>
          </a:p>
          <a:p>
            <a:endParaRPr lang="en-US" baseline="0" dirty="0" smtClean="0"/>
          </a:p>
          <a:p>
            <a:r>
              <a:rPr lang="en-US" baseline="0" dirty="0" smtClean="0"/>
              <a:t>Must be maintained!!!</a:t>
            </a:r>
            <a:endParaRPr lang="en-US" dirty="0"/>
          </a:p>
        </p:txBody>
      </p:sp>
      <p:sp>
        <p:nvSpPr>
          <p:cNvPr id="4" name="Slide Number Placeholder 3"/>
          <p:cNvSpPr>
            <a:spLocks noGrp="1"/>
          </p:cNvSpPr>
          <p:nvPr>
            <p:ph type="sldNum" sz="quarter" idx="10"/>
          </p:nvPr>
        </p:nvSpPr>
        <p:spPr/>
        <p:txBody>
          <a:bodyPr/>
          <a:lstStyle/>
          <a:p>
            <a:fld id="{E051EA93-32E6-4497-86DE-443D5E6323CF}" type="slidenum">
              <a:rPr lang="en-US" smtClean="0"/>
              <a:t>8</a:t>
            </a:fld>
            <a:endParaRPr lang="en-US"/>
          </a:p>
        </p:txBody>
      </p:sp>
    </p:spTree>
    <p:extLst>
      <p:ext uri="{BB962C8B-B14F-4D97-AF65-F5344CB8AC3E}">
        <p14:creationId xmlns:p14="http://schemas.microsoft.com/office/powerpoint/2010/main" val="2400533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will have to provide training – formal sessions and one-on-one</a:t>
            </a:r>
          </a:p>
          <a:p>
            <a:endParaRPr lang="en-US" baseline="0" dirty="0" smtClean="0"/>
          </a:p>
          <a:p>
            <a:r>
              <a:rPr lang="en-US" baseline="0" dirty="0" smtClean="0"/>
              <a:t>Customized – what does this audience/individual need?</a:t>
            </a:r>
          </a:p>
          <a:p>
            <a:endParaRPr lang="en-US" baseline="0" dirty="0" smtClean="0"/>
          </a:p>
          <a:p>
            <a:r>
              <a:rPr lang="en-US" baseline="0" dirty="0" smtClean="0"/>
              <a:t>Provide customized materials – the quick-start guide</a:t>
            </a:r>
            <a:endParaRPr lang="en-US" dirty="0"/>
          </a:p>
        </p:txBody>
      </p:sp>
      <p:sp>
        <p:nvSpPr>
          <p:cNvPr id="4" name="Slide Number Placeholder 3"/>
          <p:cNvSpPr>
            <a:spLocks noGrp="1"/>
          </p:cNvSpPr>
          <p:nvPr>
            <p:ph type="sldNum" sz="quarter" idx="10"/>
          </p:nvPr>
        </p:nvSpPr>
        <p:spPr/>
        <p:txBody>
          <a:bodyPr/>
          <a:lstStyle/>
          <a:p>
            <a:fld id="{E051EA93-32E6-4497-86DE-443D5E6323CF}" type="slidenum">
              <a:rPr lang="en-US" smtClean="0"/>
              <a:t>9</a:t>
            </a:fld>
            <a:endParaRPr lang="en-US"/>
          </a:p>
        </p:txBody>
      </p:sp>
    </p:spTree>
    <p:extLst>
      <p:ext uri="{BB962C8B-B14F-4D97-AF65-F5344CB8AC3E}">
        <p14:creationId xmlns:p14="http://schemas.microsoft.com/office/powerpoint/2010/main" val="2400533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451ED1-11D3-4F1D-88DC-AC5C7C8DA920}"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01F05-9DEF-4DDB-B6E8-7A37436EB982}" type="slidenum">
              <a:rPr lang="en-US" smtClean="0"/>
              <a:t>‹#›</a:t>
            </a:fld>
            <a:endParaRPr lang="en-US"/>
          </a:p>
        </p:txBody>
      </p:sp>
    </p:spTree>
    <p:extLst>
      <p:ext uri="{BB962C8B-B14F-4D97-AF65-F5344CB8AC3E}">
        <p14:creationId xmlns:p14="http://schemas.microsoft.com/office/powerpoint/2010/main" val="68538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451ED1-11D3-4F1D-88DC-AC5C7C8DA920}"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01F05-9DEF-4DDB-B6E8-7A37436EB982}" type="slidenum">
              <a:rPr lang="en-US" smtClean="0"/>
              <a:t>‹#›</a:t>
            </a:fld>
            <a:endParaRPr lang="en-US"/>
          </a:p>
        </p:txBody>
      </p:sp>
    </p:spTree>
    <p:extLst>
      <p:ext uri="{BB962C8B-B14F-4D97-AF65-F5344CB8AC3E}">
        <p14:creationId xmlns:p14="http://schemas.microsoft.com/office/powerpoint/2010/main" val="1783494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451ED1-11D3-4F1D-88DC-AC5C7C8DA920}"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01F05-9DEF-4DDB-B6E8-7A37436EB982}" type="slidenum">
              <a:rPr lang="en-US" smtClean="0"/>
              <a:t>‹#›</a:t>
            </a:fld>
            <a:endParaRPr lang="en-US"/>
          </a:p>
        </p:txBody>
      </p:sp>
    </p:spTree>
    <p:extLst>
      <p:ext uri="{BB962C8B-B14F-4D97-AF65-F5344CB8AC3E}">
        <p14:creationId xmlns:p14="http://schemas.microsoft.com/office/powerpoint/2010/main" val="644747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451ED1-11D3-4F1D-88DC-AC5C7C8DA920}"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01F05-9DEF-4DDB-B6E8-7A37436EB982}" type="slidenum">
              <a:rPr lang="en-US" smtClean="0"/>
              <a:t>‹#›</a:t>
            </a:fld>
            <a:endParaRPr lang="en-US"/>
          </a:p>
        </p:txBody>
      </p:sp>
    </p:spTree>
    <p:extLst>
      <p:ext uri="{BB962C8B-B14F-4D97-AF65-F5344CB8AC3E}">
        <p14:creationId xmlns:p14="http://schemas.microsoft.com/office/powerpoint/2010/main" val="474646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451ED1-11D3-4F1D-88DC-AC5C7C8DA920}"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01F05-9DEF-4DDB-B6E8-7A37436EB982}" type="slidenum">
              <a:rPr lang="en-US" smtClean="0"/>
              <a:t>‹#›</a:t>
            </a:fld>
            <a:endParaRPr lang="en-US"/>
          </a:p>
        </p:txBody>
      </p:sp>
    </p:spTree>
    <p:extLst>
      <p:ext uri="{BB962C8B-B14F-4D97-AF65-F5344CB8AC3E}">
        <p14:creationId xmlns:p14="http://schemas.microsoft.com/office/powerpoint/2010/main" val="1393543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451ED1-11D3-4F1D-88DC-AC5C7C8DA920}" type="datetimeFigureOut">
              <a:rPr lang="en-US" smtClean="0"/>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501F05-9DEF-4DDB-B6E8-7A37436EB982}" type="slidenum">
              <a:rPr lang="en-US" smtClean="0"/>
              <a:t>‹#›</a:t>
            </a:fld>
            <a:endParaRPr lang="en-US"/>
          </a:p>
        </p:txBody>
      </p:sp>
    </p:spTree>
    <p:extLst>
      <p:ext uri="{BB962C8B-B14F-4D97-AF65-F5344CB8AC3E}">
        <p14:creationId xmlns:p14="http://schemas.microsoft.com/office/powerpoint/2010/main" val="615611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451ED1-11D3-4F1D-88DC-AC5C7C8DA920}" type="datetimeFigureOut">
              <a:rPr lang="en-US" smtClean="0"/>
              <a:t>9/15/2016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501F05-9DEF-4DDB-B6E8-7A37436EB982}" type="slidenum">
              <a:rPr lang="en-US" smtClean="0"/>
              <a:t>‹#›</a:t>
            </a:fld>
            <a:endParaRPr lang="en-US"/>
          </a:p>
        </p:txBody>
      </p:sp>
    </p:spTree>
    <p:extLst>
      <p:ext uri="{BB962C8B-B14F-4D97-AF65-F5344CB8AC3E}">
        <p14:creationId xmlns:p14="http://schemas.microsoft.com/office/powerpoint/2010/main" val="277251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451ED1-11D3-4F1D-88DC-AC5C7C8DA920}" type="datetimeFigureOut">
              <a:rPr lang="en-US" smtClean="0"/>
              <a:t>9/15/2016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501F05-9DEF-4DDB-B6E8-7A37436EB982}" type="slidenum">
              <a:rPr lang="en-US" smtClean="0"/>
              <a:t>‹#›</a:t>
            </a:fld>
            <a:endParaRPr lang="en-US"/>
          </a:p>
        </p:txBody>
      </p:sp>
    </p:spTree>
    <p:extLst>
      <p:ext uri="{BB962C8B-B14F-4D97-AF65-F5344CB8AC3E}">
        <p14:creationId xmlns:p14="http://schemas.microsoft.com/office/powerpoint/2010/main" val="3862237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451ED1-11D3-4F1D-88DC-AC5C7C8DA920}" type="datetimeFigureOut">
              <a:rPr lang="en-US" smtClean="0"/>
              <a:t>9/15/2016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501F05-9DEF-4DDB-B6E8-7A37436EB982}" type="slidenum">
              <a:rPr lang="en-US" smtClean="0"/>
              <a:t>‹#›</a:t>
            </a:fld>
            <a:endParaRPr lang="en-US"/>
          </a:p>
        </p:txBody>
      </p:sp>
    </p:spTree>
    <p:extLst>
      <p:ext uri="{BB962C8B-B14F-4D97-AF65-F5344CB8AC3E}">
        <p14:creationId xmlns:p14="http://schemas.microsoft.com/office/powerpoint/2010/main" val="1855511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451ED1-11D3-4F1D-88DC-AC5C7C8DA920}" type="datetimeFigureOut">
              <a:rPr lang="en-US" smtClean="0"/>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501F05-9DEF-4DDB-B6E8-7A37436EB982}" type="slidenum">
              <a:rPr lang="en-US" smtClean="0"/>
              <a:t>‹#›</a:t>
            </a:fld>
            <a:endParaRPr lang="en-US"/>
          </a:p>
        </p:txBody>
      </p:sp>
    </p:spTree>
    <p:extLst>
      <p:ext uri="{BB962C8B-B14F-4D97-AF65-F5344CB8AC3E}">
        <p14:creationId xmlns:p14="http://schemas.microsoft.com/office/powerpoint/2010/main" val="808842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451ED1-11D3-4F1D-88DC-AC5C7C8DA920}" type="datetimeFigureOut">
              <a:rPr lang="en-US" smtClean="0"/>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501F05-9DEF-4DDB-B6E8-7A37436EB982}" type="slidenum">
              <a:rPr lang="en-US" smtClean="0"/>
              <a:t>‹#›</a:t>
            </a:fld>
            <a:endParaRPr lang="en-US"/>
          </a:p>
        </p:txBody>
      </p:sp>
    </p:spTree>
    <p:extLst>
      <p:ext uri="{BB962C8B-B14F-4D97-AF65-F5344CB8AC3E}">
        <p14:creationId xmlns:p14="http://schemas.microsoft.com/office/powerpoint/2010/main" val="4215616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451ED1-11D3-4F1D-88DC-AC5C7C8DA920}" type="datetimeFigureOut">
              <a:rPr lang="en-US" smtClean="0"/>
              <a:t>9/15/2016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501F05-9DEF-4DDB-B6E8-7A37436EB982}" type="slidenum">
              <a:rPr lang="en-US" smtClean="0"/>
              <a:t>‹#›</a:t>
            </a:fld>
            <a:endParaRPr lang="en-US"/>
          </a:p>
        </p:txBody>
      </p:sp>
    </p:spTree>
    <p:extLst>
      <p:ext uri="{BB962C8B-B14F-4D97-AF65-F5344CB8AC3E}">
        <p14:creationId xmlns:p14="http://schemas.microsoft.com/office/powerpoint/2010/main" val="228084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forms/d/1EkkUy8JrRBGtRIhteXpR3CGgNvOaEveIs5m70SNBU7I/viewform"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analytics.uky.edu/views/ClassRosters-CON15014/ClassEnrollmentDemographics?:embed=y&amp;:display_count=no"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bing.com/images/search?q=Magic+Wand+and+Hat&amp;view=detailv2&amp;&amp;id=8B8D0A8C9230AE23ED3F58E945DBBE8924924481&amp;selectedIndex=1&amp;ccid=ZX7yvC7o&amp;simid=607995532924617063&amp;thid=OIP.M657ef2bc2ee8cbd21df6efbf59ca0488H0"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gif"/><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uky.edu/nursing/faculty-research-practice/faculty/faculty-governance-resources/tableau"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81000" y="762000"/>
            <a:ext cx="8382000" cy="1107996"/>
          </a:xfrm>
          <a:prstGeom prst="rect">
            <a:avLst/>
          </a:prstGeom>
          <a:noFill/>
        </p:spPr>
        <p:txBody>
          <a:bodyPr wrap="square" rtlCol="0">
            <a:spAutoFit/>
          </a:bodyPr>
          <a:lstStyle/>
          <a:p>
            <a:r>
              <a:rPr lang="en-US" sz="6600" dirty="0" smtClean="0">
                <a:solidFill>
                  <a:schemeClr val="bg1"/>
                </a:solidFill>
              </a:rPr>
              <a:t>Self-Service Adoption</a:t>
            </a:r>
            <a:endParaRPr lang="en-US" sz="6600" dirty="0">
              <a:solidFill>
                <a:schemeClr val="bg1"/>
              </a:solidFill>
            </a:endParaRPr>
          </a:p>
        </p:txBody>
      </p:sp>
      <p:sp>
        <p:nvSpPr>
          <p:cNvPr id="4" name="TextBox 3"/>
          <p:cNvSpPr txBox="1"/>
          <p:nvPr/>
        </p:nvSpPr>
        <p:spPr>
          <a:xfrm>
            <a:off x="389467" y="2514600"/>
            <a:ext cx="8153400" cy="2677656"/>
          </a:xfrm>
          <a:prstGeom prst="rect">
            <a:avLst/>
          </a:prstGeom>
          <a:noFill/>
        </p:spPr>
        <p:txBody>
          <a:bodyPr wrap="square" rtlCol="0">
            <a:spAutoFit/>
          </a:bodyPr>
          <a:lstStyle/>
          <a:p>
            <a:r>
              <a:rPr lang="en-US" sz="2800" dirty="0" smtClean="0">
                <a:solidFill>
                  <a:schemeClr val="bg1"/>
                </a:solidFill>
              </a:rPr>
              <a:t>Analytics Open Lab Presentation </a:t>
            </a:r>
          </a:p>
          <a:p>
            <a:r>
              <a:rPr lang="en-US" sz="2800" dirty="0" smtClean="0">
                <a:solidFill>
                  <a:schemeClr val="bg1"/>
                </a:solidFill>
              </a:rPr>
              <a:t>September 16, 2016</a:t>
            </a:r>
          </a:p>
          <a:p>
            <a:endParaRPr lang="en-US" sz="2800" dirty="0">
              <a:solidFill>
                <a:schemeClr val="bg1"/>
              </a:solidFill>
            </a:endParaRPr>
          </a:p>
          <a:p>
            <a:r>
              <a:rPr lang="en-US" sz="2800" dirty="0" smtClean="0">
                <a:solidFill>
                  <a:schemeClr val="bg1"/>
                </a:solidFill>
              </a:rPr>
              <a:t>Heidi Hiemstra</a:t>
            </a:r>
          </a:p>
          <a:p>
            <a:r>
              <a:rPr lang="en-US" sz="2800" dirty="0" smtClean="0">
                <a:solidFill>
                  <a:schemeClr val="bg1"/>
                </a:solidFill>
              </a:rPr>
              <a:t>Assessment Coordinator</a:t>
            </a:r>
            <a:endParaRPr lang="en-US" sz="2800" dirty="0">
              <a:solidFill>
                <a:schemeClr val="bg1"/>
              </a:solidFill>
            </a:endParaRPr>
          </a:p>
          <a:p>
            <a:endParaRPr lang="en-US" sz="2800" dirty="0">
              <a:solidFill>
                <a:schemeClr val="bg1"/>
              </a:solidFill>
            </a:endParaRPr>
          </a:p>
        </p:txBody>
      </p:sp>
      <p:pic>
        <p:nvPicPr>
          <p:cNvPr id="6" name="Picture 5" descr="Final_White_boomerangs.eps"/>
          <p:cNvPicPr>
            <a:picLocks noChangeAspect="1"/>
          </p:cNvPicPr>
          <p:nvPr/>
        </p:nvPicPr>
        <p:blipFill>
          <a:blip r:embed="rId5">
            <a:alphaModFix amt="38000"/>
            <a:extLst>
              <a:ext uri="{28A0092B-C50C-407E-A947-70E740481C1C}">
                <a14:useLocalDpi xmlns:a14="http://schemas.microsoft.com/office/drawing/2010/main" val="0"/>
              </a:ext>
            </a:extLst>
          </a:blip>
          <a:stretch>
            <a:fillRect/>
          </a:stretch>
        </p:blipFill>
        <p:spPr>
          <a:xfrm>
            <a:off x="6721594" y="4191000"/>
            <a:ext cx="2168918" cy="250395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599" y="5486400"/>
            <a:ext cx="3541633" cy="1208554"/>
          </a:xfrm>
          <a:prstGeom prst="rect">
            <a:avLst/>
          </a:prstGeom>
        </p:spPr>
      </p:pic>
    </p:spTree>
    <p:extLst>
      <p:ext uri="{BB962C8B-B14F-4D97-AF65-F5344CB8AC3E}">
        <p14:creationId xmlns:p14="http://schemas.microsoft.com/office/powerpoint/2010/main" val="577525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7933" y="262339"/>
            <a:ext cx="8382000" cy="830997"/>
          </a:xfrm>
          <a:prstGeom prst="rect">
            <a:avLst/>
          </a:prstGeom>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4800" b="1" dirty="0" smtClean="0">
                <a:solidFill>
                  <a:srgbClr val="0A73BA"/>
                </a:solidFill>
              </a:rPr>
              <a:t>Drive to Tableau</a:t>
            </a:r>
            <a:endParaRPr lang="en-US" sz="4800" b="1" dirty="0">
              <a:solidFill>
                <a:srgbClr val="0A73BA"/>
              </a:solidFill>
            </a:endParaRPr>
          </a:p>
        </p:txBody>
      </p:sp>
      <p:pic>
        <p:nvPicPr>
          <p:cNvPr id="10242" name="Picture 2" descr="Image result for horse dr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069" y="1524000"/>
            <a:ext cx="6943725" cy="462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294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866" y="270678"/>
            <a:ext cx="8382000" cy="830997"/>
          </a:xfrm>
          <a:prstGeom prst="rect">
            <a:avLst/>
          </a:prstGeom>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4800" b="1" dirty="0" smtClean="0">
                <a:solidFill>
                  <a:srgbClr val="0A73BA"/>
                </a:solidFill>
              </a:rPr>
              <a:t>Water when thirsty</a:t>
            </a:r>
            <a:endParaRPr lang="en-US" sz="4800" b="1" dirty="0">
              <a:solidFill>
                <a:srgbClr val="0A73BA"/>
              </a:solidFill>
            </a:endParaRPr>
          </a:p>
        </p:txBody>
      </p:sp>
      <p:sp>
        <p:nvSpPr>
          <p:cNvPr id="2" name="Rectangle 1"/>
          <p:cNvSpPr/>
          <p:nvPr/>
        </p:nvSpPr>
        <p:spPr>
          <a:xfrm>
            <a:off x="389466" y="1524000"/>
            <a:ext cx="8381999" cy="4801314"/>
          </a:xfrm>
          <a:prstGeom prst="rect">
            <a:avLst/>
          </a:prstGeom>
        </p:spPr>
        <p:txBody>
          <a:bodyPr wrap="square">
            <a:spAutoFit/>
          </a:bodyPr>
          <a:lstStyle/>
          <a:p>
            <a:r>
              <a:rPr lang="en-US" dirty="0"/>
              <a:t>-----Original Message-----</a:t>
            </a:r>
          </a:p>
          <a:p>
            <a:endParaRPr lang="en-US" dirty="0"/>
          </a:p>
          <a:p>
            <a:r>
              <a:rPr lang="en-US" dirty="0"/>
              <a:t>Could I have a list of all currently enrolled DNP students with their advisors, if such a thing exists? I have an old list (DNPs enrolled since 2014), but I don't have the fall 2015 cohort info.</a:t>
            </a:r>
          </a:p>
          <a:p>
            <a:r>
              <a:rPr lang="en-US" dirty="0"/>
              <a:t> </a:t>
            </a:r>
          </a:p>
          <a:p>
            <a:r>
              <a:rPr lang="en-US" dirty="0"/>
              <a:t>Thanks so much! </a:t>
            </a:r>
            <a:endParaRPr lang="en-US" dirty="0" smtClean="0"/>
          </a:p>
          <a:p>
            <a:endParaRPr lang="en-US" dirty="0" smtClean="0"/>
          </a:p>
          <a:p>
            <a:r>
              <a:rPr lang="en-US" dirty="0" smtClean="0"/>
              <a:t>-----Reply-----</a:t>
            </a:r>
            <a:endParaRPr lang="en-US" dirty="0"/>
          </a:p>
          <a:p>
            <a:endParaRPr lang="en-US" dirty="0"/>
          </a:p>
          <a:p>
            <a:r>
              <a:rPr lang="en-US" dirty="0" smtClean="0"/>
              <a:t>Absolutely</a:t>
            </a:r>
            <a:r>
              <a:rPr lang="en-US" dirty="0"/>
              <a:t>!  That info and much more is available online in Tableau.  To get an account, go to the link below and fill out the form.  After you have access, I'd be happy to give you a guided tour in person or online....</a:t>
            </a:r>
          </a:p>
          <a:p>
            <a:r>
              <a:rPr lang="en-US" dirty="0"/>
              <a:t> </a:t>
            </a:r>
          </a:p>
          <a:p>
            <a:r>
              <a:rPr lang="en-US" u="sng" dirty="0">
                <a:hlinkClick r:id="rId3"/>
              </a:rPr>
              <a:t>https://docs.google.com/forms/d/1EkkUy8JrRBGtRIhteXpR3CGgNvOaEveIs5m70SNBU7I/viewform</a:t>
            </a:r>
            <a:r>
              <a:rPr lang="en-US" dirty="0"/>
              <a:t> (our </a:t>
            </a:r>
            <a:r>
              <a:rPr lang="en-US" dirty="0" smtClean="0"/>
              <a:t>dept. </a:t>
            </a:r>
            <a:r>
              <a:rPr lang="en-US" dirty="0"/>
              <a:t>code is E7100)</a:t>
            </a:r>
          </a:p>
          <a:p>
            <a:r>
              <a:rPr lang="en-US" dirty="0"/>
              <a:t> </a:t>
            </a:r>
          </a:p>
        </p:txBody>
      </p:sp>
    </p:spTree>
    <p:extLst>
      <p:ext uri="{BB962C8B-B14F-4D97-AF65-F5344CB8AC3E}">
        <p14:creationId xmlns:p14="http://schemas.microsoft.com/office/powerpoint/2010/main" val="3064788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8433" y="2286000"/>
            <a:ext cx="8001000" cy="3416320"/>
          </a:xfrm>
          <a:prstGeom prst="rect">
            <a:avLst/>
          </a:prstGeom>
        </p:spPr>
        <p:txBody>
          <a:bodyPr wrap="square">
            <a:spAutoFit/>
          </a:bodyPr>
          <a:lstStyle/>
          <a:p>
            <a:r>
              <a:rPr lang="en-US" dirty="0"/>
              <a:t>-----Original Message-----</a:t>
            </a:r>
          </a:p>
          <a:p>
            <a:endParaRPr lang="en-US" dirty="0"/>
          </a:p>
          <a:p>
            <a:r>
              <a:rPr lang="en-US" dirty="0" smtClean="0"/>
              <a:t>When </a:t>
            </a:r>
            <a:r>
              <a:rPr lang="en-US" dirty="0"/>
              <a:t>you get a chance, can you send me class rosters for both 301 &amp; 410? Thanks!</a:t>
            </a:r>
          </a:p>
          <a:p>
            <a:r>
              <a:rPr lang="en-US" dirty="0"/>
              <a:t> </a:t>
            </a:r>
            <a:r>
              <a:rPr lang="en-US" dirty="0" smtClean="0"/>
              <a:t> </a:t>
            </a:r>
          </a:p>
          <a:p>
            <a:endParaRPr lang="en-US" dirty="0"/>
          </a:p>
          <a:p>
            <a:endParaRPr lang="en-US" dirty="0"/>
          </a:p>
          <a:p>
            <a:r>
              <a:rPr lang="en-US" dirty="0"/>
              <a:t> </a:t>
            </a:r>
            <a:r>
              <a:rPr lang="en-US" dirty="0"/>
              <a:t>-----Reply-</a:t>
            </a:r>
            <a:r>
              <a:rPr lang="en-US" dirty="0" smtClean="0"/>
              <a:t>----</a:t>
            </a:r>
          </a:p>
          <a:p>
            <a:endParaRPr lang="en-US" dirty="0"/>
          </a:p>
          <a:p>
            <a:r>
              <a:rPr lang="en-US" dirty="0" smtClean="0"/>
              <a:t>You </a:t>
            </a:r>
            <a:r>
              <a:rPr lang="en-US" dirty="0"/>
              <a:t>can </a:t>
            </a:r>
            <a:r>
              <a:rPr lang="en-US" dirty="0" smtClean="0"/>
              <a:t>use this report </a:t>
            </a:r>
            <a:r>
              <a:rPr lang="en-US" dirty="0"/>
              <a:t>to pull up any class </a:t>
            </a:r>
            <a:r>
              <a:rPr lang="en-US" dirty="0" smtClean="0"/>
              <a:t>roster: </a:t>
            </a:r>
            <a:r>
              <a:rPr lang="en-US" u="sng" dirty="0" smtClean="0">
                <a:hlinkClick r:id="rId3"/>
              </a:rPr>
              <a:t>https</a:t>
            </a:r>
            <a:r>
              <a:rPr lang="en-US" u="sng" dirty="0">
                <a:hlinkClick r:id="rId3"/>
              </a:rPr>
              <a:t>://analytics.uky.edu/views/ClassRosters-CON15014/ClassEnrollmentDemographics?:embed=y&amp;:display_count=no</a:t>
            </a:r>
            <a:endParaRPr lang="en-US" dirty="0"/>
          </a:p>
          <a:p>
            <a:r>
              <a:rPr lang="en-US" dirty="0"/>
              <a:t> </a:t>
            </a:r>
          </a:p>
        </p:txBody>
      </p:sp>
      <p:sp>
        <p:nvSpPr>
          <p:cNvPr id="3" name="TextBox 2"/>
          <p:cNvSpPr txBox="1"/>
          <p:nvPr/>
        </p:nvSpPr>
        <p:spPr>
          <a:xfrm>
            <a:off x="397933" y="262339"/>
            <a:ext cx="8382000" cy="830997"/>
          </a:xfrm>
          <a:prstGeom prst="rect">
            <a:avLst/>
          </a:prstGeom>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4800" b="1" dirty="0" smtClean="0">
                <a:solidFill>
                  <a:srgbClr val="0A73BA"/>
                </a:solidFill>
              </a:rPr>
              <a:t>Water where YOU want</a:t>
            </a:r>
            <a:endParaRPr lang="en-US" sz="4800" b="1" dirty="0">
              <a:solidFill>
                <a:srgbClr val="0A73BA"/>
              </a:solidFill>
            </a:endParaRPr>
          </a:p>
        </p:txBody>
      </p:sp>
    </p:spTree>
    <p:extLst>
      <p:ext uri="{BB962C8B-B14F-4D97-AF65-F5344CB8AC3E}">
        <p14:creationId xmlns:p14="http://schemas.microsoft.com/office/powerpoint/2010/main" val="3309696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423" y="1524000"/>
            <a:ext cx="6577019" cy="4725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97933" y="262339"/>
            <a:ext cx="8382000" cy="830997"/>
          </a:xfrm>
          <a:prstGeom prst="rect">
            <a:avLst/>
          </a:prstGeom>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4800" b="1" dirty="0" smtClean="0">
                <a:solidFill>
                  <a:srgbClr val="0A73BA"/>
                </a:solidFill>
              </a:rPr>
              <a:t>Don’t get trampled</a:t>
            </a:r>
            <a:endParaRPr lang="en-US" sz="4800" b="1" dirty="0">
              <a:solidFill>
                <a:srgbClr val="0A73BA"/>
              </a:solidFill>
            </a:endParaRPr>
          </a:p>
        </p:txBody>
      </p:sp>
      <p:sp>
        <p:nvSpPr>
          <p:cNvPr id="4" name="Oval Callout 3"/>
          <p:cNvSpPr/>
          <p:nvPr/>
        </p:nvSpPr>
        <p:spPr>
          <a:xfrm>
            <a:off x="6095998" y="3505200"/>
            <a:ext cx="2683933" cy="1540280"/>
          </a:xfrm>
          <a:prstGeom prst="wedgeEllipseCallout">
            <a:avLst>
              <a:gd name="adj1" fmla="val -72521"/>
              <a:gd name="adj2" fmla="val 3674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i="1" dirty="0" smtClean="0">
                <a:latin typeface="Segoe Print" panose="02000600000000000000" pitchFamily="2" charset="0"/>
              </a:rPr>
              <a:t>Not more PDFs!!</a:t>
            </a:r>
            <a:endParaRPr lang="en-US" sz="2800" i="1" dirty="0">
              <a:latin typeface="Segoe Print" panose="02000600000000000000" pitchFamily="2" charset="0"/>
            </a:endParaRPr>
          </a:p>
        </p:txBody>
      </p:sp>
    </p:spTree>
    <p:extLst>
      <p:ext uri="{BB962C8B-B14F-4D97-AF65-F5344CB8AC3E}">
        <p14:creationId xmlns:p14="http://schemas.microsoft.com/office/powerpoint/2010/main" val="1270620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7933" y="262339"/>
            <a:ext cx="8382000" cy="830997"/>
          </a:xfrm>
          <a:prstGeom prst="rect">
            <a:avLst/>
          </a:prstGeom>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4800" b="1" dirty="0" smtClean="0">
                <a:solidFill>
                  <a:srgbClr val="0A73BA"/>
                </a:solidFill>
              </a:rPr>
              <a:t>Other platforms?</a:t>
            </a:r>
            <a:endParaRPr lang="en-US" sz="4800" b="1" dirty="0">
              <a:solidFill>
                <a:srgbClr val="0A73BA"/>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5410200"/>
            <a:ext cx="445770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descr="http://cdnl.tblsft.com/sites/default/files/pages/ipadtouchyourdata4.4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625600"/>
            <a:ext cx="4876800" cy="3435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478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389467" y="2514600"/>
            <a:ext cx="8153400" cy="3108543"/>
          </a:xfrm>
          <a:prstGeom prst="rect">
            <a:avLst/>
          </a:prstGeom>
          <a:noFill/>
        </p:spPr>
        <p:txBody>
          <a:bodyPr wrap="square" rtlCol="0">
            <a:spAutoFit/>
          </a:bodyPr>
          <a:lstStyle/>
          <a:p>
            <a:r>
              <a:rPr lang="en-US" sz="2800" dirty="0" smtClean="0">
                <a:solidFill>
                  <a:schemeClr val="bg1"/>
                </a:solidFill>
              </a:rPr>
              <a:t>Analytics Open Lab Presentation </a:t>
            </a:r>
          </a:p>
          <a:p>
            <a:r>
              <a:rPr lang="en-US" sz="2800" dirty="0" smtClean="0">
                <a:solidFill>
                  <a:schemeClr val="bg1"/>
                </a:solidFill>
              </a:rPr>
              <a:t>September 16, 2016</a:t>
            </a:r>
          </a:p>
          <a:p>
            <a:endParaRPr lang="en-US" sz="2800" dirty="0">
              <a:solidFill>
                <a:schemeClr val="bg1"/>
              </a:solidFill>
            </a:endParaRPr>
          </a:p>
          <a:p>
            <a:r>
              <a:rPr lang="en-US" sz="2800" dirty="0" smtClean="0">
                <a:solidFill>
                  <a:schemeClr val="bg1"/>
                </a:solidFill>
              </a:rPr>
              <a:t>Heidi Hiemstra</a:t>
            </a:r>
          </a:p>
          <a:p>
            <a:r>
              <a:rPr lang="en-US" sz="2800" dirty="0" smtClean="0">
                <a:solidFill>
                  <a:schemeClr val="bg1"/>
                </a:solidFill>
              </a:rPr>
              <a:t>Assessment Coordinator</a:t>
            </a:r>
          </a:p>
          <a:p>
            <a:r>
              <a:rPr lang="en-US" sz="2800" dirty="0" smtClean="0">
                <a:solidFill>
                  <a:schemeClr val="bg1"/>
                </a:solidFill>
              </a:rPr>
              <a:t>Heidi.hiemstra@uky.edu</a:t>
            </a:r>
            <a:endParaRPr lang="en-US" sz="2800" dirty="0">
              <a:solidFill>
                <a:schemeClr val="bg1"/>
              </a:solidFill>
            </a:endParaRPr>
          </a:p>
          <a:p>
            <a:endParaRPr lang="en-US" sz="2800" dirty="0">
              <a:solidFill>
                <a:schemeClr val="bg1"/>
              </a:solidFill>
            </a:endParaRPr>
          </a:p>
        </p:txBody>
      </p:sp>
      <p:pic>
        <p:nvPicPr>
          <p:cNvPr id="6" name="Picture 5" descr="Final_White_boomerangs.eps"/>
          <p:cNvPicPr>
            <a:picLocks noChangeAspect="1"/>
          </p:cNvPicPr>
          <p:nvPr/>
        </p:nvPicPr>
        <p:blipFill>
          <a:blip r:embed="rId4">
            <a:alphaModFix amt="38000"/>
            <a:extLst>
              <a:ext uri="{28A0092B-C50C-407E-A947-70E740481C1C}">
                <a14:useLocalDpi xmlns:a14="http://schemas.microsoft.com/office/drawing/2010/main" val="0"/>
              </a:ext>
            </a:extLst>
          </a:blip>
          <a:stretch>
            <a:fillRect/>
          </a:stretch>
        </p:blipFill>
        <p:spPr>
          <a:xfrm>
            <a:off x="6721594" y="4191000"/>
            <a:ext cx="2168918" cy="250395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599" y="5486400"/>
            <a:ext cx="3541633" cy="1208554"/>
          </a:xfrm>
          <a:prstGeom prst="rect">
            <a:avLst/>
          </a:prstGeom>
        </p:spPr>
      </p:pic>
      <p:sp>
        <p:nvSpPr>
          <p:cNvPr id="5" name="Rectangle 4"/>
          <p:cNvSpPr/>
          <p:nvPr/>
        </p:nvSpPr>
        <p:spPr>
          <a:xfrm>
            <a:off x="508000" y="685800"/>
            <a:ext cx="7554569" cy="1107996"/>
          </a:xfrm>
          <a:prstGeom prst="rect">
            <a:avLst/>
          </a:prstGeom>
        </p:spPr>
        <p:txBody>
          <a:bodyPr wrap="none">
            <a:spAutoFit/>
          </a:bodyPr>
          <a:lstStyle/>
          <a:p>
            <a:r>
              <a:rPr lang="en-US" sz="6600" dirty="0">
                <a:solidFill>
                  <a:schemeClr val="bg1"/>
                </a:solidFill>
              </a:rPr>
              <a:t>Self-Service Adoption</a:t>
            </a:r>
            <a:endParaRPr lang="en-US" sz="6600" dirty="0">
              <a:solidFill>
                <a:schemeClr val="bg1"/>
              </a:solidFill>
            </a:endParaRPr>
          </a:p>
        </p:txBody>
      </p:sp>
    </p:spTree>
    <p:extLst>
      <p:ext uri="{BB962C8B-B14F-4D97-AF65-F5344CB8AC3E}">
        <p14:creationId xmlns:p14="http://schemas.microsoft.com/office/powerpoint/2010/main" val="1062355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ead a horse to water but can't make it dri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914400"/>
            <a:ext cx="7929002"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834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dn.empowernetwork.com/user_images/post/2013/10/01/a/cd/f114/540_293_resize_20131001_acdf114d7886f5ca3f7a737d6a3825d2_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85800"/>
            <a:ext cx="7620001" cy="5388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428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tse1.mm.bing.net/th?&amp;id=OIP.M657ef2bc2ee8cbd21df6efbf59ca0488H0&amp;w=300&amp;h=228&amp;c=0&amp;pid=1.9&amp;rs=0&amp;p=0&amp;r=0">
            <a:hlinkClick r:id="rId3" tooltip="View image details"/>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133" y="533400"/>
            <a:ext cx="7467600" cy="5675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608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nal_White_boomerangs.eps"/>
          <p:cNvPicPr>
            <a:picLocks noChangeAspect="1"/>
          </p:cNvPicPr>
          <p:nvPr/>
        </p:nvPicPr>
        <p:blipFill>
          <a:blip r:embed="rId3">
            <a:alphaModFix amt="38000"/>
            <a:extLst>
              <a:ext uri="{28A0092B-C50C-407E-A947-70E740481C1C}">
                <a14:useLocalDpi xmlns:a14="http://schemas.microsoft.com/office/drawing/2010/main" val="0"/>
              </a:ext>
            </a:extLst>
          </a:blip>
          <a:stretch>
            <a:fillRect/>
          </a:stretch>
        </p:blipFill>
        <p:spPr>
          <a:xfrm>
            <a:off x="6721594" y="4191000"/>
            <a:ext cx="2168918" cy="2503954"/>
          </a:xfrm>
          <a:prstGeom prst="rect">
            <a:avLst/>
          </a:prstGeom>
        </p:spPr>
      </p:pic>
      <p:sp>
        <p:nvSpPr>
          <p:cNvPr id="2" name="TextBox 1"/>
          <p:cNvSpPr txBox="1"/>
          <p:nvPr/>
        </p:nvSpPr>
        <p:spPr>
          <a:xfrm>
            <a:off x="296333" y="251883"/>
            <a:ext cx="8525687" cy="830997"/>
          </a:xfrm>
          <a:prstGeom prst="rect">
            <a:avLst/>
          </a:prstGeom>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4800" b="1" dirty="0" smtClean="0">
                <a:solidFill>
                  <a:srgbClr val="0A73BA"/>
                </a:solidFill>
              </a:rPr>
              <a:t>Assess the Terrain</a:t>
            </a:r>
            <a:endParaRPr lang="en-US" sz="4800" b="1" dirty="0">
              <a:solidFill>
                <a:srgbClr val="0A73BA"/>
              </a:solidFill>
            </a:endParaRPr>
          </a:p>
        </p:txBody>
      </p:sp>
      <p:pic>
        <p:nvPicPr>
          <p:cNvPr id="4098" name="Picture 2" descr="http://worldsawesomeplaces.com/wp-content/uploads/2015/03/UNHVGI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500" y="3314523"/>
            <a:ext cx="4410278" cy="297621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bing.com/s/loading_lg_w.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3500" y="-136525"/>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bing.com/s/loading_lg_w.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5900" y="15875"/>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bing.com/s/loading_lg_w.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68300" y="168275"/>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32646" y="1524000"/>
            <a:ext cx="3454154" cy="4766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11497" y="1905000"/>
            <a:ext cx="3442417" cy="769441"/>
          </a:xfrm>
          <a:prstGeom prst="rect">
            <a:avLst/>
          </a:prstGeom>
          <a:noFill/>
        </p:spPr>
        <p:txBody>
          <a:bodyPr wrap="none" rtlCol="0">
            <a:spAutoFit/>
          </a:bodyPr>
          <a:lstStyle/>
          <a:p>
            <a:r>
              <a:rPr lang="en-US" sz="4400" i="1" dirty="0" smtClean="0"/>
              <a:t>Who’s thirsty?</a:t>
            </a:r>
            <a:endParaRPr lang="en-US" sz="4400" i="1" dirty="0"/>
          </a:p>
        </p:txBody>
      </p:sp>
    </p:spTree>
    <p:extLst>
      <p:ext uri="{BB962C8B-B14F-4D97-AF65-F5344CB8AC3E}">
        <p14:creationId xmlns:p14="http://schemas.microsoft.com/office/powerpoint/2010/main" val="3752010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416004"/>
            <a:ext cx="8382000" cy="1107996"/>
          </a:xfrm>
          <a:prstGeom prst="rect">
            <a:avLst/>
          </a:prstGeom>
          <a:noFill/>
        </p:spPr>
        <p:txBody>
          <a:bodyPr wrap="square" rtlCol="0">
            <a:spAutoFit/>
          </a:bodyPr>
          <a:lstStyle/>
          <a:p>
            <a:r>
              <a:rPr lang="en-US" sz="6600" dirty="0" smtClean="0">
                <a:solidFill>
                  <a:schemeClr val="bg1"/>
                </a:solidFill>
              </a:rPr>
              <a:t>Title</a:t>
            </a:r>
            <a:endParaRPr lang="en-US" sz="6600" dirty="0">
              <a:solidFill>
                <a:schemeClr val="bg1"/>
              </a:solidFill>
            </a:endParaRPr>
          </a:p>
        </p:txBody>
      </p:sp>
      <p:sp>
        <p:nvSpPr>
          <p:cNvPr id="4" name="TextBox 3"/>
          <p:cNvSpPr txBox="1"/>
          <p:nvPr/>
        </p:nvSpPr>
        <p:spPr>
          <a:xfrm>
            <a:off x="533400" y="1676400"/>
            <a:ext cx="8153400" cy="954107"/>
          </a:xfrm>
          <a:prstGeom prst="rect">
            <a:avLst/>
          </a:prstGeom>
          <a:noFill/>
        </p:spPr>
        <p:txBody>
          <a:bodyPr wrap="square" rtlCol="0">
            <a:spAutoFit/>
          </a:bodyPr>
          <a:lstStyle/>
          <a:p>
            <a:r>
              <a:rPr lang="en-US" sz="2800" dirty="0" smtClean="0">
                <a:solidFill>
                  <a:schemeClr val="bg1"/>
                </a:solidFill>
              </a:rPr>
              <a:t>Content</a:t>
            </a:r>
            <a:endParaRPr lang="en-US" sz="2800" dirty="0">
              <a:solidFill>
                <a:schemeClr val="bg1"/>
              </a:solidFill>
            </a:endParaRPr>
          </a:p>
          <a:p>
            <a:endParaRPr lang="en-US" sz="2800" dirty="0">
              <a:solidFill>
                <a:schemeClr val="bg1"/>
              </a:solidFill>
            </a:endParaRPr>
          </a:p>
        </p:txBody>
      </p:sp>
      <p:pic>
        <p:nvPicPr>
          <p:cNvPr id="6" name="Picture 5" descr="Final_White_boomerangs.eps"/>
          <p:cNvPicPr>
            <a:picLocks noChangeAspect="1"/>
          </p:cNvPicPr>
          <p:nvPr/>
        </p:nvPicPr>
        <p:blipFill>
          <a:blip r:embed="rId3">
            <a:alphaModFix amt="38000"/>
            <a:extLst>
              <a:ext uri="{28A0092B-C50C-407E-A947-70E740481C1C}">
                <a14:useLocalDpi xmlns:a14="http://schemas.microsoft.com/office/drawing/2010/main" val="0"/>
              </a:ext>
            </a:extLst>
          </a:blip>
          <a:stretch>
            <a:fillRect/>
          </a:stretch>
        </p:blipFill>
        <p:spPr>
          <a:xfrm>
            <a:off x="6721594" y="4191000"/>
            <a:ext cx="2168918" cy="2503954"/>
          </a:xfrm>
          <a:prstGeom prst="rect">
            <a:avLst/>
          </a:prstGeom>
        </p:spPr>
      </p:pic>
      <p:pic>
        <p:nvPicPr>
          <p:cNvPr id="5122" name="Picture 2" descr="http://www.bing.com/s/loading_lg_w.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3500" y="-136525"/>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13474" b="18581"/>
          <a:stretch/>
        </p:blipFill>
        <p:spPr bwMode="auto">
          <a:xfrm rot="20514133">
            <a:off x="1276310" y="2095402"/>
            <a:ext cx="6591379" cy="3605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381000" y="416003"/>
            <a:ext cx="8382000" cy="830997"/>
          </a:xfrm>
          <a:prstGeom prst="rect">
            <a:avLst/>
          </a:prstGeom>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4800" b="1" dirty="0" smtClean="0">
                <a:solidFill>
                  <a:srgbClr val="0A73BA"/>
                </a:solidFill>
              </a:rPr>
              <a:t>Executive Sponsorship</a:t>
            </a:r>
            <a:endParaRPr lang="en-US" sz="4800" b="1" dirty="0">
              <a:solidFill>
                <a:srgbClr val="0A73BA"/>
              </a:solidFill>
            </a:endParaRPr>
          </a:p>
        </p:txBody>
      </p:sp>
    </p:spTree>
    <p:extLst>
      <p:ext uri="{BB962C8B-B14F-4D97-AF65-F5344CB8AC3E}">
        <p14:creationId xmlns:p14="http://schemas.microsoft.com/office/powerpoint/2010/main" val="504341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28575"/>
            <a:ext cx="8953500"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4838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7933" y="262339"/>
            <a:ext cx="8382000" cy="830997"/>
          </a:xfrm>
          <a:prstGeom prst="rect">
            <a:avLst/>
          </a:prstGeom>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4800" b="1" dirty="0" smtClean="0">
                <a:solidFill>
                  <a:srgbClr val="0A73BA"/>
                </a:solidFill>
              </a:rPr>
              <a:t>Provide support</a:t>
            </a:r>
            <a:endParaRPr lang="en-US" sz="4800" b="1" dirty="0">
              <a:solidFill>
                <a:srgbClr val="0A73BA"/>
              </a:solidFill>
            </a:endParaRPr>
          </a:p>
        </p:txBody>
      </p:sp>
      <p:pic>
        <p:nvPicPr>
          <p:cNvPr id="7170"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634" t="13207" r="4021" b="3239"/>
          <a:stretch/>
        </p:blipFill>
        <p:spPr bwMode="auto">
          <a:xfrm>
            <a:off x="1295400" y="1347639"/>
            <a:ext cx="6858000" cy="528403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3802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7933" y="262339"/>
            <a:ext cx="8382000" cy="830997"/>
          </a:xfrm>
          <a:prstGeom prst="rect">
            <a:avLst/>
          </a:prstGeom>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4800" b="1" dirty="0" smtClean="0">
                <a:solidFill>
                  <a:srgbClr val="0A73BA"/>
                </a:solidFill>
              </a:rPr>
              <a:t>Customize training</a:t>
            </a:r>
            <a:endParaRPr lang="en-US" sz="4800" b="1" dirty="0">
              <a:solidFill>
                <a:srgbClr val="0A73BA"/>
              </a:solidFill>
            </a:endParaRPr>
          </a:p>
        </p:txBody>
      </p:sp>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667000"/>
            <a:ext cx="5877236"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319" b="9438"/>
          <a:stretch/>
        </p:blipFill>
        <p:spPr bwMode="auto">
          <a:xfrm>
            <a:off x="5376305" y="1295400"/>
            <a:ext cx="2354607" cy="2325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89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1794</TotalTime>
  <Words>382</Words>
  <Application>Microsoft Office PowerPoint</Application>
  <PresentationFormat>On-screen Show (4:3)</PresentationFormat>
  <Paragraphs>109</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Kentucky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Sale, Claire</dc:creator>
  <cp:lastModifiedBy>Hiemstra, Heidi J</cp:lastModifiedBy>
  <cp:revision>70</cp:revision>
  <dcterms:created xsi:type="dcterms:W3CDTF">2015-09-01T16:10:17Z</dcterms:created>
  <dcterms:modified xsi:type="dcterms:W3CDTF">2016-09-15T20:03:47Z</dcterms:modified>
</cp:coreProperties>
</file>