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97" r:id="rId2"/>
    <p:sldId id="272" r:id="rId3"/>
    <p:sldId id="291" r:id="rId4"/>
    <p:sldId id="292" r:id="rId5"/>
    <p:sldId id="293" r:id="rId6"/>
    <p:sldId id="294" r:id="rId7"/>
    <p:sldId id="296" r:id="rId8"/>
    <p:sldId id="298" r:id="rId9"/>
    <p:sldId id="299" r:id="rId10"/>
    <p:sldId id="300" r:id="rId11"/>
    <p:sldId id="285" r:id="rId12"/>
    <p:sldId id="295" r:id="rId13"/>
    <p:sldId id="288" r:id="rId14"/>
    <p:sldId id="302" r:id="rId15"/>
    <p:sldId id="301" r:id="rId16"/>
    <p:sldId id="303" r:id="rId17"/>
    <p:sldId id="304" r:id="rId18"/>
    <p:sldId id="305" r:id="rId19"/>
    <p:sldId id="286" r:id="rId20"/>
    <p:sldId id="306" r:id="rId21"/>
    <p:sldId id="308" r:id="rId22"/>
    <p:sldId id="307" r:id="rId23"/>
    <p:sldId id="30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B3E41"/>
    <a:srgbClr val="0033A0"/>
    <a:srgbClr val="2C2A29"/>
    <a:srgbClr val="1897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6"/>
    <p:restoredTop sz="74501"/>
  </p:normalViewPr>
  <p:slideViewPr>
    <p:cSldViewPr snapToGrid="0" snapToObjects="1">
      <p:cViewPr varScale="1">
        <p:scale>
          <a:sx n="105" d="100"/>
          <a:sy n="105" d="100"/>
        </p:scale>
        <p:origin x="2360"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DDD631-AEB3-D14E-91E4-25D007D2A0D8}" type="datetimeFigureOut">
              <a:rPr lang="en-US" smtClean="0"/>
              <a:t>6/2/17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92AD14-2777-3745-B66B-A8BAE52408A4}" type="slidenum">
              <a:rPr lang="en-US" smtClean="0"/>
              <a:t>‹#›</a:t>
            </a:fld>
            <a:endParaRPr lang="en-US"/>
          </a:p>
        </p:txBody>
      </p:sp>
    </p:spTree>
    <p:extLst>
      <p:ext uri="{BB962C8B-B14F-4D97-AF65-F5344CB8AC3E}">
        <p14:creationId xmlns:p14="http://schemas.microsoft.com/office/powerpoint/2010/main" val="1028992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92AD14-2777-3745-B66B-A8BAE52408A4}" type="slidenum">
              <a:rPr lang="en-US" smtClean="0"/>
              <a:t>1</a:t>
            </a:fld>
            <a:endParaRPr lang="en-US"/>
          </a:p>
        </p:txBody>
      </p:sp>
    </p:spTree>
    <p:extLst>
      <p:ext uri="{BB962C8B-B14F-4D97-AF65-F5344CB8AC3E}">
        <p14:creationId xmlns:p14="http://schemas.microsoft.com/office/powerpoint/2010/main" val="978870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Recommended Tables</a:t>
            </a:r>
          </a:p>
          <a:p>
            <a:endParaRPr lang="en-US" b="1" dirty="0" smtClean="0"/>
          </a:p>
          <a:p>
            <a:r>
              <a:rPr lang="en-US" sz="1200" b="0" i="0" kern="1200" dirty="0" smtClean="0">
                <a:solidFill>
                  <a:schemeClr val="tx1"/>
                </a:solidFill>
                <a:effectLst/>
                <a:latin typeface="+mn-lt"/>
                <a:ea typeface="+mn-ea"/>
                <a:cs typeface="+mn-cs"/>
              </a:rPr>
              <a:t>Have you ever connected to SAP HANA and wondered which of the 6 ”Enrollment” tables has the right data to look at?</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Good news: The </a:t>
            </a:r>
            <a:r>
              <a:rPr lang="en-US" sz="1200" b="1" i="1" kern="1200" dirty="0" smtClean="0">
                <a:solidFill>
                  <a:schemeClr val="tx1"/>
                </a:solidFill>
                <a:effectLst/>
                <a:latin typeface="+mn-lt"/>
                <a:ea typeface="+mn-ea"/>
                <a:cs typeface="+mn-cs"/>
              </a:rPr>
              <a:t>first</a:t>
            </a:r>
            <a:r>
              <a:rPr lang="en-US" sz="1200" b="0" i="0" kern="1200" dirty="0" smtClean="0">
                <a:solidFill>
                  <a:schemeClr val="tx1"/>
                </a:solidFill>
                <a:effectLst/>
                <a:latin typeface="+mn-lt"/>
                <a:ea typeface="+mn-ea"/>
                <a:cs typeface="+mn-cs"/>
              </a:rPr>
              <a:t> feature to use Tableau’s new recommendation engine is coming in 10.3.</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Recommended tables use machine learning on content published to Tableau Server to recommend relevant tables and provide smarter default joins. These features will save you time getting data ready for analysis by making it even easier to find and combine your data.</a:t>
            </a:r>
          </a:p>
        </p:txBody>
      </p:sp>
      <p:sp>
        <p:nvSpPr>
          <p:cNvPr id="4" name="Slide Number Placeholder 3"/>
          <p:cNvSpPr>
            <a:spLocks noGrp="1"/>
          </p:cNvSpPr>
          <p:nvPr>
            <p:ph type="sldNum" sz="quarter" idx="10"/>
          </p:nvPr>
        </p:nvSpPr>
        <p:spPr/>
        <p:txBody>
          <a:bodyPr/>
          <a:lstStyle/>
          <a:p>
            <a:fld id="{7A92AD14-2777-3745-B66B-A8BAE52408A4}" type="slidenum">
              <a:rPr lang="en-US" smtClean="0"/>
              <a:t>10</a:t>
            </a:fld>
            <a:endParaRPr lang="en-US"/>
          </a:p>
        </p:txBody>
      </p:sp>
    </p:spTree>
    <p:extLst>
      <p:ext uri="{BB962C8B-B14F-4D97-AF65-F5344CB8AC3E}">
        <p14:creationId xmlns:p14="http://schemas.microsoft.com/office/powerpoint/2010/main" val="859188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First, make sure that you are signed into Tableau Server so that you can leverage the recommendations engine.</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Next, connect to a database of interest.</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&gt; Once I am connected, I can see all of the tables in this database, as well as five recommended ones. Looking at the recommended tables tab shows me which tables are most popular.</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&gt; Now I can find the table I need (in this case, the _workbooks table), and Tableau will recommend other related tables. These are tables that others have joined to the _workbooks table in the past.</a:t>
            </a:r>
          </a:p>
        </p:txBody>
      </p:sp>
      <p:sp>
        <p:nvSpPr>
          <p:cNvPr id="4" name="Slide Number Placeholder 3"/>
          <p:cNvSpPr>
            <a:spLocks noGrp="1"/>
          </p:cNvSpPr>
          <p:nvPr>
            <p:ph type="sldNum" sz="quarter" idx="10"/>
          </p:nvPr>
        </p:nvSpPr>
        <p:spPr/>
        <p:txBody>
          <a:bodyPr/>
          <a:lstStyle/>
          <a:p>
            <a:fld id="{7A92AD14-2777-3745-B66B-A8BAE52408A4}" type="slidenum">
              <a:rPr lang="en-US" smtClean="0"/>
              <a:t>11</a:t>
            </a:fld>
            <a:endParaRPr lang="en-US"/>
          </a:p>
        </p:txBody>
      </p:sp>
    </p:spTree>
    <p:extLst>
      <p:ext uri="{BB962C8B-B14F-4D97-AF65-F5344CB8AC3E}">
        <p14:creationId xmlns:p14="http://schemas.microsoft.com/office/powerpoint/2010/main" val="1879263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When we work with data, sometimes we have a specific question in mind, and other times our questions appear as we explore.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Tooltip selection is a new feature in Tableau 10.3 that enables us to quickly discover new questions just by interacting with our visualization.</a:t>
            </a:r>
            <a:endParaRPr lang="en-US" dirty="0"/>
          </a:p>
        </p:txBody>
      </p:sp>
      <p:sp>
        <p:nvSpPr>
          <p:cNvPr id="4" name="Slide Number Placeholder 3"/>
          <p:cNvSpPr>
            <a:spLocks noGrp="1"/>
          </p:cNvSpPr>
          <p:nvPr>
            <p:ph type="sldNum" sz="quarter" idx="10"/>
          </p:nvPr>
        </p:nvSpPr>
        <p:spPr/>
        <p:txBody>
          <a:bodyPr/>
          <a:lstStyle/>
          <a:p>
            <a:fld id="{7A92AD14-2777-3745-B66B-A8BAE52408A4}" type="slidenum">
              <a:rPr lang="en-US" smtClean="0"/>
              <a:t>12</a:t>
            </a:fld>
            <a:endParaRPr lang="en-US"/>
          </a:p>
        </p:txBody>
      </p:sp>
    </p:spTree>
    <p:extLst>
      <p:ext uri="{BB962C8B-B14F-4D97-AF65-F5344CB8AC3E}">
        <p14:creationId xmlns:p14="http://schemas.microsoft.com/office/powerpoint/2010/main" val="13375461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Let’s look at an example using the Superstore workbook in Tableau.</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In my Profit Analysis view, I want to understand profit profile by product.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 notice a mark—the lowest profit—and want to know more about it. From details in the tooltip, I learn the Category is Technology, the Sub-Category is Machines, and the Ship Mode is Standard Class.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Immediately, the question arises: Do other products like this one also have unusually low profit?</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With tooltip selection, the answer is just one click away.</a:t>
            </a:r>
            <a:endParaRPr lang="en-US" dirty="0"/>
          </a:p>
        </p:txBody>
      </p:sp>
      <p:sp>
        <p:nvSpPr>
          <p:cNvPr id="4" name="Slide Number Placeholder 3"/>
          <p:cNvSpPr>
            <a:spLocks noGrp="1"/>
          </p:cNvSpPr>
          <p:nvPr>
            <p:ph type="sldNum" sz="quarter" idx="10"/>
          </p:nvPr>
        </p:nvSpPr>
        <p:spPr/>
        <p:txBody>
          <a:bodyPr/>
          <a:lstStyle/>
          <a:p>
            <a:fld id="{7A92AD14-2777-3745-B66B-A8BAE52408A4}" type="slidenum">
              <a:rPr lang="en-US" smtClean="0"/>
              <a:t>13</a:t>
            </a:fld>
            <a:endParaRPr lang="en-US"/>
          </a:p>
        </p:txBody>
      </p:sp>
    </p:spTree>
    <p:extLst>
      <p:ext uri="{BB962C8B-B14F-4D97-AF65-F5344CB8AC3E}">
        <p14:creationId xmlns:p14="http://schemas.microsoft.com/office/powerpoint/2010/main" val="1924233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selecting Technology in the tooltip, I can quickly see that, overall, Technology product profits are much higher than average.</a:t>
            </a:r>
          </a:p>
          <a:p>
            <a:endParaRPr lang="en-US" dirty="0" smtClean="0"/>
          </a:p>
          <a:p>
            <a:r>
              <a:rPr lang="en-US" dirty="0" smtClean="0"/>
              <a:t>When I select Machines, I see the profit is still higher than the overall average, but not as high as Technology’s.</a:t>
            </a:r>
          </a:p>
          <a:p>
            <a:endParaRPr lang="en-US" dirty="0" smtClean="0"/>
          </a:p>
          <a:p>
            <a:r>
              <a:rPr lang="en-US" dirty="0" smtClean="0"/>
              <a:t>And when I select the Product Name, that’s where I stumble upon an actionable discovery: It looks like I’m losing less money when I ship this particular machine using First Class instead of Standard shipping.</a:t>
            </a:r>
            <a:endParaRPr lang="en-US" dirty="0"/>
          </a:p>
        </p:txBody>
      </p:sp>
      <p:sp>
        <p:nvSpPr>
          <p:cNvPr id="4" name="Slide Number Placeholder 3"/>
          <p:cNvSpPr>
            <a:spLocks noGrp="1"/>
          </p:cNvSpPr>
          <p:nvPr>
            <p:ph type="sldNum" sz="quarter" idx="10"/>
          </p:nvPr>
        </p:nvSpPr>
        <p:spPr/>
        <p:txBody>
          <a:bodyPr/>
          <a:lstStyle/>
          <a:p>
            <a:fld id="{7A92AD14-2777-3745-B66B-A8BAE52408A4}" type="slidenum">
              <a:rPr lang="en-US" smtClean="0"/>
              <a:t>14</a:t>
            </a:fld>
            <a:endParaRPr lang="en-US"/>
          </a:p>
        </p:txBody>
      </p:sp>
    </p:spTree>
    <p:extLst>
      <p:ext uri="{BB962C8B-B14F-4D97-AF65-F5344CB8AC3E}">
        <p14:creationId xmlns:p14="http://schemas.microsoft.com/office/powerpoint/2010/main" val="1494989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By default, tooltip selection is enabled for new worksheets.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However,</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there may be a reason you prefer to have it off. To do so, simply toggle the “Allow selection by category” option in the tooltip editor.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For upgraded worksheets, tooltip selection is off by default. You can turn it on in the same tooltip editor.</a:t>
            </a:r>
            <a:endParaRPr lang="en-US" dirty="0"/>
          </a:p>
        </p:txBody>
      </p:sp>
      <p:sp>
        <p:nvSpPr>
          <p:cNvPr id="4" name="Slide Number Placeholder 3"/>
          <p:cNvSpPr>
            <a:spLocks noGrp="1"/>
          </p:cNvSpPr>
          <p:nvPr>
            <p:ph type="sldNum" sz="quarter" idx="10"/>
          </p:nvPr>
        </p:nvSpPr>
        <p:spPr/>
        <p:txBody>
          <a:bodyPr/>
          <a:lstStyle/>
          <a:p>
            <a:fld id="{7A92AD14-2777-3745-B66B-A8BAE52408A4}" type="slidenum">
              <a:rPr lang="en-US" smtClean="0"/>
              <a:t>15</a:t>
            </a:fld>
            <a:endParaRPr lang="en-US"/>
          </a:p>
        </p:txBody>
      </p:sp>
    </p:spTree>
    <p:extLst>
      <p:ext uri="{BB962C8B-B14F-4D97-AF65-F5344CB8AC3E}">
        <p14:creationId xmlns:p14="http://schemas.microsoft.com/office/powerpoint/2010/main" val="6434397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92AD14-2777-3745-B66B-A8BAE52408A4}" type="slidenum">
              <a:rPr lang="en-US" smtClean="0"/>
              <a:t>16</a:t>
            </a:fld>
            <a:endParaRPr lang="en-US"/>
          </a:p>
        </p:txBody>
      </p:sp>
    </p:spTree>
    <p:extLst>
      <p:ext uri="{BB962C8B-B14F-4D97-AF65-F5344CB8AC3E}">
        <p14:creationId xmlns:p14="http://schemas.microsoft.com/office/powerpoint/2010/main" val="14073514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New Story Points navigator options. A dots style has been added that streamlines the navigator, plus a new display toggle.</a:t>
            </a:r>
            <a:endParaRPr lang="en-US" dirty="0"/>
          </a:p>
        </p:txBody>
      </p:sp>
      <p:sp>
        <p:nvSpPr>
          <p:cNvPr id="4" name="Slide Number Placeholder 3"/>
          <p:cNvSpPr>
            <a:spLocks noGrp="1"/>
          </p:cNvSpPr>
          <p:nvPr>
            <p:ph type="sldNum" sz="quarter" idx="10"/>
          </p:nvPr>
        </p:nvSpPr>
        <p:spPr/>
        <p:txBody>
          <a:bodyPr/>
          <a:lstStyle/>
          <a:p>
            <a:fld id="{7A92AD14-2777-3745-B66B-A8BAE52408A4}" type="slidenum">
              <a:rPr lang="en-US" smtClean="0"/>
              <a:t>17</a:t>
            </a:fld>
            <a:endParaRPr lang="en-US"/>
          </a:p>
        </p:txBody>
      </p:sp>
    </p:spTree>
    <p:extLst>
      <p:ext uri="{BB962C8B-B14F-4D97-AF65-F5344CB8AC3E}">
        <p14:creationId xmlns:p14="http://schemas.microsoft.com/office/powerpoint/2010/main" val="3599383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With the PDF connector, pre-processing data from PDF documents is a thing of the past.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Now you can connect to PDF documents like you can a text file, leverage all of Tableau’s awesome capabilities (cross data-source joins, parameters, and more), and build impactful visualizations with ease.</a:t>
            </a:r>
            <a:endParaRPr lang="en-US" dirty="0"/>
          </a:p>
        </p:txBody>
      </p:sp>
      <p:sp>
        <p:nvSpPr>
          <p:cNvPr id="4" name="Slide Number Placeholder 3"/>
          <p:cNvSpPr>
            <a:spLocks noGrp="1"/>
          </p:cNvSpPr>
          <p:nvPr>
            <p:ph type="sldNum" sz="quarter" idx="10"/>
          </p:nvPr>
        </p:nvSpPr>
        <p:spPr/>
        <p:txBody>
          <a:bodyPr/>
          <a:lstStyle/>
          <a:p>
            <a:fld id="{7A92AD14-2777-3745-B66B-A8BAE52408A4}" type="slidenum">
              <a:rPr lang="en-US" smtClean="0"/>
              <a:t>18</a:t>
            </a:fld>
            <a:endParaRPr lang="en-US"/>
          </a:p>
        </p:txBody>
      </p:sp>
    </p:spTree>
    <p:extLst>
      <p:ext uri="{BB962C8B-B14F-4D97-AF65-F5344CB8AC3E}">
        <p14:creationId xmlns:p14="http://schemas.microsoft.com/office/powerpoint/2010/main" val="3414547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Speaking of connectors, with Tableau 10.3, you can </a:t>
            </a:r>
            <a:r>
              <a:rPr lang="en-US" baseline="0" dirty="0" smtClean="0"/>
              <a:t>connect to data stored within Dropbox, OneDrive, and </a:t>
            </a:r>
            <a:r>
              <a:rPr lang="en-US" baseline="0" dirty="0" err="1" smtClean="0"/>
              <a:t>ServiceNow</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7A92AD14-2777-3745-B66B-A8BAE52408A4}" type="slidenum">
              <a:rPr lang="en-US" smtClean="0"/>
              <a:t>19</a:t>
            </a:fld>
            <a:endParaRPr lang="en-US"/>
          </a:p>
        </p:txBody>
      </p:sp>
    </p:spTree>
    <p:extLst>
      <p:ext uri="{BB962C8B-B14F-4D97-AF65-F5344CB8AC3E}">
        <p14:creationId xmlns:p14="http://schemas.microsoft.com/office/powerpoint/2010/main" val="960614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Conditional Subscriptions</a:t>
            </a:r>
          </a:p>
          <a:p>
            <a:endParaRPr lang="en-US" sz="1200" b="1"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We'll start off this presentation with two questions: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&gt; How can I get automatically notified when enrollment for my</a:t>
            </a:r>
            <a:r>
              <a:rPr lang="en-US" sz="1200" b="0" i="0" kern="1200" baseline="0" dirty="0" smtClean="0">
                <a:solidFill>
                  <a:schemeClr val="tx1"/>
                </a:solidFill>
                <a:effectLst/>
                <a:latin typeface="+mn-lt"/>
                <a:ea typeface="+mn-ea"/>
                <a:cs typeface="+mn-cs"/>
              </a:rPr>
              <a:t> college increases by a particular percentage? </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and,</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&gt; How can I get alerted whenever the average GPA for a cohort drops below a threshold?</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These may be the sort of questions that many of you and your customers have wanted to know for a long time.</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&gt; And Tableau begins to address these needs with the new conditional subscription feature.</a:t>
            </a:r>
          </a:p>
          <a:p>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A92AD14-2777-3745-B66B-A8BAE52408A4}" type="slidenum">
              <a:rPr lang="en-US" smtClean="0"/>
              <a:t>2</a:t>
            </a:fld>
            <a:endParaRPr lang="en-US"/>
          </a:p>
        </p:txBody>
      </p:sp>
    </p:spTree>
    <p:extLst>
      <p:ext uri="{BB962C8B-B14F-4D97-AF65-F5344CB8AC3E}">
        <p14:creationId xmlns:p14="http://schemas.microsoft.com/office/powerpoint/2010/main" val="13075352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Latest date presents let you start with up-to-date data. Set filters to display latest date values automatically, as soon as your workbook opens.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And</a:t>
            </a:r>
            <a:r>
              <a:rPr lang="en-US" sz="1200" b="0" i="0" kern="1200" baseline="0" dirty="0" smtClean="0">
                <a:solidFill>
                  <a:schemeClr val="tx1"/>
                </a:solidFill>
                <a:effectLst/>
                <a:latin typeface="+mn-lt"/>
                <a:ea typeface="+mn-ea"/>
                <a:cs typeface="+mn-cs"/>
              </a:rPr>
              <a:t>, now, my second favorite feature.</a:t>
            </a:r>
            <a:endParaRPr lang="en-US" dirty="0"/>
          </a:p>
        </p:txBody>
      </p:sp>
      <p:sp>
        <p:nvSpPr>
          <p:cNvPr id="4" name="Slide Number Placeholder 3"/>
          <p:cNvSpPr>
            <a:spLocks noGrp="1"/>
          </p:cNvSpPr>
          <p:nvPr>
            <p:ph type="sldNum" sz="quarter" idx="10"/>
          </p:nvPr>
        </p:nvSpPr>
        <p:spPr/>
        <p:txBody>
          <a:bodyPr/>
          <a:lstStyle/>
          <a:p>
            <a:fld id="{7A92AD14-2777-3745-B66B-A8BAE52408A4}" type="slidenum">
              <a:rPr lang="en-US" smtClean="0"/>
              <a:t>20</a:t>
            </a:fld>
            <a:endParaRPr lang="en-US"/>
          </a:p>
        </p:txBody>
      </p:sp>
    </p:spTree>
    <p:extLst>
      <p:ext uri="{BB962C8B-B14F-4D97-AF65-F5344CB8AC3E}">
        <p14:creationId xmlns:p14="http://schemas.microsoft.com/office/powerpoint/2010/main" val="13093887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smtClean="0">
                <a:solidFill>
                  <a:schemeClr val="tx1"/>
                </a:solidFill>
                <a:effectLst/>
                <a:latin typeface="+mn-lt"/>
                <a:ea typeface="+mn-ea"/>
                <a:cs typeface="+mn-cs"/>
              </a:rPr>
              <a:t>Autosave</a:t>
            </a:r>
            <a:r>
              <a:rPr lang="en-US" sz="1200" b="0" i="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7A92AD14-2777-3745-B66B-A8BAE52408A4}" type="slidenum">
              <a:rPr lang="en-US" smtClean="0"/>
              <a:t>21</a:t>
            </a:fld>
            <a:endParaRPr lang="en-US"/>
          </a:p>
        </p:txBody>
      </p:sp>
    </p:spTree>
    <p:extLst>
      <p:ext uri="{BB962C8B-B14F-4D97-AF65-F5344CB8AC3E}">
        <p14:creationId xmlns:p14="http://schemas.microsoft.com/office/powerpoint/2010/main" val="13419455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And, last but not least,</a:t>
            </a:r>
            <a:r>
              <a:rPr lang="en-US" sz="1200" b="0" i="0" kern="1200" baseline="0" dirty="0" smtClean="0">
                <a:solidFill>
                  <a:schemeClr val="tx1"/>
                </a:solidFill>
                <a:effectLst/>
                <a:latin typeface="+mn-lt"/>
                <a:ea typeface="+mn-ea"/>
                <a:cs typeface="+mn-cs"/>
              </a:rPr>
              <a:t> my favorite feature, </a:t>
            </a:r>
            <a:r>
              <a:rPr lang="en-US" sz="1200" b="1" i="0" kern="1200" baseline="0" dirty="0" smtClean="0">
                <a:solidFill>
                  <a:schemeClr val="tx1"/>
                </a:solidFill>
                <a:effectLst/>
                <a:latin typeface="+mn-lt"/>
                <a:ea typeface="+mn-ea"/>
                <a:cs typeface="+mn-cs"/>
              </a:rPr>
              <a:t>Distribute Evenly</a:t>
            </a:r>
            <a:r>
              <a:rPr lang="en-US" sz="1200" b="0" i="0" kern="1200" baseline="0" dirty="0" smtClean="0">
                <a:solidFill>
                  <a:schemeClr val="tx1"/>
                </a:solidFill>
                <a:effectLst/>
                <a:latin typeface="+mn-lt"/>
                <a:ea typeface="+mn-ea"/>
                <a:cs typeface="+mn-cs"/>
              </a:rPr>
              <a:t>. This new option lets you m</a:t>
            </a:r>
            <a:r>
              <a:rPr lang="en-US" sz="1200" b="0" i="0" kern="1200" dirty="0" smtClean="0">
                <a:solidFill>
                  <a:schemeClr val="tx1"/>
                </a:solidFill>
                <a:effectLst/>
                <a:latin typeface="+mn-lt"/>
                <a:ea typeface="+mn-ea"/>
                <a:cs typeface="+mn-cs"/>
              </a:rPr>
              <a:t>ake a picture perfect dashboard faster.</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Evenly distribute objects in your dashboard with a click.</a:t>
            </a:r>
            <a:endParaRPr lang="en-US" dirty="0"/>
          </a:p>
        </p:txBody>
      </p:sp>
      <p:sp>
        <p:nvSpPr>
          <p:cNvPr id="4" name="Slide Number Placeholder 3"/>
          <p:cNvSpPr>
            <a:spLocks noGrp="1"/>
          </p:cNvSpPr>
          <p:nvPr>
            <p:ph type="sldNum" sz="quarter" idx="10"/>
          </p:nvPr>
        </p:nvSpPr>
        <p:spPr/>
        <p:txBody>
          <a:bodyPr/>
          <a:lstStyle/>
          <a:p>
            <a:fld id="{7A92AD14-2777-3745-B66B-A8BAE52408A4}" type="slidenum">
              <a:rPr lang="en-US" smtClean="0"/>
              <a:t>22</a:t>
            </a:fld>
            <a:endParaRPr lang="en-US"/>
          </a:p>
        </p:txBody>
      </p:sp>
    </p:spTree>
    <p:extLst>
      <p:ext uri="{BB962C8B-B14F-4D97-AF65-F5344CB8AC3E}">
        <p14:creationId xmlns:p14="http://schemas.microsoft.com/office/powerpoint/2010/main" val="1478672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smtClean="0">
                <a:solidFill>
                  <a:schemeClr val="tx1"/>
                </a:solidFill>
                <a:effectLst/>
                <a:latin typeface="+mn-lt"/>
                <a:ea typeface="+mn-ea"/>
                <a:cs typeface="+mn-cs"/>
              </a:rPr>
              <a:t>Conditional subscriptions are so easy to use they only take one checkbox to turn on. </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Subscribe your </a:t>
            </a:r>
            <a:r>
              <a:rPr lang="en-US" sz="1200" b="0" i="0" kern="1200" baseline="0" dirty="0" err="1" smtClean="0">
                <a:solidFill>
                  <a:schemeClr val="tx1"/>
                </a:solidFill>
                <a:effectLst/>
                <a:latin typeface="+mn-lt"/>
                <a:ea typeface="+mn-ea"/>
                <a:cs typeface="+mn-cs"/>
              </a:rPr>
              <a:t>viz</a:t>
            </a:r>
            <a:r>
              <a:rPr lang="en-US" sz="1200" b="0" i="0" kern="1200" baseline="0" dirty="0" smtClean="0">
                <a:solidFill>
                  <a:schemeClr val="tx1"/>
                </a:solidFill>
                <a:effectLst/>
                <a:latin typeface="+mn-lt"/>
                <a:ea typeface="+mn-ea"/>
                <a:cs typeface="+mn-cs"/>
              </a:rPr>
              <a:t> to a schedule and click the “don’t send if view is empty” checkbox. When the subscription runs, if there’s data displayed on any worksheet in the </a:t>
            </a:r>
            <a:r>
              <a:rPr lang="en-US" sz="1200" b="0" i="0" kern="1200" baseline="0" dirty="0" err="1" smtClean="0">
                <a:solidFill>
                  <a:schemeClr val="tx1"/>
                </a:solidFill>
                <a:effectLst/>
                <a:latin typeface="+mn-lt"/>
                <a:ea typeface="+mn-ea"/>
                <a:cs typeface="+mn-cs"/>
              </a:rPr>
              <a:t>viz</a:t>
            </a:r>
            <a:r>
              <a:rPr lang="en-US" sz="1200" b="0" i="0" kern="1200" baseline="0" dirty="0" smtClean="0">
                <a:solidFill>
                  <a:schemeClr val="tx1"/>
                </a:solidFill>
                <a:effectLst/>
                <a:latin typeface="+mn-lt"/>
                <a:ea typeface="+mn-ea"/>
                <a:cs typeface="+mn-cs"/>
              </a:rPr>
              <a:t>, then Tableau will send an email.</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&gt; In this example, we’re measuring the patient flow in an emergency department. The model we’ve built generates a rating between 1 and 5 for the workload. </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&gt; Now, let’s say we want to send out the alert to hospital administrators on an hourly basis if the work load is 2.5 or greater. </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That way, administrators can be ready to mobilize additional staff, handle patient complaints due to increased wait times, etc. </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In this case, all we need to do in the view is add a filter for the workload measure.</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Note that Tableau is still displaying the worksheet title and has changed the time to “All.” But there is no data returned to the view itself, and that’s the important point. </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When Tableau Server runs the subscription, it will ignore this view. When the subscription does run, for example at 9PM, the resulting email looks like this:</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&gt; An image of the subscribed view that is hyperlinked back to the view, and a footer with some basic subscription information.</a:t>
            </a:r>
          </a:p>
        </p:txBody>
      </p:sp>
      <p:sp>
        <p:nvSpPr>
          <p:cNvPr id="4" name="Slide Number Placeholder 3"/>
          <p:cNvSpPr>
            <a:spLocks noGrp="1"/>
          </p:cNvSpPr>
          <p:nvPr>
            <p:ph type="sldNum" sz="quarter" idx="10"/>
          </p:nvPr>
        </p:nvSpPr>
        <p:spPr/>
        <p:txBody>
          <a:bodyPr/>
          <a:lstStyle/>
          <a:p>
            <a:fld id="{7A92AD14-2777-3745-B66B-A8BAE52408A4}" type="slidenum">
              <a:rPr lang="en-US" smtClean="0"/>
              <a:t>3</a:t>
            </a:fld>
            <a:endParaRPr lang="en-US"/>
          </a:p>
        </p:txBody>
      </p:sp>
    </p:spTree>
    <p:extLst>
      <p:ext uri="{BB962C8B-B14F-4D97-AF65-F5344CB8AC3E}">
        <p14:creationId xmlns:p14="http://schemas.microsoft.com/office/powerpoint/2010/main" val="1870805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Spatial File Connector</a:t>
            </a:r>
          </a:p>
          <a:p>
            <a:endParaRPr lang="en-US" b="1" dirty="0" smtClean="0"/>
          </a:p>
          <a:p>
            <a:r>
              <a:rPr lang="en-US" b="0" dirty="0" smtClean="0"/>
              <a:t>Working</a:t>
            </a:r>
            <a:r>
              <a:rPr lang="en-US" b="0" baseline="0" dirty="0" smtClean="0"/>
              <a:t> with spatial data isn’t a daily requirement for most of us, but this is an important feature that was released in Tableau 10.2.</a:t>
            </a:r>
          </a:p>
          <a:p>
            <a:endParaRPr lang="en-US" b="0" baseline="0" dirty="0" smtClean="0"/>
          </a:p>
          <a:p>
            <a:endParaRPr lang="en-US" b="0" dirty="0"/>
          </a:p>
        </p:txBody>
      </p:sp>
      <p:sp>
        <p:nvSpPr>
          <p:cNvPr id="4" name="Slide Number Placeholder 3"/>
          <p:cNvSpPr>
            <a:spLocks noGrp="1"/>
          </p:cNvSpPr>
          <p:nvPr>
            <p:ph type="sldNum" sz="quarter" idx="10"/>
          </p:nvPr>
        </p:nvSpPr>
        <p:spPr/>
        <p:txBody>
          <a:bodyPr/>
          <a:lstStyle/>
          <a:p>
            <a:fld id="{7A92AD14-2777-3745-B66B-A8BAE52408A4}" type="slidenum">
              <a:rPr lang="en-US" smtClean="0"/>
              <a:t>4</a:t>
            </a:fld>
            <a:endParaRPr lang="en-US"/>
          </a:p>
        </p:txBody>
      </p:sp>
    </p:spTree>
    <p:extLst>
      <p:ext uri="{BB962C8B-B14F-4D97-AF65-F5344CB8AC3E}">
        <p14:creationId xmlns:p14="http://schemas.microsoft.com/office/powerpoint/2010/main" val="1158306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In this example, we’ve</a:t>
            </a:r>
            <a:r>
              <a:rPr lang="en-US" sz="1200" b="0" i="0" kern="1200" baseline="0" dirty="0" smtClean="0">
                <a:solidFill>
                  <a:schemeClr val="tx1"/>
                </a:solidFill>
                <a:effectLst/>
                <a:latin typeface="+mn-lt"/>
                <a:ea typeface="+mn-ea"/>
                <a:cs typeface="+mn-cs"/>
              </a:rPr>
              <a:t> connected a shapefile </a:t>
            </a:r>
            <a:r>
              <a:rPr lang="en-US" sz="1200" b="0" i="0" kern="1200" dirty="0" smtClean="0">
                <a:solidFill>
                  <a:schemeClr val="tx1"/>
                </a:solidFill>
                <a:effectLst/>
                <a:latin typeface="+mn-lt"/>
                <a:ea typeface="+mn-ea"/>
                <a:cs typeface="+mn-cs"/>
              </a:rPr>
              <a:t>from the City of Philadelphia. The file includes demographic profile attributes by census tract</a:t>
            </a:r>
            <a:r>
              <a:rPr lang="en-US" sz="1200" b="0" i="0" kern="1200" baseline="0" dirty="0" smtClean="0">
                <a:solidFill>
                  <a:schemeClr val="tx1"/>
                </a:solidFill>
                <a:effectLst/>
                <a:latin typeface="+mn-lt"/>
                <a:ea typeface="+mn-ea"/>
                <a:cs typeface="+mn-cs"/>
              </a:rPr>
              <a:t> (basically subdivisions).</a:t>
            </a:r>
            <a:r>
              <a:rPr lang="en-US" sz="1200" b="0" i="0" kern="1200" dirty="0" smtClean="0">
                <a:solidFill>
                  <a:schemeClr val="tx1"/>
                </a:solidFill>
                <a:effectLst/>
                <a:latin typeface="+mn-lt"/>
                <a:ea typeface="+mn-ea"/>
                <a:cs typeface="+mn-cs"/>
              </a:rPr>
              <a:t>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&gt; From this file, we’ve picked the attribute we</a:t>
            </a:r>
            <a:r>
              <a:rPr lang="en-US" sz="1200" b="0" i="0" kern="1200" baseline="0" dirty="0" smtClean="0">
                <a:solidFill>
                  <a:schemeClr val="tx1"/>
                </a:solidFill>
                <a:effectLst/>
                <a:latin typeface="+mn-lt"/>
                <a:ea typeface="+mn-ea"/>
                <a:cs typeface="+mn-cs"/>
              </a:rPr>
              <a:t>’re </a:t>
            </a:r>
            <a:r>
              <a:rPr lang="en-US" sz="1200" b="0" i="0" kern="1200" dirty="0" smtClean="0">
                <a:solidFill>
                  <a:schemeClr val="tx1"/>
                </a:solidFill>
                <a:effectLst/>
                <a:latin typeface="+mn-lt"/>
                <a:ea typeface="+mn-ea"/>
                <a:cs typeface="+mn-cs"/>
              </a:rPr>
              <a:t>most interested in and simply dragged and dropped. Here is a </a:t>
            </a:r>
            <a:r>
              <a:rPr lang="en-US" sz="1200" b="0" i="0" kern="1200" dirty="0" err="1" smtClean="0">
                <a:solidFill>
                  <a:schemeClr val="tx1"/>
                </a:solidFill>
                <a:effectLst/>
                <a:latin typeface="+mn-lt"/>
                <a:ea typeface="+mn-ea"/>
                <a:cs typeface="+mn-cs"/>
              </a:rPr>
              <a:t>viz</a:t>
            </a:r>
            <a:r>
              <a:rPr lang="en-US" sz="1200" b="0" i="0" kern="1200" dirty="0" smtClean="0">
                <a:solidFill>
                  <a:schemeClr val="tx1"/>
                </a:solidFill>
                <a:effectLst/>
                <a:latin typeface="+mn-lt"/>
                <a:ea typeface="+mn-ea"/>
                <a:cs typeface="+mn-cs"/>
              </a:rPr>
              <a:t> of how many people carpool to work within the city.</a:t>
            </a:r>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A92AD14-2777-3745-B66B-A8BAE52408A4}" type="slidenum">
              <a:rPr lang="en-US" smtClean="0"/>
              <a:t>5</a:t>
            </a:fld>
            <a:endParaRPr lang="en-US"/>
          </a:p>
        </p:txBody>
      </p:sp>
    </p:spTree>
    <p:extLst>
      <p:ext uri="{BB962C8B-B14F-4D97-AF65-F5344CB8AC3E}">
        <p14:creationId xmlns:p14="http://schemas.microsoft.com/office/powerpoint/2010/main" val="1262640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Legend Per</a:t>
            </a:r>
            <a:r>
              <a:rPr lang="en-US" b="1" baseline="0" dirty="0" smtClean="0"/>
              <a:t> Measure</a:t>
            </a:r>
            <a:endParaRPr lang="en-US" b="1" dirty="0" smtClean="0"/>
          </a:p>
          <a:p>
            <a:endParaRPr lang="en-US" b="1" dirty="0" smtClean="0"/>
          </a:p>
          <a:p>
            <a:r>
              <a:rPr lang="en-US" b="0" baseline="0" dirty="0" smtClean="0"/>
              <a:t>The spatial file connector stole the show in Tableau 10.2, but the “legend per measure” feature will likely be more appealing to you all.</a:t>
            </a:r>
          </a:p>
        </p:txBody>
      </p:sp>
      <p:sp>
        <p:nvSpPr>
          <p:cNvPr id="4" name="Slide Number Placeholder 3"/>
          <p:cNvSpPr>
            <a:spLocks noGrp="1"/>
          </p:cNvSpPr>
          <p:nvPr>
            <p:ph type="sldNum" sz="quarter" idx="10"/>
          </p:nvPr>
        </p:nvSpPr>
        <p:spPr/>
        <p:txBody>
          <a:bodyPr/>
          <a:lstStyle/>
          <a:p>
            <a:fld id="{7A92AD14-2777-3745-B66B-A8BAE52408A4}" type="slidenum">
              <a:rPr lang="en-US" smtClean="0"/>
              <a:t>6</a:t>
            </a:fld>
            <a:endParaRPr lang="en-US"/>
          </a:p>
        </p:txBody>
      </p:sp>
    </p:spTree>
    <p:extLst>
      <p:ext uri="{BB962C8B-B14F-4D97-AF65-F5344CB8AC3E}">
        <p14:creationId xmlns:p14="http://schemas.microsoft.com/office/powerpoint/2010/main" val="958351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What this new feature entails is that you can now </a:t>
            </a:r>
            <a:r>
              <a:rPr lang="en-US" sz="1200" b="1" i="1" kern="1200" dirty="0" smtClean="0">
                <a:solidFill>
                  <a:schemeClr val="tx1"/>
                </a:solidFill>
                <a:effectLst/>
                <a:latin typeface="+mn-lt"/>
                <a:ea typeface="+mn-ea"/>
                <a:cs typeface="+mn-cs"/>
              </a:rPr>
              <a:t>create unique legends for each of the measures</a:t>
            </a:r>
            <a:r>
              <a:rPr lang="en-US" sz="1200" b="0" i="0" kern="1200" dirty="0" smtClean="0">
                <a:solidFill>
                  <a:schemeClr val="tx1"/>
                </a:solidFill>
                <a:effectLst/>
                <a:latin typeface="+mn-lt"/>
                <a:ea typeface="+mn-ea"/>
                <a:cs typeface="+mn-cs"/>
              </a:rPr>
              <a:t> you have in your view.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The first step to use </a:t>
            </a:r>
            <a:r>
              <a:rPr lang="en-US" sz="1200" b="0" i="1" kern="1200" dirty="0" smtClean="0">
                <a:solidFill>
                  <a:schemeClr val="tx1"/>
                </a:solidFill>
                <a:effectLst/>
                <a:latin typeface="+mn-lt"/>
                <a:ea typeface="+mn-ea"/>
                <a:cs typeface="+mn-cs"/>
              </a:rPr>
              <a:t>legends per measure</a:t>
            </a:r>
            <a:r>
              <a:rPr lang="en-US" sz="1200" b="0" i="0" kern="1200" dirty="0" smtClean="0">
                <a:solidFill>
                  <a:schemeClr val="tx1"/>
                </a:solidFill>
                <a:effectLst/>
                <a:latin typeface="+mn-lt"/>
                <a:ea typeface="+mn-ea"/>
                <a:cs typeface="+mn-cs"/>
              </a:rPr>
              <a:t> in Tableau is to set up a table that uses the </a:t>
            </a:r>
            <a:r>
              <a:rPr lang="en-US" sz="1200" b="1" i="0" kern="1200" dirty="0" smtClean="0">
                <a:solidFill>
                  <a:schemeClr val="tx1"/>
                </a:solidFill>
                <a:effectLst/>
                <a:latin typeface="+mn-lt"/>
                <a:ea typeface="+mn-ea"/>
                <a:cs typeface="+mn-cs"/>
              </a:rPr>
              <a:t>Measure Names </a:t>
            </a:r>
            <a:r>
              <a:rPr lang="en-US" sz="1200" b="0" i="0" kern="1200" dirty="0" smtClean="0">
                <a:solidFill>
                  <a:schemeClr val="tx1"/>
                </a:solidFill>
                <a:effectLst/>
                <a:latin typeface="+mn-lt"/>
                <a:ea typeface="+mn-ea"/>
                <a:cs typeface="+mn-cs"/>
              </a:rPr>
              <a:t>field.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Next, place the </a:t>
            </a:r>
            <a:r>
              <a:rPr lang="en-US" sz="1200" b="1" i="0" kern="1200" dirty="0" smtClean="0">
                <a:solidFill>
                  <a:schemeClr val="tx1"/>
                </a:solidFill>
                <a:effectLst/>
                <a:latin typeface="+mn-lt"/>
                <a:ea typeface="+mn-ea"/>
                <a:cs typeface="+mn-cs"/>
              </a:rPr>
              <a:t>Measure Values </a:t>
            </a:r>
            <a:r>
              <a:rPr lang="en-US" sz="1200" b="0" i="0" kern="1200" dirty="0" smtClean="0">
                <a:solidFill>
                  <a:schemeClr val="tx1"/>
                </a:solidFill>
                <a:effectLst/>
                <a:latin typeface="+mn-lt"/>
                <a:ea typeface="+mn-ea"/>
                <a:cs typeface="+mn-cs"/>
              </a:rPr>
              <a:t>field on the Color Marks Card. In the past, this would result in one color legend for the measure values, with the same colors being applied across the entire table of different measure names. Giving you what you see here.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&gt; With </a:t>
            </a:r>
            <a:r>
              <a:rPr lang="en-US" sz="1200" b="0" i="1" kern="1200" dirty="0" smtClean="0">
                <a:solidFill>
                  <a:schemeClr val="tx1"/>
                </a:solidFill>
                <a:effectLst/>
                <a:latin typeface="+mn-lt"/>
                <a:ea typeface="+mn-ea"/>
                <a:cs typeface="+mn-cs"/>
              </a:rPr>
              <a:t>legends per measure</a:t>
            </a:r>
            <a:r>
              <a:rPr lang="en-US" sz="1200" b="0" i="0" kern="1200" dirty="0" smtClean="0">
                <a:solidFill>
                  <a:schemeClr val="tx1"/>
                </a:solidFill>
                <a:effectLst/>
                <a:latin typeface="+mn-lt"/>
                <a:ea typeface="+mn-ea"/>
                <a:cs typeface="+mn-cs"/>
              </a:rPr>
              <a:t>, simply clicking on the Measure Values field on the Color Marks Card and choosing </a:t>
            </a:r>
            <a:r>
              <a:rPr lang="en-US" sz="1200" b="1" i="0" kern="1200" dirty="0" smtClean="0">
                <a:solidFill>
                  <a:schemeClr val="tx1"/>
                </a:solidFill>
                <a:effectLst/>
                <a:latin typeface="+mn-lt"/>
                <a:ea typeface="+mn-ea"/>
                <a:cs typeface="+mn-cs"/>
              </a:rPr>
              <a:t>Use Separate Legends </a:t>
            </a:r>
            <a:r>
              <a:rPr lang="en-US" sz="1200" b="0" i="0" kern="1200" dirty="0" smtClean="0">
                <a:solidFill>
                  <a:schemeClr val="tx1"/>
                </a:solidFill>
                <a:effectLst/>
                <a:latin typeface="+mn-lt"/>
                <a:ea typeface="+mn-ea"/>
                <a:cs typeface="+mn-cs"/>
              </a:rPr>
              <a:t>will result in independent legends for each measure in the table.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&gt; And</a:t>
            </a:r>
            <a:r>
              <a:rPr lang="en-US" b="0" baseline="0" dirty="0" smtClean="0"/>
              <a:t> </a:t>
            </a:r>
            <a:r>
              <a:rPr lang="en-US" sz="1200" b="0" i="0" kern="1200" dirty="0" smtClean="0">
                <a:solidFill>
                  <a:schemeClr val="tx1"/>
                </a:solidFill>
                <a:effectLst/>
                <a:latin typeface="+mn-lt"/>
                <a:ea typeface="+mn-ea"/>
                <a:cs typeface="+mn-cs"/>
              </a:rPr>
              <a:t>here is how the highlight table looks with </a:t>
            </a:r>
            <a:r>
              <a:rPr lang="en-US" sz="1200" b="0" i="1" kern="1200" dirty="0" smtClean="0">
                <a:solidFill>
                  <a:schemeClr val="tx1"/>
                </a:solidFill>
                <a:effectLst/>
                <a:latin typeface="+mn-lt"/>
                <a:ea typeface="+mn-ea"/>
                <a:cs typeface="+mn-cs"/>
              </a:rPr>
              <a:t>legends per measure</a:t>
            </a:r>
            <a:r>
              <a:rPr lang="en-US" sz="1200" b="0" i="0" kern="1200" dirty="0" smtClean="0">
                <a:solidFill>
                  <a:schemeClr val="tx1"/>
                </a:solidFill>
                <a:effectLst/>
                <a:latin typeface="+mn-lt"/>
                <a:ea typeface="+mn-ea"/>
                <a:cs typeface="+mn-cs"/>
              </a:rPr>
              <a:t> applied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You can also recombine the legends by clicking on the Measure Values field on the Color Marks Card again and choosing “Combine Legends”.</a:t>
            </a:r>
            <a:endParaRPr lang="en-US" b="0" dirty="0" smtClean="0"/>
          </a:p>
        </p:txBody>
      </p:sp>
      <p:sp>
        <p:nvSpPr>
          <p:cNvPr id="4" name="Slide Number Placeholder 3"/>
          <p:cNvSpPr>
            <a:spLocks noGrp="1"/>
          </p:cNvSpPr>
          <p:nvPr>
            <p:ph type="sldNum" sz="quarter" idx="10"/>
          </p:nvPr>
        </p:nvSpPr>
        <p:spPr/>
        <p:txBody>
          <a:bodyPr/>
          <a:lstStyle/>
          <a:p>
            <a:fld id="{7A92AD14-2777-3745-B66B-A8BAE52408A4}" type="slidenum">
              <a:rPr lang="en-US" smtClean="0"/>
              <a:t>7</a:t>
            </a:fld>
            <a:endParaRPr lang="en-US"/>
          </a:p>
        </p:txBody>
      </p:sp>
    </p:spTree>
    <p:extLst>
      <p:ext uri="{BB962C8B-B14F-4D97-AF65-F5344CB8AC3E}">
        <p14:creationId xmlns:p14="http://schemas.microsoft.com/office/powerpoint/2010/main" val="92545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Data Driven Alerts</a:t>
            </a:r>
          </a:p>
          <a:p>
            <a:endParaRPr lang="en-US" b="1" dirty="0" smtClean="0"/>
          </a:p>
          <a:p>
            <a:r>
              <a:rPr lang="en-US" sz="1200" b="0" i="0" kern="1200" dirty="0" smtClean="0">
                <a:solidFill>
                  <a:schemeClr val="tx1"/>
                </a:solidFill>
                <a:effectLst/>
                <a:latin typeface="+mn-lt"/>
                <a:ea typeface="+mn-ea"/>
                <a:cs typeface="+mn-cs"/>
              </a:rPr>
              <a:t>Tableau 10.3 brings a new level of self-service</a:t>
            </a:r>
            <a:r>
              <a:rPr lang="en-US" sz="1200" b="0" i="0" kern="1200" baseline="0" dirty="0" smtClean="0">
                <a:solidFill>
                  <a:schemeClr val="tx1"/>
                </a:solidFill>
                <a:effectLst/>
                <a:latin typeface="+mn-lt"/>
                <a:ea typeface="+mn-ea"/>
                <a:cs typeface="+mn-cs"/>
              </a:rPr>
              <a:t> to you. With data-driven alerts, </a:t>
            </a:r>
            <a:r>
              <a:rPr lang="en-US" sz="1200" b="0" i="0" kern="1200" dirty="0" smtClean="0">
                <a:solidFill>
                  <a:schemeClr val="tx1"/>
                </a:solidFill>
                <a:effectLst/>
                <a:latin typeface="+mn-lt"/>
                <a:ea typeface="+mn-ea"/>
                <a:cs typeface="+mn-cs"/>
              </a:rPr>
              <a:t>users can receive email when a mark crosses a visual threshold</a:t>
            </a:r>
            <a:r>
              <a:rPr lang="en-US" sz="1200" b="0" i="0" kern="1200" baseline="0" dirty="0" smtClean="0">
                <a:solidFill>
                  <a:schemeClr val="tx1"/>
                </a:solidFill>
                <a:effectLst/>
                <a:latin typeface="+mn-lt"/>
                <a:ea typeface="+mn-ea"/>
                <a:cs typeface="+mn-cs"/>
              </a:rPr>
              <a:t> in 3 easy steps.</a:t>
            </a: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A92AD14-2777-3745-B66B-A8BAE52408A4}" type="slidenum">
              <a:rPr lang="en-US" smtClean="0"/>
              <a:t>8</a:t>
            </a:fld>
            <a:endParaRPr lang="en-US"/>
          </a:p>
        </p:txBody>
      </p:sp>
    </p:spTree>
    <p:extLst>
      <p:ext uri="{BB962C8B-B14F-4D97-AF65-F5344CB8AC3E}">
        <p14:creationId xmlns:p14="http://schemas.microsoft.com/office/powerpoint/2010/main" val="683304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Select the axis you want to alert on.</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&gt; Click the </a:t>
            </a:r>
            <a:r>
              <a:rPr lang="en-US" sz="1200" b="1" i="0" kern="1200" dirty="0" smtClean="0">
                <a:solidFill>
                  <a:schemeClr val="tx1"/>
                </a:solidFill>
                <a:effectLst/>
                <a:latin typeface="+mn-lt"/>
                <a:ea typeface="+mn-ea"/>
                <a:cs typeface="+mn-cs"/>
              </a:rPr>
              <a:t>Alert</a:t>
            </a:r>
            <a:r>
              <a:rPr lang="en-US" sz="1200" b="0" i="0" kern="1200" dirty="0" smtClean="0">
                <a:solidFill>
                  <a:schemeClr val="tx1"/>
                </a:solidFill>
                <a:effectLst/>
                <a:latin typeface="+mn-lt"/>
                <a:ea typeface="+mn-ea"/>
                <a:cs typeface="+mn-cs"/>
              </a:rPr>
              <a:t> button in the toolbar.</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&gt; Choose the trigger condition and when to send it.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&gt; Alert owners can sign themselves and any other users up to receive alert emails in Tableau Server. Each recipient manages their own alert preferences with one click, directly from the email.</a:t>
            </a:r>
            <a:endParaRPr lang="en-US" b="0" dirty="0" smtClean="0"/>
          </a:p>
        </p:txBody>
      </p:sp>
      <p:sp>
        <p:nvSpPr>
          <p:cNvPr id="4" name="Slide Number Placeholder 3"/>
          <p:cNvSpPr>
            <a:spLocks noGrp="1"/>
          </p:cNvSpPr>
          <p:nvPr>
            <p:ph type="sldNum" sz="quarter" idx="10"/>
          </p:nvPr>
        </p:nvSpPr>
        <p:spPr/>
        <p:txBody>
          <a:bodyPr/>
          <a:lstStyle/>
          <a:p>
            <a:fld id="{7A92AD14-2777-3745-B66B-A8BAE52408A4}" type="slidenum">
              <a:rPr lang="en-US" smtClean="0"/>
              <a:t>9</a:t>
            </a:fld>
            <a:endParaRPr lang="en-US"/>
          </a:p>
        </p:txBody>
      </p:sp>
    </p:spTree>
    <p:extLst>
      <p:ext uri="{BB962C8B-B14F-4D97-AF65-F5344CB8AC3E}">
        <p14:creationId xmlns:p14="http://schemas.microsoft.com/office/powerpoint/2010/main" val="983643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136BB4-D9F4-CE4A-A476-141D03A1FE58}" type="datetimeFigureOut">
              <a:rPr lang="en-US" smtClean="0"/>
              <a:t>6/2/17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6DF0E-9FE1-E24C-8AB8-B9E919929477}" type="slidenum">
              <a:rPr lang="en-US" smtClean="0"/>
              <a:t>‹#›</a:t>
            </a:fld>
            <a:endParaRPr lang="en-US"/>
          </a:p>
        </p:txBody>
      </p:sp>
    </p:spTree>
    <p:extLst>
      <p:ext uri="{BB962C8B-B14F-4D97-AF65-F5344CB8AC3E}">
        <p14:creationId xmlns:p14="http://schemas.microsoft.com/office/powerpoint/2010/main" val="870988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136BB4-D9F4-CE4A-A476-141D03A1FE58}" type="datetimeFigureOut">
              <a:rPr lang="en-US" smtClean="0"/>
              <a:t>6/2/17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6DF0E-9FE1-E24C-8AB8-B9E919929477}" type="slidenum">
              <a:rPr lang="en-US" smtClean="0"/>
              <a:t>‹#›</a:t>
            </a:fld>
            <a:endParaRPr lang="en-US"/>
          </a:p>
        </p:txBody>
      </p:sp>
    </p:spTree>
    <p:extLst>
      <p:ext uri="{BB962C8B-B14F-4D97-AF65-F5344CB8AC3E}">
        <p14:creationId xmlns:p14="http://schemas.microsoft.com/office/powerpoint/2010/main" val="2071789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136BB4-D9F4-CE4A-A476-141D03A1FE58}" type="datetimeFigureOut">
              <a:rPr lang="en-US" smtClean="0"/>
              <a:t>6/2/17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6DF0E-9FE1-E24C-8AB8-B9E919929477}" type="slidenum">
              <a:rPr lang="en-US" smtClean="0"/>
              <a:t>‹#›</a:t>
            </a:fld>
            <a:endParaRPr lang="en-US"/>
          </a:p>
        </p:txBody>
      </p:sp>
    </p:spTree>
    <p:extLst>
      <p:ext uri="{BB962C8B-B14F-4D97-AF65-F5344CB8AC3E}">
        <p14:creationId xmlns:p14="http://schemas.microsoft.com/office/powerpoint/2010/main" val="1270963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136BB4-D9F4-CE4A-A476-141D03A1FE58}" type="datetimeFigureOut">
              <a:rPr lang="en-US" smtClean="0"/>
              <a:t>6/2/17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6DF0E-9FE1-E24C-8AB8-B9E919929477}" type="slidenum">
              <a:rPr lang="en-US" smtClean="0"/>
              <a:t>‹#›</a:t>
            </a:fld>
            <a:endParaRPr lang="en-US"/>
          </a:p>
        </p:txBody>
      </p:sp>
    </p:spTree>
    <p:extLst>
      <p:ext uri="{BB962C8B-B14F-4D97-AF65-F5344CB8AC3E}">
        <p14:creationId xmlns:p14="http://schemas.microsoft.com/office/powerpoint/2010/main" val="1459248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136BB4-D9F4-CE4A-A476-141D03A1FE58}" type="datetimeFigureOut">
              <a:rPr lang="en-US" smtClean="0"/>
              <a:t>6/2/17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6DF0E-9FE1-E24C-8AB8-B9E919929477}" type="slidenum">
              <a:rPr lang="en-US" smtClean="0"/>
              <a:t>‹#›</a:t>
            </a:fld>
            <a:endParaRPr lang="en-US"/>
          </a:p>
        </p:txBody>
      </p:sp>
    </p:spTree>
    <p:extLst>
      <p:ext uri="{BB962C8B-B14F-4D97-AF65-F5344CB8AC3E}">
        <p14:creationId xmlns:p14="http://schemas.microsoft.com/office/powerpoint/2010/main" val="1332038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6136BB4-D9F4-CE4A-A476-141D03A1FE58}" type="datetimeFigureOut">
              <a:rPr lang="en-US" smtClean="0"/>
              <a:t>6/2/17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6DF0E-9FE1-E24C-8AB8-B9E919929477}" type="slidenum">
              <a:rPr lang="en-US" smtClean="0"/>
              <a:t>‹#›</a:t>
            </a:fld>
            <a:endParaRPr lang="en-US"/>
          </a:p>
        </p:txBody>
      </p:sp>
    </p:spTree>
    <p:extLst>
      <p:ext uri="{BB962C8B-B14F-4D97-AF65-F5344CB8AC3E}">
        <p14:creationId xmlns:p14="http://schemas.microsoft.com/office/powerpoint/2010/main" val="58318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6136BB4-D9F4-CE4A-A476-141D03A1FE58}" type="datetimeFigureOut">
              <a:rPr lang="en-US" smtClean="0"/>
              <a:t>6/2/17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56DF0E-9FE1-E24C-8AB8-B9E919929477}" type="slidenum">
              <a:rPr lang="en-US" smtClean="0"/>
              <a:t>‹#›</a:t>
            </a:fld>
            <a:endParaRPr lang="en-US"/>
          </a:p>
        </p:txBody>
      </p:sp>
    </p:spTree>
    <p:extLst>
      <p:ext uri="{BB962C8B-B14F-4D97-AF65-F5344CB8AC3E}">
        <p14:creationId xmlns:p14="http://schemas.microsoft.com/office/powerpoint/2010/main" val="906536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136BB4-D9F4-CE4A-A476-141D03A1FE58}" type="datetimeFigureOut">
              <a:rPr lang="en-US" smtClean="0"/>
              <a:t>6/2/17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56DF0E-9FE1-E24C-8AB8-B9E919929477}" type="slidenum">
              <a:rPr lang="en-US" smtClean="0"/>
              <a:t>‹#›</a:t>
            </a:fld>
            <a:endParaRPr lang="en-US"/>
          </a:p>
        </p:txBody>
      </p:sp>
    </p:spTree>
    <p:extLst>
      <p:ext uri="{BB962C8B-B14F-4D97-AF65-F5344CB8AC3E}">
        <p14:creationId xmlns:p14="http://schemas.microsoft.com/office/powerpoint/2010/main" val="1916501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136BB4-D9F4-CE4A-A476-141D03A1FE58}" type="datetimeFigureOut">
              <a:rPr lang="en-US" smtClean="0"/>
              <a:t>6/2/17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56DF0E-9FE1-E24C-8AB8-B9E919929477}" type="slidenum">
              <a:rPr lang="en-US" smtClean="0"/>
              <a:t>‹#›</a:t>
            </a:fld>
            <a:endParaRPr lang="en-US"/>
          </a:p>
        </p:txBody>
      </p:sp>
    </p:spTree>
    <p:extLst>
      <p:ext uri="{BB962C8B-B14F-4D97-AF65-F5344CB8AC3E}">
        <p14:creationId xmlns:p14="http://schemas.microsoft.com/office/powerpoint/2010/main" val="535253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136BB4-D9F4-CE4A-A476-141D03A1FE58}" type="datetimeFigureOut">
              <a:rPr lang="en-US" smtClean="0"/>
              <a:t>6/2/17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6DF0E-9FE1-E24C-8AB8-B9E919929477}" type="slidenum">
              <a:rPr lang="en-US" smtClean="0"/>
              <a:t>‹#›</a:t>
            </a:fld>
            <a:endParaRPr lang="en-US"/>
          </a:p>
        </p:txBody>
      </p:sp>
    </p:spTree>
    <p:extLst>
      <p:ext uri="{BB962C8B-B14F-4D97-AF65-F5344CB8AC3E}">
        <p14:creationId xmlns:p14="http://schemas.microsoft.com/office/powerpoint/2010/main" val="202997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136BB4-D9F4-CE4A-A476-141D03A1FE58}" type="datetimeFigureOut">
              <a:rPr lang="en-US" smtClean="0"/>
              <a:t>6/2/17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6DF0E-9FE1-E24C-8AB8-B9E919929477}" type="slidenum">
              <a:rPr lang="en-US" smtClean="0"/>
              <a:t>‹#›</a:t>
            </a:fld>
            <a:endParaRPr lang="en-US"/>
          </a:p>
        </p:txBody>
      </p:sp>
    </p:spTree>
    <p:extLst>
      <p:ext uri="{BB962C8B-B14F-4D97-AF65-F5344CB8AC3E}">
        <p14:creationId xmlns:p14="http://schemas.microsoft.com/office/powerpoint/2010/main" val="157479980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136BB4-D9F4-CE4A-A476-141D03A1FE58}" type="datetimeFigureOut">
              <a:rPr lang="en-US" smtClean="0"/>
              <a:t>6/2/17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56DF0E-9FE1-E24C-8AB8-B9E919929477}" type="slidenum">
              <a:rPr lang="en-US" smtClean="0"/>
              <a:t>‹#›</a:t>
            </a:fld>
            <a:endParaRPr lang="en-US"/>
          </a:p>
        </p:txBody>
      </p:sp>
    </p:spTree>
    <p:extLst>
      <p:ext uri="{BB962C8B-B14F-4D97-AF65-F5344CB8AC3E}">
        <p14:creationId xmlns:p14="http://schemas.microsoft.com/office/powerpoint/2010/main" val="741391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7.tiff"/><Relationship Id="rId4" Type="http://schemas.openxmlformats.org/officeDocument/2006/relationships/image" Target="../media/image18.tiff"/><Relationship Id="rId5" Type="http://schemas.openxmlformats.org/officeDocument/2006/relationships/image" Target="../media/image19.tiff"/><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0.gif"/><Relationship Id="rId4" Type="http://schemas.openxmlformats.org/officeDocument/2006/relationships/image" Target="../media/image21.jp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3.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4.gif"/></Relationships>
</file>

<file path=ppt/slides/_rels/slide16.xml.rels><?xml version="1.0" encoding="UTF-8" standalone="yes"?>
<Relationships xmlns="http://schemas.openxmlformats.org/package/2006/relationships"><Relationship Id="rId3" Type="http://schemas.openxmlformats.org/officeDocument/2006/relationships/image" Target="../media/image20.gif"/><Relationship Id="rId4" Type="http://schemas.openxmlformats.org/officeDocument/2006/relationships/image" Target="../media/image25.jp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6.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7.tiff"/></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2.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3.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tiff"/></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tiff"/><Relationship Id="rId5" Type="http://schemas.openxmlformats.org/officeDocument/2006/relationships/image" Target="../media/image5.tiff"/><Relationship Id="rId6" Type="http://schemas.openxmlformats.org/officeDocument/2006/relationships/image" Target="../media/image6.tiff"/><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9.tiff"/><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1.tiff"/><Relationship Id="rId4" Type="http://schemas.openxmlformats.org/officeDocument/2006/relationships/image" Target="../media/image12.tif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4.tiff"/><Relationship Id="rId4" Type="http://schemas.openxmlformats.org/officeDocument/2006/relationships/image" Target="../media/image15.tif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56616"/>
            <a:ext cx="12192000" cy="8727440"/>
          </a:xfrm>
          <a:prstGeom prst="rect">
            <a:avLst/>
          </a:prstGeom>
        </p:spPr>
      </p:pic>
    </p:spTree>
    <p:extLst>
      <p:ext uri="{BB962C8B-B14F-4D97-AF65-F5344CB8AC3E}">
        <p14:creationId xmlns:p14="http://schemas.microsoft.com/office/powerpoint/2010/main" val="744390985"/>
      </p:ext>
    </p:extLst>
  </p:cSld>
  <p:clrMapOvr>
    <a:masterClrMapping/>
  </p:clrMapOvr>
  <p:transition spd="slow">
    <p:comb/>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61696"/>
            <a:ext cx="12192000" cy="8727440"/>
          </a:xfrm>
          <a:prstGeom prst="rect">
            <a:avLst/>
          </a:prstGeom>
        </p:spPr>
      </p:pic>
    </p:spTree>
    <p:extLst>
      <p:ext uri="{BB962C8B-B14F-4D97-AF65-F5344CB8AC3E}">
        <p14:creationId xmlns:p14="http://schemas.microsoft.com/office/powerpoint/2010/main" val="1578944167"/>
      </p:ext>
    </p:extLst>
  </p:cSld>
  <p:clrMapOvr>
    <a:masterClrMapping/>
  </p:clrMapOvr>
  <p:transition spd="slow">
    <p:comb/>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77049" y="564259"/>
            <a:ext cx="7837901" cy="545990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72554" y="332891"/>
            <a:ext cx="7842396" cy="5922643"/>
          </a:xfrm>
          <a:prstGeom prst="rect">
            <a:avLst/>
          </a:prstGeom>
        </p:spPr>
      </p:pic>
      <p:sp>
        <p:nvSpPr>
          <p:cNvPr id="8" name="Rectangle 7"/>
          <p:cNvSpPr/>
          <p:nvPr/>
        </p:nvSpPr>
        <p:spPr>
          <a:xfrm>
            <a:off x="2036064" y="3523488"/>
            <a:ext cx="4181856" cy="4511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528781" y="201763"/>
            <a:ext cx="7129942" cy="6454474"/>
          </a:xfrm>
          <a:prstGeom prst="rect">
            <a:avLst/>
          </a:prstGeom>
        </p:spPr>
      </p:pic>
      <p:sp>
        <p:nvSpPr>
          <p:cNvPr id="11" name="Rectangle 10"/>
          <p:cNvSpPr/>
          <p:nvPr/>
        </p:nvSpPr>
        <p:spPr>
          <a:xfrm>
            <a:off x="2528781" y="3261500"/>
            <a:ext cx="3567219" cy="18713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1728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1"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51432" y="1737360"/>
            <a:ext cx="9089136" cy="4544568"/>
          </a:xfrm>
          <a:prstGeom prst="rect">
            <a:avLst/>
          </a:prstGeom>
          <a:effectLst>
            <a:outerShdw blurRad="50800" dist="38100" dir="2700000" algn="tl" rotWithShape="0">
              <a:prstClr val="black">
                <a:alpha val="40000"/>
              </a:prstClr>
            </a:outerShdw>
          </a:effectLst>
        </p:spPr>
      </p:pic>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54076"/>
            <a:ext cx="12192000" cy="8727440"/>
          </a:xfrm>
          <a:prstGeom prst="rect">
            <a:avLst/>
          </a:prstGeom>
        </p:spPr>
      </p:pic>
    </p:spTree>
    <p:extLst>
      <p:ext uri="{BB962C8B-B14F-4D97-AF65-F5344CB8AC3E}">
        <p14:creationId xmlns:p14="http://schemas.microsoft.com/office/powerpoint/2010/main" val="656833670"/>
      </p:ext>
    </p:extLst>
  </p:cSld>
  <p:clrMapOvr>
    <a:masterClrMapping/>
  </p:clrMapOvr>
  <p:transition spd="slow">
    <p:comb/>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6800" y="282956"/>
            <a:ext cx="10058400" cy="6283499"/>
          </a:xfrm>
          <a:prstGeom prst="rect">
            <a:avLst/>
          </a:prstGeom>
        </p:spPr>
      </p:pic>
    </p:spTree>
    <p:extLst>
      <p:ext uri="{BB962C8B-B14F-4D97-AF65-F5344CB8AC3E}">
        <p14:creationId xmlns:p14="http://schemas.microsoft.com/office/powerpoint/2010/main" val="965568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74921" y="288036"/>
            <a:ext cx="10042158" cy="6281928"/>
          </a:xfrm>
          <a:prstGeom prst="rect">
            <a:avLst/>
          </a:prstGeom>
        </p:spPr>
      </p:pic>
    </p:spTree>
    <p:extLst>
      <p:ext uri="{BB962C8B-B14F-4D97-AF65-F5344CB8AC3E}">
        <p14:creationId xmlns:p14="http://schemas.microsoft.com/office/powerpoint/2010/main" val="4798771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39706" y="726216"/>
            <a:ext cx="7112588" cy="5405567"/>
          </a:xfrm>
          <a:prstGeom prst="rect">
            <a:avLst/>
          </a:prstGeom>
        </p:spPr>
      </p:pic>
    </p:spTree>
    <p:extLst>
      <p:ext uri="{BB962C8B-B14F-4D97-AF65-F5344CB8AC3E}">
        <p14:creationId xmlns:p14="http://schemas.microsoft.com/office/powerpoint/2010/main" val="511897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51432" y="1737360"/>
            <a:ext cx="9089136" cy="4544568"/>
          </a:xfrm>
          <a:prstGeom prst="rect">
            <a:avLst/>
          </a:prstGeom>
          <a:effectLst>
            <a:outerShdw blurRad="50800" dist="38100" dir="2700000" algn="tl" rotWithShape="0">
              <a:prstClr val="black">
                <a:alpha val="40000"/>
              </a:prstClr>
            </a:outerShdw>
          </a:effectLst>
        </p:spPr>
      </p:pic>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54076"/>
            <a:ext cx="12192000" cy="8727440"/>
          </a:xfrm>
          <a:prstGeom prst="rect">
            <a:avLst/>
          </a:prstGeom>
        </p:spPr>
      </p:pic>
    </p:spTree>
    <p:extLst>
      <p:ext uri="{BB962C8B-B14F-4D97-AF65-F5344CB8AC3E}">
        <p14:creationId xmlns:p14="http://schemas.microsoft.com/office/powerpoint/2010/main" val="2063492638"/>
      </p:ext>
    </p:extLst>
  </p:cSld>
  <p:clrMapOvr>
    <a:masterClrMapping/>
  </p:clrMapOvr>
  <p:transition spd="slow">
    <p:comb/>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79576" y="970788"/>
            <a:ext cx="9832848" cy="4916424"/>
          </a:xfrm>
          <a:prstGeom prst="rect">
            <a:avLst/>
          </a:prstGeom>
        </p:spPr>
      </p:pic>
    </p:spTree>
    <p:extLst>
      <p:ext uri="{BB962C8B-B14F-4D97-AF65-F5344CB8AC3E}">
        <p14:creationId xmlns:p14="http://schemas.microsoft.com/office/powerpoint/2010/main" val="1378182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79576" y="970788"/>
            <a:ext cx="9832848" cy="4916424"/>
          </a:xfrm>
          <a:prstGeom prst="rect">
            <a:avLst/>
          </a:prstGeom>
        </p:spPr>
      </p:pic>
    </p:spTree>
    <p:extLst>
      <p:ext uri="{BB962C8B-B14F-4D97-AF65-F5344CB8AC3E}">
        <p14:creationId xmlns:p14="http://schemas.microsoft.com/office/powerpoint/2010/main" val="1733135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656002" y="2499360"/>
            <a:ext cx="10879996" cy="1859280"/>
            <a:chOff x="1793830" y="1142725"/>
            <a:chExt cx="10879996" cy="1859280"/>
          </a:xfrm>
        </p:grpSpPr>
        <p:grpSp>
          <p:nvGrpSpPr>
            <p:cNvPr id="8" name="Group 7"/>
            <p:cNvGrpSpPr/>
            <p:nvPr/>
          </p:nvGrpSpPr>
          <p:grpSpPr>
            <a:xfrm>
              <a:off x="1793830" y="1713494"/>
              <a:ext cx="3821863" cy="723266"/>
              <a:chOff x="5870777" y="2695125"/>
              <a:chExt cx="4940935" cy="935044"/>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70777" y="2695125"/>
                <a:ext cx="1003047" cy="935044"/>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28204" y="2695125"/>
                <a:ext cx="3683508" cy="935044"/>
              </a:xfrm>
              <a:prstGeom prst="rect">
                <a:avLst/>
              </a:prstGeom>
            </p:spPr>
          </p:pic>
        </p:grpSp>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34162" y="1713493"/>
              <a:ext cx="3439664" cy="717743"/>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73940" y="1142725"/>
              <a:ext cx="2501975" cy="1859280"/>
            </a:xfrm>
            <a:prstGeom prst="rect">
              <a:avLst/>
            </a:prstGeom>
          </p:spPr>
        </p:pic>
      </p:grpSp>
    </p:spTree>
    <p:extLst>
      <p:ext uri="{BB962C8B-B14F-4D97-AF65-F5344CB8AC3E}">
        <p14:creationId xmlns:p14="http://schemas.microsoft.com/office/powerpoint/2010/main" val="1862351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559706" y="1174536"/>
            <a:ext cx="10599381" cy="4508927"/>
            <a:chOff x="-1" y="0"/>
            <a:chExt cx="10599381" cy="4508927"/>
          </a:xfrm>
        </p:grpSpPr>
        <p:sp>
          <p:nvSpPr>
            <p:cNvPr id="10" name="TextBox 9"/>
            <p:cNvSpPr txBox="1"/>
            <p:nvPr/>
          </p:nvSpPr>
          <p:spPr>
            <a:xfrm>
              <a:off x="-1" y="0"/>
              <a:ext cx="1896673" cy="4508927"/>
            </a:xfrm>
            <a:prstGeom prst="rect">
              <a:avLst/>
            </a:prstGeom>
            <a:noFill/>
          </p:spPr>
          <p:txBody>
            <a:bodyPr wrap="none" rtlCol="0">
              <a:spAutoFit/>
            </a:bodyPr>
            <a:lstStyle/>
            <a:p>
              <a:r>
                <a:rPr lang="en-US" sz="28700" dirty="0" smtClean="0">
                  <a:solidFill>
                    <a:schemeClr val="bg1">
                      <a:lumMod val="85000"/>
                    </a:schemeClr>
                  </a:solidFill>
                  <a:latin typeface="BentonSans" charset="0"/>
                  <a:ea typeface="BentonSans" charset="0"/>
                  <a:cs typeface="BentonSans" charset="0"/>
                </a:rPr>
                <a:t>“</a:t>
              </a:r>
              <a:endParaRPr lang="en-US" sz="28700" dirty="0">
                <a:solidFill>
                  <a:schemeClr val="bg1">
                    <a:lumMod val="85000"/>
                  </a:schemeClr>
                </a:solidFill>
                <a:latin typeface="BentonSans" charset="0"/>
                <a:ea typeface="BentonSans" charset="0"/>
                <a:cs typeface="BentonSans" charset="0"/>
              </a:endParaRPr>
            </a:p>
          </p:txBody>
        </p:sp>
        <p:sp>
          <p:nvSpPr>
            <p:cNvPr id="9" name="TextBox 8"/>
            <p:cNvSpPr txBox="1"/>
            <p:nvPr/>
          </p:nvSpPr>
          <p:spPr>
            <a:xfrm>
              <a:off x="1152563" y="1121664"/>
              <a:ext cx="9446817" cy="1754326"/>
            </a:xfrm>
            <a:prstGeom prst="rect">
              <a:avLst/>
            </a:prstGeom>
            <a:noFill/>
          </p:spPr>
          <p:txBody>
            <a:bodyPr wrap="none" rtlCol="0">
              <a:spAutoFit/>
            </a:bodyPr>
            <a:lstStyle/>
            <a:p>
              <a:r>
                <a:rPr lang="en-US" sz="3600" dirty="0" smtClean="0">
                  <a:latin typeface="Muli" charset="0"/>
                  <a:ea typeface="Muli" charset="0"/>
                  <a:cs typeface="Muli" charset="0"/>
                </a:rPr>
                <a:t>How can I get automatically notified when</a:t>
              </a:r>
            </a:p>
            <a:p>
              <a:r>
                <a:rPr lang="en-US" sz="3600" dirty="0" smtClean="0">
                  <a:latin typeface="Muli" charset="0"/>
                  <a:ea typeface="Muli" charset="0"/>
                  <a:cs typeface="Muli" charset="0"/>
                </a:rPr>
                <a:t>enrollment for my college increases by a </a:t>
              </a:r>
            </a:p>
            <a:p>
              <a:r>
                <a:rPr lang="en-US" sz="3600" dirty="0" smtClean="0">
                  <a:latin typeface="Muli" charset="0"/>
                  <a:ea typeface="Muli" charset="0"/>
                  <a:cs typeface="Muli" charset="0"/>
                </a:rPr>
                <a:t>particular percentage?</a:t>
              </a:r>
              <a:endParaRPr lang="en-US" sz="3600" dirty="0">
                <a:latin typeface="Muli" charset="0"/>
                <a:ea typeface="Muli" charset="0"/>
                <a:cs typeface="Muli" charset="0"/>
              </a:endParaRPr>
            </a:p>
          </p:txBody>
        </p:sp>
      </p:grpSp>
      <p:grpSp>
        <p:nvGrpSpPr>
          <p:cNvPr id="13" name="Group 12"/>
          <p:cNvGrpSpPr/>
          <p:nvPr/>
        </p:nvGrpSpPr>
        <p:grpSpPr>
          <a:xfrm>
            <a:off x="559706" y="1162343"/>
            <a:ext cx="11072587" cy="4508927"/>
            <a:chOff x="-389005" y="2872812"/>
            <a:chExt cx="11072587" cy="4508927"/>
          </a:xfrm>
        </p:grpSpPr>
        <p:sp>
          <p:nvSpPr>
            <p:cNvPr id="14" name="TextBox 13"/>
            <p:cNvSpPr txBox="1"/>
            <p:nvPr/>
          </p:nvSpPr>
          <p:spPr>
            <a:xfrm>
              <a:off x="-389005" y="2872812"/>
              <a:ext cx="1896673" cy="4508927"/>
            </a:xfrm>
            <a:prstGeom prst="rect">
              <a:avLst/>
            </a:prstGeom>
            <a:noFill/>
          </p:spPr>
          <p:txBody>
            <a:bodyPr wrap="none" rtlCol="0">
              <a:spAutoFit/>
            </a:bodyPr>
            <a:lstStyle/>
            <a:p>
              <a:r>
                <a:rPr lang="en-US" sz="28700" dirty="0" smtClean="0">
                  <a:solidFill>
                    <a:schemeClr val="bg1">
                      <a:lumMod val="85000"/>
                    </a:schemeClr>
                  </a:solidFill>
                  <a:latin typeface="BentonSans" charset="0"/>
                  <a:ea typeface="BentonSans" charset="0"/>
                  <a:cs typeface="BentonSans" charset="0"/>
                </a:rPr>
                <a:t>“</a:t>
              </a:r>
              <a:endParaRPr lang="en-US" sz="28700" dirty="0">
                <a:solidFill>
                  <a:schemeClr val="bg1">
                    <a:lumMod val="85000"/>
                  </a:schemeClr>
                </a:solidFill>
                <a:latin typeface="BentonSans" charset="0"/>
                <a:ea typeface="BentonSans" charset="0"/>
                <a:cs typeface="BentonSans" charset="0"/>
              </a:endParaRPr>
            </a:p>
          </p:txBody>
        </p:sp>
        <p:sp>
          <p:nvSpPr>
            <p:cNvPr id="15" name="TextBox 14"/>
            <p:cNvSpPr txBox="1"/>
            <p:nvPr/>
          </p:nvSpPr>
          <p:spPr>
            <a:xfrm>
              <a:off x="763559" y="4015060"/>
              <a:ext cx="9920023" cy="1200329"/>
            </a:xfrm>
            <a:prstGeom prst="rect">
              <a:avLst/>
            </a:prstGeom>
            <a:noFill/>
          </p:spPr>
          <p:txBody>
            <a:bodyPr wrap="none" rtlCol="0">
              <a:spAutoFit/>
            </a:bodyPr>
            <a:lstStyle/>
            <a:p>
              <a:r>
                <a:rPr lang="en-US" sz="3600" dirty="0" smtClean="0">
                  <a:latin typeface="Muli" charset="0"/>
                  <a:ea typeface="Muli" charset="0"/>
                  <a:cs typeface="Muli" charset="0"/>
                </a:rPr>
                <a:t>How can I get alerted whenever the average</a:t>
              </a:r>
            </a:p>
            <a:p>
              <a:r>
                <a:rPr lang="en-US" sz="3600" dirty="0" smtClean="0">
                  <a:latin typeface="Muli" charset="0"/>
                  <a:ea typeface="Muli" charset="0"/>
                  <a:cs typeface="Muli" charset="0"/>
                </a:rPr>
                <a:t>GPA for a class drops below a threshold?</a:t>
              </a:r>
              <a:endParaRPr lang="en-US" sz="3600" dirty="0">
                <a:latin typeface="Muli" charset="0"/>
                <a:ea typeface="Muli" charset="0"/>
                <a:cs typeface="Muli" charset="0"/>
              </a:endParaRPr>
            </a:p>
          </p:txBody>
        </p:sp>
      </p:grpSp>
      <p:pic>
        <p:nvPicPr>
          <p:cNvPr id="17" name="Picture 1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13194"/>
            <a:ext cx="12192000" cy="8727440"/>
          </a:xfrm>
          <a:prstGeom prst="rect">
            <a:avLst/>
          </a:prstGeom>
        </p:spPr>
      </p:pic>
    </p:spTree>
    <p:extLst>
      <p:ext uri="{BB962C8B-B14F-4D97-AF65-F5344CB8AC3E}">
        <p14:creationId xmlns:p14="http://schemas.microsoft.com/office/powerpoint/2010/main" val="499798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par>
                                <p:cTn id="16" presetID="15"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1000" fill="hold"/>
                                        <p:tgtEl>
                                          <p:spTgt spid="17"/>
                                        </p:tgtEl>
                                        <p:attrNameLst>
                                          <p:attrName>ppt_w</p:attrName>
                                        </p:attrNameLst>
                                      </p:cBhvr>
                                      <p:tavLst>
                                        <p:tav tm="0">
                                          <p:val>
                                            <p:fltVal val="0"/>
                                          </p:val>
                                        </p:tav>
                                        <p:tav tm="100000">
                                          <p:val>
                                            <p:strVal val="#ppt_w"/>
                                          </p:val>
                                        </p:tav>
                                      </p:tavLst>
                                    </p:anim>
                                    <p:anim calcmode="lin" valueType="num">
                                      <p:cBhvr>
                                        <p:cTn id="19" dur="1000" fill="hold"/>
                                        <p:tgtEl>
                                          <p:spTgt spid="17"/>
                                        </p:tgtEl>
                                        <p:attrNameLst>
                                          <p:attrName>ppt_h</p:attrName>
                                        </p:attrNameLst>
                                      </p:cBhvr>
                                      <p:tavLst>
                                        <p:tav tm="0">
                                          <p:val>
                                            <p:fltVal val="0"/>
                                          </p:val>
                                        </p:tav>
                                        <p:tav tm="100000">
                                          <p:val>
                                            <p:strVal val="#ppt_h"/>
                                          </p:val>
                                        </p:tav>
                                      </p:tavLst>
                                    </p:anim>
                                    <p:anim calcmode="lin" valueType="num">
                                      <p:cBhvr>
                                        <p:cTn id="20"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1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79576" y="970788"/>
            <a:ext cx="9832848" cy="4916424"/>
          </a:xfrm>
          <a:prstGeom prst="rect">
            <a:avLst/>
          </a:prstGeom>
        </p:spPr>
      </p:pic>
      <p:sp>
        <p:nvSpPr>
          <p:cNvPr id="5" name="Rectangle 4"/>
          <p:cNvSpPr/>
          <p:nvPr/>
        </p:nvSpPr>
        <p:spPr>
          <a:xfrm>
            <a:off x="5674317" y="5084064"/>
            <a:ext cx="2201715" cy="2438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8830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0" y="1748135"/>
            <a:ext cx="6096000" cy="1261884"/>
          </a:xfrm>
          <a:prstGeom prst="rect">
            <a:avLst/>
          </a:prstGeom>
        </p:spPr>
        <p:txBody>
          <a:bodyPr>
            <a:spAutoFit/>
          </a:bodyPr>
          <a:lstStyle/>
          <a:p>
            <a:pPr algn="ctr" fontAlgn="ctr"/>
            <a:r>
              <a:rPr lang="en-US" sz="6000" dirty="0" err="1">
                <a:solidFill>
                  <a:srgbClr val="3B3E41"/>
                </a:solidFill>
                <a:latin typeface="Playfair Display" charset="0"/>
              </a:rPr>
              <a:t>autosave</a:t>
            </a:r>
            <a:endParaRPr lang="en-US" sz="6000" dirty="0">
              <a:solidFill>
                <a:srgbClr val="3B3E41"/>
              </a:solidFill>
              <a:latin typeface="Playfair Display" charset="0"/>
            </a:endParaRPr>
          </a:p>
          <a:p>
            <a:pPr algn="ctr"/>
            <a:r>
              <a:rPr lang="en-US" sz="1600" dirty="0" smtClean="0">
                <a:solidFill>
                  <a:srgbClr val="2C2A29"/>
                </a:solidFill>
                <a:latin typeface="Open Sans Light" charset="0"/>
                <a:ea typeface="Open Sans Light" charset="0"/>
                <a:cs typeface="Open Sans Light" charset="0"/>
              </a:rPr>
              <a:t>noun</a:t>
            </a:r>
            <a:r>
              <a:rPr lang="en-US" sz="1600" dirty="0">
                <a:solidFill>
                  <a:srgbClr val="2C2A29"/>
                </a:solidFill>
                <a:latin typeface="Open Sans Light" charset="0"/>
                <a:ea typeface="Open Sans Light" charset="0"/>
                <a:cs typeface="Open Sans Light" charset="0"/>
              </a:rPr>
              <a:t>  </a:t>
            </a:r>
            <a:r>
              <a:rPr lang="en-US" sz="1600" dirty="0" smtClean="0">
                <a:solidFill>
                  <a:srgbClr val="2C2A29"/>
                </a:solidFill>
                <a:latin typeface="Open Sans Light" charset="0"/>
                <a:ea typeface="Open Sans Light" charset="0"/>
                <a:cs typeface="Open Sans Light" charset="0"/>
              </a:rPr>
              <a:t>| </a:t>
            </a:r>
            <a:r>
              <a:rPr lang="en-US" sz="1600" dirty="0" err="1" smtClean="0">
                <a:solidFill>
                  <a:srgbClr val="2C2A29"/>
                </a:solidFill>
                <a:latin typeface="Open Sans Light" charset="0"/>
                <a:ea typeface="Open Sans Light" charset="0"/>
                <a:cs typeface="Open Sans Light" charset="0"/>
              </a:rPr>
              <a:t>au·to·save</a:t>
            </a:r>
            <a:r>
              <a:rPr lang="en-US" sz="1600" dirty="0" smtClean="0">
                <a:solidFill>
                  <a:srgbClr val="2C2A29"/>
                </a:solidFill>
                <a:latin typeface="Open Sans Light" charset="0"/>
                <a:ea typeface="Open Sans Light" charset="0"/>
                <a:cs typeface="Open Sans Light" charset="0"/>
              </a:rPr>
              <a:t>	| \</a:t>
            </a:r>
            <a:r>
              <a:rPr lang="en-US" sz="1600" dirty="0">
                <a:solidFill>
                  <a:srgbClr val="2C2A29"/>
                </a:solidFill>
                <a:latin typeface="Open Sans Light" charset="0"/>
                <a:ea typeface="Open Sans Light" charset="0"/>
                <a:cs typeface="Open Sans Light" charset="0"/>
              </a:rPr>
              <a:t>ˈȯ-</a:t>
            </a:r>
            <a:r>
              <a:rPr lang="en-US" sz="1600" dirty="0" err="1">
                <a:solidFill>
                  <a:srgbClr val="2C2A29"/>
                </a:solidFill>
                <a:latin typeface="Open Sans Light" charset="0"/>
                <a:ea typeface="Open Sans Light" charset="0"/>
                <a:cs typeface="Open Sans Light" charset="0"/>
              </a:rPr>
              <a:t>tō</a:t>
            </a:r>
            <a:r>
              <a:rPr lang="en-US" sz="1600" dirty="0">
                <a:solidFill>
                  <a:srgbClr val="2C2A29"/>
                </a:solidFill>
                <a:latin typeface="Open Sans Light" charset="0"/>
                <a:ea typeface="Open Sans Light" charset="0"/>
                <a:cs typeface="Open Sans Light" charset="0"/>
              </a:rPr>
              <a:t>-ˌ</a:t>
            </a:r>
            <a:r>
              <a:rPr lang="en-US" sz="1600" dirty="0" err="1">
                <a:solidFill>
                  <a:srgbClr val="2C2A29"/>
                </a:solidFill>
                <a:latin typeface="Open Sans Light" charset="0"/>
                <a:ea typeface="Open Sans Light" charset="0"/>
                <a:cs typeface="Open Sans Light" charset="0"/>
              </a:rPr>
              <a:t>sāv</a:t>
            </a:r>
            <a:r>
              <a:rPr lang="en-US" sz="1600" dirty="0">
                <a:solidFill>
                  <a:srgbClr val="2C2A29"/>
                </a:solidFill>
                <a:latin typeface="Open Sans Light" charset="0"/>
                <a:ea typeface="Open Sans Light" charset="0"/>
                <a:cs typeface="Open Sans Light" charset="0"/>
              </a:rPr>
              <a:t>\</a:t>
            </a:r>
            <a:endParaRPr lang="en-US" sz="1600" dirty="0">
              <a:solidFill>
                <a:srgbClr val="2C2A29"/>
              </a:solidFill>
              <a:effectLst/>
              <a:latin typeface="Open Sans Light" charset="0"/>
              <a:ea typeface="Open Sans Light" charset="0"/>
              <a:cs typeface="Open Sans Light" charset="0"/>
            </a:endParaRPr>
          </a:p>
        </p:txBody>
      </p:sp>
      <p:sp>
        <p:nvSpPr>
          <p:cNvPr id="2" name="Rectangle 1"/>
          <p:cNvSpPr/>
          <p:nvPr/>
        </p:nvSpPr>
        <p:spPr>
          <a:xfrm>
            <a:off x="2200656" y="3429000"/>
            <a:ext cx="7790688" cy="646331"/>
          </a:xfrm>
          <a:prstGeom prst="rect">
            <a:avLst/>
          </a:prstGeom>
        </p:spPr>
        <p:txBody>
          <a:bodyPr wrap="square">
            <a:spAutoFit/>
          </a:bodyPr>
          <a:lstStyle/>
          <a:p>
            <a:pPr algn="ctr"/>
            <a:r>
              <a:rPr lang="en-US" dirty="0">
                <a:solidFill>
                  <a:srgbClr val="2C2A29"/>
                </a:solidFill>
                <a:latin typeface="Open Sans Light" charset="0"/>
                <a:ea typeface="Open Sans Light" charset="0"/>
                <a:cs typeface="Open Sans Light" charset="0"/>
              </a:rPr>
              <a:t>a function of a computer program (such as a word processor or spreadsheet) that automatically saves an open file at regular intervals</a:t>
            </a:r>
          </a:p>
        </p:txBody>
      </p:sp>
    </p:spTree>
    <p:extLst>
      <p:ext uri="{BB962C8B-B14F-4D97-AF65-F5344CB8AC3E}">
        <p14:creationId xmlns:p14="http://schemas.microsoft.com/office/powerpoint/2010/main" val="213056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79576" y="970788"/>
            <a:ext cx="9832848" cy="4916424"/>
          </a:xfrm>
          <a:prstGeom prst="rect">
            <a:avLst/>
          </a:prstGeom>
        </p:spPr>
      </p:pic>
    </p:spTree>
    <p:extLst>
      <p:ext uri="{BB962C8B-B14F-4D97-AF65-F5344CB8AC3E}">
        <p14:creationId xmlns:p14="http://schemas.microsoft.com/office/powerpoint/2010/main" val="151882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alphaModFix amt="3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Box 3"/>
          <p:cNvSpPr txBox="1"/>
          <p:nvPr/>
        </p:nvSpPr>
        <p:spPr>
          <a:xfrm>
            <a:off x="2337214" y="2504554"/>
            <a:ext cx="7517571" cy="830997"/>
          </a:xfrm>
          <a:prstGeom prst="rect">
            <a:avLst/>
          </a:prstGeom>
          <a:noFill/>
        </p:spPr>
        <p:txBody>
          <a:bodyPr wrap="none" rtlCol="0">
            <a:spAutoFit/>
          </a:bodyPr>
          <a:lstStyle/>
          <a:p>
            <a:pPr algn="ctr"/>
            <a:r>
              <a:rPr lang="en-US" sz="4800" dirty="0" smtClean="0">
                <a:latin typeface="Lora" charset="0"/>
                <a:ea typeface="Lora" charset="0"/>
                <a:cs typeface="Lora" charset="0"/>
              </a:rPr>
              <a:t>When are we upgrading?</a:t>
            </a:r>
            <a:endParaRPr lang="en-US" sz="4800" dirty="0">
              <a:latin typeface="Lora" charset="0"/>
              <a:ea typeface="Lora" charset="0"/>
              <a:cs typeface="Lora" charset="0"/>
            </a:endParaRPr>
          </a:p>
        </p:txBody>
      </p:sp>
      <p:sp>
        <p:nvSpPr>
          <p:cNvPr id="5" name="TextBox 4"/>
          <p:cNvSpPr txBox="1"/>
          <p:nvPr/>
        </p:nvSpPr>
        <p:spPr>
          <a:xfrm>
            <a:off x="4940875" y="3522449"/>
            <a:ext cx="2310248" cy="830997"/>
          </a:xfrm>
          <a:prstGeom prst="rect">
            <a:avLst/>
          </a:prstGeom>
          <a:noFill/>
        </p:spPr>
        <p:txBody>
          <a:bodyPr wrap="none" rtlCol="0">
            <a:spAutoFit/>
          </a:bodyPr>
          <a:lstStyle/>
          <a:p>
            <a:pPr algn="ctr"/>
            <a:r>
              <a:rPr lang="en-US" sz="4800" b="1" spc="-150" dirty="0" smtClean="0">
                <a:solidFill>
                  <a:srgbClr val="0033A0"/>
                </a:solidFill>
                <a:latin typeface="Muli" charset="0"/>
                <a:ea typeface="Muli" charset="0"/>
                <a:cs typeface="Muli" charset="0"/>
              </a:rPr>
              <a:t>June 15</a:t>
            </a:r>
            <a:endParaRPr lang="en-US" sz="4800" b="1" spc="-150" dirty="0">
              <a:solidFill>
                <a:srgbClr val="0033A0"/>
              </a:solidFill>
              <a:latin typeface="Muli" charset="0"/>
              <a:ea typeface="Muli" charset="0"/>
              <a:cs typeface="Muli" charset="0"/>
            </a:endParaRPr>
          </a:p>
        </p:txBody>
      </p:sp>
    </p:spTree>
    <p:extLst>
      <p:ext uri="{BB962C8B-B14F-4D97-AF65-F5344CB8AC3E}">
        <p14:creationId xmlns:p14="http://schemas.microsoft.com/office/powerpoint/2010/main" val="372167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32965" y="1335024"/>
            <a:ext cx="2726070" cy="418795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336974" y="1237488"/>
            <a:ext cx="7518051" cy="438302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336973" y="1237488"/>
            <a:ext cx="7518051" cy="4443168"/>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36973" y="655320"/>
            <a:ext cx="7522661" cy="5547360"/>
          </a:xfrm>
          <a:prstGeom prst="rect">
            <a:avLst/>
          </a:prstGeom>
        </p:spPr>
      </p:pic>
    </p:spTree>
    <p:extLst>
      <p:ext uri="{BB962C8B-B14F-4D97-AF65-F5344CB8AC3E}">
        <p14:creationId xmlns:p14="http://schemas.microsoft.com/office/powerpoint/2010/main" val="18934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53568"/>
            <a:ext cx="12192000" cy="8727440"/>
          </a:xfrm>
          <a:prstGeom prst="rect">
            <a:avLst/>
          </a:prstGeom>
        </p:spPr>
      </p:pic>
    </p:spTree>
    <p:extLst>
      <p:ext uri="{BB962C8B-B14F-4D97-AF65-F5344CB8AC3E}">
        <p14:creationId xmlns:p14="http://schemas.microsoft.com/office/powerpoint/2010/main" val="1063908321"/>
      </p:ext>
    </p:extLst>
  </p:cSld>
  <p:clrMapOvr>
    <a:masterClrMapping/>
  </p:clrMapOvr>
  <p:transition spd="slow">
    <p:comb/>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89566" y="867845"/>
            <a:ext cx="8212865" cy="512231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98034" y="149491"/>
            <a:ext cx="6795927" cy="6559017"/>
          </a:xfrm>
          <a:prstGeom prst="rect">
            <a:avLst/>
          </a:prstGeom>
        </p:spPr>
      </p:pic>
    </p:spTree>
    <p:extLst>
      <p:ext uri="{BB962C8B-B14F-4D97-AF65-F5344CB8AC3E}">
        <p14:creationId xmlns:p14="http://schemas.microsoft.com/office/powerpoint/2010/main" val="1435095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61696"/>
            <a:ext cx="12192000" cy="8727440"/>
          </a:xfrm>
          <a:prstGeom prst="rect">
            <a:avLst/>
          </a:prstGeom>
        </p:spPr>
      </p:pic>
    </p:spTree>
    <p:extLst>
      <p:ext uri="{BB962C8B-B14F-4D97-AF65-F5344CB8AC3E}">
        <p14:creationId xmlns:p14="http://schemas.microsoft.com/office/powerpoint/2010/main" val="474862116"/>
      </p:ext>
    </p:extLst>
  </p:cSld>
  <p:clrMapOvr>
    <a:masterClrMapping/>
  </p:clrMapOvr>
  <p:transition spd="slow">
    <p:comb/>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48246" y="975193"/>
            <a:ext cx="8491459" cy="485377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52295" y="975193"/>
            <a:ext cx="8487410" cy="4907614"/>
          </a:xfrm>
          <a:prstGeom prst="rect">
            <a:avLst/>
          </a:prstGeom>
        </p:spPr>
      </p:pic>
      <p:sp>
        <p:nvSpPr>
          <p:cNvPr id="7" name="Rectangle 6"/>
          <p:cNvSpPr/>
          <p:nvPr/>
        </p:nvSpPr>
        <p:spPr>
          <a:xfrm>
            <a:off x="2121408" y="4072128"/>
            <a:ext cx="1840992" cy="26645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509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10" presetClass="exit" presetSubtype="0" fill="hold" grpId="1" nodeType="with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61696"/>
            <a:ext cx="12192000" cy="8727440"/>
          </a:xfrm>
          <a:prstGeom prst="rect">
            <a:avLst/>
          </a:prstGeom>
        </p:spPr>
      </p:pic>
    </p:spTree>
    <p:extLst>
      <p:ext uri="{BB962C8B-B14F-4D97-AF65-F5344CB8AC3E}">
        <p14:creationId xmlns:p14="http://schemas.microsoft.com/office/powerpoint/2010/main" val="1771998960"/>
      </p:ext>
    </p:extLst>
  </p:cSld>
  <p:clrMapOvr>
    <a:masterClrMapping/>
  </p:clrMapOvr>
  <p:transition spd="slow">
    <p:comb/>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69145" y="1001268"/>
            <a:ext cx="8453710" cy="4855464"/>
          </a:xfrm>
          <a:prstGeom prst="rect">
            <a:avLst/>
          </a:prstGeom>
        </p:spPr>
      </p:pic>
      <p:sp>
        <p:nvSpPr>
          <p:cNvPr id="8" name="Rectangle 7"/>
          <p:cNvSpPr/>
          <p:nvPr/>
        </p:nvSpPr>
        <p:spPr>
          <a:xfrm>
            <a:off x="7144512" y="1316736"/>
            <a:ext cx="682752" cy="2804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170176" y="2304288"/>
            <a:ext cx="3535680" cy="32308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69145" y="1187683"/>
            <a:ext cx="8453710" cy="4482634"/>
          </a:xfrm>
          <a:prstGeom prst="rect">
            <a:avLst/>
          </a:prstGeom>
        </p:spPr>
      </p:pic>
    </p:spTree>
    <p:extLst>
      <p:ext uri="{BB962C8B-B14F-4D97-AF65-F5344CB8AC3E}">
        <p14:creationId xmlns:p14="http://schemas.microsoft.com/office/powerpoint/2010/main" val="1932627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821</TotalTime>
  <Words>1265</Words>
  <Application>Microsoft Macintosh PowerPoint</Application>
  <PresentationFormat>Widescreen</PresentationFormat>
  <Paragraphs>142</Paragraphs>
  <Slides>23</Slides>
  <Notes>22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BentonSans</vt:lpstr>
      <vt:lpstr>Calibri</vt:lpstr>
      <vt:lpstr>Calibri Light</vt:lpstr>
      <vt:lpstr>Lora</vt:lpstr>
      <vt:lpstr>Muli</vt:lpstr>
      <vt:lpstr>Open Sans Light</vt:lpstr>
      <vt:lpstr>Playfair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Dixon, Alex</dc:creator>
  <cp:lastModifiedBy>Dixon, Alex</cp:lastModifiedBy>
  <cp:revision>74</cp:revision>
  <dcterms:created xsi:type="dcterms:W3CDTF">2017-05-25T15:24:30Z</dcterms:created>
  <dcterms:modified xsi:type="dcterms:W3CDTF">2017-06-02T15:16:23Z</dcterms:modified>
</cp:coreProperties>
</file>