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9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83" r:id="rId22"/>
    <p:sldId id="276" r:id="rId23"/>
    <p:sldId id="277" r:id="rId24"/>
    <p:sldId id="278" r:id="rId25"/>
    <p:sldId id="282" r:id="rId26"/>
    <p:sldId id="280" r:id="rId27"/>
    <p:sldId id="281" r:id="rId28"/>
    <p:sldId id="2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119" autoAdjust="0"/>
  </p:normalViewPr>
  <p:slideViewPr>
    <p:cSldViewPr>
      <p:cViewPr varScale="1">
        <p:scale>
          <a:sx n="101" d="100"/>
          <a:sy n="101" d="100"/>
        </p:scale>
        <p:origin x="-12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8DC5E-B056-4963-9844-FB94D1754E1A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14BBC-44F2-4756-924A-6F2CCDAA1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76930" indent="-76930">
              <a:lnSpc>
                <a:spcPct val="93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dirty="0">
                <a:latin typeface="Arial" charset="0"/>
                <a:ea typeface="msgothic" charset="0"/>
                <a:cs typeface="msgothic" charset="0"/>
              </a:rPr>
              <a:t>Age distribution of invasive GBS disease in infants, by age in months, weeks, or (for early-onset cases only) days. The data are based on active surveillance in four geographic areas of the United States in 1993 and were obtained from the CDC.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0014-A155-4DF0-AF3D-4E432081CD9F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E7C2-8EAC-41FE-B2E5-BD255F902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Neonatal sepsis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Chan, MD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Listeria</a:t>
            </a:r>
            <a:r>
              <a:rPr lang="en-US" dirty="0"/>
              <a:t> </a:t>
            </a:r>
            <a:r>
              <a:rPr lang="en-US" dirty="0" smtClean="0"/>
              <a:t>– rare.</a:t>
            </a:r>
          </a:p>
          <a:p>
            <a:r>
              <a:rPr lang="en-US" dirty="0" smtClean="0"/>
              <a:t>S. </a:t>
            </a:r>
            <a:r>
              <a:rPr lang="en-US" dirty="0" err="1" smtClean="0"/>
              <a:t>aureus</a:t>
            </a:r>
            <a:r>
              <a:rPr lang="en-US" dirty="0" smtClean="0"/>
              <a:t> – skin, bone, joint </a:t>
            </a:r>
          </a:p>
          <a:p>
            <a:r>
              <a:rPr lang="en-US" dirty="0" err="1" smtClean="0"/>
              <a:t>Enterococcus</a:t>
            </a:r>
            <a:r>
              <a:rPr lang="en-US" dirty="0" smtClean="0"/>
              <a:t> – more rare</a:t>
            </a:r>
          </a:p>
          <a:p>
            <a:r>
              <a:rPr lang="en-US" dirty="0" smtClean="0"/>
              <a:t>other Gm </a:t>
            </a:r>
            <a:r>
              <a:rPr lang="en-US" dirty="0" err="1" smtClean="0"/>
              <a:t>neg</a:t>
            </a:r>
            <a:r>
              <a:rPr lang="en-US" dirty="0" smtClean="0"/>
              <a:t>,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Pseduomonas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Coag</a:t>
            </a:r>
            <a:r>
              <a:rPr lang="en-US" dirty="0" smtClean="0"/>
              <a:t> </a:t>
            </a:r>
            <a:r>
              <a:rPr lang="en-US" dirty="0" err="1" smtClean="0"/>
              <a:t>neg</a:t>
            </a:r>
            <a:r>
              <a:rPr lang="en-US" dirty="0" smtClean="0"/>
              <a:t> staph (</a:t>
            </a:r>
            <a:r>
              <a:rPr lang="en-US" dirty="0" err="1" smtClean="0"/>
              <a:t>CoNS</a:t>
            </a:r>
            <a:r>
              <a:rPr lang="en-US" dirty="0" smtClean="0"/>
              <a:t>) in </a:t>
            </a:r>
            <a:r>
              <a:rPr lang="en-US" dirty="0" err="1" smtClean="0"/>
              <a:t>nosocomial</a:t>
            </a:r>
            <a:r>
              <a:rPr lang="en-US" dirty="0" smtClean="0"/>
              <a:t> infections or considered contaminant in healthy term infants</a:t>
            </a:r>
            <a:endParaRPr lang="en-US" dirty="0"/>
          </a:p>
        </p:txBody>
      </p:sp>
      <p:pic>
        <p:nvPicPr>
          <p:cNvPr id="1026" name="Picture 2" descr="http://www.how-to-draw-funny-cartoons.com/image-files/how-to-draw-a-goat-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15240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Sign/symptoms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Fever</a:t>
            </a:r>
          </a:p>
          <a:p>
            <a:r>
              <a:rPr lang="en-US" dirty="0" smtClean="0"/>
              <a:t>Tachycardia</a:t>
            </a:r>
          </a:p>
          <a:p>
            <a:r>
              <a:rPr lang="en-US" dirty="0" err="1" smtClean="0"/>
              <a:t>Meconium</a:t>
            </a:r>
            <a:r>
              <a:rPr lang="en-US" dirty="0" smtClean="0"/>
              <a:t> in amniotic fluid</a:t>
            </a:r>
          </a:p>
          <a:p>
            <a:r>
              <a:rPr lang="en-US" dirty="0" smtClean="0"/>
              <a:t>Low APGAR @ 5 min; score &lt;= 6 had 36x likelihood of sepsis compared to &gt;=7.   </a:t>
            </a:r>
          </a:p>
          <a:p>
            <a:r>
              <a:rPr lang="en-US" dirty="0" smtClean="0"/>
              <a:t>Temperature instability</a:t>
            </a:r>
          </a:p>
          <a:p>
            <a:r>
              <a:rPr lang="en-US" dirty="0" smtClean="0"/>
              <a:t>Jaundice, respiratory distress, </a:t>
            </a:r>
            <a:r>
              <a:rPr lang="en-US" dirty="0" err="1" smtClean="0"/>
              <a:t>hepatomegaly</a:t>
            </a:r>
            <a:r>
              <a:rPr lang="en-US" dirty="0" smtClean="0"/>
              <a:t>, anorexia/poor feeding, emesis, lethargy, cyanosis, apnea, irritability, diarrhea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Intrapartum</a:t>
            </a:r>
            <a:r>
              <a:rPr lang="en-US" dirty="0" smtClean="0"/>
              <a:t> temp &gt;= 100.4</a:t>
            </a:r>
          </a:p>
          <a:p>
            <a:r>
              <a:rPr lang="en-US" dirty="0" smtClean="0"/>
              <a:t>Delivery &lt; 37 weeks (preterm!)</a:t>
            </a:r>
          </a:p>
          <a:p>
            <a:r>
              <a:rPr lang="en-US" dirty="0" err="1" smtClean="0"/>
              <a:t>Chorioamnionitis</a:t>
            </a:r>
            <a:r>
              <a:rPr lang="en-US" dirty="0" smtClean="0"/>
              <a:t> (CAM)- sepsis risk increases 4x) </a:t>
            </a:r>
          </a:p>
          <a:p>
            <a:r>
              <a:rPr lang="en-US" dirty="0" smtClean="0"/>
              <a:t>Rupture of membranes &gt;= 18 hrs – 10x risk</a:t>
            </a:r>
          </a:p>
          <a:p>
            <a:r>
              <a:rPr lang="en-US" dirty="0" err="1" smtClean="0"/>
              <a:t>Intrapartum</a:t>
            </a:r>
            <a:r>
              <a:rPr lang="en-US" dirty="0" smtClean="0"/>
              <a:t> antibiotic prophylaxis </a:t>
            </a:r>
            <a:r>
              <a:rPr lang="en-US" dirty="0" err="1" smtClean="0"/>
              <a:t>n.b</a:t>
            </a:r>
            <a:r>
              <a:rPr lang="en-US" dirty="0" smtClean="0"/>
              <a:t>. – ½ of moms delivering infants with EOS received </a:t>
            </a:r>
            <a:r>
              <a:rPr lang="en-US" dirty="0" err="1" smtClean="0"/>
              <a:t>abx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NICU based from 2001 survey.</a:t>
            </a:r>
          </a:p>
          <a:p>
            <a:r>
              <a:rPr lang="en-US" dirty="0" smtClean="0"/>
              <a:t>Total </a:t>
            </a:r>
            <a:r>
              <a:rPr lang="en-US" dirty="0" err="1" smtClean="0"/>
              <a:t>parenteral</a:t>
            </a:r>
            <a:r>
              <a:rPr lang="en-US" dirty="0" smtClean="0"/>
              <a:t> nutrition (RR 3.66)</a:t>
            </a:r>
          </a:p>
          <a:p>
            <a:r>
              <a:rPr lang="en-US" dirty="0" smtClean="0"/>
              <a:t>Mechanical ventilation (RR 3.2)</a:t>
            </a:r>
          </a:p>
          <a:p>
            <a:r>
              <a:rPr lang="en-US" dirty="0" smtClean="0"/>
              <a:t>Arterial line (RR 2.43)</a:t>
            </a:r>
          </a:p>
          <a:p>
            <a:r>
              <a:rPr lang="en-US" dirty="0" smtClean="0"/>
              <a:t>Central venous line (RR 2.37)</a:t>
            </a:r>
          </a:p>
          <a:p>
            <a:r>
              <a:rPr lang="en-US" dirty="0" smtClean="0"/>
              <a:t>Peripheral catheter (RR 2.02)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 and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Blood cultures (19.80 plus </a:t>
            </a:r>
            <a:r>
              <a:rPr lang="en-US" dirty="0" err="1" smtClean="0"/>
              <a:t>sens</a:t>
            </a:r>
            <a:r>
              <a:rPr lang="en-US" dirty="0" smtClean="0"/>
              <a:t>)- get at least 0.5 ml, if not more.  pos usually 24-36 hours </a:t>
            </a:r>
          </a:p>
          <a:p>
            <a:r>
              <a:rPr lang="en-US" dirty="0" smtClean="0"/>
              <a:t>CBC (15.59) 6-12 hrs post delivery </a:t>
            </a:r>
          </a:p>
          <a:p>
            <a:r>
              <a:rPr lang="en-US" dirty="0" err="1" smtClean="0"/>
              <a:t>Neutrophil</a:t>
            </a:r>
            <a:r>
              <a:rPr lang="en-US" dirty="0" smtClean="0"/>
              <a:t> count – </a:t>
            </a:r>
            <a:r>
              <a:rPr lang="en-US" dirty="0" err="1" smtClean="0"/>
              <a:t>neutropenia</a:t>
            </a:r>
            <a:r>
              <a:rPr lang="en-US" dirty="0" smtClean="0"/>
              <a:t> has better specificity.  A little difficult.  </a:t>
            </a:r>
          </a:p>
          <a:p>
            <a:pPr lvl="1"/>
            <a:r>
              <a:rPr lang="en-US" dirty="0" smtClean="0"/>
              <a:t>Low with low gestational age</a:t>
            </a:r>
          </a:p>
          <a:p>
            <a:pPr lvl="1"/>
            <a:r>
              <a:rPr lang="en-US" dirty="0" smtClean="0"/>
              <a:t>Low in C-sections</a:t>
            </a:r>
          </a:p>
          <a:p>
            <a:pPr lvl="1"/>
            <a:r>
              <a:rPr lang="en-US" dirty="0" smtClean="0"/>
              <a:t>Low in arterial sample</a:t>
            </a:r>
          </a:p>
          <a:p>
            <a:pPr lvl="1"/>
            <a:r>
              <a:rPr lang="en-US" dirty="0" smtClean="0"/>
              <a:t>Low in low altitudes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5602" name="Picture 2" descr="http://ascendreferencemanual.com/ref/images/stories/large/bactec-culture-bott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962399"/>
            <a:ext cx="1828800" cy="243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I/T ratio (9.54) – 90</a:t>
            </a:r>
            <a:r>
              <a:rPr lang="en-US" baseline="30000" dirty="0" smtClean="0"/>
              <a:t>th</a:t>
            </a:r>
            <a:r>
              <a:rPr lang="en-US" dirty="0" smtClean="0"/>
              <a:t> percentile in healthy infants is 0.27; has a high Negative predictive value (if the test is negative, then the kid really does not have the disease)</a:t>
            </a:r>
          </a:p>
          <a:p>
            <a:r>
              <a:rPr lang="en-US" dirty="0" smtClean="0"/>
              <a:t>CRP (9.78) – acute phase reactant </a:t>
            </a:r>
            <a:r>
              <a:rPr lang="en-US" dirty="0" smtClean="0"/>
              <a:t>– triggered </a:t>
            </a:r>
            <a:r>
              <a:rPr lang="en-US" dirty="0" smtClean="0"/>
              <a:t>by cytokines (</a:t>
            </a:r>
            <a:r>
              <a:rPr lang="en-US" dirty="0" smtClean="0"/>
              <a:t>TNF-alpha, IL-6) - good </a:t>
            </a:r>
            <a:r>
              <a:rPr lang="en-US" dirty="0" smtClean="0"/>
              <a:t>for following disease.  If &lt; 1 after 24-48hr on </a:t>
            </a:r>
            <a:r>
              <a:rPr lang="en-US" dirty="0" err="1" smtClean="0"/>
              <a:t>abx</a:t>
            </a:r>
            <a:r>
              <a:rPr lang="en-US" dirty="0" smtClean="0"/>
              <a:t>, then probably safe. </a:t>
            </a:r>
          </a:p>
          <a:p>
            <a:r>
              <a:rPr lang="en-US" dirty="0" err="1" smtClean="0"/>
              <a:t>Procalcitonin</a:t>
            </a:r>
            <a:r>
              <a:rPr lang="en-US" dirty="0" smtClean="0"/>
              <a:t> (45.44) – release by </a:t>
            </a:r>
            <a:r>
              <a:rPr lang="en-US" dirty="0" err="1" smtClean="0"/>
              <a:t>parenchymal</a:t>
            </a:r>
            <a:r>
              <a:rPr lang="en-US" dirty="0" smtClean="0"/>
              <a:t> cells in response to bacterial toxins.  Potentially better than CRP. 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Lumbar puncture (23.73 plus culture) – AAP says do if pos blood culture, looks like sepsis either clinically or from labs, gets worse on </a:t>
            </a:r>
            <a:r>
              <a:rPr lang="en-US" dirty="0" err="1" smtClean="0"/>
              <a:t>abx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Urine culture (7.28) in &gt;=6 days (if urine is pos in younger, then it’s really </a:t>
            </a:r>
            <a:r>
              <a:rPr lang="en-US" dirty="0" err="1" smtClean="0"/>
              <a:t>bacteremia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CXR (23.71 + 0.66 RVUs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inflammatory markers – </a:t>
            </a:r>
            <a:r>
              <a:rPr lang="en-US" dirty="0" err="1" smtClean="0"/>
              <a:t>amyloid</a:t>
            </a:r>
            <a:r>
              <a:rPr lang="en-US" dirty="0" smtClean="0"/>
              <a:t> A, IL-1Beta, E-</a:t>
            </a:r>
            <a:r>
              <a:rPr lang="en-US" dirty="0" err="1" smtClean="0"/>
              <a:t>selectin</a:t>
            </a:r>
            <a:r>
              <a:rPr lang="en-US" dirty="0" smtClean="0"/>
              <a:t>??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Amp and gent!!! - </a:t>
            </a:r>
            <a:r>
              <a:rPr lang="en-US" dirty="0" err="1" smtClean="0"/>
              <a:t>ampicillin</a:t>
            </a:r>
            <a:r>
              <a:rPr lang="en-US" dirty="0" smtClean="0"/>
              <a:t> 150-300 mg/kg/day per chronologic age (APH algorithm 200 div q8h and dose can be dropped if meningitis ruled out), </a:t>
            </a:r>
            <a:r>
              <a:rPr lang="en-US" dirty="0" err="1" smtClean="0"/>
              <a:t>gentamicin</a:t>
            </a:r>
            <a:r>
              <a:rPr lang="en-US" dirty="0" smtClean="0"/>
              <a:t> 4mg/kg/day)</a:t>
            </a:r>
          </a:p>
          <a:p>
            <a:r>
              <a:rPr lang="en-US" dirty="0" err="1" smtClean="0"/>
              <a:t>Cefotax</a:t>
            </a:r>
            <a:r>
              <a:rPr lang="en-US" dirty="0" smtClean="0"/>
              <a:t> and gent</a:t>
            </a:r>
          </a:p>
          <a:p>
            <a:r>
              <a:rPr lang="en-US" dirty="0" err="1" smtClean="0"/>
              <a:t>Vanc</a:t>
            </a:r>
            <a:r>
              <a:rPr lang="en-US" dirty="0" smtClean="0"/>
              <a:t> and </a:t>
            </a:r>
            <a:r>
              <a:rPr lang="en-US" dirty="0" err="1" smtClean="0"/>
              <a:t>nafcillin</a:t>
            </a:r>
            <a:r>
              <a:rPr lang="en-US" dirty="0" smtClean="0"/>
              <a:t> and gent</a:t>
            </a:r>
          </a:p>
          <a:p>
            <a:r>
              <a:rPr lang="en-US" dirty="0" smtClean="0"/>
              <a:t>GBS known? – use PCN G</a:t>
            </a:r>
          </a:p>
          <a:p>
            <a:r>
              <a:rPr lang="en-US" dirty="0" smtClean="0"/>
              <a:t>Follow the antimicrobial susceptibility chart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Oxygenation</a:t>
            </a:r>
          </a:p>
          <a:p>
            <a:r>
              <a:rPr lang="en-US" dirty="0" smtClean="0"/>
              <a:t>Perfusion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Thermoneutral</a:t>
            </a:r>
            <a:r>
              <a:rPr lang="en-US" dirty="0" smtClean="0"/>
              <a:t>” environment</a:t>
            </a:r>
          </a:p>
          <a:p>
            <a:r>
              <a:rPr lang="en-US" dirty="0" smtClean="0"/>
              <a:t>Continue </a:t>
            </a:r>
            <a:r>
              <a:rPr lang="en-US" dirty="0" err="1" smtClean="0"/>
              <a:t>abx</a:t>
            </a:r>
            <a:r>
              <a:rPr lang="en-US" dirty="0" smtClean="0"/>
              <a:t> for 10-14 days for blood stream, 2-3 weeks for meningitis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Morbidity – preterm infants most affected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Sepsis increased risk in newborns with patent </a:t>
            </a:r>
            <a:r>
              <a:rPr lang="en-US" dirty="0" err="1" smtClean="0"/>
              <a:t>ductus</a:t>
            </a:r>
            <a:r>
              <a:rPr lang="en-US" dirty="0" smtClean="0"/>
              <a:t> </a:t>
            </a:r>
            <a:r>
              <a:rPr lang="en-US" dirty="0" err="1" smtClean="0"/>
              <a:t>arteriosus</a:t>
            </a:r>
            <a:r>
              <a:rPr lang="en-US" dirty="0" smtClean="0"/>
              <a:t>, </a:t>
            </a:r>
            <a:r>
              <a:rPr lang="en-US" dirty="0" err="1" smtClean="0"/>
              <a:t>bronchopulmonary</a:t>
            </a:r>
            <a:r>
              <a:rPr lang="en-US" dirty="0" smtClean="0"/>
              <a:t> dysplasia, necrotizing </a:t>
            </a:r>
            <a:r>
              <a:rPr lang="en-US" dirty="0" err="1" smtClean="0"/>
              <a:t>entercolitis</a:t>
            </a:r>
            <a:r>
              <a:rPr lang="en-US" dirty="0" smtClean="0"/>
              <a:t>, and </a:t>
            </a:r>
            <a:r>
              <a:rPr lang="en-US" dirty="0" smtClean="0"/>
              <a:t>duration of hospital </a:t>
            </a:r>
            <a:r>
              <a:rPr lang="en-US" dirty="0" smtClean="0"/>
              <a:t>stay. </a:t>
            </a:r>
          </a:p>
          <a:p>
            <a:r>
              <a:rPr lang="en-US" dirty="0" smtClean="0"/>
              <a:t>Cognitive development – although study was in mostly ELBW/VLBW infants.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Signs/symptoms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Group B strep (GBS) </a:t>
            </a:r>
            <a:r>
              <a:rPr lang="en-US" dirty="0" smtClean="0"/>
              <a:t>prophylaxis</a:t>
            </a:r>
          </a:p>
          <a:p>
            <a:r>
              <a:rPr lang="en-US" dirty="0" smtClean="0"/>
              <a:t>Question of the day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 in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Committee for Fetus and Newborn – women with suspected CAM, continue </a:t>
            </a:r>
            <a:r>
              <a:rPr lang="en-US" dirty="0" err="1" smtClean="0"/>
              <a:t>abx</a:t>
            </a:r>
            <a:r>
              <a:rPr lang="en-US" dirty="0" smtClean="0"/>
              <a:t> in neonate if </a:t>
            </a:r>
            <a:r>
              <a:rPr lang="en-US" dirty="0" err="1" smtClean="0"/>
              <a:t>BCx</a:t>
            </a:r>
            <a:r>
              <a:rPr lang="en-US" dirty="0" smtClean="0"/>
              <a:t> </a:t>
            </a:r>
            <a:r>
              <a:rPr lang="en-US" dirty="0" err="1" smtClean="0"/>
              <a:t>neg</a:t>
            </a:r>
            <a:r>
              <a:rPr lang="en-US" dirty="0" smtClean="0"/>
              <a:t> and if labs abnormal.   Then they said “discontinue if sepsis risk is low”.   </a:t>
            </a:r>
          </a:p>
          <a:p>
            <a:r>
              <a:rPr lang="en-US" dirty="0" smtClean="0"/>
              <a:t>Then they said “do not treat term neonate, whose mom was treated for CAM, with </a:t>
            </a:r>
            <a:r>
              <a:rPr lang="en-US" dirty="0" err="1" smtClean="0"/>
              <a:t>neg</a:t>
            </a:r>
            <a:r>
              <a:rPr lang="en-US" dirty="0" smtClean="0"/>
              <a:t> </a:t>
            </a:r>
            <a:r>
              <a:rPr lang="en-US" dirty="0" err="1" smtClean="0"/>
              <a:t>BCx</a:t>
            </a:r>
            <a:r>
              <a:rPr lang="en-US" dirty="0" smtClean="0"/>
              <a:t> beyond 48-72 hrs, even when infant’s blood work is abnormal. </a:t>
            </a:r>
            <a:endParaRPr lang="en-US" dirty="0" smtClean="0"/>
          </a:p>
          <a:p>
            <a:r>
              <a:rPr lang="en-US" dirty="0" smtClean="0"/>
              <a:t>Original CDC guidelines in 2002 resulted in 12-15% evaluations…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this???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Lowered costs without effecting short term harms (other EOS evaluations, total NICU admits, frequency infants were evaluated for other symptoms prior to discharge, or incidence of EOS)!</a:t>
            </a:r>
          </a:p>
          <a:p>
            <a:r>
              <a:rPr lang="en-US" dirty="0" smtClean="0"/>
              <a:t>Less infants requiring EOS evaluations in term and late preterm </a:t>
            </a:r>
          </a:p>
          <a:p>
            <a:r>
              <a:rPr lang="en-US" dirty="0" smtClean="0"/>
              <a:t>CDC with </a:t>
            </a:r>
            <a:r>
              <a:rPr lang="en-US" dirty="0" smtClean="0"/>
              <a:t>2010 updates dropping 25% of those evaluations.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172200"/>
            <a:ext cx="8229600" cy="56356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Polin</a:t>
            </a:r>
            <a:r>
              <a:rPr lang="en-US" dirty="0" smtClean="0"/>
              <a:t> RA, </a:t>
            </a:r>
            <a:r>
              <a:rPr lang="en-US" dirty="0" err="1" smtClean="0"/>
              <a:t>Watterberg</a:t>
            </a:r>
            <a:r>
              <a:rPr lang="en-US" dirty="0" smtClean="0"/>
              <a:t> K, </a:t>
            </a:r>
            <a:r>
              <a:rPr lang="en-US" dirty="0" err="1" smtClean="0"/>
              <a:t>Benitz</a:t>
            </a:r>
            <a:r>
              <a:rPr lang="en-US" dirty="0" smtClean="0"/>
              <a:t>  W,  et al. The Conundrum of Early-Onset Sepsis. </a:t>
            </a:r>
            <a:r>
              <a:rPr lang="en-US" dirty="0" smtClean="0"/>
              <a:t>Pediatrics. 2014; 133</a:t>
            </a:r>
            <a:r>
              <a:rPr lang="en-US" dirty="0" smtClean="0"/>
              <a:t>; </a:t>
            </a:r>
            <a:r>
              <a:rPr lang="en-US" dirty="0" smtClean="0"/>
              <a:t>1122.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" y="381000"/>
            <a:ext cx="873292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Intrapartum</a:t>
            </a:r>
            <a:r>
              <a:rPr lang="en-US" dirty="0" smtClean="0"/>
              <a:t> Antibiotic Prophylaxis (IAP)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Screen in 35-37 wk of gestation – swab vagina/rectum</a:t>
            </a:r>
          </a:p>
          <a:p>
            <a:r>
              <a:rPr lang="en-US" dirty="0" smtClean="0"/>
              <a:t>Give if – positive screen, </a:t>
            </a:r>
            <a:r>
              <a:rPr lang="en-US" dirty="0" err="1" smtClean="0"/>
              <a:t>hx</a:t>
            </a:r>
            <a:r>
              <a:rPr lang="en-US" dirty="0" smtClean="0"/>
              <a:t> of infant with invasive GBS, or GBS </a:t>
            </a:r>
            <a:r>
              <a:rPr lang="en-US" dirty="0" err="1" smtClean="0"/>
              <a:t>bacteruria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latter early </a:t>
            </a:r>
            <a:r>
              <a:rPr lang="en-US" smtClean="0"/>
              <a:t>in pregnancy, </a:t>
            </a:r>
            <a:r>
              <a:rPr lang="en-US" dirty="0" smtClean="0"/>
              <a:t>treat, then document sterile urine and assume colonization. </a:t>
            </a:r>
          </a:p>
          <a:p>
            <a:r>
              <a:rPr lang="en-US" dirty="0" smtClean="0"/>
              <a:t>OR if culture unknown at &lt; 37 wks of gestation, ROM &gt;= 18 hrs, temp &gt; 100.4, OR positive PCR. </a:t>
            </a:r>
          </a:p>
          <a:p>
            <a:r>
              <a:rPr lang="en-US" dirty="0" smtClean="0"/>
              <a:t>Give PCN/</a:t>
            </a:r>
            <a:r>
              <a:rPr lang="en-US" dirty="0" err="1" smtClean="0"/>
              <a:t>amox</a:t>
            </a:r>
            <a:r>
              <a:rPr lang="en-US" dirty="0" smtClean="0"/>
              <a:t>/</a:t>
            </a:r>
            <a:r>
              <a:rPr lang="en-US" dirty="0" err="1" smtClean="0"/>
              <a:t>keflex</a:t>
            </a:r>
            <a:r>
              <a:rPr lang="en-US" dirty="0" smtClean="0"/>
              <a:t>;   </a:t>
            </a:r>
            <a:r>
              <a:rPr lang="en-US" dirty="0" err="1" smtClean="0"/>
              <a:t>clindamycin</a:t>
            </a:r>
            <a:r>
              <a:rPr lang="en-US" dirty="0" smtClean="0"/>
              <a:t> if allergy.  If </a:t>
            </a:r>
            <a:r>
              <a:rPr lang="en-US" dirty="0" err="1" smtClean="0"/>
              <a:t>clindamycin</a:t>
            </a:r>
            <a:r>
              <a:rPr lang="en-US" dirty="0" smtClean="0"/>
              <a:t> allergy or resistant, desensitize mom to PCN.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workup of infant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Sepsis – see prior slides</a:t>
            </a:r>
          </a:p>
          <a:p>
            <a:r>
              <a:rPr lang="en-US" dirty="0" smtClean="0"/>
              <a:t>CAM? – see last slide</a:t>
            </a:r>
          </a:p>
          <a:p>
            <a:r>
              <a:rPr lang="en-US" dirty="0" smtClean="0"/>
              <a:t>Did mom get need GBS </a:t>
            </a:r>
            <a:r>
              <a:rPr lang="en-US" dirty="0" err="1" smtClean="0"/>
              <a:t>ppx</a:t>
            </a:r>
            <a:r>
              <a:rPr lang="en-US" dirty="0" smtClean="0"/>
              <a:t>? No – RNBC </a:t>
            </a:r>
          </a:p>
          <a:p>
            <a:pPr lvl="1"/>
            <a:r>
              <a:rPr lang="en-US" dirty="0" smtClean="0"/>
              <a:t>Yes, got </a:t>
            </a:r>
            <a:r>
              <a:rPr lang="en-US" dirty="0" err="1" smtClean="0"/>
              <a:t>abx</a:t>
            </a:r>
            <a:r>
              <a:rPr lang="en-US" dirty="0" smtClean="0"/>
              <a:t>, then watch infant</a:t>
            </a:r>
          </a:p>
          <a:p>
            <a:pPr lvl="1"/>
            <a:r>
              <a:rPr lang="en-US" dirty="0" smtClean="0"/>
              <a:t>NO, was term AND ROM &lt; 18 hrs?</a:t>
            </a:r>
          </a:p>
          <a:p>
            <a:pPr lvl="2"/>
            <a:r>
              <a:rPr lang="en-US" dirty="0" smtClean="0"/>
              <a:t>Yes, watch and maybe get </a:t>
            </a:r>
            <a:r>
              <a:rPr lang="en-US" dirty="0" err="1" smtClean="0"/>
              <a:t>cbc</a:t>
            </a:r>
            <a:endParaRPr lang="en-US" dirty="0" smtClean="0"/>
          </a:p>
          <a:p>
            <a:pPr lvl="2"/>
            <a:r>
              <a:rPr lang="en-US" dirty="0" smtClean="0"/>
              <a:t>NO, either was preterm OR ROM &gt;=18 hrs, get more blood work (</a:t>
            </a:r>
            <a:r>
              <a:rPr lang="en-US" dirty="0" err="1" smtClean="0"/>
              <a:t>cbc</a:t>
            </a:r>
            <a:r>
              <a:rPr lang="en-US" dirty="0" smtClean="0"/>
              <a:t>, culture), watch</a:t>
            </a:r>
          </a:p>
          <a:p>
            <a:r>
              <a:rPr lang="en-US" dirty="0" smtClean="0"/>
              <a:t>Can swing to sepsis workup anytime…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6400800"/>
            <a:ext cx="298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RNBC- routine newborn care.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0"/>
            <a:ext cx="6172200" cy="682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of the 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Called for C-section of 42 wk b/c Failure to progress with severe </a:t>
            </a:r>
            <a:r>
              <a:rPr lang="en-US" dirty="0" err="1" smtClean="0"/>
              <a:t>oligohydramnios</a:t>
            </a:r>
            <a:r>
              <a:rPr lang="en-US" dirty="0" smtClean="0"/>
              <a:t>.  Maternal screens </a:t>
            </a:r>
            <a:r>
              <a:rPr lang="en-US" dirty="0" err="1" smtClean="0"/>
              <a:t>neg</a:t>
            </a:r>
            <a:r>
              <a:rPr lang="en-US" dirty="0" smtClean="0"/>
              <a:t>, </a:t>
            </a:r>
            <a:r>
              <a:rPr lang="en-US" dirty="0" err="1" smtClean="0"/>
              <a:t>incld</a:t>
            </a:r>
            <a:r>
              <a:rPr lang="en-US" dirty="0" smtClean="0"/>
              <a:t> GBS.  ROM at delivery shows scant fluid with </a:t>
            </a:r>
            <a:r>
              <a:rPr lang="en-US" dirty="0" err="1" smtClean="0"/>
              <a:t>meconium</a:t>
            </a:r>
            <a:r>
              <a:rPr lang="en-US" dirty="0" smtClean="0"/>
              <a:t> stain.  </a:t>
            </a:r>
            <a:endParaRPr lang="en-US" dirty="0" smtClean="0"/>
          </a:p>
          <a:p>
            <a:r>
              <a:rPr lang="en-US" dirty="0" smtClean="0"/>
              <a:t>Exam – vigorous and good RR, HR &gt; 100, central cyanosis, </a:t>
            </a:r>
            <a:r>
              <a:rPr lang="en-US" dirty="0" err="1" smtClean="0"/>
              <a:t>meconium</a:t>
            </a:r>
            <a:r>
              <a:rPr lang="en-US" dirty="0" smtClean="0"/>
              <a:t> stain with </a:t>
            </a:r>
            <a:r>
              <a:rPr lang="en-US" dirty="0" err="1" smtClean="0"/>
              <a:t>pelling</a:t>
            </a:r>
            <a:r>
              <a:rPr lang="en-US" dirty="0" smtClean="0"/>
              <a:t> “post dates” skin.   </a:t>
            </a:r>
          </a:p>
          <a:p>
            <a:r>
              <a:rPr lang="en-US" dirty="0" smtClean="0"/>
              <a:t>Give – BBO2 improving color, but then </a:t>
            </a:r>
            <a:r>
              <a:rPr lang="en-US" dirty="0" err="1" smtClean="0"/>
              <a:t>tachypnea</a:t>
            </a:r>
            <a:r>
              <a:rPr lang="en-US" dirty="0" smtClean="0"/>
              <a:t> and grunting at 5 min. </a:t>
            </a:r>
          </a:p>
          <a:p>
            <a:r>
              <a:rPr lang="en-US" dirty="0" smtClean="0"/>
              <a:t>Go to specials, </a:t>
            </a:r>
            <a:r>
              <a:rPr lang="en-US" dirty="0" err="1" smtClean="0"/>
              <a:t>tubed</a:t>
            </a:r>
            <a:r>
              <a:rPr lang="en-US" dirty="0" smtClean="0"/>
              <a:t>, and CVL placed.  Pre and post </a:t>
            </a:r>
            <a:r>
              <a:rPr lang="en-US" dirty="0" err="1" smtClean="0"/>
              <a:t>ductal</a:t>
            </a:r>
            <a:r>
              <a:rPr lang="en-US" dirty="0" smtClean="0"/>
              <a:t> </a:t>
            </a:r>
            <a:r>
              <a:rPr lang="en-US" dirty="0" err="1" smtClean="0"/>
              <a:t>sats</a:t>
            </a:r>
            <a:r>
              <a:rPr lang="en-US" dirty="0" smtClean="0"/>
              <a:t> at 97% on 60 % FiO2.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1600200"/>
            <a:ext cx="2819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does this look like?</a:t>
            </a:r>
          </a:p>
          <a:p>
            <a:r>
              <a:rPr lang="en-US" dirty="0" smtClean="0"/>
              <a:t>GBS </a:t>
            </a:r>
            <a:r>
              <a:rPr lang="en-US" dirty="0" err="1" smtClean="0"/>
              <a:t>pna</a:t>
            </a:r>
            <a:endParaRPr lang="en-US" dirty="0" smtClean="0"/>
          </a:p>
          <a:p>
            <a:r>
              <a:rPr lang="en-US" dirty="0" err="1" smtClean="0"/>
              <a:t>mec</a:t>
            </a:r>
            <a:r>
              <a:rPr lang="en-US" dirty="0" smtClean="0"/>
              <a:t> asp syndrome</a:t>
            </a:r>
          </a:p>
          <a:p>
            <a:r>
              <a:rPr lang="en-US" dirty="0" smtClean="0"/>
              <a:t>Persistent  </a:t>
            </a:r>
            <a:r>
              <a:rPr lang="en-US" dirty="0" err="1" smtClean="0"/>
              <a:t>pulm</a:t>
            </a:r>
            <a:r>
              <a:rPr lang="en-US" dirty="0" smtClean="0"/>
              <a:t> HTN </a:t>
            </a:r>
          </a:p>
          <a:p>
            <a:r>
              <a:rPr lang="en-US" dirty="0" smtClean="0"/>
              <a:t>Retained fetal lung liquid syndrome</a:t>
            </a:r>
          </a:p>
          <a:p>
            <a:r>
              <a:rPr lang="en-US" dirty="0" smtClean="0"/>
              <a:t>Transposition of great vessels</a:t>
            </a:r>
          </a:p>
          <a:p>
            <a:endParaRPr lang="en-US" dirty="0"/>
          </a:p>
        </p:txBody>
      </p:sp>
      <p:pic>
        <p:nvPicPr>
          <p:cNvPr id="1026" name="Picture 2" descr="http://umanitoba.ca/faculties/medicine/units/pediatrics/sections/neonatology/images/SevereHM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5715000" cy="61245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914400"/>
            <a:ext cx="5942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Diffuse patchy, pleural effusion, hyperinflation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400" dirty="0" err="1" smtClean="0"/>
              <a:t>Schuchat</a:t>
            </a:r>
            <a:r>
              <a:rPr lang="en-US" sz="1400" dirty="0" smtClean="0"/>
              <a:t> </a:t>
            </a:r>
            <a:r>
              <a:rPr lang="en-US" sz="1400" dirty="0" smtClean="0"/>
              <a:t>A. Epidemiology of Group B Streptococcal Disease in the United States: Shifting Paradigms. </a:t>
            </a:r>
            <a:r>
              <a:rPr lang="en-US" sz="1400" dirty="0" err="1" smtClean="0"/>
              <a:t>Clin</a:t>
            </a:r>
            <a:r>
              <a:rPr lang="en-US" sz="1400" dirty="0" smtClean="0"/>
              <a:t> Micro Rev. 1998. 11: 3; 497-513</a:t>
            </a:r>
          </a:p>
          <a:p>
            <a:r>
              <a:rPr lang="en-US" sz="1400" dirty="0" err="1" smtClean="0"/>
              <a:t>Hornik</a:t>
            </a:r>
            <a:r>
              <a:rPr lang="en-US" sz="1400" dirty="0" smtClean="0"/>
              <a:t> CP, Benjamin DK, Becker KC, et al. Use of the complete blood cell count in early-onset neonatal sepsis. </a:t>
            </a:r>
            <a:r>
              <a:rPr lang="en-US" sz="1400" dirty="0" err="1" smtClean="0"/>
              <a:t>Pediatr</a:t>
            </a:r>
            <a:r>
              <a:rPr lang="en-US" sz="1400" dirty="0" smtClean="0"/>
              <a:t> Infect </a:t>
            </a:r>
            <a:r>
              <a:rPr lang="en-US" sz="1400" dirty="0" err="1" smtClean="0"/>
              <a:t>Dis</a:t>
            </a:r>
            <a:r>
              <a:rPr lang="en-US" sz="1400" dirty="0" smtClean="0"/>
              <a:t> J 2012; 31:799.</a:t>
            </a:r>
          </a:p>
          <a:p>
            <a:r>
              <a:rPr lang="en-US" sz="1400" dirty="0" smtClean="0"/>
              <a:t>Stoll BJ, Hansen NI, Adams-Chapman I, et al. </a:t>
            </a:r>
            <a:r>
              <a:rPr lang="en-US" sz="1400" dirty="0" err="1" smtClean="0"/>
              <a:t>Neurodevelopmental</a:t>
            </a:r>
            <a:r>
              <a:rPr lang="en-US" sz="1400" dirty="0" smtClean="0"/>
              <a:t> and growth impairment among extremely low-birth-weight infants with neonatal infection. JAMA 2004; 292:2357.</a:t>
            </a:r>
          </a:p>
          <a:p>
            <a:r>
              <a:rPr lang="en-US" sz="1400" dirty="0" smtClean="0"/>
              <a:t>Stoll BJ, Hansen N, </a:t>
            </a:r>
            <a:r>
              <a:rPr lang="en-US" sz="1400" dirty="0" err="1" smtClean="0"/>
              <a:t>Fanaroff</a:t>
            </a:r>
            <a:r>
              <a:rPr lang="en-US" sz="1400" dirty="0" smtClean="0"/>
              <a:t> AA, et al. Late-onset sepsis in very low birth weight neonates: the experience of the NICHD Neonatal Research Network. Pediatrics 2002; 110:285.</a:t>
            </a:r>
          </a:p>
          <a:p>
            <a:r>
              <a:rPr lang="en-US" sz="1400" dirty="0" err="1" smtClean="0"/>
              <a:t>Polin</a:t>
            </a:r>
            <a:r>
              <a:rPr lang="en-US" sz="1400" dirty="0" smtClean="0"/>
              <a:t> RA, </a:t>
            </a:r>
            <a:r>
              <a:rPr lang="en-US" sz="1400" dirty="0" err="1" smtClean="0"/>
              <a:t>Watterberg</a:t>
            </a:r>
            <a:r>
              <a:rPr lang="en-US" sz="1400" dirty="0" smtClean="0"/>
              <a:t> K, </a:t>
            </a:r>
            <a:r>
              <a:rPr lang="en-US" sz="1400" dirty="0" err="1" smtClean="0"/>
              <a:t>Benitz</a:t>
            </a:r>
            <a:r>
              <a:rPr lang="en-US" sz="1400" dirty="0" smtClean="0"/>
              <a:t>  W,  et al. The Conundrum of Early-Onset Sepsis. Pediatrics .2014 ; 133; 1122</a:t>
            </a:r>
          </a:p>
          <a:p>
            <a:r>
              <a:rPr lang="en-US" sz="1400" dirty="0" smtClean="0"/>
              <a:t>Kiser C, </a:t>
            </a:r>
            <a:r>
              <a:rPr lang="en-US" sz="1400" dirty="0" err="1" smtClean="0"/>
              <a:t>Nawab</a:t>
            </a:r>
            <a:r>
              <a:rPr lang="en-US" sz="1400" dirty="0" smtClean="0"/>
              <a:t> U, McKenna K, et al. Role of Guidelines on Length of Therapy in </a:t>
            </a:r>
            <a:r>
              <a:rPr lang="en-US" sz="1400" dirty="0" err="1" smtClean="0"/>
              <a:t>Chorioamnionitis</a:t>
            </a:r>
            <a:r>
              <a:rPr lang="en-US" sz="1400" dirty="0" smtClean="0"/>
              <a:t> and Neonatal Sepsis. Pediatrics 2014. 133;992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Edwards MS.  </a:t>
            </a:r>
            <a:r>
              <a:rPr lang="en-US" sz="1400" dirty="0" smtClean="0"/>
              <a:t>Clinical features and diagnosis of sepsis in term and late preterm </a:t>
            </a:r>
            <a:r>
              <a:rPr lang="en-US" sz="1400" dirty="0" smtClean="0"/>
              <a:t>infants.  Uptodate.com.  Accessed on 8/1/2014</a:t>
            </a:r>
          </a:p>
          <a:p>
            <a:r>
              <a:rPr lang="en-US" sz="1400" dirty="0" smtClean="0"/>
              <a:t>Edwards MS.  Treatment </a:t>
            </a:r>
            <a:r>
              <a:rPr lang="en-US" sz="1400" dirty="0" smtClean="0"/>
              <a:t>and outcome of sepsis in term and late preterm </a:t>
            </a:r>
            <a:r>
              <a:rPr lang="en-US" sz="1400" dirty="0" smtClean="0"/>
              <a:t>infants. </a:t>
            </a:r>
            <a:r>
              <a:rPr lang="en-US" sz="1400" dirty="0" smtClean="0"/>
              <a:t>Uptodate.com.  Accessed on </a:t>
            </a:r>
            <a:r>
              <a:rPr lang="en-US" sz="1400" dirty="0" smtClean="0"/>
              <a:t>8/1/2014.</a:t>
            </a:r>
          </a:p>
          <a:p>
            <a:r>
              <a:rPr lang="en-US" sz="1400" dirty="0" smtClean="0"/>
              <a:t>Weisman </a:t>
            </a:r>
            <a:r>
              <a:rPr lang="en-US" sz="1400" dirty="0" smtClean="0"/>
              <a:t>LE, </a:t>
            </a:r>
            <a:r>
              <a:rPr lang="en-US" sz="1400" dirty="0" err="1" smtClean="0"/>
              <a:t>Pammi</a:t>
            </a:r>
            <a:r>
              <a:rPr lang="en-US" sz="1400" dirty="0" smtClean="0"/>
              <a:t> M. </a:t>
            </a:r>
            <a:r>
              <a:rPr lang="en-US" sz="1400" dirty="0" smtClean="0"/>
              <a:t>Clinical features and diagnosis of bacterial sepsis in the preterm </a:t>
            </a:r>
            <a:r>
              <a:rPr lang="en-US" sz="1400" dirty="0" smtClean="0"/>
              <a:t>infant. </a:t>
            </a:r>
            <a:r>
              <a:rPr lang="en-US" sz="1400" dirty="0" smtClean="0"/>
              <a:t>Uptodate.com.  Accessed on 8/1/2014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Weisman, LE, </a:t>
            </a:r>
            <a:r>
              <a:rPr lang="en-US" sz="1400" dirty="0" err="1" smtClean="0"/>
              <a:t>Pammi</a:t>
            </a:r>
            <a:r>
              <a:rPr lang="en-US" sz="1400" dirty="0" smtClean="0"/>
              <a:t> </a:t>
            </a:r>
            <a:r>
              <a:rPr lang="en-US" sz="1400" dirty="0" smtClean="0"/>
              <a:t>M</a:t>
            </a:r>
            <a:r>
              <a:rPr lang="en-US" sz="1400" dirty="0" smtClean="0"/>
              <a:t>. </a:t>
            </a:r>
            <a:r>
              <a:rPr lang="en-US" sz="1400" dirty="0" smtClean="0"/>
              <a:t>Treatment and prevention of bacterial sepsis in the preterm </a:t>
            </a:r>
            <a:r>
              <a:rPr lang="en-US" sz="1400" dirty="0" smtClean="0"/>
              <a:t>infant. </a:t>
            </a:r>
            <a:r>
              <a:rPr lang="en-US" sz="1400" dirty="0" smtClean="0"/>
              <a:t>Uptodate.com.  Accessed on 8/1/2014</a:t>
            </a:r>
            <a:r>
              <a:rPr lang="en-US" sz="1400" dirty="0" smtClean="0"/>
              <a:t>.</a:t>
            </a:r>
          </a:p>
          <a:p>
            <a:r>
              <a:rPr lang="en-US" sz="1400" dirty="0" err="1" smtClean="0"/>
              <a:t>Mukhopadhyay</a:t>
            </a:r>
            <a:r>
              <a:rPr lang="en-US" sz="1400" dirty="0" smtClean="0"/>
              <a:t> S, </a:t>
            </a:r>
            <a:r>
              <a:rPr lang="en-US" sz="1400" dirty="0" err="1" smtClean="0"/>
              <a:t>Dukhovny</a:t>
            </a:r>
            <a:r>
              <a:rPr lang="en-US" sz="1400" dirty="0" smtClean="0"/>
              <a:t> D, Mao W, et al</a:t>
            </a:r>
            <a:r>
              <a:rPr lang="en-US" sz="1400" dirty="0" smtClean="0"/>
              <a:t>. </a:t>
            </a:r>
            <a:r>
              <a:rPr lang="en-US" sz="1400" dirty="0" smtClean="0"/>
              <a:t> 2010 </a:t>
            </a:r>
            <a:r>
              <a:rPr lang="en-US" sz="1400" dirty="0" err="1" smtClean="0"/>
              <a:t>Perinatal</a:t>
            </a:r>
            <a:r>
              <a:rPr lang="en-US" sz="1400" dirty="0" smtClean="0"/>
              <a:t> GBS Prevention Guideline and Resource </a:t>
            </a:r>
            <a:r>
              <a:rPr lang="en-US" sz="1400" dirty="0" smtClean="0"/>
              <a:t>Utilization.  Pediatrics 2014.  133;196.  </a:t>
            </a:r>
          </a:p>
          <a:p>
            <a:r>
              <a:rPr lang="en-US" sz="1400" dirty="0" smtClean="0"/>
              <a:t>Yuan H, Huang J, </a:t>
            </a:r>
            <a:r>
              <a:rPr lang="en-US" sz="1400" dirty="0" err="1" smtClean="0"/>
              <a:t>Lv</a:t>
            </a:r>
            <a:r>
              <a:rPr lang="en-US" sz="1400" dirty="0" smtClean="0"/>
              <a:t> B, et al</a:t>
            </a:r>
            <a:r>
              <a:rPr lang="en-US" sz="1400" dirty="0" smtClean="0"/>
              <a:t>. Diagnosis Value of the Serum </a:t>
            </a:r>
            <a:r>
              <a:rPr lang="en-US" sz="1400" dirty="0" err="1" smtClean="0"/>
              <a:t>Amyloid</a:t>
            </a:r>
            <a:r>
              <a:rPr lang="en-US" sz="1400" dirty="0" smtClean="0"/>
              <a:t> A Test </a:t>
            </a:r>
            <a:r>
              <a:rPr lang="en-US" sz="1400" dirty="0" smtClean="0"/>
              <a:t>in Neonatal </a:t>
            </a:r>
            <a:r>
              <a:rPr lang="en-US" sz="1400" dirty="0" smtClean="0"/>
              <a:t>Sepsis: A </a:t>
            </a:r>
            <a:r>
              <a:rPr lang="en-US" sz="1400" dirty="0" smtClean="0"/>
              <a:t>Meta-Analysis.  </a:t>
            </a:r>
            <a:r>
              <a:rPr lang="en-US" sz="1400" dirty="0" err="1" smtClean="0"/>
              <a:t>BioMed</a:t>
            </a:r>
            <a:r>
              <a:rPr lang="en-US" sz="1400" dirty="0" smtClean="0"/>
              <a:t> Res </a:t>
            </a:r>
            <a:r>
              <a:rPr lang="en-US" sz="1400" dirty="0" err="1" smtClean="0"/>
              <a:t>Internat</a:t>
            </a:r>
            <a:r>
              <a:rPr lang="en-US" sz="1400" dirty="0" smtClean="0"/>
              <a:t> 2013. Article ID </a:t>
            </a:r>
            <a:r>
              <a:rPr lang="en-US" sz="1400" dirty="0" smtClean="0"/>
              <a:t>520294.  </a:t>
            </a:r>
          </a:p>
          <a:p>
            <a:r>
              <a:rPr lang="en-US" sz="1400" dirty="0" smtClean="0"/>
              <a:t>PREP questions.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ABP content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Sepsis -- 1</a:t>
            </a:r>
            <a:r>
              <a:rPr lang="en-US" dirty="0" smtClean="0"/>
              <a:t>.  Plan appropriate antimicrobial therapy for suspected sepsis in the immediate </a:t>
            </a:r>
            <a:r>
              <a:rPr lang="en-US" dirty="0" smtClean="0"/>
              <a:t>newborn </a:t>
            </a:r>
            <a:r>
              <a:rPr lang="en-US" dirty="0" smtClean="0"/>
              <a:t>period </a:t>
            </a:r>
            <a:endParaRPr lang="en-US" dirty="0" smtClean="0"/>
          </a:p>
          <a:p>
            <a:r>
              <a:rPr lang="en-US" dirty="0" smtClean="0"/>
              <a:t>Streptococcus </a:t>
            </a:r>
            <a:r>
              <a:rPr lang="en-US" dirty="0" err="1" smtClean="0"/>
              <a:t>agalactiae</a:t>
            </a:r>
            <a:r>
              <a:rPr lang="en-US" dirty="0" smtClean="0"/>
              <a:t> (group B streptococcus) </a:t>
            </a:r>
            <a:endParaRPr lang="en-US" dirty="0" smtClean="0"/>
          </a:p>
          <a:p>
            <a:pPr lvl="1"/>
            <a:r>
              <a:rPr lang="en-US" dirty="0" smtClean="0"/>
              <a:t>Understand </a:t>
            </a:r>
            <a:r>
              <a:rPr lang="en-US" dirty="0" smtClean="0"/>
              <a:t>the epidemiology of </a:t>
            </a:r>
            <a:r>
              <a:rPr lang="en-US" dirty="0" smtClean="0"/>
              <a:t>GBS</a:t>
            </a:r>
          </a:p>
          <a:p>
            <a:pPr lvl="1"/>
            <a:r>
              <a:rPr lang="en-US" dirty="0" smtClean="0"/>
              <a:t>Plan </a:t>
            </a:r>
            <a:r>
              <a:rPr lang="en-US" dirty="0" smtClean="0"/>
              <a:t>the appropriate management of an infant born to a mother with a positive </a:t>
            </a:r>
            <a:r>
              <a:rPr lang="en-US" dirty="0" smtClean="0"/>
              <a:t>culture </a:t>
            </a:r>
            <a:r>
              <a:rPr lang="en-US" dirty="0" smtClean="0"/>
              <a:t>for </a:t>
            </a:r>
            <a:r>
              <a:rPr lang="en-US" dirty="0" smtClean="0"/>
              <a:t>GBS</a:t>
            </a:r>
            <a:endParaRPr lang="en-US" dirty="0" smtClean="0"/>
          </a:p>
          <a:p>
            <a:pPr lvl="1"/>
            <a:r>
              <a:rPr lang="en-US" dirty="0" smtClean="0"/>
              <a:t>Recognize </a:t>
            </a:r>
            <a:r>
              <a:rPr lang="en-US" dirty="0" smtClean="0"/>
              <a:t>the major clinical features associated with </a:t>
            </a:r>
            <a:r>
              <a:rPr lang="en-US" dirty="0" smtClean="0"/>
              <a:t>GBS, </a:t>
            </a:r>
            <a:r>
              <a:rPr lang="en-US" dirty="0" smtClean="0"/>
              <a:t>and manage </a:t>
            </a:r>
            <a:r>
              <a:rPr lang="en-US" dirty="0" smtClean="0"/>
              <a:t>appropriately</a:t>
            </a:r>
          </a:p>
          <a:p>
            <a:r>
              <a:rPr lang="en-US" dirty="0" smtClean="0"/>
              <a:t>Plan </a:t>
            </a:r>
            <a:r>
              <a:rPr lang="en-US" dirty="0" smtClean="0"/>
              <a:t>the appropriate management of an infant born to a mother with </a:t>
            </a:r>
            <a:r>
              <a:rPr lang="en-US" dirty="0" err="1" smtClean="0"/>
              <a:t>chorioamnionitis</a:t>
            </a:r>
            <a:r>
              <a:rPr lang="en-US" dirty="0" smtClean="0"/>
              <a:t> (CAM)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Neonate &lt; 28 days</a:t>
            </a:r>
          </a:p>
          <a:p>
            <a:r>
              <a:rPr lang="en-US" dirty="0" smtClean="0"/>
              <a:t>Term &gt; 37 weeks</a:t>
            </a:r>
          </a:p>
          <a:p>
            <a:r>
              <a:rPr lang="en-US" dirty="0" smtClean="0"/>
              <a:t>Late preterm/near term 34-36 weeks</a:t>
            </a:r>
          </a:p>
          <a:p>
            <a:r>
              <a:rPr lang="en-US" dirty="0" smtClean="0"/>
              <a:t>GBS – Gm pos, beta-hemolytic bacteria.  Recognized in 1930s, most common cause of sepsis and meningitis &lt; 3 months in 1970s.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8434" name="Picture 2" descr="http://www.animationmagazine.net/wordpress/wp-content/uploads/babyher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7200" y="0"/>
            <a:ext cx="23368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onset sepsis (EOS) first days of life </a:t>
            </a:r>
          </a:p>
          <a:p>
            <a:pPr lvl="1"/>
            <a:r>
              <a:rPr lang="en-US" dirty="0" smtClean="0"/>
              <a:t>Usually from vertical transmission by contaminated amniotic fluid or from vaginal delivery in lower genital tract </a:t>
            </a:r>
          </a:p>
          <a:p>
            <a:pPr lvl="1">
              <a:buNone/>
            </a:pPr>
            <a:r>
              <a:rPr lang="en-US" dirty="0" smtClean="0"/>
              <a:t>– bloodstream infection &lt;= 72 hr of life</a:t>
            </a:r>
          </a:p>
          <a:p>
            <a:pPr lvl="1"/>
            <a:r>
              <a:rPr lang="en-US" dirty="0" smtClean="0"/>
              <a:t> Early onset GBS – infection with symptoms up to day 6 of life</a:t>
            </a:r>
          </a:p>
          <a:p>
            <a:r>
              <a:rPr lang="en-US" dirty="0" smtClean="0"/>
              <a:t>Originally defined from GBS research &gt; 40 year ago.  Consensus guidelines in 2002.  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5440" y="381640"/>
            <a:ext cx="8493120" cy="4147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Age distribution of invasive GBS disease in infants, by age in months, weeks, or (for early-onset cases only) days.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1" y="6041435"/>
            <a:ext cx="9110880" cy="8165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040" y="1188125"/>
            <a:ext cx="7804800" cy="4474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71040" y="5972308"/>
            <a:ext cx="3918240" cy="231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1100" b="1" dirty="0" err="1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Schuchat</a:t>
            </a:r>
            <a:r>
              <a:rPr lang="en-GB" sz="1100" b="1" dirty="0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 A </a:t>
            </a:r>
            <a:r>
              <a:rPr lang="en-GB" sz="1100" b="1" dirty="0" err="1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Clin</a:t>
            </a:r>
            <a:r>
              <a:rPr lang="en-GB" sz="1100" b="1" dirty="0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. </a:t>
            </a:r>
            <a:r>
              <a:rPr lang="en-GB" sz="1100" b="1" dirty="0" err="1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Microbiol</a:t>
            </a:r>
            <a:r>
              <a:rPr lang="en-GB" sz="1100" b="1" dirty="0">
                <a:solidFill>
                  <a:srgbClr val="000000"/>
                </a:solidFill>
                <a:latin typeface="Arial" charset="0"/>
                <a:ea typeface="msgothic" charset="0"/>
                <a:cs typeface="msgothic" charset="0"/>
              </a:rPr>
              <a:t>. Rev. 1998;11:497-513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 onset </a:t>
            </a:r>
          </a:p>
          <a:p>
            <a:pPr lvl="1"/>
            <a:r>
              <a:rPr lang="en-US" dirty="0" smtClean="0"/>
              <a:t>maternal vertical transmission leading into later infection </a:t>
            </a:r>
          </a:p>
          <a:p>
            <a:pPr lvl="1"/>
            <a:r>
              <a:rPr lang="en-US" dirty="0" smtClean="0"/>
              <a:t>Horizontal from providers or environment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common organisms is E. Coli – affecting mostly preterm infants.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incidence of any sepsis - 1-5/1000 live births and lower in term births 1-2/1000 </a:t>
            </a:r>
          </a:p>
          <a:p>
            <a:r>
              <a:rPr lang="en-US" dirty="0" smtClean="0"/>
              <a:t>Incidence of EOS from GBS dropped after 2002 </a:t>
            </a:r>
            <a:r>
              <a:rPr lang="en-US" dirty="0" smtClean="0"/>
              <a:t>guidelines</a:t>
            </a:r>
            <a:r>
              <a:rPr lang="en-US" dirty="0" smtClean="0"/>
              <a:t>, but late onset increased, primarily in preterm infants. </a:t>
            </a:r>
          </a:p>
          <a:p>
            <a:r>
              <a:rPr lang="en-US" dirty="0" smtClean="0"/>
              <a:t>Incidence of EOS from E. coli stable, but slight increase in late onset. 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data from Active Bacterial Core surveillance from CDC’s Emerging Infections Program</a:t>
            </a:r>
          </a:p>
          <a:p>
            <a:r>
              <a:rPr lang="en-US" dirty="0" smtClean="0"/>
              <a:t>Network in 10 sites, about 42 million people.  </a:t>
            </a:r>
          </a:p>
          <a:p>
            <a:r>
              <a:rPr lang="en-US" dirty="0" smtClean="0"/>
              <a:t>Includes Group A and B strep, H. </a:t>
            </a:r>
            <a:r>
              <a:rPr lang="en-US" dirty="0" err="1" smtClean="0"/>
              <a:t>influenzae</a:t>
            </a:r>
            <a:r>
              <a:rPr lang="en-US" dirty="0" smtClean="0"/>
              <a:t>, N.  </a:t>
            </a:r>
            <a:r>
              <a:rPr lang="en-US" dirty="0" err="1" smtClean="0"/>
              <a:t>meningitidis</a:t>
            </a:r>
            <a:r>
              <a:rPr lang="en-US" dirty="0" smtClean="0"/>
              <a:t>, S. </a:t>
            </a:r>
            <a:r>
              <a:rPr lang="en-US" dirty="0" err="1" smtClean="0"/>
              <a:t>pneumoniae</a:t>
            </a:r>
            <a:r>
              <a:rPr lang="en-US" dirty="0" smtClean="0"/>
              <a:t>, and MRSA.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1718</Words>
  <Application>Microsoft Office PowerPoint</Application>
  <PresentationFormat>On-screen Show (4:3)</PresentationFormat>
  <Paragraphs>149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Neonatal sepsis</vt:lpstr>
      <vt:lpstr>outline</vt:lpstr>
      <vt:lpstr>ABP content specs</vt:lpstr>
      <vt:lpstr>The basics</vt:lpstr>
      <vt:lpstr>Slide 5</vt:lpstr>
      <vt:lpstr>Slide 6</vt:lpstr>
      <vt:lpstr>Slide 7</vt:lpstr>
      <vt:lpstr>Slide 8</vt:lpstr>
      <vt:lpstr>Big data</vt:lpstr>
      <vt:lpstr>Other bugs</vt:lpstr>
      <vt:lpstr>Sign/symptoms</vt:lpstr>
      <vt:lpstr>Maternal factors</vt:lpstr>
      <vt:lpstr>Environmental risks</vt:lpstr>
      <vt:lpstr>Labs and stuff</vt:lpstr>
      <vt:lpstr>  </vt:lpstr>
      <vt:lpstr>Slide 16</vt:lpstr>
      <vt:lpstr>Treatment</vt:lpstr>
      <vt:lpstr>Supportive care</vt:lpstr>
      <vt:lpstr>Morbidity – preterm infants most affected</vt:lpstr>
      <vt:lpstr>Debate in 2012</vt:lpstr>
      <vt:lpstr>Effect of this???</vt:lpstr>
      <vt:lpstr>Slide 22</vt:lpstr>
      <vt:lpstr>Intrapartum Antibiotic Prophylaxis (IAP)</vt:lpstr>
      <vt:lpstr>workup of infant</vt:lpstr>
      <vt:lpstr>Slide 25</vt:lpstr>
      <vt:lpstr>Question of the day?</vt:lpstr>
      <vt:lpstr>Slide 27</vt:lpstr>
      <vt:lpstr>references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sepsis</dc:title>
  <dc:creator>jimmy</dc:creator>
  <cp:lastModifiedBy>jimmy</cp:lastModifiedBy>
  <cp:revision>41</cp:revision>
  <dcterms:created xsi:type="dcterms:W3CDTF">2014-08-07T03:22:03Z</dcterms:created>
  <dcterms:modified xsi:type="dcterms:W3CDTF">2014-08-12T01:36:41Z</dcterms:modified>
</cp:coreProperties>
</file>