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1" r:id="rId9"/>
    <p:sldId id="276" r:id="rId10"/>
    <p:sldId id="263" r:id="rId11"/>
    <p:sldId id="277" r:id="rId12"/>
    <p:sldId id="278" r:id="rId13"/>
    <p:sldId id="265" r:id="rId14"/>
    <p:sldId id="272" r:id="rId15"/>
    <p:sldId id="273" r:id="rId16"/>
    <p:sldId id="266" r:id="rId17"/>
    <p:sldId id="267" r:id="rId18"/>
    <p:sldId id="269" r:id="rId19"/>
    <p:sldId id="270" r:id="rId20"/>
    <p:sldId id="271" r:id="rId21"/>
    <p:sldId id="274" r:id="rId22"/>
    <p:sldId id="26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BE4B-44CB-4521-A413-9B9D143A2D0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6506B-90FA-426A-B627-FF37D9F2D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e.org.uk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pediatric UTI: urine gone unsterile…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Chan, MD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Clinical – </a:t>
            </a:r>
          </a:p>
          <a:p>
            <a:pPr lvl="1"/>
            <a:r>
              <a:rPr lang="en-US" dirty="0" smtClean="0"/>
              <a:t>in term - fever, FFT, emesis, feeding, loose stools</a:t>
            </a:r>
          </a:p>
          <a:p>
            <a:pPr lvl="1"/>
            <a:r>
              <a:rPr lang="en-US" dirty="0" smtClean="0"/>
              <a:t>in preterm – feeding, A/Bs, </a:t>
            </a:r>
            <a:r>
              <a:rPr lang="en-US" dirty="0" err="1" smtClean="0"/>
              <a:t>tachypnea</a:t>
            </a:r>
            <a:r>
              <a:rPr lang="en-US" dirty="0" smtClean="0"/>
              <a:t>, lethargy, </a:t>
            </a:r>
            <a:r>
              <a:rPr lang="en-US" dirty="0" err="1" smtClean="0"/>
              <a:t>abd</a:t>
            </a:r>
            <a:r>
              <a:rPr lang="en-US" dirty="0" smtClean="0"/>
              <a:t> distension</a:t>
            </a:r>
          </a:p>
          <a:p>
            <a:r>
              <a:rPr lang="en-US" dirty="0" smtClean="0"/>
              <a:t>Female - urinary tract length (3x more likely in girls up to 1 year of age)</a:t>
            </a:r>
          </a:p>
          <a:p>
            <a:r>
              <a:rPr lang="en-US" dirty="0" smtClean="0"/>
              <a:t>Circumcision – more colonization and bacterial adherence</a:t>
            </a:r>
          </a:p>
          <a:p>
            <a:r>
              <a:rPr lang="en-US" dirty="0" smtClean="0"/>
              <a:t>White </a:t>
            </a:r>
            <a:r>
              <a:rPr lang="en-US" dirty="0" smtClean="0"/>
              <a:t>children have a 2-4x higher prevalence than black children – </a:t>
            </a:r>
            <a:r>
              <a:rPr lang="en-US" dirty="0" smtClean="0"/>
              <a:t>blood </a:t>
            </a:r>
            <a:r>
              <a:rPr lang="en-US" dirty="0" err="1" smtClean="0"/>
              <a:t>grp</a:t>
            </a:r>
            <a:r>
              <a:rPr lang="en-US" dirty="0" smtClean="0"/>
              <a:t> types </a:t>
            </a:r>
            <a:r>
              <a:rPr lang="en-US" dirty="0" smtClean="0"/>
              <a:t>postulated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410200" cy="69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58271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Bacteremia</a:t>
            </a:r>
            <a:r>
              <a:rPr lang="en-US" dirty="0" smtClean="0"/>
              <a:t> is common </a:t>
            </a:r>
          </a:p>
          <a:p>
            <a:r>
              <a:rPr lang="en-US" dirty="0" smtClean="0"/>
              <a:t>E coli is common (80%) and other GM neg. </a:t>
            </a:r>
          </a:p>
          <a:p>
            <a:r>
              <a:rPr lang="en-US" dirty="0" smtClean="0"/>
              <a:t>Gm pos (Staph and </a:t>
            </a:r>
            <a:r>
              <a:rPr lang="en-US" dirty="0" err="1" smtClean="0"/>
              <a:t>Enterococcus</a:t>
            </a:r>
            <a:r>
              <a:rPr lang="en-US" dirty="0" smtClean="0"/>
              <a:t>) are the more common ones.</a:t>
            </a:r>
          </a:p>
          <a:p>
            <a:r>
              <a:rPr lang="en-US" dirty="0" smtClean="0"/>
              <a:t>Fungal? – more in premature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- </a:t>
            </a:r>
            <a:r>
              <a:rPr lang="en-US" dirty="0" err="1" smtClean="0"/>
              <a:t>abx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Cover E. Coli.  </a:t>
            </a:r>
          </a:p>
          <a:p>
            <a:r>
              <a:rPr lang="en-US" dirty="0" smtClean="0"/>
              <a:t>Oral </a:t>
            </a:r>
            <a:r>
              <a:rPr lang="en-US" dirty="0" err="1" smtClean="0"/>
              <a:t>tx</a:t>
            </a:r>
            <a:r>
              <a:rPr lang="en-US" dirty="0" smtClean="0"/>
              <a:t> can be considered in those &gt; 2 months and tolerating PO intake. </a:t>
            </a:r>
          </a:p>
          <a:p>
            <a:r>
              <a:rPr lang="en-US" dirty="0" smtClean="0"/>
              <a:t>Third generation cephalosporin (per </a:t>
            </a:r>
            <a:r>
              <a:rPr lang="en-US" dirty="0" err="1" smtClean="0"/>
              <a:t>antibiogram</a:t>
            </a:r>
            <a:r>
              <a:rPr lang="en-US" dirty="0" smtClean="0"/>
              <a:t>) good for APH flora (&gt; 95%)</a:t>
            </a:r>
          </a:p>
          <a:p>
            <a:r>
              <a:rPr lang="en-US" dirty="0" smtClean="0"/>
              <a:t>TMP/SMX only 71%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ampicillin</a:t>
            </a:r>
            <a:r>
              <a:rPr lang="en-US" dirty="0" smtClean="0"/>
              <a:t> if </a:t>
            </a:r>
            <a:r>
              <a:rPr lang="en-US" dirty="0" err="1" smtClean="0"/>
              <a:t>enterococcus</a:t>
            </a:r>
            <a:r>
              <a:rPr lang="en-US" dirty="0" smtClean="0"/>
              <a:t> is suspected</a:t>
            </a:r>
          </a:p>
          <a:p>
            <a:r>
              <a:rPr lang="en-US" dirty="0" smtClean="0"/>
              <a:t>Normal  vaginal flora like Lactobacillus </a:t>
            </a:r>
            <a:r>
              <a:rPr lang="en-US" dirty="0" err="1" smtClean="0"/>
              <a:t>spp</a:t>
            </a:r>
            <a:r>
              <a:rPr lang="en-US" dirty="0" smtClean="0"/>
              <a:t> </a:t>
            </a:r>
            <a:r>
              <a:rPr lang="en-US" dirty="0" smtClean="0"/>
              <a:t>and  </a:t>
            </a:r>
            <a:r>
              <a:rPr lang="en-US" dirty="0" err="1" smtClean="0"/>
              <a:t>corynebacterium</a:t>
            </a:r>
            <a:r>
              <a:rPr lang="en-US" dirty="0" smtClean="0"/>
              <a:t> are not considered clinically relevant for healthy 2-24 month olds.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-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improvement expected in 1-2 days.  </a:t>
            </a:r>
          </a:p>
          <a:p>
            <a:r>
              <a:rPr lang="en-US" dirty="0" smtClean="0"/>
              <a:t>7 </a:t>
            </a:r>
            <a:r>
              <a:rPr lang="en-US" dirty="0" smtClean="0"/>
              <a:t>to 14 </a:t>
            </a:r>
            <a:r>
              <a:rPr lang="en-US" dirty="0" smtClean="0"/>
              <a:t>days, however some review says 2 to 4 days may be just as good in lower UTIs.  </a:t>
            </a:r>
          </a:p>
          <a:p>
            <a:r>
              <a:rPr lang="en-US" dirty="0" smtClean="0"/>
              <a:t>Trial at NIH is on-going</a:t>
            </a:r>
          </a:p>
          <a:p>
            <a:r>
              <a:rPr lang="en-US" dirty="0" smtClean="0"/>
              <a:t>Given a febrile UTI and question of </a:t>
            </a:r>
            <a:r>
              <a:rPr lang="en-US" dirty="0" err="1" smtClean="0"/>
              <a:t>pyelonephritis</a:t>
            </a:r>
            <a:r>
              <a:rPr lang="en-US" dirty="0" smtClean="0"/>
              <a:t>, longer treatment is warranted. 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 -- controversies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RBUS (renal/bladder ultrasound)  - looks at anatomy, structure, size, thickness, dilation, stones.  </a:t>
            </a:r>
          </a:p>
          <a:p>
            <a:r>
              <a:rPr lang="en-US" dirty="0" smtClean="0"/>
              <a:t>VCUG (voiding </a:t>
            </a:r>
            <a:r>
              <a:rPr lang="en-US" dirty="0" err="1" smtClean="0"/>
              <a:t>cystourethrogram</a:t>
            </a:r>
            <a:r>
              <a:rPr lang="en-US" dirty="0" smtClean="0"/>
              <a:t>) – look for </a:t>
            </a:r>
            <a:r>
              <a:rPr lang="en-US" dirty="0" err="1" smtClean="0"/>
              <a:t>vesicoureteric</a:t>
            </a:r>
            <a:r>
              <a:rPr lang="en-US" dirty="0" smtClean="0"/>
              <a:t> reflux.  </a:t>
            </a:r>
          </a:p>
          <a:p>
            <a:r>
              <a:rPr lang="en-US" dirty="0" smtClean="0"/>
              <a:t>Radionuclide </a:t>
            </a:r>
            <a:r>
              <a:rPr lang="en-US" dirty="0" err="1" smtClean="0"/>
              <a:t>cystography</a:t>
            </a:r>
            <a:r>
              <a:rPr lang="en-US" dirty="0" smtClean="0"/>
              <a:t> – not as good as VCUG</a:t>
            </a:r>
          </a:p>
          <a:p>
            <a:r>
              <a:rPr lang="en-US" dirty="0" smtClean="0"/>
              <a:t>Renal cortical </a:t>
            </a:r>
            <a:r>
              <a:rPr lang="en-US" dirty="0" err="1" smtClean="0"/>
              <a:t>scinitgraphy</a:t>
            </a:r>
            <a:r>
              <a:rPr lang="en-US" dirty="0" smtClean="0"/>
              <a:t> </a:t>
            </a:r>
            <a:r>
              <a:rPr lang="en-US" dirty="0" smtClean="0"/>
              <a:t>w </a:t>
            </a:r>
            <a:r>
              <a:rPr lang="en-US" dirty="0" smtClean="0"/>
              <a:t>99 m </a:t>
            </a:r>
            <a:r>
              <a:rPr lang="en-US" dirty="0" err="1" smtClean="0"/>
              <a:t>Tc</a:t>
            </a:r>
            <a:r>
              <a:rPr lang="en-US" dirty="0" smtClean="0"/>
              <a:t>-DMSA (technetium-</a:t>
            </a:r>
            <a:r>
              <a:rPr lang="en-US" dirty="0" err="1" smtClean="0"/>
              <a:t>dimercaptosuccinic</a:t>
            </a:r>
            <a:r>
              <a:rPr lang="en-US" dirty="0" smtClean="0"/>
              <a:t> </a:t>
            </a:r>
            <a:r>
              <a:rPr lang="en-US" dirty="0" smtClean="0"/>
              <a:t>acid) </a:t>
            </a:r>
            <a:r>
              <a:rPr lang="en-US" dirty="0" smtClean="0"/>
              <a:t>or CT – look for scarring and changes from </a:t>
            </a:r>
            <a:r>
              <a:rPr lang="en-US" dirty="0" err="1" smtClean="0"/>
              <a:t>pyelonephritis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Contrasted US – maybe?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Newborns </a:t>
            </a:r>
            <a:r>
              <a:rPr lang="en-US" dirty="0" smtClean="0"/>
              <a:t>– AAP guidelines say </a:t>
            </a:r>
            <a:r>
              <a:rPr lang="en-US" dirty="0" smtClean="0"/>
              <a:t>image all after </a:t>
            </a:r>
            <a:r>
              <a:rPr lang="en-US" dirty="0" err="1" smtClean="0"/>
              <a:t>abx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RBUS -  Do after </a:t>
            </a:r>
            <a:r>
              <a:rPr lang="en-US" dirty="0" err="1" smtClean="0"/>
              <a:t>abx</a:t>
            </a:r>
            <a:endParaRPr lang="en-US" dirty="0" smtClean="0"/>
          </a:p>
          <a:p>
            <a:pPr lvl="1"/>
            <a:r>
              <a:rPr lang="en-US" dirty="0" smtClean="0"/>
              <a:t>VCUG - Do 3-6 wk after </a:t>
            </a:r>
            <a:r>
              <a:rPr lang="en-US" dirty="0" err="1" smtClean="0"/>
              <a:t>abx</a:t>
            </a:r>
            <a:r>
              <a:rPr lang="en-US" dirty="0" smtClean="0"/>
              <a:t> or when urine </a:t>
            </a:r>
            <a:r>
              <a:rPr lang="en-US" dirty="0" smtClean="0"/>
              <a:t>sterile only when </a:t>
            </a:r>
            <a:r>
              <a:rPr lang="en-US" dirty="0" smtClean="0"/>
              <a:t>RBUS is </a:t>
            </a:r>
            <a:r>
              <a:rPr lang="en-US" dirty="0" err="1" smtClean="0"/>
              <a:t>abnl</a:t>
            </a:r>
            <a:r>
              <a:rPr lang="en-US" dirty="0" smtClean="0"/>
              <a:t>, or 2+ febrile UTI, or pos </a:t>
            </a:r>
            <a:r>
              <a:rPr lang="en-US" dirty="0" err="1" smtClean="0"/>
              <a:t>FHx</a:t>
            </a:r>
            <a:r>
              <a:rPr lang="en-US" dirty="0" smtClean="0"/>
              <a:t>, poor growth, or hypertension.</a:t>
            </a:r>
            <a:endParaRPr lang="en-US" dirty="0" smtClean="0"/>
          </a:p>
          <a:p>
            <a:pPr lvl="1"/>
            <a:r>
              <a:rPr lang="en-US" dirty="0" smtClean="0"/>
              <a:t>RCS - Do if US suggests it or follow up.</a:t>
            </a:r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image?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Randomized </a:t>
            </a:r>
            <a:r>
              <a:rPr lang="en-US" dirty="0" smtClean="0"/>
              <a:t>Intervention for Children </a:t>
            </a:r>
            <a:r>
              <a:rPr lang="en-US" dirty="0" smtClean="0"/>
              <a:t>With </a:t>
            </a:r>
            <a:r>
              <a:rPr lang="en-US" dirty="0" err="1" smtClean="0"/>
              <a:t>Vesicoureteral</a:t>
            </a:r>
            <a:r>
              <a:rPr lang="en-US" dirty="0" smtClean="0"/>
              <a:t> Reflux study is ongoing to evaluate role of VUR and renal scarring and the link for UTI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Prophylactic antibiotics?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reviews do not show a statistically significant benefit of preventing febrile UTI/</a:t>
            </a:r>
            <a:r>
              <a:rPr lang="en-US" dirty="0" err="1" smtClean="0"/>
              <a:t>pyelo</a:t>
            </a:r>
            <a:r>
              <a:rPr lang="en-US" dirty="0" smtClean="0"/>
              <a:t> in infants with or without VUR</a:t>
            </a:r>
          </a:p>
          <a:p>
            <a:r>
              <a:rPr lang="en-US" dirty="0" smtClean="0"/>
              <a:t>It is more important to quickly recognize signs and symptoms and start treatment.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cases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Mgmt</a:t>
            </a:r>
          </a:p>
          <a:p>
            <a:r>
              <a:rPr lang="en-US" dirty="0" smtClean="0"/>
              <a:t>Controversies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10 year study</a:t>
            </a:r>
          </a:p>
          <a:p>
            <a:r>
              <a:rPr lang="en-US" dirty="0" smtClean="0"/>
              <a:t>576 kids, </a:t>
            </a:r>
            <a:r>
              <a:rPr lang="en-US" dirty="0" err="1" smtClean="0"/>
              <a:t>avg</a:t>
            </a:r>
            <a:r>
              <a:rPr lang="en-US" dirty="0" smtClean="0"/>
              <a:t> age was 14mon, 64% girls, 42% with known reflux, at least 53% with grade III. </a:t>
            </a:r>
          </a:p>
          <a:p>
            <a:r>
              <a:rPr lang="en-US" dirty="0" smtClean="0"/>
              <a:t>UTIs developed in 13% of those on trim/sulfa </a:t>
            </a:r>
            <a:r>
              <a:rPr lang="en-US" dirty="0" err="1" smtClean="0"/>
              <a:t>vs</a:t>
            </a:r>
            <a:r>
              <a:rPr lang="en-US" dirty="0" smtClean="0"/>
              <a:t> 19% of those without it.  </a:t>
            </a:r>
          </a:p>
          <a:p>
            <a:r>
              <a:rPr lang="en-US" dirty="0" smtClean="0"/>
              <a:t>Some would suggest use of Grade III or higher VUR.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Obstructive </a:t>
            </a:r>
            <a:r>
              <a:rPr lang="en-US" dirty="0" err="1" smtClean="0"/>
              <a:t>uropathy</a:t>
            </a:r>
            <a:r>
              <a:rPr lang="en-US" dirty="0" smtClean="0"/>
              <a:t>, or dilating VUR (grade III to V)</a:t>
            </a:r>
          </a:p>
          <a:p>
            <a:r>
              <a:rPr lang="en-US" dirty="0" smtClean="0"/>
              <a:t>Renal </a:t>
            </a:r>
            <a:r>
              <a:rPr lang="en-US" dirty="0" err="1" smtClean="0"/>
              <a:t>abnl</a:t>
            </a:r>
            <a:r>
              <a:rPr lang="en-US" dirty="0" smtClean="0"/>
              <a:t> seen on US</a:t>
            </a:r>
          </a:p>
          <a:p>
            <a:r>
              <a:rPr lang="en-US" dirty="0" smtClean="0"/>
              <a:t>Impaired renal function</a:t>
            </a:r>
          </a:p>
          <a:p>
            <a:r>
              <a:rPr lang="en-US" dirty="0" smtClean="0"/>
              <a:t>Hypertension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 dirty="0" smtClean="0"/>
              <a:t>Jantausch, et al. </a:t>
            </a:r>
            <a:r>
              <a:rPr lang="en-US" sz="2000" dirty="0" smtClean="0"/>
              <a:t>Association of Lewis blood group phenotypes with urinary tract infection in </a:t>
            </a:r>
            <a:r>
              <a:rPr lang="en-US" sz="2000" dirty="0" smtClean="0"/>
              <a:t>children</a:t>
            </a:r>
            <a:r>
              <a:rPr lang="en-US" sz="2000" dirty="0" smtClean="0"/>
              <a:t>.  </a:t>
            </a:r>
            <a:r>
              <a:rPr lang="pt-BR" sz="2000" dirty="0" smtClean="0"/>
              <a:t>J Pediatr. 1994 Jun;124(6):863-8. </a:t>
            </a:r>
            <a:endParaRPr lang="pt-BR" sz="2000" dirty="0" smtClean="0"/>
          </a:p>
          <a:p>
            <a:r>
              <a:rPr lang="en-US" sz="2000" dirty="0" smtClean="0"/>
              <a:t>AAP, Subcommittee </a:t>
            </a:r>
            <a:r>
              <a:rPr lang="en-US" sz="2000" dirty="0" smtClean="0"/>
              <a:t>on Urinary Tract Infection, Steering Committee on Quality Improvement and Management. Urinary Tract Infection: Clinical Practice Guideline for the Diagnosis and Management of the Initial UTI in Febrile Infants and Children 2 to 24 Months. </a:t>
            </a:r>
            <a:r>
              <a:rPr lang="en-US" sz="2000" dirty="0" smtClean="0"/>
              <a:t>Pediatrics.  2011;128;595-610.</a:t>
            </a:r>
          </a:p>
          <a:p>
            <a:r>
              <a:rPr lang="en-US" sz="2000" dirty="0" smtClean="0"/>
              <a:t>National Institute for Health and Clinical Excellence</a:t>
            </a:r>
            <a:r>
              <a:rPr lang="en-US" sz="2000" dirty="0" smtClean="0"/>
              <a:t>. </a:t>
            </a:r>
            <a:r>
              <a:rPr lang="en-US" sz="2000" dirty="0" smtClean="0"/>
              <a:t>Urinary Tract Infection in Children: Diagnosis</a:t>
            </a:r>
            <a:r>
              <a:rPr lang="en-US" sz="2000" dirty="0" smtClean="0"/>
              <a:t>, Treatment, and </a:t>
            </a:r>
            <a:r>
              <a:rPr lang="en-US" sz="2000" dirty="0" smtClean="0"/>
              <a:t>Long-term Management</a:t>
            </a:r>
            <a:r>
              <a:rPr lang="en-US" sz="2000" dirty="0" smtClean="0"/>
              <a:t>: NICE Clinical Guideline 54</a:t>
            </a:r>
            <a:r>
              <a:rPr lang="en-US" sz="2000" dirty="0" smtClean="0"/>
              <a:t>. London</a:t>
            </a:r>
            <a:r>
              <a:rPr lang="en-US" sz="2000" dirty="0" smtClean="0"/>
              <a:t>, England: National Institute </a:t>
            </a:r>
            <a:r>
              <a:rPr lang="en-US" sz="2000" dirty="0" smtClean="0"/>
              <a:t>for Health and Clinical Excellence; 2007.  Available </a:t>
            </a:r>
            <a:r>
              <a:rPr lang="en-US" sz="2000" dirty="0" smtClean="0"/>
              <a:t>at: </a:t>
            </a:r>
            <a:r>
              <a:rPr lang="en-US" sz="2000" dirty="0" smtClean="0">
                <a:hlinkClick r:id="rId2"/>
              </a:rPr>
              <a:t>www.nice.org.uk</a:t>
            </a:r>
            <a:endParaRPr lang="en-US" sz="2000" dirty="0" smtClean="0"/>
          </a:p>
          <a:p>
            <a:r>
              <a:rPr lang="sv-SE" sz="2000" dirty="0" smtClean="0"/>
              <a:t>Craig et al. </a:t>
            </a:r>
            <a:r>
              <a:rPr lang="en-US" sz="2000" dirty="0" smtClean="0"/>
              <a:t>Antibiotic prophylaxis and recurrent urinary tract infection in children</a:t>
            </a:r>
            <a:r>
              <a:rPr lang="en-US" sz="2000" dirty="0" smtClean="0"/>
              <a:t>. </a:t>
            </a:r>
            <a:r>
              <a:rPr lang="sv-SE" sz="2000" dirty="0" smtClean="0"/>
              <a:t>N </a:t>
            </a:r>
            <a:r>
              <a:rPr lang="sv-SE" sz="2000" dirty="0" smtClean="0"/>
              <a:t>Engl J Med. 2009 Oct 29;361(18):</a:t>
            </a:r>
            <a:r>
              <a:rPr lang="sv-SE" sz="2000" dirty="0" smtClean="0"/>
              <a:t>1748-59.</a:t>
            </a:r>
          </a:p>
          <a:p>
            <a:r>
              <a:rPr lang="sv-SE" sz="2000" dirty="0" smtClean="0"/>
              <a:t>Uptodate.com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questions/comments/ideas?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Luigi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week old term white circumcised boy</a:t>
            </a:r>
          </a:p>
          <a:p>
            <a:r>
              <a:rPr lang="en-US" dirty="0" smtClean="0"/>
              <a:t>Fever to 101 x 6 hrs</a:t>
            </a:r>
          </a:p>
          <a:p>
            <a:r>
              <a:rPr lang="en-US" dirty="0" smtClean="0"/>
              <a:t>Fussy, poor feeding, 2 “large watery stools”,</a:t>
            </a:r>
          </a:p>
          <a:p>
            <a:r>
              <a:rPr lang="en-US" dirty="0" smtClean="0"/>
              <a:t>“Spitting up” x a couple times, older sister with RSV</a:t>
            </a:r>
          </a:p>
          <a:p>
            <a:r>
              <a:rPr lang="en-US" dirty="0" smtClean="0"/>
              <a:t>T 100.8 HR150 RR 36 BP86/45</a:t>
            </a:r>
          </a:p>
          <a:p>
            <a:r>
              <a:rPr lang="en-US" dirty="0" smtClean="0"/>
              <a:t>Exam – crying, </a:t>
            </a:r>
            <a:r>
              <a:rPr lang="en-US" dirty="0" err="1" smtClean="0"/>
              <a:t>dec</a:t>
            </a:r>
            <a:r>
              <a:rPr lang="en-US" dirty="0" smtClean="0"/>
              <a:t> cap refill, </a:t>
            </a:r>
            <a:r>
              <a:rPr lang="en-US" dirty="0" err="1" smtClean="0"/>
              <a:t>tachy</a:t>
            </a:r>
            <a:r>
              <a:rPr lang="en-US" dirty="0" smtClean="0"/>
              <a:t> mucus membranes, </a:t>
            </a:r>
            <a:r>
              <a:rPr lang="en-US" dirty="0" err="1" smtClean="0"/>
              <a:t>rrr</a:t>
            </a:r>
            <a:r>
              <a:rPr lang="en-US" dirty="0" smtClean="0"/>
              <a:t>, clear lung </a:t>
            </a:r>
            <a:r>
              <a:rPr lang="en-US" dirty="0" err="1" smtClean="0"/>
              <a:t>snds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week old term white girl</a:t>
            </a:r>
          </a:p>
          <a:p>
            <a:r>
              <a:rPr lang="en-US" sz="2400" dirty="0" smtClean="0"/>
              <a:t>T 102 at home.  Fussy, diaper “smells bad”, had a blow out of liquid stool x 1, not feeding well</a:t>
            </a:r>
          </a:p>
          <a:p>
            <a:r>
              <a:rPr lang="en-US" dirty="0" smtClean="0"/>
              <a:t>Mom is a cardiac ICU nurse and had c diff exposure</a:t>
            </a:r>
          </a:p>
          <a:p>
            <a:r>
              <a:rPr lang="en-US" dirty="0" smtClean="0"/>
              <a:t>T 101 HR 130 RR 40 BP 88/46</a:t>
            </a:r>
          </a:p>
          <a:p>
            <a:r>
              <a:rPr lang="en-US" dirty="0" smtClean="0"/>
              <a:t>Crying, </a:t>
            </a:r>
            <a:r>
              <a:rPr lang="en-US" dirty="0" err="1" smtClean="0"/>
              <a:t>dec</a:t>
            </a:r>
            <a:r>
              <a:rPr lang="en-US" dirty="0" smtClean="0"/>
              <a:t> cap refill, </a:t>
            </a:r>
            <a:r>
              <a:rPr lang="en-US" dirty="0" err="1" smtClean="0"/>
              <a:t>tachy</a:t>
            </a:r>
            <a:r>
              <a:rPr lang="en-US" dirty="0" smtClean="0"/>
              <a:t> mucus membranes, </a:t>
            </a:r>
            <a:r>
              <a:rPr lang="en-US" dirty="0" err="1" smtClean="0"/>
              <a:t>rrr</a:t>
            </a:r>
            <a:r>
              <a:rPr lang="en-US" dirty="0" smtClean="0"/>
              <a:t>, clear lung fields.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Ralph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3.5 </a:t>
            </a:r>
            <a:r>
              <a:rPr lang="en-US" dirty="0" err="1" smtClean="0"/>
              <a:t>yo</a:t>
            </a:r>
            <a:r>
              <a:rPr lang="en-US" dirty="0" smtClean="0"/>
              <a:t> previously healthy uncircumcised Asian boy with </a:t>
            </a:r>
            <a:r>
              <a:rPr lang="en-US" dirty="0" err="1" smtClean="0"/>
              <a:t>abd</a:t>
            </a:r>
            <a:r>
              <a:rPr lang="en-US" dirty="0" smtClean="0"/>
              <a:t> pain, T 103 for “hours”, runny nose, cough</a:t>
            </a:r>
          </a:p>
          <a:p>
            <a:r>
              <a:rPr lang="en-US" dirty="0" err="1" smtClean="0"/>
              <a:t>Hx</a:t>
            </a:r>
            <a:r>
              <a:rPr lang="en-US" dirty="0" smtClean="0"/>
              <a:t> of constipation</a:t>
            </a:r>
          </a:p>
          <a:p>
            <a:r>
              <a:rPr lang="en-US" dirty="0" smtClean="0"/>
              <a:t>T 102 HR 110 RR 30 BP 100/70</a:t>
            </a:r>
          </a:p>
          <a:p>
            <a:r>
              <a:rPr lang="en-US" dirty="0" smtClean="0"/>
              <a:t>Crying, </a:t>
            </a:r>
            <a:r>
              <a:rPr lang="en-US" dirty="0" err="1" smtClean="0"/>
              <a:t>dec</a:t>
            </a:r>
            <a:r>
              <a:rPr lang="en-US" dirty="0" smtClean="0"/>
              <a:t> cap refill, </a:t>
            </a:r>
            <a:r>
              <a:rPr lang="en-US" dirty="0" err="1" smtClean="0"/>
              <a:t>tachy</a:t>
            </a:r>
            <a:r>
              <a:rPr lang="en-US" dirty="0" smtClean="0"/>
              <a:t> mucus membranes, </a:t>
            </a:r>
            <a:r>
              <a:rPr lang="en-US" dirty="0" err="1" smtClean="0"/>
              <a:t>rrr</a:t>
            </a:r>
            <a:r>
              <a:rPr lang="en-US" dirty="0" smtClean="0"/>
              <a:t>, clear lung fields, bowels </a:t>
            </a:r>
            <a:r>
              <a:rPr lang="en-US" dirty="0" err="1" smtClean="0"/>
              <a:t>snds</a:t>
            </a:r>
            <a:r>
              <a:rPr lang="en-US" dirty="0" smtClean="0"/>
              <a:t> throughout, lower </a:t>
            </a:r>
            <a:r>
              <a:rPr lang="en-US" dirty="0" err="1" smtClean="0"/>
              <a:t>abd</a:t>
            </a:r>
            <a:r>
              <a:rPr lang="en-US" dirty="0" smtClean="0"/>
              <a:t> TTP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is sterile, but any stagnant urine has a high risk of infection. </a:t>
            </a:r>
          </a:p>
          <a:p>
            <a:r>
              <a:rPr lang="en-US" dirty="0" smtClean="0"/>
              <a:t>Think--- Why is there stagnant urine?</a:t>
            </a:r>
          </a:p>
          <a:p>
            <a:r>
              <a:rPr lang="en-US" dirty="0" smtClean="0"/>
              <a:t>Fever might the only sign of UTI in infants and young children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 workup</a:t>
            </a:r>
          </a:p>
          <a:p>
            <a:r>
              <a:rPr lang="en-US" dirty="0" smtClean="0"/>
              <a:t>History - chronic issues like growth, voiding, </a:t>
            </a:r>
            <a:r>
              <a:rPr lang="en-US" dirty="0" err="1" smtClean="0"/>
              <a:t>stooling</a:t>
            </a:r>
            <a:r>
              <a:rPr lang="en-US" dirty="0" smtClean="0"/>
              <a:t>, </a:t>
            </a:r>
            <a:r>
              <a:rPr lang="en-US" dirty="0" err="1" smtClean="0"/>
              <a:t>FHx</a:t>
            </a:r>
            <a:r>
              <a:rPr lang="en-US" dirty="0" smtClean="0"/>
              <a:t>, prior </a:t>
            </a:r>
            <a:r>
              <a:rPr lang="en-US" dirty="0" err="1" smtClean="0"/>
              <a:t>hx</a:t>
            </a:r>
            <a:r>
              <a:rPr lang="en-US" dirty="0" smtClean="0"/>
              <a:t> of UTI? </a:t>
            </a:r>
          </a:p>
          <a:p>
            <a:r>
              <a:rPr lang="en-US" dirty="0" smtClean="0"/>
              <a:t>Physical - vitals, growth, </a:t>
            </a:r>
            <a:r>
              <a:rPr lang="en-US" dirty="0" err="1" smtClean="0"/>
              <a:t>abd</a:t>
            </a:r>
            <a:r>
              <a:rPr lang="en-US" dirty="0" smtClean="0"/>
              <a:t> and </a:t>
            </a:r>
            <a:r>
              <a:rPr lang="en-US" dirty="0" err="1" smtClean="0"/>
              <a:t>suprapubic</a:t>
            </a:r>
            <a:r>
              <a:rPr lang="en-US" dirty="0" smtClean="0"/>
              <a:t> exam, external genitalia (anatomic), foreign bodies, lower back (</a:t>
            </a:r>
            <a:r>
              <a:rPr lang="en-US" dirty="0" err="1" smtClean="0"/>
              <a:t>myelodysplasia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Cystitis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pyelonephritis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Cannot tell in young kids (&lt; 2 </a:t>
            </a:r>
            <a:r>
              <a:rPr lang="en-US" dirty="0" err="1" smtClean="0"/>
              <a:t>yo</a:t>
            </a:r>
            <a:r>
              <a:rPr lang="en-US" dirty="0" smtClean="0"/>
              <a:t>), so </a:t>
            </a:r>
            <a:r>
              <a:rPr lang="en-US" dirty="0" err="1" smtClean="0"/>
              <a:t>tx</a:t>
            </a:r>
            <a:r>
              <a:rPr lang="en-US" dirty="0" smtClean="0"/>
              <a:t> as same</a:t>
            </a:r>
          </a:p>
          <a:p>
            <a:r>
              <a:rPr lang="en-US" dirty="0" smtClean="0"/>
              <a:t>Nonspecific presentation</a:t>
            </a:r>
          </a:p>
          <a:p>
            <a:r>
              <a:rPr lang="en-US" dirty="0" smtClean="0"/>
              <a:t>Clean </a:t>
            </a:r>
            <a:r>
              <a:rPr lang="en-US" dirty="0" smtClean="0"/>
              <a:t>void &gt; 100,000 CFU/ml</a:t>
            </a:r>
          </a:p>
          <a:p>
            <a:r>
              <a:rPr lang="en-US" dirty="0" err="1" smtClean="0"/>
              <a:t>Cath</a:t>
            </a:r>
            <a:r>
              <a:rPr lang="en-US" dirty="0" smtClean="0"/>
              <a:t> &gt; 50,000 CFU/ml (10 to 50,000? – maybe) – repeat </a:t>
            </a:r>
          </a:p>
          <a:p>
            <a:r>
              <a:rPr lang="en-US" dirty="0" err="1" smtClean="0"/>
              <a:t>Suprapubic</a:t>
            </a:r>
            <a:r>
              <a:rPr lang="en-US" dirty="0" smtClean="0"/>
              <a:t> &gt; 1000 </a:t>
            </a:r>
            <a:r>
              <a:rPr lang="en-US" dirty="0" smtClean="0"/>
              <a:t>CFU/ml</a:t>
            </a:r>
          </a:p>
          <a:p>
            <a:r>
              <a:rPr lang="en-US" dirty="0" smtClean="0"/>
              <a:t>Bag sample?  - not recommended for dipstick or micro, use only in healthy appearing kids to determine if </a:t>
            </a:r>
            <a:r>
              <a:rPr lang="en-US" dirty="0" err="1" smtClean="0"/>
              <a:t>cath</a:t>
            </a:r>
            <a:r>
              <a:rPr lang="en-US" dirty="0" smtClean="0"/>
              <a:t> sample is needed.  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Nitrite pos – highly specific, low false pos rate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Bacteriuria</a:t>
            </a:r>
            <a:r>
              <a:rPr lang="en-US" dirty="0" smtClean="0"/>
              <a:t> with </a:t>
            </a:r>
            <a:r>
              <a:rPr lang="en-US" dirty="0" err="1" smtClean="0"/>
              <a:t>pyuria</a:t>
            </a:r>
            <a:r>
              <a:rPr lang="en-US" dirty="0" smtClean="0"/>
              <a:t> (inflammation seen as </a:t>
            </a:r>
            <a:r>
              <a:rPr lang="en-US" dirty="0" err="1" smtClean="0"/>
              <a:t>leu</a:t>
            </a:r>
            <a:r>
              <a:rPr lang="en-US" dirty="0" smtClean="0"/>
              <a:t> esterase, &gt;5 </a:t>
            </a:r>
            <a:r>
              <a:rPr lang="en-US" dirty="0" err="1" smtClean="0"/>
              <a:t>wbc</a:t>
            </a:r>
            <a:r>
              <a:rPr lang="en-US" dirty="0" smtClean="0"/>
              <a:t> on std microscopy)</a:t>
            </a:r>
          </a:p>
          <a:p>
            <a:r>
              <a:rPr lang="en-US" dirty="0" smtClean="0"/>
              <a:t>Note that sterile </a:t>
            </a:r>
            <a:r>
              <a:rPr lang="en-US" dirty="0" err="1" smtClean="0"/>
              <a:t>pyuria</a:t>
            </a:r>
            <a:r>
              <a:rPr lang="en-US" dirty="0" smtClean="0"/>
              <a:t> </a:t>
            </a:r>
            <a:r>
              <a:rPr lang="en-US" dirty="0" smtClean="0"/>
              <a:t>can be seen in other conditions like Kawasaki disease or TB.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1035</Words>
  <Application>Microsoft Office PowerPoint</Application>
  <PresentationFormat>On-screen Show (4:3)</PresentationFormat>
  <Paragraphs>102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pediatric UTI: urine gone unsterile…</vt:lpstr>
      <vt:lpstr>outline</vt:lpstr>
      <vt:lpstr>Luigi</vt:lpstr>
      <vt:lpstr>Peach</vt:lpstr>
      <vt:lpstr>Ralph</vt:lpstr>
      <vt:lpstr>Pearls…</vt:lpstr>
      <vt:lpstr>workup</vt:lpstr>
      <vt:lpstr>Cystitis vs pyelonephritis?</vt:lpstr>
      <vt:lpstr>Slide 9</vt:lpstr>
      <vt:lpstr>Risk factors</vt:lpstr>
      <vt:lpstr>Slide 11</vt:lpstr>
      <vt:lpstr>Slide 12</vt:lpstr>
      <vt:lpstr>Slide 13</vt:lpstr>
      <vt:lpstr>Treatment - abx</vt:lpstr>
      <vt:lpstr>Treatment - length</vt:lpstr>
      <vt:lpstr>Imaging -- controversies</vt:lpstr>
      <vt:lpstr>Slide 17</vt:lpstr>
      <vt:lpstr>Why image?</vt:lpstr>
      <vt:lpstr>Prophylactic antibiotics?</vt:lpstr>
      <vt:lpstr>Slide 20</vt:lpstr>
      <vt:lpstr>Referrals</vt:lpstr>
      <vt:lpstr>references</vt:lpstr>
      <vt:lpstr>Slide 23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pediatric UTI: urine gone unsterile…</dc:title>
  <dc:creator>jimmy</dc:creator>
  <cp:lastModifiedBy>jimmy</cp:lastModifiedBy>
  <cp:revision>28</cp:revision>
  <dcterms:created xsi:type="dcterms:W3CDTF">2013-10-05T21:35:21Z</dcterms:created>
  <dcterms:modified xsi:type="dcterms:W3CDTF">2013-10-07T20:18:55Z</dcterms:modified>
</cp:coreProperties>
</file>