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2" r:id="rId1"/>
  </p:sldMasterIdLst>
  <p:notesMasterIdLst>
    <p:notesMasterId r:id="rId72"/>
  </p:notesMasterIdLst>
  <p:sldIdLst>
    <p:sldId id="256" r:id="rId2"/>
    <p:sldId id="257" r:id="rId3"/>
    <p:sldId id="297" r:id="rId4"/>
    <p:sldId id="351" r:id="rId5"/>
    <p:sldId id="298" r:id="rId6"/>
    <p:sldId id="352" r:id="rId7"/>
    <p:sldId id="353" r:id="rId8"/>
    <p:sldId id="355" r:id="rId9"/>
    <p:sldId id="356" r:id="rId10"/>
    <p:sldId id="357" r:id="rId11"/>
    <p:sldId id="358" r:id="rId12"/>
    <p:sldId id="304" r:id="rId13"/>
    <p:sldId id="305" r:id="rId14"/>
    <p:sldId id="361" r:id="rId15"/>
    <p:sldId id="306" r:id="rId16"/>
    <p:sldId id="308" r:id="rId17"/>
    <p:sldId id="360" r:id="rId18"/>
    <p:sldId id="362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14" r:id="rId32"/>
    <p:sldId id="315" r:id="rId33"/>
    <p:sldId id="316" r:id="rId34"/>
    <p:sldId id="376" r:id="rId35"/>
    <p:sldId id="318" r:id="rId36"/>
    <p:sldId id="319" r:id="rId37"/>
    <p:sldId id="320" r:id="rId38"/>
    <p:sldId id="377" r:id="rId39"/>
    <p:sldId id="321" r:id="rId40"/>
    <p:sldId id="326" r:id="rId41"/>
    <p:sldId id="327" r:id="rId42"/>
    <p:sldId id="378" r:id="rId43"/>
    <p:sldId id="330" r:id="rId44"/>
    <p:sldId id="332" r:id="rId45"/>
    <p:sldId id="322" r:id="rId46"/>
    <p:sldId id="323" r:id="rId47"/>
    <p:sldId id="324" r:id="rId48"/>
    <p:sldId id="325" r:id="rId49"/>
    <p:sldId id="345" r:id="rId50"/>
    <p:sldId id="346" r:id="rId51"/>
    <p:sldId id="347" r:id="rId52"/>
    <p:sldId id="379" r:id="rId53"/>
    <p:sldId id="335" r:id="rId54"/>
    <p:sldId id="336" r:id="rId55"/>
    <p:sldId id="380" r:id="rId56"/>
    <p:sldId id="381" r:id="rId57"/>
    <p:sldId id="338" r:id="rId58"/>
    <p:sldId id="339" r:id="rId59"/>
    <p:sldId id="382" r:id="rId60"/>
    <p:sldId id="340" r:id="rId61"/>
    <p:sldId id="341" r:id="rId62"/>
    <p:sldId id="342" r:id="rId63"/>
    <p:sldId id="383" r:id="rId64"/>
    <p:sldId id="343" r:id="rId65"/>
    <p:sldId id="344" r:id="rId66"/>
    <p:sldId id="348" r:id="rId67"/>
    <p:sldId id="384" r:id="rId68"/>
    <p:sldId id="387" r:id="rId69"/>
    <p:sldId id="385" r:id="rId70"/>
    <p:sldId id="386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z Moliski" initials="" lastIdx="3" clrIdx="0"/>
  <p:cmAuthor id="1" name="Ji Kim" initials="JK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9E"/>
    <a:srgbClr val="CADB34"/>
    <a:srgbClr val="1F4984"/>
    <a:srgbClr val="000000"/>
    <a:srgbClr val="B1063A"/>
    <a:srgbClr val="CA0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 autoAdjust="0"/>
    <p:restoredTop sz="90767" autoAdjust="0"/>
  </p:normalViewPr>
  <p:slideViewPr>
    <p:cSldViewPr>
      <p:cViewPr varScale="1">
        <p:scale>
          <a:sx n="63" d="100"/>
          <a:sy n="63" d="100"/>
        </p:scale>
        <p:origin x="14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B47D05F-F09C-49A3-9825-49CA7FD0CA49}" type="datetimeFigureOut">
              <a:rPr lang="en-US"/>
              <a:pPr>
                <a:defRPr/>
              </a:pPr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CD38493-F6B3-4E5E-AA92-B81C23604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21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00D92A-AE8E-4D08-9087-DEE5B1482857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75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75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65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02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99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86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95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2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87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53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2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FB282B-5D9A-4E55-A561-D9014B8F1BB0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98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63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6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69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39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11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9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43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52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01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40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2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65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92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36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47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50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300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30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38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158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41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85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725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989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012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88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741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907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429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818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518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21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576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747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311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0445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01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967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8184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5011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0643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697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57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717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641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73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7621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372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956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739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145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520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205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19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287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75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75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2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19400" y="457200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5000" dirty="0">
                <a:solidFill>
                  <a:srgbClr val="009C9E"/>
                </a:solidFill>
                <a:latin typeface="Book Antiqua" panose="02040602050305030304" pitchFamily="18" charset="0"/>
              </a:rPr>
              <a:t>5</a:t>
            </a:r>
            <a:br>
              <a:rPr lang="en-US" sz="14500" dirty="0">
                <a:latin typeface="Book Antiqua" panose="02040602050305030304" pitchFamily="18" charset="0"/>
              </a:rPr>
            </a:br>
            <a:r>
              <a:rPr lang="en-US" sz="8300" dirty="0">
                <a:latin typeface="Book Antiqua" panose="02040602050305030304" pitchFamily="18" charset="0"/>
              </a:rPr>
              <a:t>Discrete Probability Distributions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124200" y="3886200"/>
            <a:ext cx="6019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Business Statistics: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Communicating with Numbers, 3e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dirty="0">
                <a:latin typeface="Helvetica" pitchFamily="34" charset="0"/>
              </a:rPr>
              <a:t>By Sanjiv </a:t>
            </a:r>
            <a:r>
              <a:rPr lang="en-US" sz="2200" dirty="0" err="1">
                <a:latin typeface="Helvetica" pitchFamily="34" charset="0"/>
              </a:rPr>
              <a:t>Jaggia</a:t>
            </a:r>
            <a:r>
              <a:rPr lang="en-US" sz="2200" dirty="0">
                <a:latin typeface="Helvetica" pitchFamily="34" charset="0"/>
              </a:rPr>
              <a:t> and Alison Kelly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-2310" y="0"/>
            <a:ext cx="2745509" cy="6858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>
              <a:solidFill>
                <a:srgbClr val="E9F7F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3375" y="-5057775"/>
            <a:ext cx="404860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14400"/>
            <a:ext cx="269907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" y="6594475"/>
            <a:ext cx="175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i="1">
                <a:latin typeface="Book Antiqua" panose="02040602050305030304" pitchFamily="18" charset="0"/>
                <a:ea typeface="ＭＳ Ｐゴシック"/>
                <a:cs typeface="ＭＳ Ｐゴシック"/>
              </a:rPr>
              <a:t>McGraw-Hill/Irwin</a:t>
            </a:r>
          </a:p>
        </p:txBody>
      </p:sp>
    </p:spTree>
    <p:extLst>
      <p:ext uri="{BB962C8B-B14F-4D97-AF65-F5344CB8AC3E}">
        <p14:creationId xmlns:p14="http://schemas.microsoft.com/office/powerpoint/2010/main" val="4015702907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9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14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/>
              <a:t>Statistics and Data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4479-7B06-4E55-A14B-5EBCD72ED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743200" y="62292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2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7-</a:t>
            </a:r>
            <a:fld id="{3B23F10E-B9DB-4030-83AA-1C45FF54A19F}" type="slidenum">
              <a:rPr lang="en-US" sz="1000" smtClean="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1F498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229100" y="1866900"/>
            <a:ext cx="685800" cy="914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ANALYTICS, 2e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</a:t>
            </a:r>
            <a:r>
              <a:rPr lang="en-US" sz="1200" dirty="0" err="1">
                <a:solidFill>
                  <a:schemeClr val="bg1"/>
                </a:solidFill>
                <a:latin typeface="Helvetica" pitchFamily="34" charset="0"/>
              </a:rPr>
              <a:t>Jaggia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Kelly, </a:t>
            </a:r>
            <a:r>
              <a:rPr lang="en-US" sz="1200" baseline="0" dirty="0" err="1">
                <a:solidFill>
                  <a:schemeClr val="bg1"/>
                </a:solidFill>
                <a:latin typeface="Helvetica" pitchFamily="34" charset="0"/>
              </a:rPr>
              <a:t>Lertwachara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, Chen</a:t>
            </a:r>
          </a:p>
          <a:p>
            <a:pPr algn="ctr"/>
            <a:endParaRPr lang="en-US" sz="900" b="1" i="0" kern="1200" dirty="0">
              <a:solidFill>
                <a:schemeClr val="bg1"/>
              </a:solidFill>
              <a:latin typeface="Book Antiqua" panose="02040602050305030304" pitchFamily="18" charset="0"/>
              <a:ea typeface="ＭＳ Ｐゴシック"/>
              <a:cs typeface="ＭＳ Ｐゴシック"/>
            </a:endParaRPr>
          </a:p>
          <a:p>
            <a:pPr algn="ctr"/>
            <a:r>
              <a:rPr lang="en-IN" sz="900" b="0" i="0" kern="1200" dirty="0">
                <a:solidFill>
                  <a:schemeClr val="bg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900" b="0" baseline="0" dirty="0">
                <a:solidFill>
                  <a:schemeClr val="bg1"/>
                </a:solidFill>
                <a:latin typeface="Helvetica"/>
                <a:cs typeface="Helvetica"/>
              </a:rPr>
              <a:t>       </a:t>
            </a:r>
            <a:endParaRPr lang="en-US" sz="900" b="0" i="1" dirty="0">
              <a:solidFill>
                <a:srgbClr val="E9F7FE"/>
              </a:solidFill>
              <a:latin typeface="Helvetica"/>
              <a:cs typeface="Helvetica"/>
            </a:endParaRPr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7734300" y="5943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solidFill>
                  <a:srgbClr val="FFFFFF"/>
                </a:solidFill>
                <a:latin typeface="Times New Roman" pitchFamily="18" charset="0"/>
              </a:rPr>
              <a:t>7-</a:t>
            </a:r>
            <a:fld id="{3B23F10E-B9DB-4030-83AA-1C45FF54A19F}" type="slidenum">
              <a:rPr lang="en-US" sz="1000" smtClean="0">
                <a:solidFill>
                  <a:srgbClr val="FFFFFF"/>
                </a:solidFill>
                <a:latin typeface="Times New Roman" pitchFamily="18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1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229600" cy="1362075"/>
          </a:xfrm>
        </p:spPr>
        <p:txBody>
          <a:bodyPr anchor="t"/>
          <a:lstStyle>
            <a:lvl1pPr algn="l">
              <a:defRPr sz="4000" b="1" cap="all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229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57200" y="5867399"/>
            <a:ext cx="82296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2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8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1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7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7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Helvetica" pitchFamily="34" charset="0"/>
              </a:defRPr>
            </a:lvl1pPr>
            <a:lvl2pPr>
              <a:defRPr sz="2800">
                <a:latin typeface="Helvetica" pitchFamily="34" charset="0"/>
              </a:defRPr>
            </a:lvl2pPr>
            <a:lvl3pPr>
              <a:defRPr sz="24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2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9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6-</a:t>
            </a:r>
            <a:fld id="{52A43C86-E5ED-47BE-8B4E-11822D62BAD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743200" y="62292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6-</a:t>
            </a:r>
            <a:fld id="{3B23F10E-B9DB-4030-83AA-1C45FF54A19F}" type="slidenum">
              <a:rPr lang="en-US" sz="1000" smtClean="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53500" y="676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7.tiff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7BD3F2FC-F329-4FBB-9115-628BF09552A4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43200" y="457201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500" dirty="0">
                <a:latin typeface="Book Antiqua" panose="02040602050305030304" pitchFamily="18" charset="0"/>
              </a:rPr>
              <a:t>7</a:t>
            </a:r>
            <a:br>
              <a:rPr lang="en-US" sz="14500" dirty="0">
                <a:latin typeface="Book Antiqua" panose="02040602050305030304" pitchFamily="18" charset="0"/>
              </a:rPr>
            </a:br>
            <a:r>
              <a:rPr lang="en-US" sz="8300" dirty="0">
                <a:latin typeface="Book Antiqua" panose="02040602050305030304" pitchFamily="18" charset="0"/>
              </a:rPr>
              <a:t>Regression Analysis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43200" y="3893127"/>
            <a:ext cx="6324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Business Analytics, 2e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Helvetica" pitchFamily="34" charset="0"/>
              </a:rPr>
              <a:t>By Sanjiv </a:t>
            </a:r>
            <a:r>
              <a:rPr lang="en-US" sz="1600" dirty="0" err="1">
                <a:latin typeface="Helvetica" pitchFamily="34" charset="0"/>
              </a:rPr>
              <a:t>Jaggia</a:t>
            </a:r>
            <a:r>
              <a:rPr lang="en-US" sz="1600" dirty="0">
                <a:latin typeface="Helvetica" pitchFamily="34" charset="0"/>
              </a:rPr>
              <a:t>, Alison Kelly, Kevin </a:t>
            </a:r>
            <a:r>
              <a:rPr lang="en-US" sz="1600" dirty="0" err="1">
                <a:latin typeface="Helvetica" pitchFamily="34" charset="0"/>
              </a:rPr>
              <a:t>Lertwachara</a:t>
            </a:r>
            <a:r>
              <a:rPr lang="en-US" sz="1600" dirty="0">
                <a:latin typeface="Helvetica" pitchFamily="34" charset="0"/>
              </a:rPr>
              <a:t>, and Leida Chen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>
              <a:solidFill>
                <a:srgbClr val="E9F7F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F71231B-D37F-DF45-B9A9-F7F501E5C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25908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(6/26)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02807"/>
                <a:ext cx="8572500" cy="5181600"/>
              </a:xfrm>
            </p:spPr>
            <p:txBody>
              <a:bodyPr>
                <a:noAutofit/>
              </a:bodyPr>
              <a:lstStyle/>
              <a:p>
                <a:r>
                  <a:rPr lang="en-US" sz="3000" dirty="0"/>
                  <a:t>A simple linear regression model uses only one predictor variable.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/>
                  <a:t> is the unknown intercept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/>
                  <a:t> is the unknown slope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/>
                  <a:t> is the deterministic component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600" dirty="0"/>
                  <a:t> is the stochastic component or random error term</a:t>
                </a:r>
              </a:p>
              <a:p>
                <a:r>
                  <a:rPr lang="en-US" sz="3000" dirty="0"/>
                  <a:t>The expected value of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dirty="0"/>
                  <a:t>for a given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dirty="0"/>
                  <a:t>lies on a straight line: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02807"/>
                <a:ext cx="8572500" cy="5181600"/>
              </a:xfrm>
              <a:blipFill>
                <a:blip r:embed="rId3"/>
                <a:stretch>
                  <a:fillRect l="-1479" t="-1222" r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531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(7/26)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144E5-CCE7-9D4F-94B2-493A6D384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828800"/>
            <a:ext cx="88519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2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(8/26)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295399"/>
                <a:ext cx="8572500" cy="465608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/>
                  <a:t>A model with more than one predictor is referred to as a multiple linear regression model.</a:t>
                </a:r>
              </a:p>
              <a:p>
                <a:pPr marL="0" indent="0">
                  <a:buNone/>
                </a:pPr>
                <a:r>
                  <a:rPr lang="en-US" sz="2800" b="1" dirty="0"/>
                  <a:t>	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+…</m:t>
                    </m:r>
                    <m:r>
                      <a:rPr lang="en-US" sz="2800" b="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Replace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with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/>
                  <a:t> for a dummy variable.</a:t>
                </a:r>
              </a:p>
              <a:p>
                <a:r>
                  <a:rPr lang="en-US" sz="2800" dirty="0"/>
                  <a:t>The population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/>
                  <a:t> are unknown and must be estimated using sample data.</a:t>
                </a:r>
              </a:p>
              <a:p>
                <a:r>
                  <a:rPr lang="en-US" sz="2800" dirty="0"/>
                  <a:t>Sample data: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observations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3000" dirty="0"/>
                  <a:t>Use the sample data to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000" dirty="0"/>
                  <a:t> which are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295399"/>
                <a:ext cx="8572500" cy="4656083"/>
              </a:xfrm>
              <a:blipFill>
                <a:blip r:embed="rId3"/>
                <a:stretch>
                  <a:fillRect l="-1479" t="-1902" r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653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(9/26)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219200"/>
                <a:ext cx="8572500" cy="4656083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000" dirty="0"/>
                  <a:t> form the sample regression equation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000" dirty="0"/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3000" dirty="0"/>
                  <a:t> (read as y-hat) is the predicted value of the response variable given specified values of the predictor variables.</a:t>
                </a:r>
              </a:p>
              <a:p>
                <a:r>
                  <a:rPr lang="en-US" sz="3000" dirty="0"/>
                  <a:t>The difference between the observed and the predicted values is the residual: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dirty="0"/>
                  <a:t>Ordinary least squares (OLS) chooses the sample regression equation by minimizing the error sum of squares,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𝑆𝑆𝐸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3000" dirty="0"/>
                  <a:t>.</a:t>
                </a:r>
              </a:p>
              <a:p>
                <a:pPr lvl="1"/>
                <a:r>
                  <a:rPr lang="en-US" sz="2600" dirty="0"/>
                  <a:t>Desirable properties if certain assumptions hold</a:t>
                </a:r>
              </a:p>
              <a:p>
                <a:pPr lvl="1"/>
                <a:r>
                  <a:rPr lang="en-US" sz="2600" dirty="0"/>
                  <a:t>Gives an equation “closest” to the data</a:t>
                </a:r>
              </a:p>
              <a:p>
                <a:pPr lvl="1"/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219200"/>
                <a:ext cx="8572500" cy="4656083"/>
              </a:xfrm>
              <a:blipFill>
                <a:blip r:embed="rId3"/>
                <a:stretch>
                  <a:fillRect l="-1331" t="-3270" b="-1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2418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(10/26)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2E00B9-F415-674A-ACD9-5150DBC9A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02533"/>
            <a:ext cx="6781800" cy="405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56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(11/26)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219200"/>
                <a:ext cx="8572500" cy="465608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800" dirty="0"/>
                  <a:t>It is important to interpret the estimated regression coefficients.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000" dirty="0"/>
                  <a:t> is the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000" dirty="0"/>
              </a:p>
              <a:p>
                <a:pPr lvl="1"/>
                <a:r>
                  <a:rPr lang="en-US" sz="2600" dirty="0"/>
                  <a:t>Predicted value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600" dirty="0"/>
                  <a:t> when each predictor variable assumes a value of 0</a:t>
                </a:r>
              </a:p>
              <a:p>
                <a:pPr lvl="1"/>
                <a:r>
                  <a:rPr lang="en-US" sz="2600" dirty="0"/>
                  <a:t>Not always meaningful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3000" dirty="0"/>
                  <a:t> is the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3000" dirty="0"/>
              </a:p>
              <a:p>
                <a:pPr lvl="1"/>
                <a:r>
                  <a:rPr lang="en-US" sz="2600" dirty="0"/>
                  <a:t>Change in the predicted value of the response given a unit 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600" dirty="0"/>
                  <a:t>, holding all other predictor variables constant</a:t>
                </a:r>
              </a:p>
              <a:p>
                <a:pPr lvl="1"/>
                <a:r>
                  <a:rPr lang="en-US" sz="2600" dirty="0"/>
                  <a:t>Partial influence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6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600" dirty="0"/>
              </a:p>
              <a:p>
                <a:endParaRPr lang="en-US" sz="3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219200"/>
                <a:ext cx="8572500" cy="4656083"/>
              </a:xfrm>
              <a:blipFill>
                <a:blip r:embed="rId3"/>
                <a:stretch>
                  <a:fillRect l="-1331" t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423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(12/26)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00958"/>
                <a:ext cx="8839200" cy="4995042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Example: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𝐸𝑎𝑟𝑛𝑖𝑛𝑔𝑠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𝐶𝑜𝑠𝑡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𝐺𝑟𝑎𝑑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𝐷𝑒𝑏𝑡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pPr marL="0" indent="0">
                  <a:buNone/>
                </a:pPr>
                <a:endParaRPr lang="en-US" sz="2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200" b="0" i="1" dirty="0"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LcPeriod"/>
                </a:pPr>
                <a:r>
                  <a:rPr lang="en-US" sz="2200" dirty="0"/>
                  <a:t>What is the sample regression equation?</a:t>
                </a:r>
              </a:p>
              <a:p>
                <a:pPr marL="514350" indent="-514350">
                  <a:buFont typeface="+mj-lt"/>
                  <a:buAutoNum type="alphaLcPeriod"/>
                </a:pPr>
                <a:r>
                  <a:rPr lang="en-US" sz="2200" dirty="0"/>
                  <a:t>Interpret the slope coefficients.</a:t>
                </a:r>
              </a:p>
              <a:p>
                <a:pPr marL="514350" indent="-514350">
                  <a:buFont typeface="+mj-lt"/>
                  <a:buAutoNum type="alphaLcPeriod"/>
                </a:pPr>
                <a:r>
                  <a:rPr lang="en-US" sz="2200" dirty="0"/>
                  <a:t>Predict the annual post-college earnings if a college’s average annual cost is $25,000, its graduation rate is 60%, its percentage of students paying down debt is 80%, and it is located in a city. 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00958"/>
                <a:ext cx="8839200" cy="4995042"/>
              </a:xfrm>
              <a:blipFill>
                <a:blip r:embed="rId3"/>
                <a:stretch>
                  <a:fillRect l="-862" t="-759" r="-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96674B1-9FE0-C14D-98F6-1C1650F28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15502"/>
            <a:ext cx="7571686" cy="181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12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(13/26)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1411"/>
            <a:ext cx="8839200" cy="4656083"/>
          </a:xfrm>
        </p:spPr>
        <p:txBody>
          <a:bodyPr>
            <a:noAutofit/>
          </a:bodyPr>
          <a:lstStyle/>
          <a:p>
            <a:r>
              <a:rPr lang="en-US" sz="2200" dirty="0"/>
              <a:t>Example 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959BB-B01E-0A49-8F28-080493DAD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23228"/>
            <a:ext cx="6781800" cy="425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8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(14/26)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1411"/>
                <a:ext cx="8839200" cy="4998389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Example continued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𝐸𝑎𝑟𝑛𝑖𝑛𝑔𝑠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=10004.97+0.4349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𝐶𝑜𝑠𝑡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+178.10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𝐺𝑟𝑎𝑑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+141.48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𝐷𝑒𝑏𝑡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++2526.79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𝐶𝑖𝑡𝑦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All coefficients are positive, suggesting a positive influence of each predictor variable on the response variable. </a:t>
                </a:r>
              </a:p>
              <a:p>
                <a:pPr lvl="1"/>
                <a:r>
                  <a:rPr lang="en-US" sz="2400" dirty="0"/>
                  <a:t>Holding all other predictor variables constant, if the average annual costs increase by $1, then, on average, predicted earnings are expected to increase by $0.4349. </a:t>
                </a:r>
              </a:p>
              <a:p>
                <a:pPr lvl="1"/>
                <a:r>
                  <a:rPr lang="en-US" sz="2400" dirty="0"/>
                  <a:t>All else constant, predicted earnings are $2,526.79 higher for graduates of colleges located in a city.   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𝐸𝑎𝑟𝑛𝑖𝑛𝑔𝑠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=10,004.97+0.434∗25,000+178.10∗60+141.48∗80++2,526.79∗1=45,408.7991</m:t>
                    </m:r>
                  </m:oMath>
                </a14:m>
                <a:r>
                  <a:rPr lang="en-US" sz="2400" dirty="0"/>
                  <a:t> or about $45,409</a:t>
                </a: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1411"/>
                <a:ext cx="8839200" cy="4998389"/>
              </a:xfrm>
              <a:blipFill>
                <a:blip r:embed="rId3"/>
                <a:stretch>
                  <a:fillRect l="-862" t="-759" r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8858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(15/26)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1411"/>
            <a:ext cx="8839200" cy="5074589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 with Excel</a:t>
            </a:r>
          </a:p>
          <a:p>
            <a:r>
              <a:rPr lang="en-US" sz="2000" dirty="0"/>
              <a:t>Open the College</a:t>
            </a:r>
            <a:r>
              <a:rPr lang="en-US" sz="2000" i="1" dirty="0"/>
              <a:t> </a:t>
            </a:r>
            <a:r>
              <a:rPr lang="en-US" sz="2000" dirty="0"/>
              <a:t>data file </a:t>
            </a:r>
          </a:p>
          <a:p>
            <a:r>
              <a:rPr lang="en-US" sz="2000" dirty="0"/>
              <a:t>Data &gt; Data Analysis &gt; Regression from the menu </a:t>
            </a:r>
          </a:p>
          <a:p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99EFC-0291-C143-AFF0-B08B08DA8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112612"/>
            <a:ext cx="4435514" cy="398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7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340360" y="228600"/>
            <a:ext cx="850392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1F4984"/>
                </a:solidFill>
              </a:rPr>
              <a:t>Chapter 7 Learning Objectives (LOs)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419600"/>
          </a:xfrm>
        </p:spPr>
        <p:txBody>
          <a:bodyPr>
            <a:normAutofit/>
          </a:bodyPr>
          <a:lstStyle/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7.1  </a:t>
            </a:r>
            <a:r>
              <a:rPr lang="en-US" sz="2800" dirty="0"/>
              <a:t>Estimate and interpret a linear regression 	    model.</a:t>
            </a:r>
            <a:endParaRPr lang="en-US" sz="2800" dirty="0">
              <a:solidFill>
                <a:srgbClr val="009C9E"/>
              </a:solidFill>
            </a:endParaRPr>
          </a:p>
          <a:p>
            <a:pPr marL="0" indent="0">
              <a:buSzPct val="150000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7.2  </a:t>
            </a:r>
            <a:r>
              <a:rPr lang="en-US" sz="2800" dirty="0"/>
              <a:t>Interpret goodness-of-fit measures.</a:t>
            </a:r>
          </a:p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7.3  </a:t>
            </a:r>
            <a:r>
              <a:rPr lang="en-US" sz="2800" dirty="0"/>
              <a:t>Conduct tests of significance.</a:t>
            </a:r>
            <a:endParaRPr lang="en-US" sz="2800" dirty="0">
              <a:solidFill>
                <a:srgbClr val="009C9E"/>
              </a:solidFill>
            </a:endParaRPr>
          </a:p>
          <a:p>
            <a:pPr marL="0" indent="0">
              <a:buSzPct val="150000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7.4  </a:t>
            </a:r>
            <a:r>
              <a:rPr lang="en-US" sz="2800" dirty="0"/>
              <a:t>Address common violations of the OLS 	    assumptions.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(16/26)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1411"/>
            <a:ext cx="8839200" cy="5074589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 with R</a:t>
            </a:r>
            <a:endParaRPr lang="en-US" sz="2000" b="1" dirty="0"/>
          </a:p>
          <a:p>
            <a:r>
              <a:rPr lang="en-US" sz="2000" dirty="0"/>
              <a:t>Import the College</a:t>
            </a:r>
            <a:r>
              <a:rPr lang="en-US" sz="2000" i="1" dirty="0"/>
              <a:t> </a:t>
            </a:r>
            <a:r>
              <a:rPr lang="en-US" sz="2000" dirty="0"/>
              <a:t>data file into a data frame and label it </a:t>
            </a:r>
            <a:r>
              <a:rPr lang="en-US" sz="2000" dirty="0" err="1"/>
              <a:t>myData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459A6-7BF6-9541-96B4-BF2AED1FE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52601"/>
            <a:ext cx="5334000" cy="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9579B6-09EF-CA46-9EC8-E88C34A77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2305301"/>
            <a:ext cx="5530850" cy="3217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B0B7BD-3004-644D-9BA6-95DED184E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624290"/>
            <a:ext cx="5530850" cy="36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50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(17/26)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Predictions are subject to sampling variability.</a:t>
                </a:r>
              </a:p>
              <a:p>
                <a:r>
                  <a:rPr lang="en-US" sz="2400" dirty="0"/>
                  <a:t>The prediction will change if we use a different sample to estimate the regression model.</a:t>
                </a:r>
              </a:p>
              <a:p>
                <a:r>
                  <a:rPr lang="en-US" sz="2400" dirty="0"/>
                  <a:t>Recall the interval estimate: point estimate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dirty="0"/>
                  <a:t> margin of error.</a:t>
                </a:r>
              </a:p>
              <a:p>
                <a:r>
                  <a:rPr lang="en-US" sz="2400" dirty="0"/>
                  <a:t>Use a confidence interval as the interval estimate for the mean (expected value)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. </a:t>
                </a:r>
              </a:p>
              <a:p>
                <a:r>
                  <a:rPr lang="en-US" sz="2400" dirty="0"/>
                  <a:t>Use a prediction interval as the interval estimate for the individual values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. </a:t>
                </a:r>
              </a:p>
              <a:p>
                <a:r>
                  <a:rPr lang="en-US" sz="2400" dirty="0"/>
                  <a:t>We use the same point estimate for constructing both interval estimates. </a:t>
                </a:r>
              </a:p>
              <a:p>
                <a:r>
                  <a:rPr lang="en-US" sz="2400" dirty="0"/>
                  <a:t>The prediction interval is always wider than the corresponding confidence interval.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  <a:blipFill>
                <a:blip r:embed="rId3"/>
                <a:stretch>
                  <a:fillRect l="-1006" t="-998" r="-1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596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(18/26)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/>
                  <a:t>For specific values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6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600" dirty="0"/>
                  <a:t>, the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100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600" dirty="0"/>
                  <a:t> confidence interval for the expected value of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600" dirty="0"/>
                  <a:t> is </a:t>
                </a:r>
                <a:r>
                  <a:rPr lang="en-US" sz="2600" i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600" i="1" dirty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2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l-GR" sz="2600" i="1" dirty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l-GR" sz="2600" i="1" dirty="0">
                            <a:latin typeface="Cambria Math" panose="02040503050406030204" pitchFamily="18" charset="0"/>
                          </a:rPr>
                          <m:t>∕2,</m:t>
                        </m:r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𝑑𝑓</m:t>
                        </m:r>
                      </m:sub>
                    </m:sSub>
                    <m:r>
                      <a:rPr lang="en-US" sz="2600" i="1" dirty="0">
                        <a:latin typeface="Cambria Math" panose="02040503050406030204" pitchFamily="18" charset="0"/>
                      </a:rPr>
                      <m:t>𝑠𝑒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2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2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sz="22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𝑑𝑓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200" dirty="0"/>
              </a:p>
              <a:p>
                <a:r>
                  <a:rPr lang="en-US" sz="2600" dirty="0"/>
                  <a:t>One way to obtain this is to estimate a modified regression model.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200" i="1" dirty="0"/>
                  <a:t> </a:t>
                </a:r>
                <a:r>
                  <a:rPr lang="en-US" sz="2200" dirty="0"/>
                  <a:t>is the response variable </a:t>
                </a:r>
              </a:p>
              <a:p>
                <a:pPr lvl="1"/>
                <a:r>
                  <a:rPr lang="en-US" sz="2200" dirty="0"/>
                  <a:t>Explanatory variables defined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sz="2200" dirty="0"/>
              </a:p>
              <a:p>
                <a:pPr lvl="1"/>
                <a:r>
                  <a:rPr lang="en-US" sz="2200" dirty="0"/>
                  <a:t>The resulting estimate of the intercept and its standard error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𝑠𝑒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  <a:blipFill>
                <a:blip r:embed="rId3"/>
                <a:stretch>
                  <a:fillRect l="-1149" t="-499"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249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(19/26)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𝐸𝑎𝑟𝑛𝑖𝑛𝑔𝑠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𝐶𝑜𝑠𝑡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𝐺𝑟𝑎𝑑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𝐷𝑒𝑏𝑡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Construct the 95% confidence interval for the expected Earnings if Cost equals $25,000, Grad equals 60, Debt equals 80, and City equals 1.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  <a:blipFill>
                <a:blip r:embed="rId3"/>
                <a:stretch>
                  <a:fillRect l="-1006" t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86C1E1D-6F3D-9849-8F73-1ACE186C8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3124200"/>
            <a:ext cx="6604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08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</a:t>
            </a:r>
            <a:r>
              <a:rPr lang="en-US" sz="3600" dirty="0"/>
              <a:t>20</a:t>
            </a:r>
            <a:r>
              <a:rPr lang="en-US" sz="3600" dirty="0">
                <a:solidFill>
                  <a:srgbClr val="1F4984"/>
                </a:solidFill>
              </a:rPr>
              <a:t>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1411"/>
            <a:ext cx="8839200" cy="5074589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Using this 95% confidence interval, we can state that the mean Earnings fall between $43,393 and $47,425 when Cost equals 25,000, Grad equals 60, Debt equals 80, and City equals 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08FBC-A04E-F24A-9FB5-6407D0AFD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24000"/>
            <a:ext cx="5334000" cy="290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39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</a:t>
            </a:r>
            <a:r>
              <a:rPr lang="en-US" sz="3600" dirty="0"/>
              <a:t>21</a:t>
            </a:r>
            <a:r>
              <a:rPr lang="en-US" sz="3600" dirty="0">
                <a:solidFill>
                  <a:srgbClr val="1F4984"/>
                </a:solidFill>
              </a:rPr>
              <a:t>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/>
                  <a:t>For specific values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6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600" dirty="0"/>
                  <a:t>, the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100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600" dirty="0"/>
                  <a:t> prediction interval for an individual value of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600" dirty="0"/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i="1" dirty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l-GR" sz="2800" i="1" dirty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l-GR" sz="2800" i="1" dirty="0">
                            <a:latin typeface="Cambria Math" panose="02040503050406030204" pitchFamily="18" charset="0"/>
                          </a:rPr>
                          <m:t>∕2,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𝑑𝑓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𝑠𝑒</m:t>
                            </m:r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))</m:t>
                            </m:r>
                          </m:e>
                          <m:sup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sz="26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2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2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sz="22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𝑑𝑓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200" dirty="0"/>
              </a:p>
              <a:p>
                <a:r>
                  <a:rPr lang="en-US" sz="2600" dirty="0"/>
                  <a:t>The prediction interval is wider than the confidence interval.</a:t>
                </a:r>
              </a:p>
              <a:p>
                <a:r>
                  <a:rPr lang="en-US" sz="2600" dirty="0"/>
                  <a:t>The prediction interval incorporates the variability of the random error term. </a:t>
                </a:r>
              </a:p>
              <a:p>
                <a:r>
                  <a:rPr lang="en-US" sz="2600" dirty="0"/>
                  <a:t>The higher variability makes it more difficult to predict accurately, thus necessitating a wider interval.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  <a:blipFill>
                <a:blip r:embed="rId3"/>
                <a:stretch>
                  <a:fillRect l="-1149" t="-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715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</a:t>
            </a:r>
            <a:r>
              <a:rPr lang="en-US" sz="3600" dirty="0"/>
              <a:t>22</a:t>
            </a:r>
            <a:r>
              <a:rPr lang="en-US" sz="3600" dirty="0">
                <a:solidFill>
                  <a:srgbClr val="1F4984"/>
                </a:solidFill>
              </a:rPr>
              <a:t>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</p:spPr>
            <p:txBody>
              <a:bodyPr>
                <a:noAutofit/>
              </a:bodyPr>
              <a:lstStyle/>
              <a:p>
                <a:r>
                  <a:rPr lang="en-US" sz="2300" dirty="0"/>
                  <a:t>Example: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panose="02040503050406030204" pitchFamily="18" charset="0"/>
                      </a:rPr>
                      <m:t>𝐸𝑎𝑟𝑛𝑖𝑛𝑔𝑠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3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300" i="1">
                        <a:latin typeface="Cambria Math" panose="02040503050406030204" pitchFamily="18" charset="0"/>
                      </a:rPr>
                      <m:t>𝐶𝑜𝑠𝑡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300" i="1">
                        <a:latin typeface="Cambria Math" panose="02040503050406030204" pitchFamily="18" charset="0"/>
                      </a:rPr>
                      <m:t>𝐺𝑟𝑎𝑑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300" i="1">
                        <a:latin typeface="Cambria Math" panose="02040503050406030204" pitchFamily="18" charset="0"/>
                      </a:rPr>
                      <m:t>𝐷𝑒𝑏𝑡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300" i="1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300" dirty="0"/>
              </a:p>
              <a:p>
                <a:r>
                  <a:rPr lang="en-US" sz="2300" dirty="0"/>
                  <a:t>Construct the 95% prediction interval for the expected Earnings if Cost equals $25,000, Grad equals 60, Debt equals 80, and City equals 1.</a:t>
                </a:r>
              </a:p>
              <a:p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</a:rPr>
                      <m:t>𝑑𝑓</m:t>
                    </m:r>
                    <m:r>
                      <a:rPr lang="en-US" sz="2300" b="0" i="0" dirty="0" smtClean="0">
                        <a:latin typeface="Cambria Math" panose="02040503050406030204" pitchFamily="18" charset="0"/>
                      </a:rPr>
                      <m:t>=111, </m:t>
                    </m:r>
                    <m:sSub>
                      <m:sSubPr>
                        <m:ctrlPr>
                          <a:rPr lang="en-US" sz="23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300" b="0" i="1" dirty="0" smtClean="0">
                            <a:latin typeface="Cambria Math" panose="02040503050406030204" pitchFamily="18" charset="0"/>
                          </a:rPr>
                          <m:t>0.25</m:t>
                        </m:r>
                        <m:r>
                          <a:rPr lang="el-GR" sz="23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00" b="0" i="1" dirty="0" smtClean="0">
                            <a:latin typeface="Cambria Math" panose="02040503050406030204" pitchFamily="18" charset="0"/>
                          </a:rPr>
                          <m:t>111</m:t>
                        </m:r>
                      </m:sub>
                    </m:sSub>
                    <m:r>
                      <a:rPr lang="en-US" sz="2300" b="0" i="1" dirty="0" smtClean="0">
                        <a:latin typeface="Cambria Math" panose="02040503050406030204" pitchFamily="18" charset="0"/>
                      </a:rPr>
                      <m:t>=1.9816,</m:t>
                    </m:r>
                    <m:sSup>
                      <m:sSupPr>
                        <m:ctrlPr>
                          <a:rPr lang="en-US" sz="23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3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en-US" sz="23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300" b="0" i="0" dirty="0" smtClean="0">
                        <a:latin typeface="Cambria Math" panose="02040503050406030204" pitchFamily="18" charset="0"/>
                      </a:rPr>
                      <m:t>=45,408.7991</m:t>
                    </m:r>
                  </m:oMath>
                </a14:m>
                <a:endParaRPr lang="en-US" sz="23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</a:rPr>
                      <m:t>𝑠𝑒</m:t>
                    </m:r>
                    <m:d>
                      <m:dPr>
                        <m:ctrlPr>
                          <a:rPr lang="en-US" sz="23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3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3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3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sz="2300" b="0" i="1" dirty="0" smtClean="0">
                        <a:latin typeface="Cambria Math" panose="02040503050406030204" pitchFamily="18" charset="0"/>
                      </a:rPr>
                      <m:t>=1,1017.2028</m:t>
                    </m:r>
                  </m:oMath>
                </a14:m>
                <a:r>
                  <a:rPr lang="en-US" sz="23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=5,645.831</m:t>
                    </m:r>
                  </m:oMath>
                </a14:m>
                <a:endParaRPr lang="en-US" sz="23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3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3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en-US" sz="23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300" i="1" dirty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23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l-GR" sz="2300" i="1" dirty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l-GR" sz="2300" i="1" dirty="0">
                            <a:latin typeface="Cambria Math" panose="02040503050406030204" pitchFamily="18" charset="0"/>
                          </a:rPr>
                          <m:t>∕2,</m:t>
                        </m:r>
                        <m:r>
                          <a:rPr lang="en-US" sz="2300" i="1" dirty="0">
                            <a:latin typeface="Cambria Math" panose="02040503050406030204" pitchFamily="18" charset="0"/>
                          </a:rPr>
                          <m:t>𝑑𝑓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23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3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𝑠𝑒</m:t>
                            </m:r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3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3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300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3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))</m:t>
                            </m:r>
                          </m:e>
                          <m:sup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300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3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3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sz="23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3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[34,041.0524, 56,776.545]</m:t>
                    </m:r>
                  </m:oMath>
                </a14:m>
                <a:endParaRPr lang="en-US" sz="2300" dirty="0"/>
              </a:p>
              <a:p>
                <a:r>
                  <a:rPr lang="en-US" sz="2300" dirty="0"/>
                  <a:t>With 95% confidence, the Earnings fall between $34,041 and $56,777 when Cost equals 25,000, Grad equals 60, Debt equals 80, and City equals 1.</a:t>
                </a:r>
              </a:p>
              <a:p>
                <a:r>
                  <a:rPr lang="en-US" sz="2300" dirty="0"/>
                  <a:t>This is wider than the previous confidence interval. 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  <a:blipFill>
                <a:blip r:embed="rId3"/>
                <a:stretch>
                  <a:fillRect l="-1006" t="-998"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762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</a:t>
            </a:r>
            <a:r>
              <a:rPr lang="en-US" sz="3600" dirty="0"/>
              <a:t>23</a:t>
            </a:r>
            <a:r>
              <a:rPr lang="en-US" sz="3600" dirty="0">
                <a:solidFill>
                  <a:srgbClr val="1F4984"/>
                </a:solidFill>
              </a:rPr>
              <a:t>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1411"/>
            <a:ext cx="8839200" cy="5074589"/>
          </a:xfrm>
        </p:spPr>
        <p:txBody>
          <a:bodyPr>
            <a:noAutofit/>
          </a:bodyPr>
          <a:lstStyle/>
          <a:p>
            <a:r>
              <a:rPr lang="en-US" sz="2300" dirty="0"/>
              <a:t>Example continued with R</a:t>
            </a:r>
          </a:p>
          <a:p>
            <a:r>
              <a:rPr lang="en-US" sz="2400" dirty="0"/>
              <a:t>Import the College</a:t>
            </a:r>
            <a:r>
              <a:rPr lang="en-US" sz="2400" i="1" dirty="0"/>
              <a:t> </a:t>
            </a:r>
            <a:r>
              <a:rPr lang="en-US" sz="2400" dirty="0"/>
              <a:t>data file into a data frame and label it </a:t>
            </a:r>
            <a:r>
              <a:rPr lang="en-US" sz="2400" dirty="0" err="1"/>
              <a:t>myData</a:t>
            </a:r>
            <a:r>
              <a:rPr lang="en-US" sz="2400" dirty="0"/>
              <a:t> </a:t>
            </a:r>
            <a:endParaRPr lang="en-US" sz="2300" dirty="0"/>
          </a:p>
          <a:p>
            <a:endParaRPr lang="en-US" sz="2300" dirty="0"/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4D8731-A3B8-FB47-A921-AA9A17582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76" y="2362200"/>
            <a:ext cx="840684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90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</a:t>
            </a:r>
            <a:r>
              <a:rPr lang="en-US" sz="3600" dirty="0"/>
              <a:t>24</a:t>
            </a:r>
            <a:r>
              <a:rPr lang="en-US" sz="3600" dirty="0">
                <a:solidFill>
                  <a:srgbClr val="1F4984"/>
                </a:solidFill>
              </a:rPr>
              <a:t>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A categorical variable may be defined by more than two categories.</a:t>
                </a:r>
              </a:p>
              <a:p>
                <a:r>
                  <a:rPr lang="en-US" sz="2200" dirty="0"/>
                  <a:t>Use multiple dummy variables to capture all categories, one for each category.</a:t>
                </a:r>
              </a:p>
              <a:p>
                <a:r>
                  <a:rPr lang="en-US" sz="2200" dirty="0"/>
                  <a:t>Given the intercept term, we exclude one of the dummy variables from the regression. </a:t>
                </a:r>
              </a:p>
              <a:p>
                <a:pPr lvl="1"/>
                <a:r>
                  <a:rPr lang="en-US" sz="1800" dirty="0"/>
                  <a:t>The excluded variable represents the reference category.</a:t>
                </a:r>
              </a:p>
              <a:p>
                <a:pPr lvl="1"/>
                <a:r>
                  <a:rPr lang="en-US" sz="1800" dirty="0"/>
                  <a:t>Including all dummy variables creates perfect multicollinearity.</a:t>
                </a:r>
              </a:p>
              <a:p>
                <a:r>
                  <a:rPr lang="en-US" sz="2200" dirty="0"/>
                  <a:t>Example: mode of transportation with three categories</a:t>
                </a:r>
              </a:p>
              <a:p>
                <a:pPr lvl="1"/>
                <a:r>
                  <a:rPr lang="en-US" sz="1800" dirty="0"/>
                  <a:t>Public transportation, driving alone, or car pooling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 for public transportation and 0 otherwise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 for driving alone and 0 otherwise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 indicates car pooling</a:t>
                </a:r>
              </a:p>
              <a:p>
                <a:endParaRPr lang="en-US" sz="2300" dirty="0"/>
              </a:p>
              <a:p>
                <a:endParaRPr lang="en-US" sz="23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  <a:blipFill>
                <a:blip r:embed="rId3"/>
                <a:stretch>
                  <a:fillRect l="-862" t="-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691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</a:t>
            </a:r>
            <a:r>
              <a:rPr lang="en-US" sz="3600" dirty="0"/>
              <a:t>25</a:t>
            </a:r>
            <a:r>
              <a:rPr lang="en-US" sz="3600" dirty="0">
                <a:solidFill>
                  <a:srgbClr val="1F4984"/>
                </a:solidFill>
              </a:rPr>
              <a:t>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Example: A government researcher is analyzing the relationship between retail sales (Sales in $ millions) and the gross national product (GNP in $ billions). </a:t>
                </a:r>
              </a:p>
              <a:p>
                <a:r>
                  <a:rPr lang="en-US" sz="1800" dirty="0"/>
                  <a:t>He also wonders whether there are significant differences in retail sales related to the quarters of the year. </a:t>
                </a:r>
              </a:p>
              <a:p>
                <a:r>
                  <a:rPr lang="en-US" sz="1800" dirty="0"/>
                  <a:t>He collects 10 years of quarterly data and creates dummy variables for the quarters. 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1800" dirty="0"/>
                  <a:t>Estimate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800" dirty="0"/>
                  <a:t>, where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/>
                  <a:t> are sales and GNP,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is a quarter 1 dummy,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is a quarter 2 dummy,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dirty="0"/>
                  <a:t> is a quarter 3 dummy.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1800" dirty="0"/>
                  <a:t>Interpret the slope coefficient for quarter 1.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1800" dirty="0"/>
                  <a:t>What are the predicted sales in quarter 2 if GNP is $18,000 (in billions)? </a:t>
                </a:r>
              </a:p>
              <a:p>
                <a:endParaRPr lang="en-US" sz="1800" dirty="0"/>
              </a:p>
              <a:p>
                <a:endParaRPr lang="en-US" sz="2300" dirty="0"/>
              </a:p>
              <a:p>
                <a:endParaRPr lang="en-US" sz="23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  <a:blipFill>
                <a:blip r:embed="rId3"/>
                <a:stretch>
                  <a:fillRect l="-431" t="-499" r="-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476DF78-2801-0246-A0E9-AD2F1CE19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590800"/>
            <a:ext cx="3657600" cy="14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1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90500" y="8916"/>
            <a:ext cx="88011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1F4984"/>
                </a:solidFill>
              </a:rPr>
              <a:t>Introductory Case: College Scorecard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72500" cy="5181600"/>
          </a:xfrm>
        </p:spPr>
        <p:txBody>
          <a:bodyPr>
            <a:noAutofit/>
          </a:bodyPr>
          <a:lstStyle/>
          <a:p>
            <a:r>
              <a:rPr lang="en-US" sz="2000" dirty="0"/>
              <a:t>College costs and student debt are on the rise</a:t>
            </a:r>
          </a:p>
          <a:p>
            <a:r>
              <a:rPr lang="en-US" sz="2000" dirty="0"/>
              <a:t>Students and parents struggle to find clear, reliable data on critical questions of college affordability and value. </a:t>
            </a:r>
          </a:p>
          <a:p>
            <a:r>
              <a:rPr lang="en-US" sz="2000" dirty="0"/>
              <a:t>The Department of Education (DOE) published a redesigned College Scorecard that reports the most reliable national data on college costs and students’ outcomes at specific colleges. </a:t>
            </a:r>
          </a:p>
          <a:p>
            <a:r>
              <a:rPr lang="en-US" sz="2000" dirty="0"/>
              <a:t>Fiona Schmidt, a college counselor, believes that the information from the College Scorecard can help her as she advises families.</a:t>
            </a:r>
          </a:p>
          <a:p>
            <a:r>
              <a:rPr lang="en-US" sz="2000" dirty="0"/>
              <a:t>Fiona wonders what college factors influence post-college earnings and wants answers to the following questions: </a:t>
            </a:r>
          </a:p>
          <a:p>
            <a:pPr lvl="1"/>
            <a:r>
              <a:rPr lang="en-US" sz="1600" dirty="0"/>
              <a:t>If a college costs more or has a higher graduation rate, should a student expect to earn more after graduation? </a:t>
            </a:r>
          </a:p>
          <a:p>
            <a:pPr lvl="1"/>
            <a:r>
              <a:rPr lang="en-US" sz="1600" dirty="0"/>
              <a:t>If a greater percentage of the students are paying down debt after college, does this somehow influence post-college earnings? </a:t>
            </a:r>
          </a:p>
          <a:p>
            <a:pPr lvl="1"/>
            <a:r>
              <a:rPr lang="en-US" sz="1600" dirty="0"/>
              <a:t>And finally, does the location of a college affect post-college earnings? </a:t>
            </a:r>
          </a:p>
          <a:p>
            <a:pPr marL="457200" lvl="1" indent="0">
              <a:buNone/>
            </a:pPr>
            <a:endParaRPr 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3844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</a:t>
            </a:r>
            <a:r>
              <a:rPr lang="en-US" sz="3600" dirty="0"/>
              <a:t>26</a:t>
            </a:r>
            <a:r>
              <a:rPr lang="en-US" sz="3600" dirty="0">
                <a:solidFill>
                  <a:srgbClr val="1F4984"/>
                </a:solidFill>
              </a:rPr>
              <a:t>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 continued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Output from statistical software</a:t>
                </a:r>
              </a:p>
              <a:p>
                <a:pPr marL="457200" indent="-457200">
                  <a:buFont typeface="+mj-lt"/>
                  <a:buAutoNum type="alphaLcPeriod"/>
                </a:pPr>
                <a:endParaRPr lang="en-US" sz="24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4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4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4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All else equal, retail sales in quarter 1 are expected to be approximately $155,654 million less than sales in quarter 4.  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=21,000,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so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dirty="0"/>
                      <m:t>$</m:t>
                    </m:r>
                    <m:r>
                      <m:rPr>
                        <m:nor/>
                      </m:rPr>
                      <a:rPr lang="en-US" sz="2400" b="0" i="0" dirty="0" smtClean="0"/>
                      <m:t>1,555,809.33</m:t>
                    </m:r>
                  </m:oMath>
                </a14:m>
                <a:r>
                  <a:rPr lang="en-US" sz="2400" dirty="0"/>
                  <a:t>. Retail sales are predicted to be approximately $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/>
                      <m:t>1,555,809.33</m:t>
                    </m:r>
                  </m:oMath>
                </a14:m>
                <a:r>
                  <a:rPr lang="en-US" sz="2400" dirty="0"/>
                  <a:t> (in millions) in the second quarter when the GNP is $21,000 (in billions).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1411"/>
                <a:ext cx="8839200" cy="5074589"/>
              </a:xfrm>
              <a:blipFill>
                <a:blip r:embed="rId3"/>
                <a:stretch>
                  <a:fillRect l="-1006" t="-998" r="-1868" b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67000B5-984C-2F43-B31C-5289D449D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910690"/>
            <a:ext cx="5638800" cy="177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8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(1/22)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43000"/>
                <a:ext cx="8839200" cy="48768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Example: Recall the introductory case and consider three models. Which should we choose?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Several “goodness-of-fit” measures summarize how well the sample regression equation fits the data.</a:t>
                </a:r>
              </a:p>
              <a:p>
                <a:pPr lvl="1"/>
                <a:r>
                  <a:rPr lang="en-US" sz="2400" dirty="0"/>
                  <a:t>The standard error of the estimate,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The coefficient of determination,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The adjusted coefficient of determination, 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endParaRPr lang="en-US" sz="2000" dirty="0"/>
              </a:p>
              <a:p>
                <a:endParaRPr lang="en-US" sz="2200" dirty="0"/>
              </a:p>
              <a:p>
                <a:pPr marL="0" indent="0">
                  <a:buNone/>
                </a:pPr>
                <a:endParaRPr lang="en-US" sz="2200" dirty="0"/>
              </a:p>
              <a:p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43000"/>
                <a:ext cx="8839200" cy="4876800"/>
              </a:xfrm>
              <a:blipFill>
                <a:blip r:embed="rId3"/>
                <a:stretch>
                  <a:fillRect l="-1006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62B5069-9B41-6F4D-ACD6-12CBBBB40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057400"/>
            <a:ext cx="72136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42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(2/22)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986413"/>
                <a:ext cx="8839200" cy="48768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Recall that a residual is the difference between the observed and predicted value of the response,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pPr lvl="1"/>
                <a:r>
                  <a:rPr lang="en-US" sz="1600" dirty="0"/>
                  <a:t>The sample regression equation provides a good fit when the dispersion of the residuals is relatively small. </a:t>
                </a:r>
              </a:p>
              <a:p>
                <a:pPr lvl="1"/>
                <a:r>
                  <a:rPr lang="en-US" sz="1600" dirty="0"/>
                  <a:t>The sample variance,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/>
                  <a:t>, is the average squared deviation between the observed and predicted values. </a:t>
                </a:r>
              </a:p>
              <a:p>
                <a:r>
                  <a:rPr lang="en-US" sz="2000" dirty="0"/>
                  <a:t>The standard deviation of the residuals (standard error of the estimate) has the same units of measurement as the response.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𝑆𝑆𝐸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𝑆𝑆𝐸</m:t>
                    </m:r>
                  </m:oMath>
                </a14:m>
                <a:r>
                  <a:rPr lang="en-US" sz="1600" dirty="0"/>
                  <a:t> is the error sum of squares,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/>
                  <a:t> denotes the number of predictors,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 is the sample size.</a:t>
                </a:r>
              </a:p>
              <a:p>
                <a:r>
                  <a:rPr lang="en-US" sz="2000" dirty="0"/>
                  <a:t>For a given sample size, increasing the number of predictors reduces the numerator and denominator. </a:t>
                </a:r>
              </a:p>
              <a:p>
                <a:pPr lvl="1"/>
                <a:r>
                  <a:rPr lang="en-US" sz="1600" dirty="0"/>
                  <a:t>The net effect allows us to determine if the added predictor variables improve the fit.</a:t>
                </a:r>
              </a:p>
              <a:p>
                <a:pPr lvl="1"/>
                <a:r>
                  <a:rPr lang="en-US" sz="1600" dirty="0"/>
                  <a:t>When comparing models with the same response, the model with the 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600" dirty="0"/>
                  <a:t> is preferred.</a:t>
                </a:r>
              </a:p>
              <a:p>
                <a:endParaRPr lang="en-US" sz="2200" dirty="0"/>
              </a:p>
              <a:p>
                <a:pPr marL="0" indent="0">
                  <a:buNone/>
                </a:pPr>
                <a:endParaRPr lang="en-US" sz="2200" dirty="0"/>
              </a:p>
              <a:p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986413"/>
                <a:ext cx="8839200" cy="4876800"/>
              </a:xfrm>
              <a:blipFill>
                <a:blip r:embed="rId3"/>
                <a:stretch>
                  <a:fillRect l="-575" t="-779" r="-144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7114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800"/>
                <a:ext cx="8839200" cy="48768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The coefficient of determination,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, quantifies the sample variation in the response that is explained by the sample regression equation.</a:t>
                </a:r>
              </a:p>
              <a:p>
                <a:r>
                  <a:rPr lang="en-US" sz="2400" dirty="0"/>
                  <a:t>It is the ratio of the explained variation of the response variable to its total variation.</a:t>
                </a:r>
              </a:p>
              <a:p>
                <a:r>
                  <a:rPr lang="en-US" sz="2400" dirty="0"/>
                  <a:t>Use analysis of variance (ANOVA) in the context of regression.</a:t>
                </a:r>
              </a:p>
              <a:p>
                <a:pPr lvl="1"/>
                <a:r>
                  <a:rPr lang="en-US" sz="1800" dirty="0"/>
                  <a:t>The total variation in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800" dirty="0"/>
                  <a:t> is the total sum of squares,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𝑆𝑆𝑇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Break into two parts: explained variation and unexplained variation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𝑆𝑆𝑇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𝑆𝑆𝑅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𝑆𝑆𝐸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The variation in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800" dirty="0"/>
                  <a:t> explained by the sample regression equation is the regression sum of squares,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𝑆𝑆𝑅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0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800"/>
                <a:ext cx="8839200" cy="4876800"/>
              </a:xfrm>
              <a:blipFill>
                <a:blip r:embed="rId3"/>
                <a:stretch>
                  <a:fillRect l="-1006" t="-1039" b="-3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81B0FE4A-FBEC-714D-B771-A5A38CFE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(3/22)</a:t>
            </a:r>
          </a:p>
        </p:txBody>
      </p:sp>
    </p:spTree>
    <p:extLst>
      <p:ext uri="{BB962C8B-B14F-4D97-AF65-F5344CB8AC3E}">
        <p14:creationId xmlns:p14="http://schemas.microsoft.com/office/powerpoint/2010/main" val="600316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800"/>
                <a:ext cx="8839200" cy="487680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𝑆𝑆𝑅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𝑆𝑆𝑇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𝑆𝑆𝐸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𝑆𝑆𝑇</m:t>
                        </m:r>
                      </m:den>
                    </m:f>
                  </m:oMath>
                </a14:m>
                <a:endParaRPr lang="en-US" sz="2400" dirty="0"/>
              </a:p>
              <a:p>
                <a:pPr lvl="1"/>
                <a:r>
                  <a:rPr lang="en-US" sz="1600" dirty="0"/>
                  <a:t>The proportion of the sample variation in the response explained by the sample regression equation.</a:t>
                </a:r>
              </a:p>
              <a:p>
                <a:pPr lvl="1"/>
                <a:r>
                  <a:rPr lang="en-US" sz="1600" dirty="0"/>
                  <a:t>Falls between 0 and 1</a:t>
                </a:r>
              </a:p>
              <a:p>
                <a:pPr lvl="1"/>
                <a:r>
                  <a:rPr lang="en-US" sz="1600" dirty="0"/>
                  <a:t>The closer to 1, the better the fit</a:t>
                </a:r>
              </a:p>
              <a:p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800"/>
                <a:ext cx="8839200" cy="4876800"/>
              </a:xfrm>
              <a:blipFill>
                <a:blip r:embed="rId3"/>
                <a:stretch>
                  <a:fillRect l="-1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803742C-9982-F54C-A835-179AC6D0D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732414"/>
            <a:ext cx="4667197" cy="32463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6E21EC-6C5C-5B40-AABD-CD1F747AB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(4/22)</a:t>
            </a:r>
          </a:p>
        </p:txBody>
      </p:sp>
    </p:spTree>
    <p:extLst>
      <p:ext uri="{BB962C8B-B14F-4D97-AF65-F5344CB8AC3E}">
        <p14:creationId xmlns:p14="http://schemas.microsoft.com/office/powerpoint/2010/main" val="1425709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990600"/>
                <a:ext cx="8839200" cy="48768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We cannot 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for model comparison when the competing models do not include the same number of predictor variables (but have the same response).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never decreases as we add more variables.</a:t>
                </a:r>
              </a:p>
              <a:p>
                <a:pPr lvl="1"/>
                <a:r>
                  <a:rPr lang="en-US" sz="2000" dirty="0"/>
                  <a:t>May include variables with no economic or intuitive foundation.</a:t>
                </a:r>
              </a:p>
              <a:p>
                <a:r>
                  <a:rPr lang="en-US" sz="2400" dirty="0"/>
                  <a:t>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explicitly accounts for the sample size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and the number of predictor variables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00" dirty="0"/>
              </a:p>
              <a:p>
                <a:pPr lvl="1"/>
                <a:r>
                  <a:rPr lang="en-US" sz="2000" dirty="0"/>
                  <a:t>Imposes a penalty for any additional predictors.</a:t>
                </a:r>
              </a:p>
              <a:p>
                <a:pPr lvl="1"/>
                <a:r>
                  <a:rPr lang="en-US" sz="2000" dirty="0"/>
                  <a:t>The higher the 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, the better the model.</a:t>
                </a:r>
              </a:p>
              <a:p>
                <a:r>
                  <a:rPr lang="en-US" sz="2400" dirty="0"/>
                  <a:t>When comparing models with the same response, the model with the higher 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preferred.</a:t>
                </a:r>
              </a:p>
              <a:p>
                <a:endParaRPr lang="en-US" sz="2400" dirty="0"/>
              </a:p>
              <a:p>
                <a:endParaRPr lang="en-US" sz="2200" dirty="0"/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990600"/>
                <a:ext cx="8839200" cy="4876800"/>
              </a:xfrm>
              <a:blipFill>
                <a:blip r:embed="rId3"/>
                <a:stretch>
                  <a:fillRect l="-1006" t="-1299" r="-1724" b="-4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186C50F4-85A5-2240-A302-39F2A5E5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(5/22)</a:t>
            </a:r>
          </a:p>
        </p:txBody>
      </p:sp>
    </p:spTree>
    <p:extLst>
      <p:ext uri="{BB962C8B-B14F-4D97-AF65-F5344CB8AC3E}">
        <p14:creationId xmlns:p14="http://schemas.microsoft.com/office/powerpoint/2010/main" val="3853694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25920"/>
            <a:ext cx="8839200" cy="4876800"/>
          </a:xfrm>
        </p:spPr>
        <p:txBody>
          <a:bodyPr>
            <a:noAutofit/>
          </a:bodyPr>
          <a:lstStyle/>
          <a:p>
            <a:r>
              <a:rPr lang="en-US" sz="2000" dirty="0"/>
              <a:t>Example: Recall the introductory case and consider three models.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Font typeface="+mj-lt"/>
              <a:buAutoNum type="alphaLcPeriod"/>
            </a:pPr>
            <a:r>
              <a:rPr lang="en-US" sz="2000" dirty="0"/>
              <a:t>Which of the three models is the preferred model?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000" dirty="0"/>
              <a:t>Interpret the coefficient of determination for the preferred model.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000" dirty="0"/>
              <a:t>What percentage of the sample variation in annual post-college earnings is unexplained by the preferred model?</a:t>
            </a:r>
          </a:p>
          <a:p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E3DB1-7E72-F94F-AF58-D5644E66C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24000"/>
            <a:ext cx="6629400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2746-D6F6-A443-B79D-462BF3473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68601"/>
            <a:ext cx="7378700" cy="1422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2C1851-911A-0045-AA69-C82AFEB40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(6</a:t>
            </a:r>
            <a:r>
              <a:rPr lang="en-US" sz="3600" dirty="0"/>
              <a:t>/22</a:t>
            </a:r>
            <a:r>
              <a:rPr lang="en-US" sz="3600" dirty="0">
                <a:solidFill>
                  <a:srgbClr val="1F498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6232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08841"/>
                <a:ext cx="8839200" cy="4876800"/>
              </a:xfrm>
            </p:spPr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Model 3 has the lowest standard error of the estimate and the highest 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Model 3 explains 42.92% of the sample variation in the earnings.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Model 3 does not explain 57.08% of the sample variation in earnings.</a:t>
                </a:r>
              </a:p>
              <a:p>
                <a:endParaRPr lang="en-US" sz="22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08841"/>
                <a:ext cx="8839200" cy="4876800"/>
              </a:xfrm>
              <a:blipFill>
                <a:blip r:embed="rId3"/>
                <a:stretch>
                  <a:fillRect l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FAA826B-653D-2D43-8605-91B5597FB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95400"/>
            <a:ext cx="7378700" cy="1422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135EDDD-F7EB-F34E-80ED-BA40BD70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(7/22)</a:t>
            </a:r>
          </a:p>
        </p:txBody>
      </p:sp>
    </p:spTree>
    <p:extLst>
      <p:ext uri="{BB962C8B-B14F-4D97-AF65-F5344CB8AC3E}">
        <p14:creationId xmlns:p14="http://schemas.microsoft.com/office/powerpoint/2010/main" val="1801761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08841"/>
            <a:ext cx="8839200" cy="4876800"/>
          </a:xfrm>
        </p:spPr>
        <p:txBody>
          <a:bodyPr>
            <a:noAutofit/>
          </a:bodyPr>
          <a:lstStyle/>
          <a:p>
            <a:r>
              <a:rPr lang="en-US" sz="2400" dirty="0"/>
              <a:t>Note that goodness-of-fit measures discussed in this section use the same sample to build the model to asses it.</a:t>
            </a:r>
          </a:p>
          <a:p>
            <a:r>
              <a:rPr lang="en-US" sz="2400" dirty="0"/>
              <a:t>Unfortunately, this procedure does not gauge how well the estimated model will predict in an unseen sample. </a:t>
            </a:r>
          </a:p>
          <a:p>
            <a:r>
              <a:rPr lang="en-US" sz="2400" dirty="0"/>
              <a:t>We will discuss cross-validation techniques that evaluate predictive models by dividing the original sample into a training set to build (train) the model and a validation set to evaluate (validate) it. </a:t>
            </a:r>
          </a:p>
          <a:p>
            <a:r>
              <a:rPr lang="en-US" sz="2400" dirty="0"/>
              <a:t>The validation set is used to provide an independent performance assessment by exposing the model to unseen data. 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A53817-84A5-304F-B0E6-D567109B7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(8/22)</a:t>
            </a:r>
          </a:p>
        </p:txBody>
      </p:sp>
    </p:spTree>
    <p:extLst>
      <p:ext uri="{BB962C8B-B14F-4D97-AF65-F5344CB8AC3E}">
        <p14:creationId xmlns:p14="http://schemas.microsoft.com/office/powerpoint/2010/main" val="198250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19200"/>
                <a:ext cx="8839200" cy="43434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Consider the linear regression model 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 predictor variables: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We can conduct hypothesis tests about the unknown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Joint test about all of the parameters</a:t>
                </a:r>
              </a:p>
              <a:p>
                <a:pPr lvl="1"/>
                <a:r>
                  <a:rPr lang="en-US" sz="2000" dirty="0"/>
                  <a:t>Individual tests about a single parameter</a:t>
                </a:r>
              </a:p>
              <a:p>
                <a:r>
                  <a:rPr lang="en-US" sz="2400" dirty="0"/>
                  <a:t>For the tests to be valid,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must be normally distributed.</a:t>
                </a:r>
              </a:p>
              <a:p>
                <a:pPr lvl="1"/>
                <a:r>
                  <a:rPr lang="en-US" sz="2000" dirty="0"/>
                  <a:t>Satisfied if the random error term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 is normally distributed</a:t>
                </a:r>
              </a:p>
              <a:p>
                <a:pPr lvl="1"/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 is not normally distributed, the tests are valid only for large sample sizes.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19200"/>
                <a:ext cx="8839200" cy="4343400"/>
              </a:xfrm>
              <a:blipFill>
                <a:blip r:embed="rId3"/>
                <a:stretch>
                  <a:fillRect l="-1006" t="-1166" r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C6A79CEC-A214-AB4D-A3C2-CA611580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(9/22)</a:t>
            </a:r>
          </a:p>
        </p:txBody>
      </p:sp>
    </p:spTree>
    <p:extLst>
      <p:ext uri="{BB962C8B-B14F-4D97-AF65-F5344CB8AC3E}">
        <p14:creationId xmlns:p14="http://schemas.microsoft.com/office/powerpoint/2010/main" val="21030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90500" y="8916"/>
            <a:ext cx="88011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1F4984"/>
                </a:solidFill>
              </a:rPr>
              <a:t>Introductory Case: College Scorecard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199" y="923316"/>
            <a:ext cx="8572500" cy="5084379"/>
          </a:xfrm>
        </p:spPr>
        <p:txBody>
          <a:bodyPr>
            <a:noAutofit/>
          </a:bodyPr>
          <a:lstStyle/>
          <a:p>
            <a:r>
              <a:rPr lang="en-US" sz="2000" dirty="0"/>
              <a:t>Information from 116 colleges on the following variables:</a:t>
            </a:r>
          </a:p>
          <a:p>
            <a:pPr lvl="1"/>
            <a:r>
              <a:rPr lang="en-US" sz="1600" dirty="0"/>
              <a:t>Annual post-college earnings (Earnings in $)</a:t>
            </a:r>
          </a:p>
          <a:p>
            <a:pPr lvl="1"/>
            <a:r>
              <a:rPr lang="en-US" sz="1600" dirty="0"/>
              <a:t>The average annual cost (Cost in $)</a:t>
            </a:r>
          </a:p>
          <a:p>
            <a:pPr lvl="1"/>
            <a:r>
              <a:rPr lang="en-US" sz="1600" dirty="0"/>
              <a:t>The graduation rate (Grad in %)</a:t>
            </a:r>
          </a:p>
          <a:p>
            <a:pPr lvl="1"/>
            <a:r>
              <a:rPr lang="en-US" sz="1600" dirty="0"/>
              <a:t>The percentage of students paying down debt (Debt in %)</a:t>
            </a:r>
          </a:p>
          <a:p>
            <a:pPr lvl="1"/>
            <a:r>
              <a:rPr lang="en-US" sz="1600" dirty="0"/>
              <a:t>Whether or not a college is located in a city (City equals 1 if a city location, 0 otherwise)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r>
              <a:rPr lang="en-US" sz="2000" dirty="0"/>
              <a:t>Use the information to:</a:t>
            </a:r>
          </a:p>
          <a:p>
            <a:pPr lvl="1"/>
            <a:r>
              <a:rPr lang="en-US" sz="1600" dirty="0"/>
              <a:t>Make predictions for post-college earnings using regression analysis</a:t>
            </a:r>
          </a:p>
          <a:p>
            <a:pPr lvl="1"/>
            <a:r>
              <a:rPr lang="en-US" sz="1600" dirty="0"/>
              <a:t>Interpret goodness-of-fit measures for the post-college earnings model</a:t>
            </a:r>
          </a:p>
          <a:p>
            <a:pPr lvl="1"/>
            <a:r>
              <a:rPr lang="en-US" sz="1600" dirty="0"/>
              <a:t>Determine which factors are statistically significant in explaining post-college earnings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6FA37-7E34-D74C-841D-404BDC00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643" y="3048000"/>
            <a:ext cx="5788813" cy="138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80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800"/>
                <a:ext cx="8839200" cy="4943475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A test of joint significance is regarded as a test of the overall usefulness of a regression.</a:t>
                </a:r>
              </a:p>
              <a:p>
                <a:r>
                  <a:rPr lang="en-US" sz="2400" dirty="0"/>
                  <a:t>The test determines whether the predictor variables have a joint statistical influence on the response.</a:t>
                </a:r>
              </a:p>
              <a:p>
                <a:pPr marL="1831975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400" dirty="0"/>
              </a:p>
              <a:p>
                <a:pPr lvl="1"/>
                <a:r>
                  <a:rPr lang="en-US" sz="2000" dirty="0"/>
                  <a:t>All of the slope coefficients equal zero: all of the predictors drop out; none of the predictors have a linear relationship with the response.</a:t>
                </a:r>
              </a:p>
              <a:p>
                <a:pPr lvl="1"/>
                <a:r>
                  <a:rPr lang="en-US" sz="2000" dirty="0"/>
                  <a:t>At least least one of the slope coefficients does not equal zero: at least one predictor influences the response.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𝑙𝑒𝑎𝑠𝑡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𝑜𝑛𝑒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400" dirty="0"/>
                  <a:t>The test statistic measures how well the sample regression equation explains the variability in the response.</a:t>
                </a:r>
              </a:p>
              <a:p>
                <a:endParaRPr lang="en-US" sz="2400" dirty="0"/>
              </a:p>
              <a:p>
                <a:pPr marL="0" indent="0" algn="ctr">
                  <a:buNone/>
                </a:pPr>
                <a:r>
                  <a:rPr lang="en-US" sz="2400" dirty="0"/>
                  <a:t>	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					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lvl="1"/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800"/>
                <a:ext cx="8839200" cy="4943475"/>
              </a:xfrm>
              <a:blipFill>
                <a:blip r:embed="rId3"/>
                <a:stretch>
                  <a:fillRect l="-1006" t="-1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45B05A16-9355-3545-B4DA-45E0F2A7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(10/22)</a:t>
            </a:r>
          </a:p>
        </p:txBody>
      </p:sp>
    </p:spTree>
    <p:extLst>
      <p:ext uri="{BB962C8B-B14F-4D97-AF65-F5344CB8AC3E}">
        <p14:creationId xmlns:p14="http://schemas.microsoft.com/office/powerpoint/2010/main" val="2701390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09662"/>
                <a:ext cx="8839200" cy="4638676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The test statistic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𝑑𝑓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𝑑𝑓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skw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𝑆𝑆𝑅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num>
                      <m:den>
                        <m:f>
                          <m:fPr>
                            <m:type m:val="skw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𝑆𝑆𝐸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−1)</m:t>
                            </m:r>
                          </m:den>
                        </m:f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𝑀𝑆𝑅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𝑀𝑆𝐸</m:t>
                        </m:r>
                      </m:den>
                    </m:f>
                  </m:oMath>
                </a14:m>
                <a:endParaRPr lang="en-US" sz="22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18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𝑆𝑆𝑅</m:t>
                    </m:r>
                  </m:oMath>
                </a14:m>
                <a:r>
                  <a:rPr lang="en-US" sz="1800" dirty="0"/>
                  <a:t> is the regression sum of squares.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𝑆𝑆𝐸</m:t>
                    </m:r>
                  </m:oMath>
                </a14:m>
                <a:r>
                  <a:rPr lang="en-US" sz="1800" dirty="0"/>
                  <a:t> is the error sum of squares.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𝑀𝑆𝑅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is the mean square regression.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𝑀𝑆𝐸</m:t>
                    </m:r>
                  </m:oMath>
                </a14:m>
                <a:r>
                  <a:rPr lang="en-US" sz="1800" dirty="0"/>
                  <a:t> is the mean square error.</a:t>
                </a:r>
              </a:p>
              <a:p>
                <a:r>
                  <a:rPr lang="en-US" sz="2200" dirty="0"/>
                  <a:t>This is a right-tailed F test; the p-value is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𝑑𝑓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𝑑𝑓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𝑀𝑆𝑅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𝑀𝑆𝐸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200" dirty="0"/>
                  <a:t>.</a:t>
                </a:r>
              </a:p>
              <a:p>
                <a:pPr lvl="1"/>
                <a:r>
                  <a:rPr lang="en-US" sz="1800" dirty="0"/>
                  <a:t>A larger test statistic provides us with more evidence to reject the null hypothesis.</a:t>
                </a:r>
              </a:p>
              <a:p>
                <a:pPr lvl="1"/>
                <a:r>
                  <a:rPr lang="en-US" sz="1800" dirty="0"/>
                  <a:t>A larger test statistic indicates that a large portion of the sample variation in the response is explained by the regression model, thus the model is useful.</a:t>
                </a:r>
              </a:p>
              <a:p>
                <a:pPr lvl="1"/>
                <a:endParaRPr lang="en-US" sz="1600" dirty="0"/>
              </a:p>
              <a:p>
                <a:pPr marL="0" indent="0" algn="ctr">
                  <a:buNone/>
                </a:pPr>
                <a:r>
                  <a:rPr lang="en-US" sz="2400" dirty="0"/>
                  <a:t>	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					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lvl="1"/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09662"/>
                <a:ext cx="8839200" cy="4638676"/>
              </a:xfrm>
              <a:blipFill>
                <a:blip r:embed="rId3"/>
                <a:stretch>
                  <a:fillRect l="-862" t="-10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8F1A5760-AFD1-994F-8937-9B630476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(11/22)</a:t>
            </a:r>
          </a:p>
        </p:txBody>
      </p:sp>
    </p:spTree>
    <p:extLst>
      <p:ext uri="{BB962C8B-B14F-4D97-AF65-F5344CB8AC3E}">
        <p14:creationId xmlns:p14="http://schemas.microsoft.com/office/powerpoint/2010/main" val="1822290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09662"/>
            <a:ext cx="8839200" cy="4638676"/>
          </a:xfrm>
        </p:spPr>
        <p:txBody>
          <a:bodyPr>
            <a:noAutofit/>
          </a:bodyPr>
          <a:lstStyle/>
          <a:p>
            <a:r>
              <a:rPr lang="en-US" sz="2200" dirty="0"/>
              <a:t>Most statistics packages, such as Excel and R, report the below table.</a:t>
            </a:r>
          </a:p>
          <a:p>
            <a:r>
              <a:rPr lang="en-US" sz="2200" dirty="0"/>
              <a:t>With R: use the function </a:t>
            </a:r>
            <a:r>
              <a:rPr lang="en-US" sz="2200" dirty="0" err="1"/>
              <a:t>anova</a:t>
            </a:r>
            <a:endParaRPr lang="en-US" sz="1800" dirty="0"/>
          </a:p>
          <a:p>
            <a:pPr lvl="1"/>
            <a:endParaRPr lang="en-US" sz="1600" dirty="0"/>
          </a:p>
          <a:p>
            <a:pPr marL="0" indent="0" algn="ctr">
              <a:buNone/>
            </a:pPr>
            <a:r>
              <a:rPr lang="en-US" sz="2400" dirty="0"/>
              <a:t>	</a:t>
            </a:r>
          </a:p>
          <a:p>
            <a:pPr marL="0" indent="0" algn="ctr">
              <a:buNone/>
            </a:pPr>
            <a:r>
              <a:rPr lang="en-US" sz="2400" dirty="0"/>
              <a:t>					</a:t>
            </a:r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1A5760-AFD1-994F-8937-9B630476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(12/22)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EFDBE3-CA1A-C448-97B7-23494FEA6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51" y="2514600"/>
            <a:ext cx="8912087" cy="223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022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839200" cy="4648200"/>
          </a:xfrm>
        </p:spPr>
        <p:txBody>
          <a:bodyPr>
            <a:noAutofit/>
          </a:bodyPr>
          <a:lstStyle/>
          <a:p>
            <a:r>
              <a:rPr lang="en-US" sz="2400" dirty="0"/>
              <a:t>Example: Recall that Model 3 was the preferred model. </a:t>
            </a:r>
          </a:p>
          <a:p>
            <a:r>
              <a:rPr lang="en-US" sz="2400" dirty="0"/>
              <a:t>Conduct a hypothesis test to determine if the predictor variables are jointly significant in explaining earnings.</a:t>
            </a:r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C25DB-71EC-7048-80D9-21FD210EF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43200"/>
            <a:ext cx="8686800" cy="15891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15B98-C065-3D46-90DB-33EF772D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(13/22)</a:t>
            </a:r>
          </a:p>
        </p:txBody>
      </p:sp>
    </p:spTree>
    <p:extLst>
      <p:ext uri="{BB962C8B-B14F-4D97-AF65-F5344CB8AC3E}">
        <p14:creationId xmlns:p14="http://schemas.microsoft.com/office/powerpoint/2010/main" val="28500135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839200" cy="4638676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 continued</a:t>
                </a:r>
              </a:p>
              <a:p>
                <a:r>
                  <a:rPr lang="en-US" sz="2400" dirty="0"/>
                  <a:t>We set up the following competing hypotheses: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𝐴𝑡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𝑙𝑒𝑎𝑠𝑡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𝑜𝑛𝑒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=116,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=4,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=4,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=111</m:t>
                    </m:r>
                  </m:oMath>
                </a14:m>
                <a:r>
                  <a:rPr lang="en-US" sz="24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4,111</m:t>
                            </m:r>
                          </m:e>
                        </m:d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=20.868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The p-value,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4,111</m:t>
                                </m:r>
                              </m:e>
                            </m:d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20.868</m:t>
                        </m:r>
                      </m:e>
                    </m:d>
                  </m:oMath>
                </a14:m>
                <a:r>
                  <a:rPr lang="en-US" sz="2400" dirty="0"/>
                  <a:t>, is approximately zero.</a:t>
                </a:r>
              </a:p>
              <a:p>
                <a:r>
                  <a:rPr lang="en-US" sz="2400" dirty="0"/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. </a:t>
                </a:r>
              </a:p>
              <a:p>
                <a:r>
                  <a:rPr lang="en-US" sz="2400" dirty="0"/>
                  <a:t>At the 5% significance level, the predictor variables are jointly significant in explaining Earnings.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839200" cy="4638676"/>
              </a:xfrm>
              <a:blipFill>
                <a:blip r:embed="rId3"/>
                <a:stretch>
                  <a:fillRect l="-1006" t="-1366"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036134D6-FABB-CD42-8A86-41987DD5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(14/22)</a:t>
            </a:r>
          </a:p>
        </p:txBody>
      </p:sp>
    </p:spTree>
    <p:extLst>
      <p:ext uri="{BB962C8B-B14F-4D97-AF65-F5344CB8AC3E}">
        <p14:creationId xmlns:p14="http://schemas.microsoft.com/office/powerpoint/2010/main" val="365761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90625"/>
                <a:ext cx="8839200" cy="48768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Consider the linear regression model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 predictor variables. </a:t>
                </a:r>
              </a:p>
              <a:p>
                <a:pPr marL="1831975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basically drops out of the equation.</a:t>
                </a:r>
              </a:p>
              <a:p>
                <a:pPr lvl="1"/>
                <a:r>
                  <a:rPr lang="en-US" sz="1600" dirty="0"/>
                  <a:t>There is no linear relationship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does not influence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b="0" dirty="0"/>
                  <a:t> be a hypothesized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b="0" dirty="0"/>
                  <a:t>. The competing hypotheses for a test of individual significance take one of the following forms. </a:t>
                </a:r>
              </a:p>
              <a:p>
                <a:endParaRPr lang="en-US" sz="2000" dirty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  <a:p>
                <a:r>
                  <a:rPr lang="en-US" sz="2000" dirty="0"/>
                  <a:t>Typically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, but it could be a nonzero value.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90625"/>
                <a:ext cx="8839200" cy="4876800"/>
              </a:xfrm>
              <a:blipFill>
                <a:blip r:embed="rId3"/>
                <a:stretch>
                  <a:fillRect l="-575" t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1EC3593-07F2-C24E-AF53-2E6258C51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75" y="3629025"/>
            <a:ext cx="7004050" cy="14099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C21666-48A5-4F4B-B8B3-245D3DD7A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(15/22)</a:t>
            </a:r>
          </a:p>
        </p:txBody>
      </p:sp>
    </p:spTree>
    <p:extLst>
      <p:ext uri="{BB962C8B-B14F-4D97-AF65-F5344CB8AC3E}">
        <p14:creationId xmlns:p14="http://schemas.microsoft.com/office/powerpoint/2010/main" val="860853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90625"/>
                <a:ext cx="8839200" cy="4876800"/>
              </a:xfrm>
            </p:spPr>
            <p:txBody>
              <a:bodyPr>
                <a:noAutofit/>
              </a:bodyPr>
              <a:lstStyle/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The test statistic for a test of individual significance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b="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𝑑𝑓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16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/>
                  <a:t> is the estimate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𝑠𝑒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is the standard error of the estimator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/>
                  <a:t>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is the hypothesized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  <a:p>
                <a:pPr lvl="1"/>
                <a:r>
                  <a:rPr lang="en-US" sz="1600" dirty="0"/>
                  <a:t>If the hypothesized value is zero,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𝑑𝑓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1600" dirty="0"/>
                  <a:t>.</a:t>
                </a:r>
              </a:p>
              <a:p>
                <a:r>
                  <a:rPr lang="en-US" sz="2000" dirty="0"/>
                  <a:t>Note that the testing framework for the intercept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is similar.</a:t>
                </a:r>
              </a:p>
              <a:p>
                <a:r>
                  <a:rPr lang="en-US" sz="2000" dirty="0"/>
                  <a:t>Statistical packages report test statistics and p-values for a two-tailed test that assesses whether the coefficient differs from zero.</a:t>
                </a:r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90625"/>
                <a:ext cx="8839200" cy="4876800"/>
              </a:xfrm>
              <a:blipFill>
                <a:blip r:embed="rId3"/>
                <a:stretch>
                  <a:fillRect l="-575" r="-718" b="-3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5DC859C-00AA-DD4D-B1E9-E3340EDC8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371600"/>
            <a:ext cx="7004050" cy="14099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BF5FE5-B7D0-D741-8846-3D7F2D99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(16/22)</a:t>
            </a:r>
          </a:p>
        </p:txBody>
      </p:sp>
    </p:spTree>
    <p:extLst>
      <p:ext uri="{BB962C8B-B14F-4D97-AF65-F5344CB8AC3E}">
        <p14:creationId xmlns:p14="http://schemas.microsoft.com/office/powerpoint/2010/main" val="4290191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4876800"/>
          </a:xfrm>
        </p:spPr>
        <p:txBody>
          <a:bodyPr>
            <a:noAutofit/>
          </a:bodyPr>
          <a:lstStyle/>
          <a:p>
            <a:r>
              <a:rPr lang="en-US" sz="2400" dirty="0"/>
              <a:t>Example: Recall Model 3 was the preferred model. </a:t>
            </a:r>
          </a:p>
          <a:p>
            <a:r>
              <a:rPr lang="en-US" sz="2400" dirty="0"/>
              <a:t>Conduct a hypothesis test to determine whether cost influences earnings at the 5% significance level. </a:t>
            </a:r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CD1DA6-6F1A-8B4F-8668-97F762C97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591201"/>
            <a:ext cx="8001000" cy="2132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E2B1FFB-C345-4E48-AE43-4AFDD5E5F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(17/22)</a:t>
            </a:r>
          </a:p>
        </p:txBody>
      </p:sp>
    </p:spTree>
    <p:extLst>
      <p:ext uri="{BB962C8B-B14F-4D97-AF65-F5344CB8AC3E}">
        <p14:creationId xmlns:p14="http://schemas.microsoft.com/office/powerpoint/2010/main" val="3614201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371600"/>
                <a:ext cx="8839200" cy="38862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 continued</a:t>
                </a:r>
              </a:p>
              <a:p>
                <a:r>
                  <a:rPr lang="en-US" sz="2400" dirty="0"/>
                  <a:t>We set up the following competing hypotheses to determine whether costs influence earnings.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=0.4349,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=0.1110,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=111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0.4349−0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0.1110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=3.917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The p-value is 0.0002, so we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. </a:t>
                </a:r>
              </a:p>
              <a:p>
                <a:r>
                  <a:rPr lang="en-US" sz="2400" dirty="0"/>
                  <a:t>At the 5% significance level, Cost is significant in explaining Earnings.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 algn="ctr">
                  <a:buNone/>
                </a:pPr>
                <a:r>
                  <a:rPr lang="en-US" sz="2400" dirty="0"/>
                  <a:t>	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					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lvl="1"/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71600"/>
                <a:ext cx="8839200" cy="3886200"/>
              </a:xfrm>
              <a:blipFill>
                <a:blip r:embed="rId3"/>
                <a:stretch>
                  <a:fillRect l="-1006" t="-1303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536912BC-7FBB-E64E-AF92-ED999E799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(18/22)</a:t>
            </a:r>
          </a:p>
        </p:txBody>
      </p:sp>
    </p:spTree>
    <p:extLst>
      <p:ext uri="{BB962C8B-B14F-4D97-AF65-F5344CB8AC3E}">
        <p14:creationId xmlns:p14="http://schemas.microsoft.com/office/powerpoint/2010/main" val="4071698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09662"/>
                <a:ext cx="8839200" cy="4638676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Capital Asset Pricing Model (CAPM): Expresses the risk-adjusted return of an asset as a function of the risk-adjusted market return.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600" dirty="0"/>
                  <a:t> is the rate of return on a stock or portfolio.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600" dirty="0"/>
                  <a:t> is the market return (typically the S&amp;P 500).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600" dirty="0"/>
                  <a:t> is the risk-free interest rate (typically a Treasury bill).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/>
                  <a:t> are used in place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: measures how sensitive the stock’s return is to changes in the market</a:t>
                </a:r>
              </a:p>
              <a:p>
                <a:pPr lvl="1"/>
                <a:r>
                  <a:rPr lang="en-US" sz="1600" dirty="0"/>
                  <a:t>Called the stock’s beta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/>
                  <a:t>: any change in the market leads to an identical change in the stock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600" dirty="0"/>
                  <a:t>: stock is more aggressive or riskier than the market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600" dirty="0"/>
                  <a:t>: stock is conservative or less risky than the market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: predicted to be zero, thus nonzero values indicate abnormal returns</a:t>
                </a:r>
              </a:p>
              <a:p>
                <a:pPr lvl="1"/>
                <a:r>
                  <a:rPr lang="en-US" sz="1600" dirty="0"/>
                  <a:t>Called the stock’s alpha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600" dirty="0"/>
                  <a:t>: positive abnormal returns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: negative abnormal returns</a:t>
                </a:r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endParaRPr lang="en-US" sz="2400" dirty="0"/>
              </a:p>
              <a:p>
                <a:pPr marL="0" indent="0" algn="ctr">
                  <a:buNone/>
                </a:pPr>
                <a:r>
                  <a:rPr lang="en-US" sz="2400" dirty="0"/>
                  <a:t>	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					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lvl="1"/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09662"/>
                <a:ext cx="8839200" cy="4638676"/>
              </a:xfrm>
              <a:blipFill>
                <a:blip r:embed="rId3"/>
                <a:stretch>
                  <a:fillRect l="-575" t="-545" b="-9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8BB0E0DB-BE69-7140-A060-6FBC23F99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(19/22)</a:t>
            </a:r>
          </a:p>
        </p:txBody>
      </p:sp>
    </p:spTree>
    <p:extLst>
      <p:ext uri="{BB962C8B-B14F-4D97-AF65-F5344CB8AC3E}">
        <p14:creationId xmlns:p14="http://schemas.microsoft.com/office/powerpoint/2010/main" val="1891795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(1/26)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/>
              <a:t>Regression analysis is one of the most widely used techniques in predictive analytics. </a:t>
            </a:r>
          </a:p>
          <a:p>
            <a:pPr lvl="1"/>
            <a:r>
              <a:rPr lang="en-US" sz="2600" dirty="0"/>
              <a:t>Captures the relationship between two or more variables.</a:t>
            </a:r>
          </a:p>
          <a:p>
            <a:pPr lvl="1"/>
            <a:r>
              <a:rPr lang="en-US" sz="2600" dirty="0"/>
              <a:t>Predict an outcome of a target variable based on several input variables</a:t>
            </a:r>
          </a:p>
          <a:p>
            <a:pPr lvl="1"/>
            <a:r>
              <a:rPr lang="en-US" sz="2600" dirty="0"/>
              <a:t>Make assessments and robust predictions by determining which of the relationships matter the most and which we can ignore</a:t>
            </a:r>
          </a:p>
          <a:p>
            <a:r>
              <a:rPr lang="en-US" sz="3100" dirty="0"/>
              <a:t>Formulate a mathematical model that relates the outcome of a target variable, called the response variable, to one or more other input variables, called the predictor variables. </a:t>
            </a:r>
          </a:p>
          <a:p>
            <a:r>
              <a:rPr lang="en-US" sz="3100" dirty="0"/>
              <a:t>Use information on the predictor variables to describe and/ or predict changes in the response variable.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023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09662"/>
            <a:ext cx="8839200" cy="4910138"/>
          </a:xfrm>
        </p:spPr>
        <p:txBody>
          <a:bodyPr>
            <a:noAutofit/>
          </a:bodyPr>
          <a:lstStyle/>
          <a:p>
            <a:r>
              <a:rPr lang="en-US" sz="2000" dirty="0"/>
              <a:t>Example: Johnson &amp; Johnson monthly stock returns.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Font typeface="+mj-lt"/>
              <a:buAutoNum type="alphaLcPeriod"/>
            </a:pPr>
            <a:r>
              <a:rPr lang="en-US" sz="2000" dirty="0"/>
              <a:t>At the 5% significance level, is the beta coefficient less than one? 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000" dirty="0"/>
              <a:t>At the 5% significance level, are there abnormal returns? In other words, is the alpha coefficient significantly different from zero? </a:t>
            </a:r>
          </a:p>
          <a:p>
            <a:endParaRPr lang="en-US" sz="2000" dirty="0"/>
          </a:p>
          <a:p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	</a:t>
            </a:r>
          </a:p>
          <a:p>
            <a:pPr marL="0" indent="0" algn="ctr">
              <a:buNone/>
            </a:pPr>
            <a:r>
              <a:rPr lang="en-US" sz="2400" dirty="0"/>
              <a:t>					</a:t>
            </a:r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2F2920-ADCE-B14C-AA11-8E6C5E194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(20/22)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32EAC-BFD1-D843-94F4-FB60CD441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03973"/>
            <a:ext cx="5384800" cy="1816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5C27C3-62DE-8840-B112-342055AE8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3485399"/>
            <a:ext cx="65659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99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09662"/>
                <a:ext cx="8839200" cy="4910138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 continued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Formulate the competing hypotheses</a:t>
                </a:r>
              </a:p>
              <a:p>
                <a:pPr marL="2747963" lvl="1" indent="0">
                  <a:buNone/>
                </a:pPr>
                <a:r>
                  <a:rPr lang="en-US" sz="18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800" dirty="0"/>
                  <a:t>1 </a:t>
                </a:r>
              </a:p>
              <a:p>
                <a:pPr marL="2747963" lvl="1" indent="0">
                  <a:buNone/>
                </a:pPr>
                <a:r>
                  <a:rPr lang="en-US" sz="18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1800" dirty="0">
                    <a:ea typeface="Cambria Math" panose="02040503050406030204" pitchFamily="18" charset="0"/>
                  </a:rPr>
                  <a:t>1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7506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1091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𝑑𝑓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58, 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0.7506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0.1091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−2.468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The p-value is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58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−2.468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=0.039</m:t>
                    </m:r>
                  </m:oMath>
                </a14:m>
                <a:r>
                  <a:rPr lang="en-US" sz="1800" dirty="0"/>
                  <a:t>. We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 and conclude the return on the J&amp;J stock is less risky than the return on the market.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400" dirty="0"/>
                  <a:t>Formulate the competing hypotheses</a:t>
                </a:r>
              </a:p>
              <a:p>
                <a:pPr marL="360045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/>
                  <a:t>=0</a:t>
                </a:r>
              </a:p>
              <a:p>
                <a:pPr marL="36004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1800" dirty="0"/>
              </a:p>
              <a:p>
                <a:pPr marL="857250" lvl="1" indent="-457200"/>
                <a:r>
                  <a:rPr lang="en-US" sz="1800" dirty="0"/>
                  <a:t>The p-value is 0.8899. We cannot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. We cannot conclude that there are abnormal returns for J&amp;J stock. </a:t>
                </a:r>
                <a:endParaRPr lang="en-US" sz="2400" dirty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endParaRPr lang="en-US" sz="2400" dirty="0"/>
              </a:p>
              <a:p>
                <a:pPr marL="0" indent="0" algn="ctr">
                  <a:buNone/>
                </a:pPr>
                <a:r>
                  <a:rPr lang="en-US" sz="2400" dirty="0"/>
                  <a:t>	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					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lvl="1"/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09662"/>
                <a:ext cx="8839200" cy="4910138"/>
              </a:xfrm>
              <a:blipFill>
                <a:blip r:embed="rId3"/>
                <a:stretch>
                  <a:fillRect l="-1006" t="-1031" r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BC69D83E-ADAD-B644-A3DB-6BFDB710E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(21/22)</a:t>
            </a:r>
          </a:p>
        </p:txBody>
      </p:sp>
    </p:spTree>
    <p:extLst>
      <p:ext uri="{BB962C8B-B14F-4D97-AF65-F5344CB8AC3E}">
        <p14:creationId xmlns:p14="http://schemas.microsoft.com/office/powerpoint/2010/main" val="3229918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4910138"/>
          </a:xfrm>
        </p:spPr>
        <p:txBody>
          <a:bodyPr>
            <a:noAutofit/>
          </a:bodyPr>
          <a:lstStyle/>
          <a:p>
            <a:r>
              <a:rPr lang="en-US" sz="2400" dirty="0"/>
              <a:t>Regression results are often reported in a table.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	</a:t>
            </a:r>
          </a:p>
          <a:p>
            <a:pPr marL="0" indent="0" algn="ctr">
              <a:buNone/>
            </a:pPr>
            <a:r>
              <a:rPr lang="en-US" sz="2400" dirty="0"/>
              <a:t>					</a:t>
            </a:r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69D83E-ADAD-B644-A3DB-6BFDB710E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7.2: Model Selection (22/22)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98269-F379-EC4F-9F89-904D8ED47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47800"/>
            <a:ext cx="7532148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22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(1/18)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19200"/>
                <a:ext cx="8839200" cy="4638676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The statistical properties of the OLS estimator and validity of testing procedures depend on assumptions.</a:t>
                </a:r>
                <a:endParaRPr lang="en-US" sz="2000" dirty="0"/>
              </a:p>
              <a:p>
                <a:r>
                  <a:rPr lang="en-US" sz="2400" dirty="0"/>
                  <a:t>Under the assumptions, OLS estimators have desirable properties.</a:t>
                </a:r>
              </a:p>
              <a:p>
                <a:pPr lvl="1"/>
                <a:r>
                  <a:rPr lang="en-US" sz="2000" dirty="0"/>
                  <a:t>They are unbiased,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pPr lvl="1"/>
                <a:r>
                  <a:rPr lang="en-US" sz="2000" dirty="0"/>
                  <a:t>They have minimum variations between samples.</a:t>
                </a:r>
              </a:p>
              <a:p>
                <a:pPr lvl="1"/>
                <a:r>
                  <a:rPr lang="en-US" sz="2000" dirty="0"/>
                  <a:t>These are compromised when one or more of the model assumptions are violated.</a:t>
                </a:r>
              </a:p>
              <a:p>
                <a:r>
                  <a:rPr lang="en-US" sz="2400" dirty="0"/>
                  <a:t>The validity of the significance tests is also impacted.</a:t>
                </a:r>
              </a:p>
              <a:p>
                <a:pPr lvl="1"/>
                <a:r>
                  <a:rPr lang="en-US" sz="2000" dirty="0"/>
                  <a:t>Estimated standard errors are inappropriate</a:t>
                </a:r>
              </a:p>
              <a:p>
                <a:pPr lvl="1"/>
                <a:r>
                  <a:rPr lang="en-US" sz="2000" dirty="0"/>
                  <a:t>Not possible to make meaningful inferences from the t and F tests 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19200"/>
                <a:ext cx="8839200" cy="4638676"/>
              </a:xfrm>
              <a:blipFill>
                <a:blip r:embed="rId3"/>
                <a:stretch>
                  <a:fillRect l="-1006" t="-1096" r="-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562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(2/18)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524000"/>
                <a:ext cx="8839200" cy="4181476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The assumptions are based on the error term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The residuals, or the observed error term,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, contain useful information about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Use the residuals to investigate the assumptions through residual plots. </a:t>
                </a:r>
              </a:p>
              <a:p>
                <a:pPr lvl="1"/>
                <a:r>
                  <a:rPr lang="en-US" sz="2000" dirty="0"/>
                  <a:t>Residuals vs. predictor variable: nonlinear patterns</a:t>
                </a:r>
              </a:p>
              <a:p>
                <a:pPr lvl="1"/>
                <a:r>
                  <a:rPr lang="en-US" sz="2000" dirty="0"/>
                  <a:t>Residuals vs. predicted values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000" dirty="0"/>
                  <a:t>: changing variability</a:t>
                </a:r>
              </a:p>
              <a:p>
                <a:pPr lvl="1"/>
                <a:r>
                  <a:rPr lang="en-US" sz="2000" dirty="0"/>
                  <a:t>Residuals sequentially: correlated observations</a:t>
                </a:r>
              </a:p>
              <a:p>
                <a:r>
                  <a:rPr lang="en-US" sz="2400" dirty="0"/>
                  <a:t>Residuals can also be used to detect outliers.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524000"/>
                <a:ext cx="8839200" cy="4181476"/>
              </a:xfrm>
              <a:blipFill>
                <a:blip r:embed="rId3"/>
                <a:stretch>
                  <a:fillRect l="-1006" t="-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809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(3/18)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181476"/>
          </a:xfrm>
        </p:spPr>
        <p:txBody>
          <a:bodyPr>
            <a:noAutofit/>
          </a:bodyPr>
          <a:lstStyle/>
          <a:p>
            <a:r>
              <a:rPr lang="en-US" sz="2400" dirty="0"/>
              <a:t>Recall that outliers are observations that stand out from the rest of the data.</a:t>
            </a:r>
          </a:p>
          <a:p>
            <a:r>
              <a:rPr lang="en-US" sz="2400" dirty="0"/>
              <a:t>An outlier observation will stand out in the residual plot. </a:t>
            </a:r>
          </a:p>
          <a:p>
            <a:r>
              <a:rPr lang="en-US" sz="2400" dirty="0"/>
              <a:t>Outliers can greatly impact the estimates</a:t>
            </a:r>
          </a:p>
          <a:p>
            <a:r>
              <a:rPr lang="en-US" sz="2400" dirty="0"/>
              <a:t>It is not always clear what to do with them.</a:t>
            </a:r>
          </a:p>
          <a:p>
            <a:r>
              <a:rPr lang="en-US" sz="2400" dirty="0"/>
              <a:t>Outliers may indicate bad data due to incorrectly recorded (or included) observations. </a:t>
            </a:r>
          </a:p>
          <a:p>
            <a:r>
              <a:rPr lang="en-US" sz="2400" dirty="0"/>
              <a:t>These observations should be corrected or simply deleted. </a:t>
            </a:r>
          </a:p>
          <a:p>
            <a:r>
              <a:rPr lang="en-US" sz="2400" dirty="0"/>
              <a:t>Alternatively, outliers may just be due to random variations, in which case the relevant observations should remain. </a:t>
            </a:r>
          </a:p>
        </p:txBody>
      </p:sp>
    </p:spTree>
    <p:extLst>
      <p:ext uri="{BB962C8B-B14F-4D97-AF65-F5344CB8AC3E}">
        <p14:creationId xmlns:p14="http://schemas.microsoft.com/office/powerpoint/2010/main" val="20697577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(4/18)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4181476"/>
          </a:xfrm>
        </p:spPr>
        <p:txBody>
          <a:bodyPr>
            <a:noAutofit/>
          </a:bodyPr>
          <a:lstStyle/>
          <a:p>
            <a:r>
              <a:rPr lang="en-US" sz="2200" dirty="0"/>
              <a:t>Plot the residuals on the vertical axis and the predictor variable or predicted values on the horizontal axis.</a:t>
            </a:r>
          </a:p>
          <a:p>
            <a:r>
              <a:rPr lang="en-US" sz="2200" dirty="0"/>
              <a:t>This is a residual plot with no violated assumptions.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1DD02-170A-3740-8CA3-02090CB6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374900"/>
            <a:ext cx="64135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60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(5/18)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4181476"/>
          </a:xfrm>
        </p:spPr>
        <p:txBody>
          <a:bodyPr>
            <a:noAutofit/>
          </a:bodyPr>
          <a:lstStyle/>
          <a:p>
            <a:r>
              <a:rPr lang="en-US" sz="2200" dirty="0"/>
              <a:t>Assumption 1: The regression model is linear in the parameters and is correctly specified.</a:t>
            </a:r>
          </a:p>
          <a:p>
            <a:pPr lvl="1"/>
            <a:r>
              <a:rPr lang="en-US" sz="1800" dirty="0"/>
              <a:t>The linearity is in the parameters not in the variables</a:t>
            </a:r>
          </a:p>
          <a:p>
            <a:pPr lvl="1"/>
            <a:r>
              <a:rPr lang="en-US" sz="1800" dirty="0"/>
              <a:t>Make economic and intuitive sense</a:t>
            </a:r>
          </a:p>
          <a:p>
            <a:pPr lvl="1"/>
            <a:r>
              <a:rPr lang="en-US" sz="1800" dirty="0"/>
              <a:t>Include all relevant predictor variables</a:t>
            </a:r>
          </a:p>
          <a:p>
            <a:pPr lvl="1"/>
            <a:r>
              <a:rPr lang="en-US" sz="1800" dirty="0"/>
              <a:t>Incorporate nonlinearities</a:t>
            </a:r>
          </a:p>
          <a:p>
            <a:r>
              <a:rPr lang="en-US" sz="2200" dirty="0"/>
              <a:t>Detection</a:t>
            </a:r>
          </a:p>
          <a:p>
            <a:pPr lvl="1"/>
            <a:r>
              <a:rPr lang="en-US" sz="1800" dirty="0"/>
              <a:t>Use residual plots to identify nonlinear patterns</a:t>
            </a:r>
          </a:p>
          <a:p>
            <a:pPr lvl="1"/>
            <a:r>
              <a:rPr lang="en-US" sz="1800" dirty="0"/>
              <a:t>Linearity is justified if the residuals are randomly dispersed</a:t>
            </a:r>
          </a:p>
          <a:p>
            <a:pPr lvl="1"/>
            <a:r>
              <a:rPr lang="en-US" sz="1800" dirty="0"/>
              <a:t>A discernible trend in the residuals indicates a nonlinear pattern</a:t>
            </a:r>
          </a:p>
          <a:p>
            <a:r>
              <a:rPr lang="en-US" sz="2200" dirty="0"/>
              <a:t>Remedy</a:t>
            </a:r>
          </a:p>
          <a:p>
            <a:pPr lvl="1"/>
            <a:r>
              <a:rPr lang="en-US" sz="1800" dirty="0"/>
              <a:t>Employ nonlinear regression</a:t>
            </a:r>
          </a:p>
          <a:p>
            <a:pPr lvl="1"/>
            <a:r>
              <a:rPr lang="en-US" sz="1800" dirty="0"/>
              <a:t>Transform the response and predictor variables</a:t>
            </a:r>
          </a:p>
          <a:p>
            <a:endParaRPr lang="en-US" sz="2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7899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(6/18)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66862"/>
            <a:ext cx="8839200" cy="3724276"/>
          </a:xfrm>
        </p:spPr>
        <p:txBody>
          <a:bodyPr>
            <a:noAutofit/>
          </a:bodyPr>
          <a:lstStyle/>
          <a:p>
            <a:r>
              <a:rPr lang="en-US" sz="2400" dirty="0"/>
              <a:t>Example: A sociologist wishes to study the relationship between age and happiness. </a:t>
            </a:r>
          </a:p>
          <a:p>
            <a:r>
              <a:rPr lang="en-US" sz="2400" dirty="0"/>
              <a:t>He interviews 24 individuals and collects data on each person’s age and happiness, where happiness is measured on a scale from 0 to 100 .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BB068-4F59-3444-8BA0-4C6222C9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555425"/>
            <a:ext cx="32004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795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</a:t>
            </a:r>
            <a:r>
              <a:rPr lang="en-US" sz="3200" dirty="0"/>
              <a:t>7</a:t>
            </a:r>
            <a:r>
              <a:rPr lang="en-US" sz="3200" dirty="0">
                <a:solidFill>
                  <a:srgbClr val="1F4984"/>
                </a:solidFill>
              </a:rPr>
              <a:t>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62062"/>
            <a:ext cx="8839200" cy="3724276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EFCD0-F9EF-2E46-BB75-8D205CD61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98" y="2209800"/>
            <a:ext cx="3505200" cy="2151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9CF3E5-96EF-4747-B7D7-94189277D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041525"/>
            <a:ext cx="4525140" cy="21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2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</a:t>
            </a:r>
            <a:r>
              <a:rPr lang="en-US" sz="3600" dirty="0"/>
              <a:t>2</a:t>
            </a:r>
            <a:r>
              <a:rPr lang="en-US" sz="3600" dirty="0">
                <a:solidFill>
                  <a:srgbClr val="1F4984"/>
                </a:solidFill>
              </a:rPr>
              <a:t>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70149"/>
            <a:ext cx="8572500" cy="4800600"/>
          </a:xfrm>
        </p:spPr>
        <p:txBody>
          <a:bodyPr>
            <a:noAutofit/>
          </a:bodyPr>
          <a:lstStyle/>
          <a:p>
            <a:r>
              <a:rPr lang="en-US" sz="2800" dirty="0"/>
              <a:t>Regression models are known to perform well for making predictions. </a:t>
            </a:r>
          </a:p>
          <a:p>
            <a:r>
              <a:rPr lang="en-US" sz="2800" dirty="0"/>
              <a:t>Often, they fail to establish a cause-and-effect relationship between the variables because of the nonexperimental nature of most applications. </a:t>
            </a:r>
          </a:p>
          <a:p>
            <a:r>
              <a:rPr lang="en-US" sz="2800" dirty="0"/>
              <a:t>A regression model may appear to search for causality when it basically detects correlation.</a:t>
            </a:r>
          </a:p>
          <a:p>
            <a:r>
              <a:rPr lang="en-US" sz="2800" dirty="0"/>
              <a:t>Causality can only be established through randomized experiments and/or advanced statistical models.</a:t>
            </a:r>
          </a:p>
        </p:txBody>
      </p:sp>
    </p:spTree>
    <p:extLst>
      <p:ext uri="{BB962C8B-B14F-4D97-AF65-F5344CB8AC3E}">
        <p14:creationId xmlns:p14="http://schemas.microsoft.com/office/powerpoint/2010/main" val="28975095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(8/18)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19200"/>
                <a:ext cx="8839200" cy="4800600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Assumption 2: There is no exact linear relationship among the predictor variables, there is no multicollinearity.</a:t>
                </a:r>
              </a:p>
              <a:p>
                <a:pPr lvl="1"/>
                <a:r>
                  <a:rPr lang="en-US" sz="1400" dirty="0"/>
                  <a:t>Exists when two or more predictor variables have an exact linear relationship</a:t>
                </a:r>
              </a:p>
              <a:p>
                <a:pPr lvl="1"/>
                <a:r>
                  <a:rPr lang="en-US" sz="1400" dirty="0"/>
                  <a:t>Difficult to disentangle the separate influences of the predictor variables</a:t>
                </a:r>
              </a:p>
              <a:p>
                <a:pPr lvl="1"/>
                <a:r>
                  <a:rPr lang="en-US" sz="1400" dirty="0"/>
                  <a:t>Results in imprecise estimates of slope coefficients</a:t>
                </a:r>
              </a:p>
              <a:p>
                <a:r>
                  <a:rPr lang="en-US" sz="1800" dirty="0"/>
                  <a:t>Detection</a:t>
                </a:r>
              </a:p>
              <a:p>
                <a:pPr lvl="1"/>
                <a:r>
                  <a:rPr lang="en-US" sz="1400" dirty="0"/>
                  <a:t>Model can’t be estimated</a:t>
                </a:r>
              </a:p>
              <a:p>
                <a:pPr lvl="1"/>
                <a:r>
                  <a:rPr lang="en-US" sz="1400" dirty="0"/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/>
                  <a:t> and significant F statistic coupled with individually insignificant predictor variables</a:t>
                </a:r>
              </a:p>
              <a:p>
                <a:pPr lvl="1"/>
                <a:r>
                  <a:rPr lang="en-US" sz="1400" dirty="0"/>
                  <a:t>High correlations between predictor variables</a:t>
                </a:r>
              </a:p>
              <a:p>
                <a:pPr lvl="1"/>
                <a:r>
                  <a:rPr lang="en-US" sz="1400" dirty="0"/>
                  <a:t>Wrong signs of the estimated coefficients</a:t>
                </a:r>
              </a:p>
              <a:p>
                <a:pPr lvl="1"/>
                <a:r>
                  <a:rPr lang="en-US" sz="1400" dirty="0"/>
                  <a:t>Insignificant important predictor variables</a:t>
                </a:r>
              </a:p>
              <a:p>
                <a:r>
                  <a:rPr lang="en-US" sz="1800" dirty="0"/>
                  <a:t>Remedy</a:t>
                </a:r>
              </a:p>
              <a:p>
                <a:pPr lvl="1"/>
                <a:r>
                  <a:rPr lang="en-US" sz="1400" dirty="0"/>
                  <a:t>Drop one of the collinear variables</a:t>
                </a:r>
              </a:p>
              <a:p>
                <a:pPr lvl="1"/>
                <a:r>
                  <a:rPr lang="en-US" sz="1400" dirty="0"/>
                  <a:t>Obtain more data</a:t>
                </a:r>
              </a:p>
              <a:p>
                <a:pPr lvl="1"/>
                <a:r>
                  <a:rPr lang="en-US" sz="1400" dirty="0"/>
                  <a:t>Express variables differently</a:t>
                </a:r>
              </a:p>
              <a:p>
                <a:pPr lvl="1"/>
                <a:r>
                  <a:rPr lang="en-US" sz="1400" dirty="0"/>
                  <a:t>Do nothing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19200"/>
                <a:ext cx="8839200" cy="4800600"/>
              </a:xfrm>
              <a:blipFill>
                <a:blip r:embed="rId3"/>
                <a:stretch>
                  <a:fillRect l="-431" t="-528" r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6619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(9/18)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800600"/>
          </a:xfrm>
        </p:spPr>
        <p:txBody>
          <a:bodyPr>
            <a:noAutofit/>
          </a:bodyPr>
          <a:lstStyle/>
          <a:p>
            <a:r>
              <a:rPr lang="en-US" sz="2000" dirty="0"/>
              <a:t>Example: A linear regression model that uses median home values (in $) as the response variable and median household incomes (in $), per capita incomes (in $), and percentage of owner-occupied homes as the predictor variables.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2000" dirty="0"/>
              <a:t>The significance and sign of the coefficient for Per Cap Inc changes when HH Income is included in the model.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AEC13-D8A6-4D46-BD30-8664AA19F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362200"/>
            <a:ext cx="4800600" cy="27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13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(10/18)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4800600"/>
          </a:xfrm>
        </p:spPr>
        <p:txBody>
          <a:bodyPr>
            <a:noAutofit/>
          </a:bodyPr>
          <a:lstStyle/>
          <a:p>
            <a:r>
              <a:rPr lang="en-US" sz="1800" dirty="0"/>
              <a:t>Assumption 3: Conditional on the values of the predictors, the variance of the error term is the same for all observations.</a:t>
            </a:r>
          </a:p>
          <a:p>
            <a:pPr lvl="1"/>
            <a:r>
              <a:rPr lang="en-US" sz="1400" dirty="0"/>
              <a:t>Constant variability</a:t>
            </a:r>
          </a:p>
          <a:p>
            <a:pPr lvl="1"/>
            <a:r>
              <a:rPr lang="en-US" sz="1400" dirty="0"/>
              <a:t>No heteroskedasticity</a:t>
            </a:r>
          </a:p>
          <a:p>
            <a:pPr lvl="1"/>
            <a:r>
              <a:rPr lang="en-US" sz="1400" dirty="0"/>
              <a:t>Often breaks down cross-sectional data</a:t>
            </a:r>
          </a:p>
          <a:p>
            <a:pPr lvl="1"/>
            <a:r>
              <a:rPr lang="en-US" sz="1400" dirty="0"/>
              <a:t>Exists when the variability in the response changes with at least one other predictor variable</a:t>
            </a:r>
          </a:p>
          <a:p>
            <a:pPr lvl="1"/>
            <a:r>
              <a:rPr lang="en-US" sz="1400" dirty="0"/>
              <a:t>OLS estimators are still unbiased</a:t>
            </a:r>
          </a:p>
          <a:p>
            <a:pPr lvl="1"/>
            <a:r>
              <a:rPr lang="en-US" sz="1400" dirty="0"/>
              <a:t>But the standard errors are not appropriate</a:t>
            </a:r>
          </a:p>
          <a:p>
            <a:pPr lvl="1"/>
            <a:r>
              <a:rPr lang="en-US" sz="1400" dirty="0"/>
              <a:t>Can’t use the t and F tests </a:t>
            </a:r>
          </a:p>
          <a:p>
            <a:r>
              <a:rPr lang="en-US" sz="1800" dirty="0"/>
              <a:t>Detection</a:t>
            </a:r>
          </a:p>
          <a:p>
            <a:pPr lvl="1"/>
            <a:r>
              <a:rPr lang="en-US" sz="1400" dirty="0"/>
              <a:t>Plot the residuals against each predictor variable or predicted values</a:t>
            </a:r>
          </a:p>
          <a:p>
            <a:pPr lvl="1"/>
            <a:r>
              <a:rPr lang="en-US" sz="1400" dirty="0"/>
              <a:t>Residuals should be randomly dispersed</a:t>
            </a:r>
          </a:p>
          <a:p>
            <a:pPr lvl="1"/>
            <a:r>
              <a:rPr lang="en-US" sz="1400" dirty="0"/>
              <a:t>Violated when the variability of the residuals increases or decreases</a:t>
            </a:r>
          </a:p>
          <a:p>
            <a:r>
              <a:rPr lang="en-US" sz="1800" dirty="0"/>
              <a:t>Remedy</a:t>
            </a:r>
          </a:p>
          <a:p>
            <a:pPr lvl="1"/>
            <a:r>
              <a:rPr lang="en-US" sz="1400" dirty="0"/>
              <a:t>Correct the standard errors</a:t>
            </a:r>
          </a:p>
          <a:p>
            <a:pPr lvl="1"/>
            <a:r>
              <a:rPr lang="en-US" sz="1400" dirty="0"/>
              <a:t>Called White’s robust standard errors</a:t>
            </a:r>
          </a:p>
          <a:p>
            <a:pPr lvl="1"/>
            <a:r>
              <a:rPr lang="en-US" sz="1400" dirty="0"/>
              <a:t>Not available in Excel</a:t>
            </a:r>
          </a:p>
          <a:p>
            <a:pPr lvl="1"/>
            <a:r>
              <a:rPr lang="en-US" sz="1400" dirty="0"/>
              <a:t>R has packages</a:t>
            </a:r>
          </a:p>
        </p:txBody>
      </p:sp>
    </p:spTree>
    <p:extLst>
      <p:ext uri="{BB962C8B-B14F-4D97-AF65-F5344CB8AC3E}">
        <p14:creationId xmlns:p14="http://schemas.microsoft.com/office/powerpoint/2010/main" val="264867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(11/18)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800600"/>
          </a:xfrm>
        </p:spPr>
        <p:txBody>
          <a:bodyPr>
            <a:noAutofit/>
          </a:bodyPr>
          <a:lstStyle/>
          <a:p>
            <a:r>
              <a:rPr lang="en-US" sz="1800" dirty="0"/>
              <a:t>Example: Consider a simple regression model that relates a store’s monthly sales (Sales in $1,000s) to its square footage (</a:t>
            </a:r>
            <a:r>
              <a:rPr lang="en-US" sz="1800" dirty="0" err="1"/>
              <a:t>Sqft</a:t>
            </a:r>
            <a:r>
              <a:rPr lang="en-US" sz="1800" dirty="0"/>
              <a:t>) for a chain of convenience stores. 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30959-AF5A-7E4E-BF83-E1C117A5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0" y="1765300"/>
            <a:ext cx="2546350" cy="1529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68625F-FE2C-0544-BBD9-D8385924E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371497"/>
            <a:ext cx="5029200" cy="231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(12/18)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800600"/>
          </a:xfrm>
        </p:spPr>
        <p:txBody>
          <a:bodyPr>
            <a:noAutofit/>
          </a:bodyPr>
          <a:lstStyle/>
          <a:p>
            <a:r>
              <a:rPr lang="en-US" sz="2000" dirty="0"/>
              <a:t>Assumption 4: Conditional on the predictor variables, the error term is uncorrelated across observations.</a:t>
            </a:r>
          </a:p>
          <a:p>
            <a:pPr lvl="1"/>
            <a:r>
              <a:rPr lang="en-US" sz="1600" dirty="0"/>
              <a:t>No serial correlation</a:t>
            </a:r>
          </a:p>
          <a:p>
            <a:pPr lvl="1"/>
            <a:r>
              <a:rPr lang="en-US" sz="1600" dirty="0"/>
              <a:t>Often breaks down with time series data</a:t>
            </a:r>
          </a:p>
          <a:p>
            <a:pPr lvl="1"/>
            <a:r>
              <a:rPr lang="en-US" sz="1600" dirty="0"/>
              <a:t>OLS estimates are still unbiased</a:t>
            </a:r>
          </a:p>
          <a:p>
            <a:pPr lvl="1"/>
            <a:r>
              <a:rPr lang="en-US" sz="1600" dirty="0"/>
              <a:t>Standard errors are inappropriate, distorted downward making the model look better than it really is</a:t>
            </a:r>
          </a:p>
          <a:p>
            <a:pPr lvl="1"/>
            <a:r>
              <a:rPr lang="en-US" sz="1600" dirty="0"/>
              <a:t>The t and F tests may suggest the predictor variables are significant when they are not </a:t>
            </a:r>
          </a:p>
          <a:p>
            <a:r>
              <a:rPr lang="en-US" sz="2000" dirty="0"/>
              <a:t>Detection</a:t>
            </a:r>
          </a:p>
          <a:p>
            <a:pPr lvl="1"/>
            <a:r>
              <a:rPr lang="en-US" sz="1600" dirty="0"/>
              <a:t>Plot the residuals sequentially over time</a:t>
            </a:r>
          </a:p>
          <a:p>
            <a:pPr lvl="1"/>
            <a:r>
              <a:rPr lang="en-US" sz="1600" dirty="0"/>
              <a:t>Should show no pattern</a:t>
            </a:r>
          </a:p>
          <a:p>
            <a:pPr lvl="1"/>
            <a:r>
              <a:rPr lang="en-US" sz="1600" dirty="0"/>
              <a:t>Positive (or negative) residuals followed by positive (or negative) residuals consecutively</a:t>
            </a:r>
          </a:p>
          <a:p>
            <a:pPr lvl="1"/>
            <a:r>
              <a:rPr lang="en-US" sz="1600" dirty="0"/>
              <a:t>Switching between positive and negative residuals</a:t>
            </a:r>
          </a:p>
          <a:p>
            <a:r>
              <a:rPr lang="en-US" sz="2000" dirty="0"/>
              <a:t>Remedy: Use Newey-West robust standard errors in R.</a:t>
            </a:r>
          </a:p>
        </p:txBody>
      </p:sp>
    </p:spTree>
    <p:extLst>
      <p:ext uri="{BB962C8B-B14F-4D97-AF65-F5344CB8AC3E}">
        <p14:creationId xmlns:p14="http://schemas.microsoft.com/office/powerpoint/2010/main" val="1170782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(13/18)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43000"/>
                <a:ext cx="8839200" cy="48006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Example: Consider a model that uses advertising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) and unemployment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) to predict the sales of a sushi restaurant over time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).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43000"/>
                <a:ext cx="8839200" cy="4800600"/>
              </a:xfrm>
              <a:blipFill>
                <a:blip r:embed="rId3"/>
                <a:stretch>
                  <a:fillRect l="-575" t="-528" r="-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BAA80BE-63E4-C94B-B47C-F58903069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100" y="1846960"/>
            <a:ext cx="4349750" cy="1329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CA2DD3-7148-2F43-B42D-CB0289974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210917"/>
            <a:ext cx="5543550" cy="269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181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(14/18)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3352800"/>
          </a:xfrm>
        </p:spPr>
        <p:txBody>
          <a:bodyPr>
            <a:noAutofit/>
          </a:bodyPr>
          <a:lstStyle/>
          <a:p>
            <a:r>
              <a:rPr lang="en-US" sz="2800" dirty="0"/>
              <a:t>Assumption 6: The error term is Normally distributed.</a:t>
            </a:r>
          </a:p>
          <a:p>
            <a:r>
              <a:rPr lang="en-US" sz="2800" dirty="0"/>
              <a:t>Allows the construction of interval estimates and hypothesis tests.</a:t>
            </a:r>
          </a:p>
          <a:p>
            <a:r>
              <a:rPr lang="en-US" sz="2800" dirty="0"/>
              <a:t>If the error term is no normally distributed, then the interval estimates and hypothesis tests are valid only for large samples.</a:t>
            </a:r>
          </a:p>
        </p:txBody>
      </p:sp>
    </p:spTree>
    <p:extLst>
      <p:ext uri="{BB962C8B-B14F-4D97-AF65-F5344CB8AC3E}">
        <p14:creationId xmlns:p14="http://schemas.microsoft.com/office/powerpoint/2010/main" val="42315037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(15/18)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46479"/>
            <a:ext cx="8839200" cy="4572000"/>
          </a:xfrm>
        </p:spPr>
        <p:txBody>
          <a:bodyPr>
            <a:noAutofit/>
          </a:bodyPr>
          <a:lstStyle/>
          <a:p>
            <a:r>
              <a:rPr lang="en-US" sz="1800" dirty="0"/>
              <a:t>Use Excel to obtain a residual plot.</a:t>
            </a:r>
          </a:p>
          <a:p>
            <a:r>
              <a:rPr lang="en-US" sz="1800" dirty="0"/>
              <a:t>Open the </a:t>
            </a:r>
            <a:r>
              <a:rPr lang="en-US" sz="1800" i="1" dirty="0"/>
              <a:t>Stores </a:t>
            </a:r>
            <a:r>
              <a:rPr lang="en-US" sz="1800" dirty="0"/>
              <a:t>data file. </a:t>
            </a:r>
          </a:p>
          <a:p>
            <a:r>
              <a:rPr lang="en-US" sz="1800" dirty="0"/>
              <a:t>Data &gt; Data Analysis &gt; Regression. </a:t>
            </a:r>
          </a:p>
          <a:p>
            <a:r>
              <a:rPr lang="en-US" sz="1800" dirty="0"/>
              <a:t>For </a:t>
            </a:r>
            <a:r>
              <a:rPr lang="en-US" sz="1800" i="1" dirty="0"/>
              <a:t>Input Y Range, </a:t>
            </a:r>
            <a:r>
              <a:rPr lang="en-US" sz="1800" dirty="0"/>
              <a:t>select the Sales observations, and for </a:t>
            </a:r>
            <a:r>
              <a:rPr lang="en-US" sz="1800" i="1" dirty="0"/>
              <a:t>Input X Range, </a:t>
            </a:r>
            <a:r>
              <a:rPr lang="en-US" sz="1800" dirty="0"/>
              <a:t>select the </a:t>
            </a:r>
            <a:r>
              <a:rPr lang="en-US" sz="1800" dirty="0" err="1"/>
              <a:t>Sqft</a:t>
            </a:r>
            <a:r>
              <a:rPr lang="en-US" sz="1800" dirty="0"/>
              <a:t> observations. Select </a:t>
            </a:r>
            <a:r>
              <a:rPr lang="en-US" sz="1800" i="1" dirty="0"/>
              <a:t>Residual Plots.</a:t>
            </a:r>
            <a:endParaRPr lang="en-US" sz="1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A8751-805A-B444-AC13-DFC17FEC6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124200"/>
            <a:ext cx="5486400" cy="25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05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(16/18)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46479"/>
            <a:ext cx="8839200" cy="4572000"/>
          </a:xfrm>
        </p:spPr>
        <p:txBody>
          <a:bodyPr>
            <a:noAutofit/>
          </a:bodyPr>
          <a:lstStyle/>
          <a:p>
            <a:r>
              <a:rPr lang="en-US" sz="1800" dirty="0"/>
              <a:t>Use Excel to obtain a residual plot sequentially over time</a:t>
            </a:r>
          </a:p>
          <a:p>
            <a:r>
              <a:rPr lang="en-US" sz="1800" dirty="0"/>
              <a:t>Open the </a:t>
            </a:r>
            <a:r>
              <a:rPr lang="en-US" sz="1800" i="1" dirty="0"/>
              <a:t>Sushi </a:t>
            </a:r>
            <a:r>
              <a:rPr lang="en-US" sz="1800" dirty="0"/>
              <a:t>data file</a:t>
            </a:r>
          </a:p>
          <a:p>
            <a:r>
              <a:rPr lang="en-US" sz="1800" dirty="0"/>
              <a:t>Data &gt; Data Analysis &gt; Regression</a:t>
            </a:r>
          </a:p>
          <a:p>
            <a:r>
              <a:rPr lang="en-US" sz="1800" dirty="0"/>
              <a:t>Given the regression output, select the residuals and choose Insert &gt; Scatter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EC63A-B424-0140-9535-F0B2FEC9A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971800"/>
            <a:ext cx="5543550" cy="269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359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(17/18)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3633"/>
            <a:ext cx="8839200" cy="4572000"/>
          </a:xfrm>
        </p:spPr>
        <p:txBody>
          <a:bodyPr>
            <a:noAutofit/>
          </a:bodyPr>
          <a:lstStyle/>
          <a:p>
            <a:r>
              <a:rPr lang="en-US" sz="2000" dirty="0"/>
              <a:t>Use R to obtain White’s robust standard errors.</a:t>
            </a:r>
          </a:p>
          <a:p>
            <a:r>
              <a:rPr lang="en-US" sz="2000" dirty="0"/>
              <a:t>Import the </a:t>
            </a:r>
            <a:r>
              <a:rPr lang="en-US" sz="2000" i="1" dirty="0"/>
              <a:t>Stores </a:t>
            </a:r>
            <a:r>
              <a:rPr lang="en-US" sz="2000" dirty="0"/>
              <a:t>data file into a data frame (table) and label it </a:t>
            </a:r>
            <a:r>
              <a:rPr lang="en-US" sz="2000" dirty="0" err="1"/>
              <a:t>myData</a:t>
            </a:r>
            <a:r>
              <a:rPr lang="en-US" sz="2000" dirty="0"/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1EC870-64F0-5E4C-8EC6-BEFED698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184121"/>
            <a:ext cx="2227069" cy="1018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106A35-1070-F44A-9DA1-6B38FDE17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82" y="3212448"/>
            <a:ext cx="3601218" cy="350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FF511-6E66-C942-AFD0-4F37FDCD2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644" y="3579633"/>
            <a:ext cx="2688493" cy="395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BAC40-6147-1D4B-87C3-6B535017A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084" y="3925816"/>
            <a:ext cx="5080000" cy="377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EF1870-085E-1348-B919-11722E45D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00" y="4378410"/>
            <a:ext cx="58928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AAB1E-E72C-194E-89EF-9426FA3E9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4715329"/>
            <a:ext cx="6934200" cy="10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7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(3/26)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876800"/>
          </a:xfrm>
        </p:spPr>
        <p:txBody>
          <a:bodyPr>
            <a:noAutofit/>
          </a:bodyPr>
          <a:lstStyle/>
          <a:p>
            <a:r>
              <a:rPr lang="en-US" sz="2800" dirty="0"/>
              <a:t>No matter the response variable, we cannot expect to predict its exact (unique) value. </a:t>
            </a:r>
          </a:p>
          <a:p>
            <a:r>
              <a:rPr lang="en-US" sz="2800" dirty="0"/>
              <a:t>If the value of the response variable is uniquely determined by the values of the predictor variables, the relationship between the variables is deterministic. </a:t>
            </a:r>
          </a:p>
          <a:p>
            <a:r>
              <a:rPr lang="en-US" sz="2800" dirty="0"/>
              <a:t>However, the relationship between the response variable and the predictor variables is stochastic, due to the omission of relevant factors (sometimes not measurable) that influence the response variable.</a:t>
            </a:r>
          </a:p>
        </p:txBody>
      </p:sp>
    </p:spTree>
    <p:extLst>
      <p:ext uri="{BB962C8B-B14F-4D97-AF65-F5344CB8AC3E}">
        <p14:creationId xmlns:p14="http://schemas.microsoft.com/office/powerpoint/2010/main" val="7327804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7.3: Model Assumptions and Common Violations (18/18)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572000"/>
          </a:xfrm>
        </p:spPr>
        <p:txBody>
          <a:bodyPr>
            <a:noAutofit/>
          </a:bodyPr>
          <a:lstStyle/>
          <a:p>
            <a:r>
              <a:rPr lang="en-US" sz="2000" dirty="0"/>
              <a:t>Use R to obtain Newey-West Robust Standard Errors</a:t>
            </a:r>
          </a:p>
          <a:p>
            <a:r>
              <a:rPr lang="en-US" sz="2000" dirty="0"/>
              <a:t>Import the Sushi data file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B5B072-62C6-2147-BCA0-12D8167C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7400"/>
            <a:ext cx="2587912" cy="1282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76476-5447-6A4D-83CA-1D9CD5116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494982"/>
            <a:ext cx="4418020" cy="556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A757B5-44CB-E34F-9D91-95ED074D2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280758"/>
            <a:ext cx="3505200" cy="40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AA616-4918-EC48-BE26-2BE49FEF9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4715764"/>
            <a:ext cx="5448298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9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(4/26)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143000"/>
                <a:ext cx="8572500" cy="48768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Develop a mathematical model that captures the relationship between the response variable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and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 predictor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,⋯,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The model must also account for the randomness that is a part of real life. </a:t>
                </a:r>
              </a:p>
              <a:p>
                <a:r>
                  <a:rPr lang="en-US" sz="2400" dirty="0"/>
                  <a:t>Start with a deterministic component that approximates the relationship</a:t>
                </a:r>
              </a:p>
              <a:p>
                <a:r>
                  <a:rPr lang="en-US" sz="2400" dirty="0"/>
                  <a:t>Then add a random error term to it, making the relationship stochastic. </a:t>
                </a:r>
              </a:p>
              <a:p>
                <a:r>
                  <a:rPr lang="en-US" sz="2400" dirty="0"/>
                  <a:t>Use economic theory, intuition, and statistical measures to determine which predictor variables might best explain the response variable.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143000"/>
                <a:ext cx="8572500" cy="4876800"/>
              </a:xfrm>
              <a:blipFill>
                <a:blip r:embed="rId3"/>
                <a:stretch>
                  <a:fillRect l="-1036" t="-1299" r="-1036" b="-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1952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7.1: The Linear Regression Model (5/26)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02807"/>
                <a:ext cx="8572500" cy="51816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A regression model treats all predictor variables as numerical.</a:t>
                </a:r>
              </a:p>
              <a:p>
                <a:r>
                  <a:rPr lang="en-US" sz="2400" dirty="0"/>
                  <a:t>A numerical variable assumes meaningful numeric values.</a:t>
                </a:r>
              </a:p>
              <a:p>
                <a:r>
                  <a:rPr lang="en-US" sz="2400" dirty="0"/>
                  <a:t>A categorical variable reflects categories.</a:t>
                </a:r>
              </a:p>
              <a:p>
                <a:r>
                  <a:rPr lang="en-US" sz="2400" dirty="0"/>
                  <a:t>A dummy variable is used to describe two categories of a categorical variable, denoted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lvl="1"/>
                <a:r>
                  <a:rPr lang="en-US" sz="2000" dirty="0"/>
                  <a:t>Indicator or binary variable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for one of the categories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for the other(s)</a:t>
                </a:r>
              </a:p>
              <a:p>
                <a:pPr lvl="1"/>
                <a:r>
                  <a:rPr lang="en-US" sz="2000" dirty="0"/>
                  <a:t>The category 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is called the reference or benchmark category</a:t>
                </a:r>
              </a:p>
              <a:p>
                <a:pPr lvl="1"/>
                <a:r>
                  <a:rPr lang="en-US" sz="2000" dirty="0"/>
                  <a:t>All comparisons are made relative to this category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02807"/>
                <a:ext cx="8572500" cy="5181600"/>
              </a:xfrm>
              <a:blipFill>
                <a:blip r:embed="rId3"/>
                <a:stretch>
                  <a:fillRect l="-1036" t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069255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Design</Template>
  <TotalTime>9566</TotalTime>
  <Words>5506</Words>
  <Application>Microsoft Office PowerPoint</Application>
  <PresentationFormat>On-screen Show (4:3)</PresentationFormat>
  <Paragraphs>670</Paragraphs>
  <Slides>70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Book Antiqua</vt:lpstr>
      <vt:lpstr>Calibri</vt:lpstr>
      <vt:lpstr>Cambria Math</vt:lpstr>
      <vt:lpstr>Helvetica</vt:lpstr>
      <vt:lpstr>Times New Roman</vt:lpstr>
      <vt:lpstr>Wingdings</vt:lpstr>
      <vt:lpstr>Master Design</vt:lpstr>
      <vt:lpstr>PowerPoint Presentation</vt:lpstr>
      <vt:lpstr>Chapter 7 Learning Objectives (LOs)</vt:lpstr>
      <vt:lpstr>Introductory Case: College Scorecard (1/2)</vt:lpstr>
      <vt:lpstr>Introductory Case: College Scorecard (2/2)</vt:lpstr>
      <vt:lpstr>7.1: The Linear Regression Model (1/26)</vt:lpstr>
      <vt:lpstr>7.1: The Linear Regression Model (2/26)</vt:lpstr>
      <vt:lpstr>7.1: The Linear Regression Model (3/26)</vt:lpstr>
      <vt:lpstr>7.1: The Linear Regression Model (4/26)</vt:lpstr>
      <vt:lpstr>7.1: The Linear Regression Model (5/26)</vt:lpstr>
      <vt:lpstr>7.1: The Linear Regression Model (6/26)</vt:lpstr>
      <vt:lpstr>7.1: The Linear Regression Model (7/26)</vt:lpstr>
      <vt:lpstr>7.1: The Linear Regression Model (8/26)</vt:lpstr>
      <vt:lpstr>7.1: The Linear Regression Model (9/26)</vt:lpstr>
      <vt:lpstr>7.1: The Linear Regression Model (10/26)</vt:lpstr>
      <vt:lpstr>7.1: The Linear Regression Model (11/26)</vt:lpstr>
      <vt:lpstr>7.1: The Linear Regression Model (12/26)</vt:lpstr>
      <vt:lpstr>7.1: The Linear Regression Model (13/26)</vt:lpstr>
      <vt:lpstr>7.1: The Linear Regression Model (14/26)</vt:lpstr>
      <vt:lpstr>7.1: The Linear Regression Model (15/26)</vt:lpstr>
      <vt:lpstr>7.1: The Linear Regression Model (16/26)</vt:lpstr>
      <vt:lpstr>7.1: The Linear Regression Model (17/26)</vt:lpstr>
      <vt:lpstr>7.1: The Linear Regression Model (18/26)</vt:lpstr>
      <vt:lpstr>7.1: The Linear Regression Model (19/26)</vt:lpstr>
      <vt:lpstr>7.1: The Linear Regression Model (20/26)</vt:lpstr>
      <vt:lpstr>7.1: The Linear Regression Model (21/26)</vt:lpstr>
      <vt:lpstr>7.1: The Linear Regression Model (22/26)</vt:lpstr>
      <vt:lpstr>7.1: The Linear Regression Model (23/26)</vt:lpstr>
      <vt:lpstr>7.1: The Linear Regression Model (24/26)</vt:lpstr>
      <vt:lpstr>7.1: The Linear Regression Model (25/26)</vt:lpstr>
      <vt:lpstr>7.1: The Linear Regression Model (26/26)</vt:lpstr>
      <vt:lpstr>7.2: Model Selection (1/22)</vt:lpstr>
      <vt:lpstr>7.2: Model Selection (2/22)</vt:lpstr>
      <vt:lpstr>7.2: Model Selection (3/22)</vt:lpstr>
      <vt:lpstr>7.2: Model Selection (4/22)</vt:lpstr>
      <vt:lpstr>7.2: Model Selection (5/22)</vt:lpstr>
      <vt:lpstr>7.2: Model Selection (6/22)</vt:lpstr>
      <vt:lpstr>7.2: Model Selection (7/22)</vt:lpstr>
      <vt:lpstr>7.2: Model Selection (8/22)</vt:lpstr>
      <vt:lpstr>7.2: Model Selection (9/22)</vt:lpstr>
      <vt:lpstr>7.2: Model Selection (10/22)</vt:lpstr>
      <vt:lpstr>7.2: Model Selection (11/22)</vt:lpstr>
      <vt:lpstr>7.2: Model Selection (12/22)</vt:lpstr>
      <vt:lpstr>7.2: Model Selection (13/22)</vt:lpstr>
      <vt:lpstr>7.2: Model Selection (14/22)</vt:lpstr>
      <vt:lpstr>7.2: Model Selection (15/22)</vt:lpstr>
      <vt:lpstr>7.2: Model Selection (16/22)</vt:lpstr>
      <vt:lpstr>7.2: Model Selection (17/22)</vt:lpstr>
      <vt:lpstr>7.2: Model Selection (18/22)</vt:lpstr>
      <vt:lpstr>7.2: Model Selection (19/22)</vt:lpstr>
      <vt:lpstr>7.2: Model Selection (20/22)</vt:lpstr>
      <vt:lpstr>7.2: Model Selection (21/22)</vt:lpstr>
      <vt:lpstr>7.2: Model Selection (22/22)</vt:lpstr>
      <vt:lpstr>7.3: Model Assumptions and Common Violations (1/18)</vt:lpstr>
      <vt:lpstr>7.3: Model Assumptions and Common Violations (2/18)</vt:lpstr>
      <vt:lpstr>7.3: Model Assumptions and Common Violations (3/18)</vt:lpstr>
      <vt:lpstr>7.3: Model Assumptions and Common Violations (4/18)</vt:lpstr>
      <vt:lpstr>7.3: Model Assumptions and Common Violations (5/18)</vt:lpstr>
      <vt:lpstr>7.3: Model Assumptions and Common Violations (6/18)</vt:lpstr>
      <vt:lpstr>7.3: Model Assumptions and Common Violations (7/18)</vt:lpstr>
      <vt:lpstr>7.3: Model Assumptions and Common Violations (8/18)</vt:lpstr>
      <vt:lpstr>7.3: Model Assumptions and Common Violations (9/18)</vt:lpstr>
      <vt:lpstr>7.3: Model Assumptions and Common Violations (10/18)</vt:lpstr>
      <vt:lpstr>7.3: Model Assumptions and Common Violations (11/18)</vt:lpstr>
      <vt:lpstr>7.3: Model Assumptions and Common Violations (12/18)</vt:lpstr>
      <vt:lpstr>7.3: Model Assumptions and Common Violations (13/18)</vt:lpstr>
      <vt:lpstr>7.3: Model Assumptions and Common Violations (14/18)</vt:lpstr>
      <vt:lpstr>7.3: Model Assumptions and Common Violations (15/18)</vt:lpstr>
      <vt:lpstr>7.3: Model Assumptions and Common Violations (16/18)</vt:lpstr>
      <vt:lpstr>7.3: Model Assumptions and Common Violations (17/18)</vt:lpstr>
      <vt:lpstr>7.3: Model Assumptions and Common Violations (18/18)</vt:lpstr>
    </vt:vector>
  </TitlesOfParts>
  <Company>The McGraw-Hill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wanda_zeman</dc:creator>
  <cp:lastModifiedBy>Amudha B</cp:lastModifiedBy>
  <cp:revision>505</cp:revision>
  <dcterms:created xsi:type="dcterms:W3CDTF">2011-08-11T13:30:00Z</dcterms:created>
  <dcterms:modified xsi:type="dcterms:W3CDTF">2022-04-11T09:05:04Z</dcterms:modified>
</cp:coreProperties>
</file>