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2" r:id="rId1"/>
  </p:sldMasterIdLst>
  <p:notesMasterIdLst>
    <p:notesMasterId r:id="rId57"/>
  </p:notesMasterIdLst>
  <p:sldIdLst>
    <p:sldId id="256" r:id="rId2"/>
    <p:sldId id="257" r:id="rId3"/>
    <p:sldId id="297" r:id="rId4"/>
    <p:sldId id="353" r:id="rId5"/>
    <p:sldId id="298" r:id="rId6"/>
    <p:sldId id="354" r:id="rId7"/>
    <p:sldId id="300" r:id="rId8"/>
    <p:sldId id="299" r:id="rId9"/>
    <p:sldId id="355" r:id="rId10"/>
    <p:sldId id="302" r:id="rId11"/>
    <p:sldId id="304" r:id="rId12"/>
    <p:sldId id="356" r:id="rId13"/>
    <p:sldId id="305" r:id="rId14"/>
    <p:sldId id="306" r:id="rId15"/>
    <p:sldId id="357" r:id="rId16"/>
    <p:sldId id="309" r:id="rId17"/>
    <p:sldId id="310" r:id="rId18"/>
    <p:sldId id="311" r:id="rId19"/>
    <p:sldId id="358" r:id="rId20"/>
    <p:sldId id="313" r:id="rId21"/>
    <p:sldId id="314" r:id="rId22"/>
    <p:sldId id="315" r:id="rId23"/>
    <p:sldId id="316" r:id="rId24"/>
    <p:sldId id="359" r:id="rId25"/>
    <p:sldId id="318" r:id="rId26"/>
    <p:sldId id="317" r:id="rId27"/>
    <p:sldId id="319" r:id="rId28"/>
    <p:sldId id="360" r:id="rId29"/>
    <p:sldId id="361" r:id="rId30"/>
    <p:sldId id="322" r:id="rId31"/>
    <p:sldId id="362" r:id="rId32"/>
    <p:sldId id="323" r:id="rId33"/>
    <p:sldId id="325" r:id="rId34"/>
    <p:sldId id="363" r:id="rId35"/>
    <p:sldId id="324" r:id="rId36"/>
    <p:sldId id="326" r:id="rId37"/>
    <p:sldId id="352" r:id="rId38"/>
    <p:sldId id="328" r:id="rId39"/>
    <p:sldId id="366" r:id="rId40"/>
    <p:sldId id="367" r:id="rId41"/>
    <p:sldId id="368" r:id="rId42"/>
    <p:sldId id="369" r:id="rId43"/>
    <p:sldId id="364" r:id="rId44"/>
    <p:sldId id="370" r:id="rId45"/>
    <p:sldId id="371" r:id="rId46"/>
    <p:sldId id="338" r:id="rId47"/>
    <p:sldId id="339" r:id="rId48"/>
    <p:sldId id="346" r:id="rId49"/>
    <p:sldId id="341" r:id="rId50"/>
    <p:sldId id="344" r:id="rId51"/>
    <p:sldId id="345" r:id="rId52"/>
    <p:sldId id="372" r:id="rId53"/>
    <p:sldId id="347" r:id="rId54"/>
    <p:sldId id="348" r:id="rId55"/>
    <p:sldId id="373" r:id="rId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z Moliski" initials="" lastIdx="3" clrIdx="0"/>
  <p:cmAuthor id="1" name="Ji Kim" initials="JK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C9E"/>
    <a:srgbClr val="CADB34"/>
    <a:srgbClr val="1F4984"/>
    <a:srgbClr val="000000"/>
    <a:srgbClr val="B1063A"/>
    <a:srgbClr val="CA0E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04" autoAdjust="0"/>
    <p:restoredTop sz="90767" autoAdjust="0"/>
  </p:normalViewPr>
  <p:slideViewPr>
    <p:cSldViewPr>
      <p:cViewPr varScale="1">
        <p:scale>
          <a:sx n="63" d="100"/>
          <a:sy n="63" d="100"/>
        </p:scale>
        <p:origin x="184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36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5B47D05F-F09C-49A3-9825-49CA7FD0CA49}" type="datetimeFigureOut">
              <a:rPr lang="en-US"/>
              <a:pPr>
                <a:defRPr/>
              </a:pPr>
              <a:t>4/11/2022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DCD38493-F6B3-4E5E-AA92-B81C23604A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3215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C00D92A-AE8E-4D08-9087-DEE5B1482857}" type="slidenum">
              <a:rPr lang="en-US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875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5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049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453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228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786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094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7488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0198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804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110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0FB282B-5D9A-4E55-A561-D9014B8F1BB0}" type="slidenum">
              <a:rPr lang="en-US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0983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1610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6591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7531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4197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2372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2602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2314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2227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1385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909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626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5431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4847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3019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9097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5532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4287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504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9029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442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61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1424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8693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3026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0815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845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953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5506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7971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8773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6692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556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9576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10115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45673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62034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6233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82812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390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571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971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623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227277-B0D8-4809-8878-D1ED6D19D374}" type="slidenum">
              <a:rPr lang="en-US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96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19400" y="457200"/>
            <a:ext cx="6248400" cy="2514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5000" dirty="0">
                <a:solidFill>
                  <a:srgbClr val="009C9E"/>
                </a:solidFill>
                <a:latin typeface="Book Antiqua" panose="02040602050305030304" pitchFamily="18" charset="0"/>
              </a:rPr>
              <a:t>5</a:t>
            </a:r>
            <a:br>
              <a:rPr lang="en-US" sz="14500" dirty="0">
                <a:latin typeface="Book Antiqua" panose="02040602050305030304" pitchFamily="18" charset="0"/>
              </a:rPr>
            </a:br>
            <a:r>
              <a:rPr lang="en-US" sz="8300" dirty="0">
                <a:latin typeface="Book Antiqua" panose="02040602050305030304" pitchFamily="18" charset="0"/>
              </a:rPr>
              <a:t>Discrete Probability Distributions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124200" y="3886200"/>
            <a:ext cx="6019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800" dirty="0">
                <a:solidFill>
                  <a:srgbClr val="1F4984"/>
                </a:solidFill>
                <a:latin typeface="Helvetica" pitchFamily="34" charset="0"/>
              </a:rPr>
              <a:t>Business Statistics: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dirty="0">
                <a:solidFill>
                  <a:srgbClr val="1F4984"/>
                </a:solidFill>
                <a:latin typeface="Helvetica" pitchFamily="34" charset="0"/>
              </a:rPr>
              <a:t>Communicating with Numbers, 3e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2800" dirty="0">
              <a:latin typeface="Helvetica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200" dirty="0">
                <a:latin typeface="Helvetica" pitchFamily="34" charset="0"/>
              </a:rPr>
              <a:t>By Sanjiv Jaggia and Alison Kelly</a:t>
            </a:r>
          </a:p>
        </p:txBody>
      </p:sp>
      <p:sp>
        <p:nvSpPr>
          <p:cNvPr id="9" name="Rectangle 8"/>
          <p:cNvSpPr/>
          <p:nvPr/>
        </p:nvSpPr>
        <p:spPr>
          <a:xfrm>
            <a:off x="-2310" y="0"/>
            <a:ext cx="2745509" cy="6858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E9F7F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53375" y="-5057775"/>
            <a:ext cx="404860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914400"/>
            <a:ext cx="269907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4114800" y="3429000"/>
            <a:ext cx="3657600" cy="0"/>
          </a:xfrm>
          <a:prstGeom prst="line">
            <a:avLst/>
          </a:prstGeom>
          <a:ln>
            <a:solidFill>
              <a:srgbClr val="009C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6200" y="6594475"/>
            <a:ext cx="1752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1" i="1" dirty="0">
                <a:latin typeface="Book Antiqua" panose="02040602050305030304" pitchFamily="18" charset="0"/>
                <a:ea typeface="ＭＳ Ｐゴシック"/>
                <a:cs typeface="ＭＳ Ｐゴシック"/>
              </a:rPr>
              <a:t>McGraw-Hill/Irwin</a:t>
            </a:r>
          </a:p>
        </p:txBody>
      </p:sp>
    </p:spTree>
    <p:extLst>
      <p:ext uri="{BB962C8B-B14F-4D97-AF65-F5344CB8AC3E}">
        <p14:creationId xmlns:p14="http://schemas.microsoft.com/office/powerpoint/2010/main" val="4015702907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 dirty="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892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 dirty="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114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 userDrawn="1"/>
        </p:nvSpPr>
        <p:spPr>
          <a:xfrm>
            <a:off x="2743200" y="6229290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00" b="0" i="0" kern="1200" dirty="0">
                <a:solidFill>
                  <a:schemeClr val="tx1"/>
                </a:solidFill>
                <a:latin typeface="Helvetica"/>
                <a:ea typeface="ＭＳ Ｐゴシック"/>
                <a:cs typeface="Helvetica"/>
              </a:rPr>
              <a:t>© McGraw Hill LLC. All rights reserved. No reproduction or distribution without the prior written consent of McGraw Hill LLC.</a:t>
            </a:r>
            <a:r>
              <a:rPr lang="en-US" sz="1000" b="0" baseline="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altLang="en-US" dirty="0"/>
              <a:t>Statistics and Data</a:t>
            </a:r>
          </a:p>
        </p:txBody>
      </p:sp>
      <p:sp>
        <p:nvSpPr>
          <p:cNvPr id="12" name="Rectangle 21"/>
          <p:cNvSpPr>
            <a:spLocks noChangeArrowheads="1"/>
          </p:cNvSpPr>
          <p:nvPr userDrawn="1"/>
        </p:nvSpPr>
        <p:spPr bwMode="auto">
          <a:xfrm>
            <a:off x="6934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r>
              <a:rPr lang="en-US" sz="1000" dirty="0">
                <a:latin typeface="Helvetica"/>
                <a:cs typeface="Helvetica"/>
              </a:rPr>
              <a:t>8-</a:t>
            </a:r>
            <a:fld id="{3B23F10E-B9DB-4030-83AA-1C45FF54A19F}" type="slidenum">
              <a:rPr lang="en-US" sz="1000" smtClean="0">
                <a:latin typeface="Helvetica"/>
                <a:cs typeface="Helvetica"/>
              </a:rPr>
              <a:pPr algn="r">
                <a:defRPr/>
              </a:pPr>
              <a:t>‹#›</a:t>
            </a:fld>
            <a:endParaRPr lang="en-US" sz="1000" dirty="0">
              <a:latin typeface="Helvetica"/>
              <a:cs typeface="Helvetic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solidFill>
                  <a:srgbClr val="1F4984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 rot="5400000">
            <a:off x="4229100" y="1866900"/>
            <a:ext cx="685800" cy="9144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ANALYTICS, 2e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Kelly, Lertwachara, Chen </a:t>
            </a:r>
          </a:p>
          <a:p>
            <a:pPr algn="ctr"/>
            <a:endParaRPr lang="en-US" sz="900" b="1" i="0" kern="1200" dirty="0">
              <a:solidFill>
                <a:schemeClr val="bg1"/>
              </a:solidFill>
              <a:latin typeface="Book Antiqua" panose="02040602050305030304" pitchFamily="18" charset="0"/>
              <a:ea typeface="ＭＳ Ｐゴシック"/>
              <a:cs typeface="ＭＳ Ｐゴシック"/>
            </a:endParaRPr>
          </a:p>
          <a:p>
            <a:pPr algn="ctr"/>
            <a:r>
              <a:rPr lang="en-IN" sz="900" b="0" i="0" kern="1200" dirty="0">
                <a:solidFill>
                  <a:schemeClr val="bg1"/>
                </a:solidFill>
                <a:latin typeface="Helvetica"/>
                <a:ea typeface="ＭＳ Ｐゴシック"/>
                <a:cs typeface="Helvetica"/>
              </a:rPr>
              <a:t>© McGraw Hill LLC. All rights reserved. No reproduction or distribution without the prior written consent of McGraw Hill LLC.</a:t>
            </a:r>
            <a:r>
              <a:rPr lang="en-US" sz="900" b="0" baseline="0" dirty="0">
                <a:solidFill>
                  <a:schemeClr val="bg1"/>
                </a:solidFill>
                <a:latin typeface="Helvetica"/>
                <a:cs typeface="Helvetica"/>
              </a:rPr>
              <a:t>       </a:t>
            </a:r>
            <a:endParaRPr lang="en-US" sz="900" b="0" i="1" dirty="0">
              <a:solidFill>
                <a:srgbClr val="E9F7FE"/>
              </a:solidFill>
              <a:latin typeface="Helvetica"/>
              <a:cs typeface="Helvetica"/>
            </a:endParaRPr>
          </a:p>
        </p:txBody>
      </p:sp>
      <p:sp>
        <p:nvSpPr>
          <p:cNvPr id="6" name="Rectangle 21"/>
          <p:cNvSpPr>
            <a:spLocks noChangeArrowheads="1"/>
          </p:cNvSpPr>
          <p:nvPr userDrawn="1"/>
        </p:nvSpPr>
        <p:spPr bwMode="auto">
          <a:xfrm>
            <a:off x="7734300" y="59436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r>
              <a:rPr lang="en-US" sz="1000" dirty="0">
                <a:solidFill>
                  <a:srgbClr val="FFFFFF"/>
                </a:solidFill>
                <a:latin typeface="Times New Roman" pitchFamily="18" charset="0"/>
              </a:rPr>
              <a:t>8-</a:t>
            </a:r>
            <a:fld id="{3B23F10E-B9DB-4030-83AA-1C45FF54A19F}" type="slidenum">
              <a:rPr lang="en-US" sz="1000" smtClean="0">
                <a:solidFill>
                  <a:srgbClr val="FFFFFF"/>
                </a:solidFill>
                <a:latin typeface="Times New Roman" pitchFamily="18" charset="0"/>
              </a:rPr>
              <a:pPr algn="r">
                <a:defRPr/>
              </a:pPr>
              <a:t>‹#›</a:t>
            </a:fld>
            <a:endParaRPr lang="en-US" sz="1000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915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8229600" cy="1362075"/>
          </a:xfrm>
        </p:spPr>
        <p:txBody>
          <a:bodyPr anchor="t"/>
          <a:lstStyle>
            <a:lvl1pPr algn="l">
              <a:defRPr sz="4000" b="1" cap="all"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82296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 rot="5400000">
            <a:off x="457200" y="5867399"/>
            <a:ext cx="82296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 dirty="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923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 dirty="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685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Helvetica" pitchFamily="34" charset="0"/>
              </a:defRPr>
            </a:lvl1pPr>
            <a:lvl2pPr>
              <a:defRPr sz="2000">
                <a:latin typeface="Helvetica" pitchFamily="34" charset="0"/>
              </a:defRPr>
            </a:lvl2pPr>
            <a:lvl3pPr>
              <a:defRPr sz="1800">
                <a:latin typeface="Helvetica" pitchFamily="34" charset="0"/>
              </a:defRPr>
            </a:lvl3pPr>
            <a:lvl4pPr>
              <a:defRPr sz="1600">
                <a:latin typeface="Helvetica" pitchFamily="34" charset="0"/>
              </a:defRPr>
            </a:lvl4pPr>
            <a:lvl5pPr>
              <a:defRPr sz="16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Helvetica" pitchFamily="34" charset="0"/>
              </a:defRPr>
            </a:lvl1pPr>
            <a:lvl2pPr>
              <a:defRPr sz="2000">
                <a:latin typeface="Helvetica" pitchFamily="34" charset="0"/>
              </a:defRPr>
            </a:lvl2pPr>
            <a:lvl3pPr>
              <a:defRPr sz="1800">
                <a:latin typeface="Helvetica" pitchFamily="34" charset="0"/>
              </a:defRPr>
            </a:lvl3pPr>
            <a:lvl4pPr>
              <a:defRPr sz="1600">
                <a:latin typeface="Helvetica" pitchFamily="34" charset="0"/>
              </a:defRPr>
            </a:lvl4pPr>
            <a:lvl5pPr>
              <a:defRPr sz="16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 dirty="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314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 dirty="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570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 dirty="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076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Helvetica" pitchFamily="34" charset="0"/>
              </a:defRPr>
            </a:lvl1pPr>
            <a:lvl2pPr>
              <a:defRPr sz="2800">
                <a:latin typeface="Helvetica" pitchFamily="34" charset="0"/>
              </a:defRPr>
            </a:lvl2pPr>
            <a:lvl3pPr>
              <a:defRPr sz="2400">
                <a:latin typeface="Helvetica" pitchFamily="34" charset="0"/>
              </a:defRPr>
            </a:lvl3pPr>
            <a:lvl4pPr>
              <a:defRPr sz="2000">
                <a:latin typeface="Helvetica" pitchFamily="34" charset="0"/>
              </a:defRPr>
            </a:lvl4pPr>
            <a:lvl5pPr>
              <a:defRPr sz="2000">
                <a:latin typeface="Helvetic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 dirty="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326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Helvetic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 rot="5400000">
            <a:off x="4343400" y="1981199"/>
            <a:ext cx="457200" cy="9144000"/>
          </a:xfrm>
          <a:prstGeom prst="rect">
            <a:avLst/>
          </a:prstGeom>
          <a:gradFill>
            <a:gsLst>
              <a:gs pos="50000">
                <a:srgbClr val="1F4984"/>
              </a:gs>
              <a:gs pos="100000">
                <a:srgbClr val="CADB34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>
                <a:solidFill>
                  <a:srgbClr val="E9F7FE"/>
                </a:solidFill>
                <a:latin typeface="Helvetica" pitchFamily="34" charset="0"/>
              </a:rPr>
              <a:t>						BUSINESS</a:t>
            </a:r>
            <a:r>
              <a:rPr lang="en-US" sz="1200" baseline="0" dirty="0">
                <a:solidFill>
                  <a:srgbClr val="E9F7FE"/>
                </a:solidFill>
                <a:latin typeface="Helvetica" pitchFamily="34" charset="0"/>
              </a:rPr>
              <a:t> STATISTICS </a:t>
            </a:r>
            <a:r>
              <a:rPr lang="en-US" sz="1200" dirty="0">
                <a:solidFill>
                  <a:schemeClr val="bg1"/>
                </a:solidFill>
                <a:latin typeface="Helvetica" pitchFamily="34" charset="0"/>
              </a:rPr>
              <a:t>| Jaggia,</a:t>
            </a:r>
            <a:r>
              <a:rPr lang="en-US" sz="1200" baseline="0" dirty="0">
                <a:solidFill>
                  <a:schemeClr val="bg1"/>
                </a:solidFill>
                <a:latin typeface="Helvetica" pitchFamily="34" charset="0"/>
              </a:rPr>
              <a:t> Kelly</a:t>
            </a:r>
            <a:endParaRPr lang="en-US" sz="1200" dirty="0">
              <a:solidFill>
                <a:srgbClr val="E9F7FE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994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2743200" y="6229290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000" b="0" i="0" kern="1200" dirty="0">
                <a:solidFill>
                  <a:schemeClr val="tx1"/>
                </a:solidFill>
                <a:latin typeface="Helvetica"/>
                <a:ea typeface="ＭＳ Ｐゴシック"/>
                <a:cs typeface="Helvetica"/>
              </a:rPr>
              <a:t>© McGraw Hill LLC. All rights reserved. No reproduction or distribution without the prior written consent of McGraw Hill LLC.</a:t>
            </a:r>
            <a:r>
              <a:rPr lang="en-US" sz="1000" b="0" baseline="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en-US" dirty="0"/>
              <a:t>Statistics and Data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547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en-US" dirty="0"/>
              <a:t>1-</a:t>
            </a:r>
            <a:fld id="{52A43C86-E5ED-47BE-8B4E-11822D62BAD2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Rectangle 21"/>
          <p:cNvSpPr>
            <a:spLocks noChangeArrowheads="1"/>
          </p:cNvSpPr>
          <p:nvPr userDrawn="1"/>
        </p:nvSpPr>
        <p:spPr bwMode="auto">
          <a:xfrm>
            <a:off x="6934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r>
              <a:rPr lang="en-US" sz="1000" dirty="0">
                <a:latin typeface="Helvetica"/>
                <a:cs typeface="Helvetica"/>
              </a:rPr>
              <a:t>7-</a:t>
            </a:r>
            <a:fld id="{3B23F10E-B9DB-4030-83AA-1C45FF54A19F}" type="slidenum">
              <a:rPr lang="en-US" sz="1000" smtClean="0">
                <a:latin typeface="Helvetica"/>
                <a:cs typeface="Helvetica"/>
              </a:rPr>
              <a:pPr algn="r">
                <a:defRPr/>
              </a:pPr>
              <a:t>‹#›</a:t>
            </a:fld>
            <a:endParaRPr lang="en-US" sz="1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72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tiff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tiff"/><Relationship Id="rId4" Type="http://schemas.openxmlformats.org/officeDocument/2006/relationships/image" Target="../media/image47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if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7BD3F2FC-F329-4FBB-9115-628BF09552A4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743200" y="457201"/>
            <a:ext cx="6248400" cy="2514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500" dirty="0">
                <a:latin typeface="Book Antiqua" panose="02040602050305030304" pitchFamily="18" charset="0"/>
              </a:rPr>
              <a:t>8</a:t>
            </a:r>
            <a:br>
              <a:rPr lang="en-US" sz="14500" dirty="0">
                <a:latin typeface="Book Antiqua" panose="02040602050305030304" pitchFamily="18" charset="0"/>
              </a:rPr>
            </a:br>
            <a:r>
              <a:rPr lang="en-US" sz="9800" dirty="0">
                <a:latin typeface="Book Antiqua" panose="02040602050305030304" pitchFamily="18" charset="0"/>
              </a:rPr>
              <a:t>More Topics in  Regression Analysis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743200" y="3893127"/>
            <a:ext cx="63246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800" dirty="0">
                <a:solidFill>
                  <a:srgbClr val="1F4984"/>
                </a:solidFill>
                <a:latin typeface="Helvetica" pitchFamily="34" charset="0"/>
              </a:rPr>
              <a:t>Business Analytics, 2e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2800" dirty="0">
              <a:latin typeface="Helvetica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1600" dirty="0">
                <a:latin typeface="Helvetica" pitchFamily="34" charset="0"/>
              </a:rPr>
              <a:t>By Sanjiv Jaggia, Alison Kelly, Kevin Lertwachara, and Leida Chen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 dirty="0">
              <a:solidFill>
                <a:srgbClr val="E9F7FE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14800" y="3429000"/>
            <a:ext cx="3657600" cy="0"/>
          </a:xfrm>
          <a:prstGeom prst="line">
            <a:avLst/>
          </a:prstGeom>
          <a:ln>
            <a:solidFill>
              <a:srgbClr val="009C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F71231B-D37F-DF45-B9A9-F7F501E5C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2590800" cy="457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8.1: Regression Models with Interaction Variables </a:t>
            </a:r>
            <a:r>
              <a:rPr lang="en-US" sz="3600" dirty="0"/>
              <a:t>(6/18)</a:t>
            </a:r>
            <a:endParaRPr lang="en-US" sz="3600" dirty="0">
              <a:solidFill>
                <a:srgbClr val="1F498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371600"/>
                <a:ext cx="8572500" cy="4800600"/>
              </a:xfrm>
            </p:spPr>
            <p:txBody>
              <a:bodyPr>
                <a:noAutofit/>
              </a:bodyPr>
              <a:lstStyle/>
              <a:p>
                <a:r>
                  <a:rPr lang="en-US" sz="2000" dirty="0"/>
                  <a:t>Example continued</a:t>
                </a:r>
                <a:endParaRPr lang="en-US" sz="20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𝑆𝑎𝑙𝑎𝑟𝑦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=44.0073+6.6227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𝐺𝑃𝐴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+6.6071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𝑀𝐼𝑆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+6.7309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𝑆𝑡𝑎𝑡𝑖𝑠𝑡𝑖𝑐𝑠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All predictor variables exert a positive and significant influence on the starting salary.</a:t>
                </a:r>
              </a:p>
              <a:p>
                <a:r>
                  <a:rPr lang="en-US" sz="2000" dirty="0"/>
                  <a:t>The MIS concentration and a statistics minor are predicted to fetch an additional starting salary of $6,607 and $6,731.</a:t>
                </a:r>
              </a:p>
              <a:p>
                <a:r>
                  <a:rPr lang="en-US" sz="2000" dirty="0"/>
                  <a:t>No MIS concentration and no statistics minor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𝐺𝑃𝐴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=3.5,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𝑀𝐼𝑆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=0,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𝑆𝑡𝑎𝑡𝑖𝑠𝑡𝑖𝑐𝑠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1600" b="0" dirty="0"/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𝑆𝑎𝑙𝑎𝑟𝑦</m:t>
                        </m:r>
                      </m:e>
                    </m:acc>
                    <m:r>
                      <a:rPr lang="en-US" sz="1600" i="1">
                        <a:latin typeface="Cambria Math" panose="02040503050406030204" pitchFamily="18" charset="0"/>
                      </a:rPr>
                      <m:t>=44.0073+6.6227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∗3.5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+6.6071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∗0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+6.7309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∗0</m:t>
                    </m:r>
                  </m:oMath>
                </a14:m>
                <a:endParaRPr lang="en-US" sz="1600" dirty="0"/>
              </a:p>
              <a:p>
                <a:pPr lvl="1"/>
                <a:r>
                  <a:rPr lang="en-US" sz="1600" dirty="0"/>
                  <a:t>The predicted salary is $67,187.</a:t>
                </a:r>
              </a:p>
              <a:p>
                <a:r>
                  <a:rPr lang="en-US" sz="2000" dirty="0"/>
                  <a:t>MIS concentration and statistics minor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𝐺𝑃𝐴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=3.5,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𝑀𝐼𝑆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=1,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𝑆𝑡𝑎𝑡𝑖𝑠𝑡𝑖𝑐𝑠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1600" dirty="0"/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𝑆𝑎𝑙𝑎𝑟𝑦</m:t>
                        </m:r>
                      </m:e>
                    </m:acc>
                    <m:r>
                      <a:rPr lang="en-US" sz="1600" i="1">
                        <a:latin typeface="Cambria Math" panose="02040503050406030204" pitchFamily="18" charset="0"/>
                      </a:rPr>
                      <m:t>=44.0073+6.6227∗3.5+6.6071∗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+6.7309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∗1</m:t>
                    </m:r>
                  </m:oMath>
                </a14:m>
                <a:endParaRPr lang="en-US" sz="1600" dirty="0"/>
              </a:p>
              <a:p>
                <a:pPr lvl="1"/>
                <a:r>
                  <a:rPr lang="en-US" sz="1600" dirty="0"/>
                  <a:t>The predicted salary is $80,525.</a:t>
                </a:r>
              </a:p>
              <a:p>
                <a:endParaRPr lang="en-US" sz="2000" dirty="0"/>
              </a:p>
              <a:p>
                <a:pPr marL="457200" lvl="1" indent="0">
                  <a:buNone/>
                </a:pPr>
                <a:r>
                  <a:rPr lang="en-US" sz="1600" dirty="0"/>
                  <a:t>			</a:t>
                </a:r>
              </a:p>
              <a:p>
                <a:pPr lvl="1"/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371600"/>
                <a:ext cx="8572500" cy="4800600"/>
              </a:xfrm>
              <a:blipFill>
                <a:blip r:embed="rId3"/>
                <a:stretch>
                  <a:fillRect l="-592" t="-5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8196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8.1: Regression Models with Interaction Variables </a:t>
            </a:r>
            <a:r>
              <a:rPr lang="en-US" sz="3600" dirty="0"/>
              <a:t>(7/18)</a:t>
            </a:r>
            <a:endParaRPr lang="en-US" sz="3600" dirty="0">
              <a:solidFill>
                <a:srgbClr val="1F498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447800"/>
                <a:ext cx="8572500" cy="4419600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/>
                  <a:t>Example continued</a:t>
                </a:r>
                <a:endParaRPr lang="en-US" sz="18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𝑆𝑎𝑙𝑎𝑟𝑦</m:t>
                        </m:r>
                      </m:e>
                    </m:acc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=44.0993+6.7109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𝐺𝑃𝐴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+5.3250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𝑀𝐼𝑆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+5.5350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𝑆𝑡𝑎𝑡𝑖𝑠𝑡𝑖𝑐𝑠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𝟒𝟗𝟏𝟓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𝑴𝑰𝑺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𝑺𝒕𝒂𝒕𝒊𝒔𝒕𝒊𝒄𝒔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b="1" i="1" dirty="0"/>
              </a:p>
              <a:p>
                <a:r>
                  <a:rPr lang="en-US" sz="1800" dirty="0"/>
                  <a:t>The interaction is positive and significant. The coefficient indicates that graduates with an MIS concentration and Statistics minor earn $3,492 more than graduates with an MIS concentration or Statistics minor.</a:t>
                </a:r>
              </a:p>
              <a:p>
                <a:r>
                  <a:rPr lang="en-US" sz="1800" dirty="0"/>
                  <a:t>This model has a higher adjusted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800" dirty="0"/>
                  <a:t> and provides a better fit.</a:t>
                </a:r>
              </a:p>
              <a:p>
                <a:r>
                  <a:rPr lang="en-US" sz="1800" dirty="0"/>
                  <a:t>No MIS concentration and no statistics minor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𝐺𝑃𝐴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=3.5,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𝑀𝐼𝑆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=0,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𝑆𝑡𝑎𝑡𝑖𝑠𝑡𝑖𝑐𝑠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=0,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𝑀𝐼𝑆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𝑆𝑡𝑎𝑡𝑖𝑠𝑡𝑖𝑐𝑠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600" b="0" dirty="0"/>
                  <a:t>	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𝑆𝑎𝑙𝑎𝑟𝑦</m:t>
                        </m:r>
                      </m:e>
                    </m:acc>
                    <m:r>
                      <a:rPr lang="en-US" sz="1400" i="1">
                        <a:latin typeface="Cambria Math" panose="02040503050406030204" pitchFamily="18" charset="0"/>
                      </a:rPr>
                      <m:t>=44.0993+6.7109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∗3.5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+5.3250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∗0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+5.5350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∗0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400" b="0" i="1">
                        <a:latin typeface="Cambria Math" panose="02040503050406030204" pitchFamily="18" charset="0"/>
                      </a:rPr>
                      <m:t>3.4915(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0∗0</m:t>
                    </m:r>
                    <m:r>
                      <a:rPr lang="en-US" sz="1400" b="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400" i="1" dirty="0"/>
              </a:p>
              <a:p>
                <a:pPr lvl="1"/>
                <a:r>
                  <a:rPr lang="en-US" sz="1600" dirty="0"/>
                  <a:t>The predicted salary is $67,588.</a:t>
                </a:r>
              </a:p>
              <a:p>
                <a:r>
                  <a:rPr lang="en-US" sz="2000" dirty="0"/>
                  <a:t>MIS concentration and statistics minor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𝐺𝑃𝐴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=3.5,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𝑀𝐼𝑆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=1,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𝑆𝑡𝑎𝑡𝑖𝑠𝑡𝑖𝑐𝑠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=1,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𝑀𝐼𝑆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𝑆𝑡𝑎𝑡𝑖𝑠𝑡𝑖𝑐𝑠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1600" dirty="0"/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𝑆𝑎𝑙𝑎𝑟𝑦</m:t>
                        </m:r>
                      </m:e>
                    </m:acc>
                    <m:r>
                      <a:rPr lang="en-US" sz="1600" i="1">
                        <a:latin typeface="Cambria Math" panose="02040503050406030204" pitchFamily="18" charset="0"/>
                      </a:rPr>
                      <m:t>=44.0993+6.7109∗3.5+5.3250∗0+5.5350∗0+3.4915(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i="1" dirty="0"/>
              </a:p>
              <a:p>
                <a:pPr lvl="1"/>
                <a:r>
                  <a:rPr lang="en-US" sz="1600" dirty="0"/>
                  <a:t>The predicted salary is $81,939.</a:t>
                </a:r>
              </a:p>
              <a:p>
                <a:endParaRPr lang="en-US" sz="2000" dirty="0"/>
              </a:p>
              <a:p>
                <a:pPr marL="457200" lvl="1" indent="0">
                  <a:buNone/>
                </a:pPr>
                <a:r>
                  <a:rPr lang="en-US" sz="1600" dirty="0"/>
                  <a:t>			</a:t>
                </a:r>
              </a:p>
              <a:p>
                <a:pPr lvl="1"/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447800"/>
                <a:ext cx="8572500" cy="4419600"/>
              </a:xfrm>
              <a:blipFill>
                <a:blip r:embed="rId3"/>
                <a:stretch>
                  <a:fillRect l="-592" t="-860" b="-6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9279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8.1: Regression Models with Interaction Variables </a:t>
            </a:r>
            <a:r>
              <a:rPr lang="en-US" sz="3600" dirty="0"/>
              <a:t>(8/18)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371600"/>
            <a:ext cx="8572500" cy="4800600"/>
          </a:xfrm>
        </p:spPr>
        <p:txBody>
          <a:bodyPr>
            <a:noAutofit/>
          </a:bodyPr>
          <a:lstStyle/>
          <a:p>
            <a:r>
              <a:rPr lang="en-US" sz="2400" dirty="0"/>
              <a:t>Example continued with R</a:t>
            </a:r>
            <a:endParaRPr lang="en-US" sz="2400" i="1" dirty="0">
              <a:latin typeface="Cambria Math" panose="02040503050406030204" pitchFamily="18" charset="0"/>
            </a:endParaRPr>
          </a:p>
          <a:p>
            <a:r>
              <a:rPr lang="en-US" sz="2400" dirty="0"/>
              <a:t>Import the </a:t>
            </a:r>
            <a:r>
              <a:rPr lang="en-US" sz="2400" i="1" dirty="0" err="1"/>
              <a:t>MIS_Stats</a:t>
            </a:r>
            <a:r>
              <a:rPr lang="en-US" sz="2400" i="1" dirty="0"/>
              <a:t> </a:t>
            </a:r>
            <a:r>
              <a:rPr lang="en-US" sz="2400" dirty="0"/>
              <a:t>data file into a data frame and label it </a:t>
            </a:r>
            <a:r>
              <a:rPr lang="en-US" sz="2400" dirty="0" err="1"/>
              <a:t>myData</a:t>
            </a:r>
            <a:r>
              <a:rPr lang="en-US" sz="2400" dirty="0"/>
              <a:t> </a:t>
            </a:r>
          </a:p>
          <a:p>
            <a:endParaRPr lang="en-US" sz="2000" dirty="0"/>
          </a:p>
          <a:p>
            <a:pPr marL="457200" lvl="1" indent="0">
              <a:buNone/>
            </a:pPr>
            <a:r>
              <a:rPr lang="en-US" sz="1600" dirty="0"/>
              <a:t>			</a:t>
            </a:r>
          </a:p>
          <a:p>
            <a:pPr lvl="1"/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04344A-3580-2940-8998-FD42AB620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748349"/>
            <a:ext cx="8128000" cy="1447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DD56F0-A790-5547-9DB2-26BF4A108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424749"/>
            <a:ext cx="74422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58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8.1: Regression Models with Interaction Variables </a:t>
            </a:r>
            <a:r>
              <a:rPr lang="en-US" sz="3600" dirty="0"/>
              <a:t>(9/18)</a:t>
            </a:r>
            <a:endParaRPr lang="en-US" sz="3600" dirty="0">
              <a:solidFill>
                <a:srgbClr val="1F498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600200"/>
                <a:ext cx="8572500" cy="4724400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Consider a regression model with a numerical variable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/>
                  <a:t>, a dummy variable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400" dirty="0"/>
                  <a:t>, and an interaction variable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US" sz="2400" b="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2400" dirty="0"/>
              </a:p>
              <a:p>
                <a:r>
                  <a:rPr lang="en-US" sz="2400" dirty="0"/>
                  <a:t>The estimated model is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𝑥𝑑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r>
                  <a:rPr lang="en-US" sz="2400" dirty="0"/>
                  <a:t>The partial effect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/>
                  <a:t> 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2400" dirty="0"/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400" dirty="0"/>
                  <a:t>, this depends on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/>
                  <a:t>: the partial effect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 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2000" dirty="0"/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/>
                  <a:t>: the partial effect of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 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2000" dirty="0"/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2000" dirty="0"/>
              </a:p>
              <a:p>
                <a:r>
                  <a:rPr lang="en-US" sz="2400" dirty="0"/>
                  <a:t>The partial effect of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400" dirty="0"/>
                  <a:t> 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2400" dirty="0"/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/>
                  <a:t>, this depends 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000" dirty="0"/>
                  <a:t>Difficult to interpret because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is numerical</a:t>
                </a:r>
              </a:p>
              <a:p>
                <a:pPr lvl="1"/>
                <a:r>
                  <a:rPr lang="en-US" sz="2000" dirty="0"/>
                  <a:t>Common to interpret this partial effect at the sample mean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600200"/>
                <a:ext cx="8572500" cy="4724400"/>
              </a:xfrm>
              <a:blipFill>
                <a:blip r:embed="rId3"/>
                <a:stretch>
                  <a:fillRect l="-1036" t="-1340" r="-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293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8.1: Regression Models with Interaction Variables </a:t>
            </a:r>
            <a:r>
              <a:rPr lang="en-US" sz="3600" dirty="0"/>
              <a:t>(10/18)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371600"/>
            <a:ext cx="8572500" cy="4724400"/>
          </a:xfrm>
        </p:spPr>
        <p:txBody>
          <a:bodyPr>
            <a:normAutofit lnSpcReduction="10000"/>
          </a:bodyPr>
          <a:lstStyle/>
          <a:p>
            <a:r>
              <a:rPr lang="en-US" sz="1900" dirty="0"/>
              <a:t>Example: A public policy researcher in Atlanta surveyed 150 adult men in the 55–60 age group. Data were collected on their systolic pressure, weight (in pounds), and race (Black = 1 for African American, 0 otherwise).</a:t>
            </a:r>
          </a:p>
          <a:p>
            <a:endParaRPr lang="en-US" sz="1900" dirty="0"/>
          </a:p>
          <a:p>
            <a:endParaRPr lang="en-US" sz="1900" dirty="0"/>
          </a:p>
          <a:p>
            <a:endParaRPr lang="en-US" sz="1900" dirty="0"/>
          </a:p>
          <a:p>
            <a:endParaRPr lang="en-US" sz="1900" dirty="0"/>
          </a:p>
          <a:p>
            <a:endParaRPr lang="en-US" sz="1900" dirty="0"/>
          </a:p>
          <a:p>
            <a:endParaRPr lang="en-US" sz="1900" dirty="0"/>
          </a:p>
          <a:p>
            <a:pPr marL="457200" indent="-457200">
              <a:buFont typeface="+mj-lt"/>
              <a:buAutoNum type="alphaLcPeriod"/>
            </a:pPr>
            <a:r>
              <a:rPr lang="en-US" sz="1900" dirty="0"/>
              <a:t>Estimate and interpret the effect of Weight and Black on systolic pressure. Predict the systolic pressure of black and nonblack adult men with a weight of 180 pounds. 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1900" dirty="0"/>
              <a:t>Extend the model in part to include the interaction between Weight and Black. Predict the systolic pressure of black and nonblack adult men with a weight of 180 pounds. 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2FC0B6-95C9-E440-A2E5-39A0C78C0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2286000"/>
            <a:ext cx="4565650" cy="180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81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8.1: Regression Models with Interaction Variables </a:t>
            </a:r>
            <a:r>
              <a:rPr lang="en-US" sz="3600" dirty="0"/>
              <a:t>(11/18)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371600"/>
            <a:ext cx="8572500" cy="4724400"/>
          </a:xfrm>
        </p:spPr>
        <p:txBody>
          <a:bodyPr>
            <a:normAutofit/>
          </a:bodyPr>
          <a:lstStyle/>
          <a:p>
            <a:r>
              <a:rPr lang="en-US" sz="1900" dirty="0"/>
              <a:t>Example continued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CE38CC-E018-6F48-A683-A08547A41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706949"/>
            <a:ext cx="6324600" cy="395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85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8.1: Regression Models with Interaction Variables (</a:t>
            </a:r>
            <a:r>
              <a:rPr lang="en-US" sz="3600" dirty="0"/>
              <a:t>12/18)</a:t>
            </a:r>
            <a:endParaRPr lang="en-US" sz="3600" dirty="0">
              <a:solidFill>
                <a:srgbClr val="1F498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371600"/>
                <a:ext cx="8705850" cy="4572000"/>
              </a:xfrm>
            </p:spPr>
            <p:txBody>
              <a:bodyPr>
                <a:noAutofit/>
              </a:bodyPr>
              <a:lstStyle/>
              <a:p>
                <a:r>
                  <a:rPr lang="en-US" sz="1800" dirty="0"/>
                  <a:t>Example continued</a:t>
                </a:r>
              </a:p>
              <a:p>
                <a:pPr marL="457200" indent="-457200">
                  <a:buFont typeface="+mj-lt"/>
                  <a:buAutoNum type="alphaLcPeriod"/>
                </a:pP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𝑆𝑦𝑠𝑡𝑜𝑙𝑖𝑐</m:t>
                        </m:r>
                      </m:e>
                    </m:acc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=80.2085+0.3901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𝑊𝑒𝑖𝑔h𝑡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+6.9082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𝐵𝑙𝑎𝑐𝑘</m:t>
                    </m:r>
                  </m:oMath>
                </a14:m>
                <a:endParaRPr lang="en-US" sz="18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𝑊𝑒𝑖𝑔h𝑡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=180,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𝐵𝑙𝑎𝑐𝑘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1600" b="0" dirty="0"/>
              </a:p>
              <a:p>
                <a:pPr lvl="2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𝑆𝑦𝑠𝑡𝑜𝑙𝑖𝑐</m:t>
                        </m:r>
                      </m:e>
                    </m:acc>
                    <m:r>
                      <a:rPr lang="en-US" sz="1400" i="1">
                        <a:latin typeface="Cambria Math" panose="02040503050406030204" pitchFamily="18" charset="0"/>
                      </a:rPr>
                      <m:t>=80.2085+0.3901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∗180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+6.9082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∗1</m:t>
                    </m:r>
                  </m:oMath>
                </a14:m>
                <a:endParaRPr lang="en-US" sz="1400" dirty="0"/>
              </a:p>
              <a:p>
                <a:pPr lvl="2"/>
                <a:r>
                  <a:rPr lang="en-US" sz="1400" dirty="0"/>
                  <a:t>The predicted systolic pressure is 157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𝑊𝑒𝑖𝑔h𝑡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=180,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𝐵𝑙𝑎𝑐𝑘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1600" dirty="0"/>
              </a:p>
              <a:p>
                <a:pPr lvl="2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𝑆𝑦𝑠𝑡𝑜𝑙𝑖𝑐</m:t>
                        </m:r>
                      </m:e>
                    </m:acc>
                    <m:r>
                      <a:rPr lang="en-US" sz="1400" i="1">
                        <a:latin typeface="Cambria Math" panose="02040503050406030204" pitchFamily="18" charset="0"/>
                      </a:rPr>
                      <m:t>=80.2085+0.3901∗180+6.9082∗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0</a:t>
                </a:r>
              </a:p>
              <a:p>
                <a:pPr lvl="2"/>
                <a:r>
                  <a:rPr lang="en-US" sz="1400" dirty="0"/>
                  <a:t>The predicted systolic pressure is 150</a:t>
                </a:r>
              </a:p>
              <a:p>
                <a:pPr>
                  <a:buFont typeface="+mj-lt"/>
                  <a:buAutoNum type="alphaLcPeriod"/>
                </a:pP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𝑆𝑦𝑠𝑡𝑜𝑙𝑖𝑐</m:t>
                        </m:r>
                      </m:e>
                    </m:acc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70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8312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+0.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4362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𝑊𝑒𝑖𝑔h𝑡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+30.2482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𝐵𝑙𝑎𝑐𝑘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−0.1118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𝑊𝑒𝑖𝑔h𝑡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𝐵𝑙𝑎𝑐𝑘</m:t>
                    </m:r>
                  </m:oMath>
                </a14:m>
                <a:endParaRPr lang="en-US" sz="18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𝑊𝑒𝑖𝑔h𝑡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=180,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𝐵𝑙𝑎𝑐𝑘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=1,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𝑊𝑒𝑖𝑔h𝑡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𝐵𝑙𝑎𝑐𝑘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=180</m:t>
                    </m:r>
                  </m:oMath>
                </a14:m>
                <a:endParaRPr lang="en-US" sz="1600" dirty="0"/>
              </a:p>
              <a:p>
                <a:pPr lvl="2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𝑆𝑦𝑠𝑡𝑜𝑙𝑖𝑐</m:t>
                        </m:r>
                      </m:e>
                    </m:acc>
                    <m:r>
                      <a:rPr lang="en-US" sz="1400" i="1">
                        <a:latin typeface="Cambria Math" panose="02040503050406030204" pitchFamily="18" charset="0"/>
                      </a:rPr>
                      <m:t>=70.8312+0.4362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∗180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+30.2482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∗1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−0.1118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∗180∗1</m:t>
                    </m:r>
                  </m:oMath>
                </a14:m>
                <a:endParaRPr lang="en-US" sz="1400" dirty="0"/>
              </a:p>
              <a:p>
                <a:pPr lvl="2"/>
                <a:r>
                  <a:rPr lang="en-US" sz="1400" dirty="0"/>
                  <a:t>The predicted systolic pressure is 159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𝑊𝑒𝑖𝑔h𝑡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=180,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𝐵𝑙𝑎𝑐𝑘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=0,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𝑊𝑒𝑖𝑔h𝑡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𝐵𝑙𝑎𝑐𝑘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1600" dirty="0"/>
              </a:p>
              <a:p>
                <a:pPr lvl="2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𝑆𝑦𝑠𝑡𝑜𝑙𝑖𝑐</m:t>
                        </m:r>
                      </m:e>
                    </m:acc>
                    <m:r>
                      <a:rPr lang="en-US" sz="1400" i="1">
                        <a:latin typeface="Cambria Math" panose="02040503050406030204" pitchFamily="18" charset="0"/>
                      </a:rPr>
                      <m:t>=70.8312+0.4362∗180+30.2482∗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−0.1118∗180∗</m:t>
                    </m:r>
                  </m:oMath>
                </a14:m>
                <a:r>
                  <a:rPr lang="en-US" sz="1400" dirty="0"/>
                  <a:t>0</a:t>
                </a:r>
              </a:p>
              <a:p>
                <a:pPr lvl="2"/>
                <a:r>
                  <a:rPr lang="en-US" sz="1400" dirty="0"/>
                  <a:t>The predicted systolic pressure is 149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371600"/>
                <a:ext cx="8705850" cy="4572000"/>
              </a:xfrm>
              <a:blipFill>
                <a:blip r:embed="rId3"/>
                <a:stretch>
                  <a:fillRect l="-437" t="-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5710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8.1: Regression Models with Interaction Variables (</a:t>
            </a:r>
            <a:r>
              <a:rPr lang="en-US" sz="3600" dirty="0"/>
              <a:t>13/18)</a:t>
            </a:r>
            <a:endParaRPr lang="en-US" sz="3600" dirty="0">
              <a:solidFill>
                <a:srgbClr val="1F498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371600"/>
                <a:ext cx="8572500" cy="4724400"/>
              </a:xfrm>
            </p:spPr>
            <p:txBody>
              <a:bodyPr>
                <a:normAutofit/>
              </a:bodyPr>
              <a:lstStyle/>
              <a:p>
                <a:r>
                  <a:rPr lang="en-US" sz="2200" dirty="0"/>
                  <a:t>Consider a regression model with two numerical variables,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2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200" dirty="0"/>
                  <a:t>, and an interaction 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200" dirty="0"/>
                  <a:t>.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endParaRPr lang="en-US" sz="2200" dirty="0"/>
              </a:p>
              <a:p>
                <a:r>
                  <a:rPr lang="en-US" sz="2200" dirty="0"/>
                  <a:t>The estimated model is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2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200" dirty="0"/>
                  <a:t>.</a:t>
                </a:r>
              </a:p>
              <a:p>
                <a:r>
                  <a:rPr lang="en-US" sz="2200" dirty="0"/>
                  <a:t>The partial effect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200" dirty="0"/>
                  <a:t> 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2200" dirty="0"/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200" dirty="0"/>
                  <a:t>, this depends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200" b="0" dirty="0"/>
              </a:p>
              <a:p>
                <a:r>
                  <a:rPr lang="en-US" sz="2200" dirty="0"/>
                  <a:t>The partial effect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200" dirty="0"/>
                  <a:t> 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2200" dirty="0"/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200" dirty="0"/>
                  <a:t>, this depends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200" dirty="0"/>
              </a:p>
              <a:p>
                <a:r>
                  <a:rPr lang="en-US" sz="2200" dirty="0"/>
                  <a:t>The partial effects of both variables are difficult to interpret.</a:t>
                </a:r>
              </a:p>
              <a:p>
                <a:r>
                  <a:rPr lang="en-US" sz="2200" dirty="0"/>
                  <a:t>Consider the partial effects at the sample means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2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200" dirty="0"/>
                  <a:t>.</a:t>
                </a:r>
              </a:p>
              <a:p>
                <a:pPr lvl="1"/>
                <a:r>
                  <a:rPr lang="en-US" sz="1800" dirty="0"/>
                  <a:t>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/>
                  <a:t>, the partial effect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dirty="0"/>
                  <a:t> 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1800" dirty="0"/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/>
                  <a:t>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1800" dirty="0"/>
                  <a:t>: the partial effect 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1800" dirty="0"/>
                  <a:t> will be greater (smaller) at values higher (lower) than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̅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800" dirty="0"/>
              </a:p>
              <a:p>
                <a:endParaRPr lang="en-US" sz="2200" dirty="0"/>
              </a:p>
              <a:p>
                <a:endParaRPr lang="en-US" sz="2200" dirty="0"/>
              </a:p>
              <a:p>
                <a:pPr lvl="1"/>
                <a:endParaRPr lang="en-US" sz="1400" dirty="0"/>
              </a:p>
              <a:p>
                <a:pPr marL="0" indent="0">
                  <a:buNone/>
                </a:pPr>
                <a:endParaRPr lang="en-US" sz="1800" dirty="0"/>
              </a:p>
              <a:p>
                <a:endParaRPr lang="en-US" sz="2600" dirty="0"/>
              </a:p>
              <a:p>
                <a:endParaRPr lang="en-US" sz="3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371600"/>
                <a:ext cx="8572500" cy="4724400"/>
              </a:xfrm>
              <a:blipFill>
                <a:blip r:embed="rId3"/>
                <a:stretch>
                  <a:fillRect l="-888" t="-1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4735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8.1: Regression Models with Interaction Variables (</a:t>
            </a:r>
            <a:r>
              <a:rPr lang="en-US" sz="3600" dirty="0"/>
              <a:t>14/18)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371600"/>
            <a:ext cx="8572500" cy="4724400"/>
          </a:xfrm>
        </p:spPr>
        <p:txBody>
          <a:bodyPr>
            <a:noAutofit/>
          </a:bodyPr>
          <a:lstStyle/>
          <a:p>
            <a:r>
              <a:rPr lang="en-US" sz="1800" dirty="0"/>
              <a:t>Example: Consider the data collected on the number of applications received (Applicants), marketing expense (Marketing, in $1,000s), and the percentage employed within three months (Employed).</a:t>
            </a:r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>
              <a:buFont typeface="+mj-lt"/>
              <a:buAutoNum type="alphaLcPeriod"/>
            </a:pPr>
            <a:r>
              <a:rPr lang="en-US" sz="1600" dirty="0"/>
              <a:t>Estimate and interpret the effect of Marketing and Employed on the number of applications received. For a given marketing expense of $80,000, predict the number of applications received if 50% of the graduates were employed within three months. Repeat the analysis with 80% employed within three months. </a:t>
            </a:r>
          </a:p>
          <a:p>
            <a:pPr>
              <a:buFont typeface="+mj-lt"/>
              <a:buAutoNum type="alphaLcPeriod"/>
            </a:pPr>
            <a:r>
              <a:rPr lang="en-US" sz="1600" dirty="0"/>
              <a:t>Extend the model in part a to include the interaction between Marketing and Employed. For a given marketing expense of $80,000, predict the number of applications received if 50% of the graduates were employed within three months. Repeat the analysis with 80% employed within three months.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1E2639-CECD-8D44-BEB9-5835BAB88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2362200"/>
            <a:ext cx="3886200" cy="157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91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8.1: Regression Models with Interaction Variables (</a:t>
            </a:r>
            <a:r>
              <a:rPr lang="en-US" sz="3600" dirty="0"/>
              <a:t>15/18)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371600"/>
            <a:ext cx="8572500" cy="4724400"/>
          </a:xfrm>
        </p:spPr>
        <p:txBody>
          <a:bodyPr>
            <a:noAutofit/>
          </a:bodyPr>
          <a:lstStyle/>
          <a:p>
            <a:r>
              <a:rPr lang="en-US" sz="1800" dirty="0"/>
              <a:t>Example continued</a:t>
            </a: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2EFCCC-C187-A246-9D6F-A195AD282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828800"/>
            <a:ext cx="5638800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93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340360" y="228600"/>
            <a:ext cx="8503920" cy="1139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1F4984"/>
                </a:solidFill>
              </a:rPr>
              <a:t>Chapter 8 Learning Objectives (LOs)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419600"/>
          </a:xfrm>
        </p:spPr>
        <p:txBody>
          <a:bodyPr>
            <a:normAutofit/>
          </a:bodyPr>
          <a:lstStyle/>
          <a:p>
            <a:pPr marL="0" indent="0" eaLnBrk="1" hangingPunct="1">
              <a:buSzPct val="150000"/>
              <a:buFont typeface="Wingdings" pitchFamily="2" charset="2"/>
              <a:buNone/>
            </a:pPr>
            <a:r>
              <a:rPr lang="en-US" sz="2800" b="1" dirty="0">
                <a:solidFill>
                  <a:srgbClr val="009C9E"/>
                </a:solidFill>
              </a:rPr>
              <a:t>LO 8.1  </a:t>
            </a:r>
            <a:r>
              <a:rPr lang="en-US" sz="2800" dirty="0"/>
              <a:t>Estimate and interpret regression models 	    with interaction variables.</a:t>
            </a:r>
            <a:endParaRPr lang="en-US" sz="2800" dirty="0">
              <a:solidFill>
                <a:srgbClr val="009C9E"/>
              </a:solidFill>
            </a:endParaRPr>
          </a:p>
          <a:p>
            <a:pPr marL="0" indent="0">
              <a:buSzPct val="150000"/>
              <a:buNone/>
            </a:pPr>
            <a:r>
              <a:rPr lang="en-US" sz="2800" b="1" dirty="0">
                <a:solidFill>
                  <a:srgbClr val="009C9E"/>
                </a:solidFill>
              </a:rPr>
              <a:t>LO 8.2  </a:t>
            </a:r>
            <a:r>
              <a:rPr lang="en-US" sz="2800" dirty="0"/>
              <a:t>Estimate and interpret nonlinear 	  	    regression models.</a:t>
            </a:r>
          </a:p>
          <a:p>
            <a:pPr marL="0" indent="0" eaLnBrk="1" hangingPunct="1">
              <a:buSzPct val="150000"/>
              <a:buFont typeface="Wingdings" pitchFamily="2" charset="2"/>
              <a:buNone/>
            </a:pPr>
            <a:r>
              <a:rPr lang="en-US" sz="2800" b="1" dirty="0">
                <a:solidFill>
                  <a:srgbClr val="009C9E"/>
                </a:solidFill>
              </a:rPr>
              <a:t>LO 8.3  </a:t>
            </a:r>
            <a:r>
              <a:rPr lang="en-US" sz="2800" dirty="0"/>
              <a:t>Use cross-validation techniques to 	   	    evaluate regression models.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8.1: Regression Models with Interaction Variables (</a:t>
            </a:r>
            <a:r>
              <a:rPr lang="en-US" sz="3600" dirty="0"/>
              <a:t>16/18)</a:t>
            </a:r>
            <a:endParaRPr lang="en-US" sz="3600" dirty="0">
              <a:solidFill>
                <a:srgbClr val="1F498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371600"/>
                <a:ext cx="8572500" cy="4800600"/>
              </a:xfrm>
            </p:spPr>
            <p:txBody>
              <a:bodyPr>
                <a:noAutofit/>
              </a:bodyPr>
              <a:lstStyle/>
              <a:p>
                <a:pPr marL="457200" indent="-457200">
                  <a:buFont typeface="+mj-lt"/>
                  <a:buAutoNum type="alphaLcPeriod"/>
                </a:pPr>
                <a:r>
                  <a:rPr lang="en-US" sz="2000" dirty="0"/>
                  <a:t>Example continued </a:t>
                </a:r>
              </a:p>
              <a:p>
                <a:pPr marL="457200" indent="-457200">
                  <a:buFont typeface="+mj-lt"/>
                  <a:buAutoNum type="alphaLcPeriod"/>
                </a:pP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𝐴𝑝𝑝𝑙𝑖𝑐𝑎𝑛𝑡𝑠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=−49.5490+0.3550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𝑀𝑎𝑟𝑘𝑒𝑡𝑖𝑛𝑔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+1.0149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𝐸𝑚𝑝𝑙𝑜𝑦𝑒𝑑</m:t>
                    </m:r>
                  </m:oMath>
                </a14:m>
                <a:endParaRPr lang="en-US" sz="2000" dirty="0"/>
              </a:p>
              <a:p>
                <a:pPr marL="857250" lvl="1" indent="-457200"/>
                <a:r>
                  <a:rPr lang="en-US" sz="1600" dirty="0"/>
                  <a:t>Given Employment, a $10,000 increase in the marketing expense is predicted to bring in 3.55 more applicants.</a:t>
                </a:r>
              </a:p>
              <a:p>
                <a:pPr marL="857250" lvl="1" indent="-457200"/>
                <a:r>
                  <a:rPr lang="en-US" sz="1600" dirty="0"/>
                  <a:t>Given Marketing, a 10% increase in Employed brings in 10.149 more applicants. </a:t>
                </a:r>
              </a:p>
              <a:p>
                <a:pPr marL="857250" lvl="1" indent="-457200"/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𝑀𝑎𝑟𝑘𝑒𝑡𝑖𝑛𝑔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=80,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𝐸𝑚𝑝𝑙𝑜𝑦𝑒𝑑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=50</m:t>
                    </m:r>
                  </m:oMath>
                </a14:m>
                <a:endParaRPr lang="en-US" sz="1600" b="0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𝐴𝑝𝑝𝑙𝑖𝑐𝑎𝑛𝑡𝑠</m:t>
                        </m:r>
                      </m:e>
                    </m:acc>
                    <m:r>
                      <a:rPr lang="en-US" sz="1400" i="1">
                        <a:latin typeface="Cambria Math" panose="02040503050406030204" pitchFamily="18" charset="0"/>
                      </a:rPr>
                      <m:t>=−49.5490+0.3550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∗80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+1.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01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49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∗50</m:t>
                    </m:r>
                  </m:oMath>
                </a14:m>
                <a:endParaRPr lang="en-US" sz="1400" dirty="0"/>
              </a:p>
              <a:p>
                <a:pPr lvl="2"/>
                <a:r>
                  <a:rPr lang="en-US" sz="1400" dirty="0"/>
                  <a:t>The predicted number of applicants is 30.</a:t>
                </a:r>
              </a:p>
              <a:p>
                <a:pPr marL="857250" lvl="1" indent="-457200"/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𝑀𝑎𝑟𝑘𝑒𝑡𝑖𝑛𝑔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=80,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𝐸𝑚𝑝𝑙𝑜𝑦𝑒𝑑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600" i="1" dirty="0">
                    <a:latin typeface="Cambria Math" panose="02040503050406030204" pitchFamily="18" charset="0"/>
                  </a:rPr>
                  <a:t>80</a:t>
                </a:r>
              </a:p>
              <a:p>
                <a:pPr lvl="2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𝐴𝑝𝑝𝑙𝑖𝑐𝑎𝑛𝑡𝑠</m:t>
                        </m:r>
                      </m:e>
                    </m:acc>
                    <m:r>
                      <a:rPr lang="en-US" sz="1400" i="1">
                        <a:latin typeface="Cambria Math" panose="02040503050406030204" pitchFamily="18" charset="0"/>
                      </a:rPr>
                      <m:t>=−49.5490+0.3550∗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0+1.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01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49∗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80</m:t>
                    </m:r>
                  </m:oMath>
                </a14:m>
                <a:endParaRPr lang="en-US" sz="1400" dirty="0"/>
              </a:p>
              <a:p>
                <a:pPr lvl="2"/>
                <a:r>
                  <a:rPr lang="en-US" sz="1400" dirty="0"/>
                  <a:t>The predicted number of applicants is 60.</a:t>
                </a:r>
              </a:p>
              <a:p>
                <a:pPr>
                  <a:buFont typeface="+mj-lt"/>
                  <a:buAutoNum type="alphaLcPeriod"/>
                </a:pP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𝐴𝑝𝑝𝑙𝑖𝑐𝑎𝑛𝑡𝑠</m:t>
                        </m:r>
                      </m:e>
                    </m:acc>
                    <m:r>
                      <a:rPr lang="en-US" sz="1400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16.6359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0.0865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𝑀𝑎𝑟𝑘𝑒𝑡𝑖𝑛𝑔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+0.5405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𝐸𝑚𝑝𝑙𝑜𝑦𝑒𝑑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+0.0039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𝑀𝑎𝑟𝑘𝑒𝑡𝑖𝑛𝑔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𝐸𝑚𝑝𝑙𝑜𝑦𝑒𝑑</m:t>
                    </m:r>
                  </m:oMath>
                </a14:m>
                <a:endParaRPr lang="en-US" sz="1400" dirty="0"/>
              </a:p>
              <a:p>
                <a:pPr marL="857250" lvl="1" indent="-457200"/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𝑀𝑎𝑟𝑘𝑒𝑡𝑖𝑛𝑔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=80,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𝐸𝑚𝑝𝑙𝑜𝑦𝑒𝑑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=50,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𝑀𝑎𝑟𝑘𝑒𝑡𝑖𝑛𝑔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𝐸𝑚𝑝𝑙𝑜𝑦𝑒𝑑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=80∗50</m:t>
                    </m:r>
                  </m:oMath>
                </a14:m>
                <a:endParaRPr lang="en-US" sz="1600" i="1" dirty="0">
                  <a:latin typeface="Cambria Math" panose="02040503050406030204" pitchFamily="18" charset="0"/>
                </a:endParaRPr>
              </a:p>
              <a:p>
                <a:pPr lvl="2"/>
                <a:r>
                  <a:rPr lang="en-US" sz="1400" dirty="0"/>
                  <a:t>The predicted number of applicants is 33.</a:t>
                </a:r>
              </a:p>
              <a:p>
                <a:pPr marL="857250" lvl="1" indent="-457200"/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𝑀𝑎𝑟𝑘𝑒𝑡𝑖𝑛𝑔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=80,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𝐸𝑚𝑝𝑙𝑜𝑦𝑒𝑑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=80, 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𝑀𝑎𝑟𝑘𝑒𝑡𝑖𝑛𝑔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𝐸𝑚𝑝𝑙𝑜𝑦𝑒𝑑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=80∗</m:t>
                    </m:r>
                  </m:oMath>
                </a14:m>
                <a:r>
                  <a:rPr lang="en-US" sz="1600" i="1" dirty="0">
                    <a:latin typeface="Cambria Math" panose="02040503050406030204" pitchFamily="18" charset="0"/>
                  </a:rPr>
                  <a:t>80</a:t>
                </a:r>
              </a:p>
              <a:p>
                <a:pPr lvl="2"/>
                <a:r>
                  <a:rPr lang="en-US" sz="1400" dirty="0"/>
                  <a:t>The predicted number of applicants is 59.</a:t>
                </a:r>
              </a:p>
              <a:p>
                <a:pPr>
                  <a:buFont typeface="+mj-lt"/>
                  <a:buAutoNum type="alphaLcPeriod"/>
                </a:pPr>
                <a:endParaRPr lang="en-US" sz="2000" dirty="0"/>
              </a:p>
              <a:p>
                <a:pPr marL="457200" lvl="1" indent="0">
                  <a:buNone/>
                </a:pPr>
                <a:r>
                  <a:rPr lang="en-US" sz="1600" dirty="0"/>
                  <a:t>			</a:t>
                </a:r>
              </a:p>
              <a:p>
                <a:pPr lvl="1"/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371600"/>
                <a:ext cx="8572500" cy="4800600"/>
              </a:xfrm>
              <a:blipFill>
                <a:blip r:embed="rId3"/>
                <a:stretch>
                  <a:fillRect l="-444" t="-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4542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8.1: Regression Models with Interaction Variables (</a:t>
            </a:r>
            <a:r>
              <a:rPr lang="en-US" sz="3600" dirty="0"/>
              <a:t>17/18)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371600"/>
            <a:ext cx="8572500" cy="4724400"/>
          </a:xfrm>
        </p:spPr>
        <p:txBody>
          <a:bodyPr>
            <a:noAutofit/>
          </a:bodyPr>
          <a:lstStyle/>
          <a:p>
            <a:r>
              <a:rPr lang="en-US" sz="2000" dirty="0"/>
              <a:t>Example: The objective outlined in the introductory case is to analyze a possible gender gap in the salaries of project managers.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877303-B841-2546-A209-C30A180F1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50" y="2057400"/>
            <a:ext cx="79883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57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8.1: Regression Models with Interaction Variables (18/18)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371600"/>
            <a:ext cx="8705850" cy="4724400"/>
          </a:xfrm>
        </p:spPr>
        <p:txBody>
          <a:bodyPr>
            <a:noAutofit/>
          </a:bodyPr>
          <a:lstStyle/>
          <a:p>
            <a:r>
              <a:rPr lang="en-US" sz="2000" dirty="0"/>
              <a:t>Example continued</a:t>
            </a:r>
          </a:p>
          <a:p>
            <a:r>
              <a:rPr lang="en-US" sz="2000" dirty="0"/>
              <a:t>Fix size and grad, the effect of experience on salary depends on gender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961EBB-B131-924C-B041-67C2DEC51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286000"/>
            <a:ext cx="6540500" cy="364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40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8.2: Regression Models for Nonlinear Relationships (1/23)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447800"/>
                <a:ext cx="8705850" cy="4572000"/>
              </a:xfrm>
            </p:spPr>
            <p:txBody>
              <a:bodyPr>
                <a:noAutofit/>
              </a:bodyPr>
              <a:lstStyle/>
              <a:p>
                <a:r>
                  <a:rPr lang="en-US" sz="2200" dirty="0"/>
                  <a:t>Linear regression is often justified on the basis of its computational simplicity.</a:t>
                </a:r>
              </a:p>
              <a:p>
                <a:r>
                  <a:rPr lang="en-US" sz="2200" dirty="0"/>
                  <a:t>An implication of the a simple linear regression model is that if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200" dirty="0"/>
                  <a:t> goes up by one unit, then the expected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200" dirty="0"/>
                  <a:t> changes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200" dirty="0"/>
                  <a:t> regardless of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200" dirty="0"/>
                  <a:t>.</a:t>
                </a:r>
              </a:p>
              <a:p>
                <a:r>
                  <a:rPr lang="en-US" sz="2200" dirty="0"/>
                  <a:t>However, in many applications, the relationship between the variables cannot be represented by a straight line.</a:t>
                </a:r>
              </a:p>
              <a:p>
                <a:r>
                  <a:rPr lang="en-US" sz="2200" dirty="0"/>
                  <a:t>The linearity assumption discussed places the restriction of linearity on the parameters and not on the variables. </a:t>
                </a:r>
              </a:p>
              <a:p>
                <a:r>
                  <a:rPr lang="en-US" sz="2200" dirty="0"/>
                  <a:t>We can capture many interesting nonlinear relationships, within the framework of the linear regression model, by simple transformations of the response and/or the predictor variables.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447800"/>
                <a:ext cx="8705850" cy="4572000"/>
              </a:xfrm>
              <a:blipFill>
                <a:blip r:embed="rId3"/>
                <a:stretch>
                  <a:fillRect l="-875" t="-1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8905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8.2: Regression Models for Nonlinear Relationships </a:t>
            </a:r>
            <a:r>
              <a:rPr lang="en-US" sz="3600" dirty="0"/>
              <a:t>(2/23)</a:t>
            </a:r>
            <a:endParaRPr lang="en-US" sz="3600" dirty="0">
              <a:solidFill>
                <a:srgbClr val="1F498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447800"/>
                <a:ext cx="8705850" cy="4724400"/>
              </a:xfrm>
            </p:spPr>
            <p:txBody>
              <a:bodyPr>
                <a:noAutofit/>
              </a:bodyPr>
              <a:lstStyle/>
              <a:p>
                <a:r>
                  <a:rPr lang="en-US" sz="2000" dirty="0"/>
                  <a:t>From microeconomics, you may have learned that a firm’s (or industry’s) average cost curve tends to be “U-shaped.” </a:t>
                </a:r>
              </a:p>
              <a:p>
                <a:r>
                  <a:rPr lang="en-US" sz="2000" dirty="0"/>
                  <a:t>Due to economies of scale, the average cost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i="1" dirty="0"/>
                  <a:t> </a:t>
                </a:r>
                <a:r>
                  <a:rPr lang="en-US" sz="2000" dirty="0"/>
                  <a:t>of a firm initially decreases as output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i="1" dirty="0"/>
                  <a:t> </a:t>
                </a:r>
                <a:r>
                  <a:rPr lang="en-US" sz="2000" dirty="0"/>
                  <a:t>increases. </a:t>
                </a:r>
              </a:p>
              <a:p>
                <a:r>
                  <a:rPr lang="en-US" sz="2000" dirty="0"/>
                  <a:t>However, as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i="1" dirty="0"/>
                  <a:t> </a:t>
                </a:r>
                <a:r>
                  <a:rPr lang="en-US" sz="2000" dirty="0"/>
                  <a:t>increases beyond a certain point, its impact on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i="1" dirty="0"/>
                  <a:t> </a:t>
                </a:r>
                <a:r>
                  <a:rPr lang="en-US" sz="2000" dirty="0"/>
                  <a:t>turns positive. </a:t>
                </a:r>
              </a:p>
              <a:p>
                <a:r>
                  <a:rPr lang="en-US" sz="2000" dirty="0"/>
                  <a:t>Other applications show the influence of the predictor variable initially positive but then turning negative, leading to an “inverted U-shape.” </a:t>
                </a:r>
              </a:p>
              <a:p>
                <a:r>
                  <a:rPr lang="en-US" sz="2000" dirty="0"/>
                  <a:t>The quadratic regression model is appropriate when the slope, capturing the influence of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i="1" dirty="0"/>
                  <a:t> </a:t>
                </a:r>
                <a:r>
                  <a:rPr lang="en-US" sz="2000" dirty="0"/>
                  <a:t>on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i="1" dirty="0"/>
                  <a:t>, </a:t>
                </a:r>
                <a:r>
                  <a:rPr lang="en-US" sz="2000" dirty="0"/>
                  <a:t>changes in magnitude as well as sign.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2000" dirty="0"/>
              </a:p>
              <a:p>
                <a:r>
                  <a:rPr lang="en-US" sz="2000" dirty="0"/>
                  <a:t>The model can be extended to include multiple predictor variables.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447800"/>
                <a:ext cx="8705850" cy="4724400"/>
              </a:xfrm>
              <a:blipFill>
                <a:blip r:embed="rId3"/>
                <a:stretch>
                  <a:fillRect l="-583" t="-804" r="-11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3595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8.2: Regression Models for Nonlinear Relationships </a:t>
            </a:r>
            <a:r>
              <a:rPr lang="en-US" sz="3600" dirty="0"/>
              <a:t>(3/23)</a:t>
            </a:r>
            <a:endParaRPr lang="en-US" sz="3600" dirty="0">
              <a:solidFill>
                <a:srgbClr val="1F4984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C97569-2C0B-EF41-A00F-3EAEAFC68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27" y="1600200"/>
            <a:ext cx="8130746" cy="333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703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8.2: Regression Models for Nonlinear Relationships (4</a:t>
            </a:r>
            <a:r>
              <a:rPr lang="en-US" sz="3600" dirty="0"/>
              <a:t>/23)</a:t>
            </a:r>
            <a:endParaRPr lang="en-US" sz="3600" dirty="0">
              <a:solidFill>
                <a:srgbClr val="1F498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371600"/>
                <a:ext cx="8705850" cy="4114800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Use OLS to obtain the sample regression equation.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  <a:p>
                <a:r>
                  <a:rPr lang="en-US" sz="2400" dirty="0"/>
                  <a:t>Cannot interpret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in the usual way, focus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.</a:t>
                </a:r>
              </a:p>
              <a:p>
                <a:r>
                  <a:rPr lang="en-US" sz="2400" dirty="0"/>
                  <a:t>The partial effect of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/>
                  <a:t> 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2400" dirty="0"/>
                  <a:t> can be approximated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2400" dirty="0"/>
                  <a:t> reaches a maximum/minimum 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.</a:t>
                </a:r>
              </a:p>
              <a:p>
                <a:pPr lvl="1"/>
                <a:r>
                  <a:rPr lang="en-US" sz="2000" dirty="0"/>
                  <a:t>Maximum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Minimum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Maximum/minimum reached when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 is positive/negative</a:t>
                </a:r>
              </a:p>
              <a:p>
                <a:r>
                  <a:rPr lang="en-US" sz="2400" dirty="0"/>
                  <a:t>Use adjusted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 to compare linear and quadratic models.</a:t>
                </a:r>
              </a:p>
              <a:p>
                <a:pPr marL="0" indent="0">
                  <a:buNone/>
                </a:pPr>
                <a:endParaRPr lang="en-US" sz="1800" dirty="0"/>
              </a:p>
              <a:p>
                <a:pPr marL="0" indent="0">
                  <a:buNone/>
                </a:pPr>
                <a:endParaRPr lang="en-US" sz="1800" dirty="0"/>
              </a:p>
              <a:p>
                <a:pPr marL="0" indent="0"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371600"/>
                <a:ext cx="8705850" cy="4114800"/>
              </a:xfrm>
              <a:blipFill>
                <a:blip r:embed="rId3"/>
                <a:stretch>
                  <a:fillRect l="-1020" t="-1235" b="-7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3983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8.2: Regression Models for Nonlinear Relationships </a:t>
            </a:r>
            <a:r>
              <a:rPr lang="en-US" sz="3600" dirty="0"/>
              <a:t>(5/23)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371600"/>
            <a:ext cx="8705850" cy="4648200"/>
          </a:xfrm>
        </p:spPr>
        <p:txBody>
          <a:bodyPr>
            <a:noAutofit/>
          </a:bodyPr>
          <a:lstStyle/>
          <a:p>
            <a:r>
              <a:rPr lang="en-US" sz="1800" dirty="0"/>
              <a:t>Example: It is widely believed that wages of workers decline as they get older. A young worker can expect wages to rise with age only up to a certain point, beyond which wages begin to fall. 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>
              <a:buFont typeface="+mj-lt"/>
              <a:buAutoNum type="alphaLcPeriod"/>
            </a:pPr>
            <a:r>
              <a:rPr lang="en-US" sz="1800" dirty="0"/>
              <a:t>Plot Wage against Age and evaluate whether a linear or quadratic regression model better captures the relationship. Verify your choice by using the appropriate goodness-of-fit measure. </a:t>
            </a:r>
          </a:p>
          <a:p>
            <a:pPr>
              <a:buFont typeface="+mj-lt"/>
              <a:buAutoNum type="alphaLcPeriod"/>
            </a:pPr>
            <a:r>
              <a:rPr lang="en-US" sz="1800" dirty="0"/>
              <a:t>Use the appropriate model to predict hourly wages of a college graduate with age equal to 30, 50, or 70. </a:t>
            </a:r>
          </a:p>
          <a:p>
            <a:pPr>
              <a:buFont typeface="+mj-lt"/>
              <a:buAutoNum type="alphaLcPeriod"/>
            </a:pPr>
            <a:r>
              <a:rPr lang="en-US" sz="1800" dirty="0"/>
              <a:t>According to the model, at what age will a college graduate attain the highest wages?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BC962A-EFED-1643-8259-F1B1657CA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2209800"/>
            <a:ext cx="4127500" cy="159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09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8.2: Regression Models for Nonlinear Relationships </a:t>
            </a:r>
            <a:r>
              <a:rPr lang="en-US" sz="3600" dirty="0"/>
              <a:t>(6/23)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371600"/>
            <a:ext cx="8705850" cy="4648200"/>
          </a:xfrm>
        </p:spPr>
        <p:txBody>
          <a:bodyPr>
            <a:noAutofit/>
          </a:bodyPr>
          <a:lstStyle/>
          <a:p>
            <a:r>
              <a:rPr lang="en-US" sz="1800" dirty="0"/>
              <a:t>Example continued</a:t>
            </a:r>
          </a:p>
          <a:p>
            <a:pPr>
              <a:buFont typeface="+mj-lt"/>
              <a:buAutoNum type="alphaLcPeriod"/>
            </a:pPr>
            <a:r>
              <a:rPr lang="en-US" sz="1800" dirty="0"/>
              <a:t>Scatterplot of wage verses 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5EC7BB-E6EA-4F47-B575-F4CB0421A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133600"/>
            <a:ext cx="65913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68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8.2: Regression Models for Nonlinear Relationships </a:t>
            </a:r>
            <a:r>
              <a:rPr lang="en-US" sz="3600" dirty="0"/>
              <a:t>(7/23)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371600"/>
            <a:ext cx="8705850" cy="4648200"/>
          </a:xfrm>
        </p:spPr>
        <p:txBody>
          <a:bodyPr>
            <a:noAutofit/>
          </a:bodyPr>
          <a:lstStyle/>
          <a:p>
            <a:r>
              <a:rPr lang="en-US" sz="1800" dirty="0"/>
              <a:t>Example continued</a:t>
            </a:r>
          </a:p>
          <a:p>
            <a:pPr>
              <a:buFont typeface="+mj-lt"/>
              <a:buAutoNum type="alphaLcPeriod"/>
            </a:pPr>
            <a:r>
              <a:rPr lang="en-US" sz="1800" dirty="0"/>
              <a:t>Models and regression output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284C6C-D4D8-CC4D-B106-556D5340F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209800"/>
            <a:ext cx="7493000" cy="800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388FDB-F12F-D04A-BE67-C05DB61FD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0" y="3143593"/>
            <a:ext cx="80518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14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190500" y="97221"/>
            <a:ext cx="88011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Introductory Case: Gender Gap in Manager Salaries (1/2)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C50D980-67A4-0747-A126-F1C75A4A3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559" y="1219200"/>
            <a:ext cx="8572500" cy="5008563"/>
          </a:xfrm>
        </p:spPr>
        <p:txBody>
          <a:bodyPr>
            <a:noAutofit/>
          </a:bodyPr>
          <a:lstStyle/>
          <a:p>
            <a:r>
              <a:rPr lang="en-US" sz="2400" dirty="0"/>
              <a:t>The salary difference between men and women has shrunk over the years, particularly among younger workers, but it still persists. </a:t>
            </a:r>
          </a:p>
          <a:p>
            <a:r>
              <a:rPr lang="en-US" sz="2400" dirty="0"/>
              <a:t>According to a Pew Research Center analysis, women earned 82% of what men earned in 2017. </a:t>
            </a:r>
          </a:p>
          <a:p>
            <a:r>
              <a:rPr lang="en-US" sz="2400" dirty="0"/>
              <a:t>Ara Lily is completing her MBA degree from Bentley University, located just outside Boston. </a:t>
            </a:r>
          </a:p>
          <a:p>
            <a:r>
              <a:rPr lang="en-US" sz="2400" dirty="0"/>
              <a:t>She is upset that the gender gap in salaries continues to exist in the American workplace.</a:t>
            </a:r>
          </a:p>
          <a:p>
            <a:r>
              <a:rPr lang="en-US" sz="2400" dirty="0"/>
              <a:t>For a class project, she decides to analyze the gender gap in salaries of project managers.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8.2: Regression Models for Nonlinear Relationships </a:t>
            </a:r>
            <a:r>
              <a:rPr lang="en-US" sz="3600" dirty="0"/>
              <a:t>(8/23)</a:t>
            </a:r>
            <a:endParaRPr lang="en-US" sz="3600" dirty="0">
              <a:solidFill>
                <a:srgbClr val="1F498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8150" y="1371600"/>
                <a:ext cx="8705850" cy="4724400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Example continued</a:t>
                </a:r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𝐺𝑟𝑎𝑑𝑢𝑎𝑡𝑒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=1,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𝐴𝑔𝑒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=30,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𝐴𝑔𝑒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𝑊𝑎𝑔𝑒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=−1.5014+6.1988∗1+2.0058∗30−0.0204∗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=$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46.52</m:t>
                    </m:r>
                  </m:oMath>
                </a14:m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𝐴𝑔𝑒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=50</m:t>
                    </m:r>
                  </m:oMath>
                </a14:m>
                <a:r>
                  <a:rPr lang="en-US" sz="2400" dirty="0"/>
                  <a:t> gives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𝑊𝑎𝑔𝑒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=$5400</m:t>
                    </m:r>
                  </m:oMath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𝐴𝑔𝑒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=70</m:t>
                    </m:r>
                  </m:oMath>
                </a14:m>
                <a:r>
                  <a:rPr lang="en-US" sz="2400" dirty="0"/>
                  <a:t> gives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𝑊𝑎𝑔𝑒</m:t>
                        </m:r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$45.17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The age at which the maximum wage occurs is given occurs at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2.00568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(−0.0204)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=49.19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r>
                  <a:rPr lang="en-US" sz="2400" dirty="0"/>
                  <a:t>It is important to note that a non–college graduate would also attain the highest wage at 49.18 years as well since there is no interaction. </a:t>
                </a:r>
              </a:p>
              <a:p>
                <a:endParaRPr lang="en-US" sz="1800" dirty="0"/>
              </a:p>
              <a:p>
                <a:pPr marL="0" indent="0"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8150" y="1371600"/>
                <a:ext cx="8705850" cy="4724400"/>
              </a:xfrm>
              <a:blipFill>
                <a:blip r:embed="rId3"/>
                <a:stretch>
                  <a:fillRect l="-1020" t="-1072" r="-1603" b="-4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00448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8.2: Regression Models for Nonlinear Relationships </a:t>
            </a:r>
            <a:r>
              <a:rPr lang="en-US" sz="3600" dirty="0"/>
              <a:t>(9/23)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50" y="1371600"/>
            <a:ext cx="8705850" cy="4724400"/>
          </a:xfrm>
        </p:spPr>
        <p:txBody>
          <a:bodyPr>
            <a:noAutofit/>
          </a:bodyPr>
          <a:lstStyle/>
          <a:p>
            <a:r>
              <a:rPr lang="en-US" sz="2000" dirty="0"/>
              <a:t>Example continued with R</a:t>
            </a:r>
          </a:p>
          <a:p>
            <a:r>
              <a:rPr lang="en-US" sz="2000" dirty="0"/>
              <a:t>Import the Wages</a:t>
            </a:r>
            <a:r>
              <a:rPr lang="en-US" sz="2000" i="1" dirty="0"/>
              <a:t> </a:t>
            </a:r>
            <a:r>
              <a:rPr lang="en-US" sz="2000" dirty="0"/>
              <a:t>data file into a data frame and label it </a:t>
            </a:r>
            <a:r>
              <a:rPr lang="en-US" sz="2000" dirty="0" err="1"/>
              <a:t>myData</a:t>
            </a:r>
            <a:endParaRPr lang="en-US" sz="20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A9F2B6-F5B3-2C40-AEE3-375266810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209800"/>
            <a:ext cx="3441700" cy="431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F1C0E9-E530-6744-9DF3-339631D30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269" y="2788476"/>
            <a:ext cx="6483541" cy="10162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37A525-7600-0B4E-BD79-EFDFBCED7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4058476"/>
            <a:ext cx="5181600" cy="4009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29F243-7F48-B64E-B24E-836B49271E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800" y="4713204"/>
            <a:ext cx="3048000" cy="64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131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8.2: Regression Models for Nonlinear Relationships </a:t>
            </a:r>
            <a:r>
              <a:rPr lang="en-US" sz="3600" dirty="0"/>
              <a:t>(10/23)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705850" cy="4724400"/>
          </a:xfrm>
        </p:spPr>
        <p:txBody>
          <a:bodyPr>
            <a:noAutofit/>
          </a:bodyPr>
          <a:lstStyle/>
          <a:p>
            <a:r>
              <a:rPr lang="en-US" sz="2400" dirty="0"/>
              <a:t>Another common transformation that captures nonlinearity is based on the natural logarithm.</a:t>
            </a:r>
          </a:p>
          <a:p>
            <a:r>
              <a:rPr lang="en-US" sz="2400" dirty="0"/>
              <a:t>The natural logarithm converts changes in a variable into percent changes.</a:t>
            </a:r>
          </a:p>
          <a:p>
            <a:r>
              <a:rPr lang="en-US" sz="2400" dirty="0"/>
              <a:t>This is useful because many relationships are naturally expressed in terms of percentages.</a:t>
            </a:r>
          </a:p>
          <a:p>
            <a:r>
              <a:rPr lang="en-US" sz="2400" dirty="0"/>
              <a:t>Example: incomes, house prices, and sales</a:t>
            </a:r>
          </a:p>
          <a:p>
            <a:r>
              <a:rPr lang="en-US" sz="2400" dirty="0"/>
              <a:t>Use intuitive and statistical measures to determine the appropriate form.</a:t>
            </a:r>
          </a:p>
        </p:txBody>
      </p:sp>
    </p:spTree>
    <p:extLst>
      <p:ext uri="{BB962C8B-B14F-4D97-AF65-F5344CB8AC3E}">
        <p14:creationId xmlns:p14="http://schemas.microsoft.com/office/powerpoint/2010/main" val="12373084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8.2: Regression Models for Nonlinear Relationships </a:t>
            </a:r>
            <a:r>
              <a:rPr lang="en-US" sz="3600" dirty="0"/>
              <a:t>(11/23)</a:t>
            </a:r>
            <a:endParaRPr lang="en-US" sz="3600" dirty="0">
              <a:solidFill>
                <a:srgbClr val="1F498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371600"/>
                <a:ext cx="8705850" cy="4724400"/>
              </a:xfrm>
            </p:spPr>
            <p:txBody>
              <a:bodyPr>
                <a:noAutofit/>
              </a:bodyPr>
              <a:lstStyle/>
              <a:p>
                <a:r>
                  <a:rPr lang="en-US" sz="2000" dirty="0"/>
                  <a:t>In a log-log regression model, both the response and predictor are transformed using natural logs: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r>
                  <a:rPr lang="en-US" sz="2000" dirty="0"/>
                  <a:t>The relationship is a curve that depends on the slope coefficient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:endParaRPr lang="en-US" sz="2000" dirty="0"/>
              </a:p>
              <a:p>
                <a:endParaRPr lang="en-US" sz="2000" dirty="0"/>
              </a:p>
              <a:p>
                <a:endParaRPr lang="en-US" sz="2000" i="1" dirty="0">
                  <a:latin typeface="Cambria Math" panose="02040503050406030204" pitchFamily="18" charset="0"/>
                </a:endParaRPr>
              </a:p>
              <a:p>
                <a:endParaRPr lang="en-US" sz="2000" i="1" dirty="0">
                  <a:latin typeface="Cambria Math" panose="02040503050406030204" pitchFamily="18" charset="0"/>
                </a:endParaRPr>
              </a:p>
              <a:p>
                <a:endParaRPr lang="en-US" sz="2000" i="1" dirty="0">
                  <a:latin typeface="Cambria Math" panose="02040503050406030204" pitchFamily="18" charset="0"/>
                </a:endParaRPr>
              </a:p>
              <a:p>
                <a:endParaRPr lang="en-US" sz="2000" i="1" dirty="0">
                  <a:latin typeface="Cambria Math" panose="02040503050406030204" pitchFamily="18" charset="0"/>
                </a:endParaRPr>
              </a:p>
              <a:p>
                <a:endParaRPr lang="en-US" sz="2000" i="1" dirty="0">
                  <a:latin typeface="Cambria Math" panose="02040503050406030204" pitchFamily="18" charset="0"/>
                </a:endParaRPr>
              </a:p>
              <a:p>
                <a:endParaRPr lang="en-US" sz="2000" i="1" dirty="0">
                  <a:latin typeface="Cambria Math" panose="02040503050406030204" pitchFamily="18" charset="0"/>
                </a:endParaRPr>
              </a:p>
              <a:p>
                <a:endParaRPr lang="en-US" sz="2200" dirty="0"/>
              </a:p>
              <a:p>
                <a:pPr marL="0" indent="0"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371600"/>
                <a:ext cx="8705850" cy="4724400"/>
              </a:xfrm>
              <a:blipFill>
                <a:blip r:embed="rId3"/>
                <a:stretch>
                  <a:fillRect l="-583" t="-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B076CE4-ADA4-D94B-8D55-B186E7756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594" y="2514600"/>
            <a:ext cx="6410812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987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8.2: Regression Models for Nonlinear Relationships </a:t>
            </a:r>
            <a:r>
              <a:rPr lang="en-US" sz="3600" dirty="0"/>
              <a:t>(12/23)</a:t>
            </a:r>
            <a:endParaRPr lang="en-US" sz="3600" dirty="0">
              <a:solidFill>
                <a:srgbClr val="1F498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447800"/>
                <a:ext cx="8705850" cy="4267200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 measures the approximate percentage change in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when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 increases by 1%.</a:t>
                </a: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0&lt;</m:t>
                        </m:r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sz="1600" dirty="0"/>
                  <a:t>: positive relationship,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 increases as a slower rate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sz="1600" dirty="0"/>
                  <a:t>: positive relationship,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 increases as a faster rate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sz="1600" dirty="0"/>
                  <a:t>: negative relationship;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 decreases as a slower rate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/>
                  <a:t> is a measure of elasticity</a:t>
                </a:r>
              </a:p>
              <a:p>
                <a:r>
                  <a:rPr lang="en-US" sz="2000" dirty="0"/>
                  <a:t>The log-log regression model is nonlinear in the variables but it is still linear in the coefficients.</a:t>
                </a:r>
              </a:p>
              <a:p>
                <a:r>
                  <a:rPr lang="en-US" sz="2000" dirty="0"/>
                  <a:t>Using an anti-log reverse transformation to each side has been known to underestimate the expected value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r>
                  <a:rPr lang="en-US" sz="2000" dirty="0"/>
                  <a:t>Predictions are made by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𝑒𝑥𝑝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func>
                          <m:func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func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type m:val="skw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, use unrounded coefficients.</a:t>
                </a:r>
              </a:p>
              <a:p>
                <a:endParaRPr lang="en-US" sz="2200" dirty="0"/>
              </a:p>
              <a:p>
                <a:pPr marL="0" indent="0"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447800"/>
                <a:ext cx="8705850" cy="4267200"/>
              </a:xfrm>
              <a:blipFill>
                <a:blip r:embed="rId3"/>
                <a:stretch>
                  <a:fillRect l="-583" t="-593" r="-1166" b="-8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54441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8.2: Regression Models for Nonlinear Relationships (</a:t>
            </a:r>
            <a:r>
              <a:rPr lang="en-US" sz="3600" dirty="0"/>
              <a:t>13/23)</a:t>
            </a:r>
            <a:endParaRPr lang="en-US" sz="3600" dirty="0">
              <a:solidFill>
                <a:srgbClr val="1F498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371600"/>
                <a:ext cx="8705850" cy="4724400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A logarithmic regression model is a semi-log model that transforms only the predictor variable: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r>
                  <a:rPr lang="en-US" sz="2400" dirty="0"/>
                  <a:t>Attractive when only the predictor variable is better captured in percentages.</a:t>
                </a:r>
              </a:p>
              <a:p>
                <a:endParaRPr lang="en-US" sz="2000" dirty="0"/>
              </a:p>
              <a:p>
                <a:endParaRPr lang="en-US" sz="2000" i="1" dirty="0">
                  <a:latin typeface="Cambria Math" panose="02040503050406030204" pitchFamily="18" charset="0"/>
                </a:endParaRPr>
              </a:p>
              <a:p>
                <a:endParaRPr lang="en-US" sz="2000" i="1" dirty="0">
                  <a:latin typeface="Cambria Math" panose="02040503050406030204" pitchFamily="18" charset="0"/>
                </a:endParaRPr>
              </a:p>
              <a:p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20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∗0.01</m:t>
                    </m:r>
                  </m:oMath>
                </a14:m>
                <a:r>
                  <a:rPr lang="en-US" sz="2400" dirty="0"/>
                  <a:t> measures the approximate change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when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/>
                  <a:t> increases by 1%.</a:t>
                </a:r>
              </a:p>
              <a:p>
                <a:r>
                  <a:rPr lang="en-US" sz="2400" dirty="0"/>
                  <a:t>Predictions are made by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400" dirty="0"/>
                  <a:t>.</a:t>
                </a:r>
              </a:p>
              <a:p>
                <a:endParaRPr lang="en-US" sz="2200" dirty="0"/>
              </a:p>
              <a:p>
                <a:pPr marL="0" indent="0"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371600"/>
                <a:ext cx="8705850" cy="4724400"/>
              </a:xfrm>
              <a:blipFill>
                <a:blip r:embed="rId3"/>
                <a:stretch>
                  <a:fillRect l="-1020" t="-1072" r="-1312" b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EC743507-ED98-6F48-B315-83C0AD1F8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2715986"/>
            <a:ext cx="5029200" cy="20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110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8.2: Regression Models for Nonlinear Relationships (</a:t>
            </a:r>
            <a:r>
              <a:rPr lang="en-US" sz="3600" dirty="0"/>
              <a:t>14/23)</a:t>
            </a:r>
            <a:endParaRPr lang="en-US" sz="3600" dirty="0">
              <a:solidFill>
                <a:srgbClr val="1F498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1178312"/>
                <a:ext cx="8705850" cy="4724400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An exponential regression model is a semi-log model that transforms only the response variable: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ln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endParaRPr lang="en-US" sz="2000" dirty="0"/>
              </a:p>
              <a:p>
                <a:endParaRPr lang="en-US" sz="2000" i="1" dirty="0">
                  <a:latin typeface="Cambria Math" panose="02040503050406030204" pitchFamily="18" charset="0"/>
                </a:endParaRPr>
              </a:p>
              <a:p>
                <a:endParaRPr lang="en-US" sz="2000" i="1" dirty="0">
                  <a:latin typeface="Cambria Math" panose="02040503050406030204" pitchFamily="18" charset="0"/>
                </a:endParaRPr>
              </a:p>
              <a:p>
                <a:endParaRPr lang="en-US" sz="2000" i="1" dirty="0">
                  <a:latin typeface="Cambria Math" panose="02040503050406030204" pitchFamily="18" charset="0"/>
                </a:endParaRPr>
              </a:p>
              <a:p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20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∗100</m:t>
                    </m:r>
                  </m:oMath>
                </a14:m>
                <a:r>
                  <a:rPr lang="en-US" sz="2400" dirty="0"/>
                  <a:t> measures the approximate percentage change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when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/>
                  <a:t> increases one unit.</a:t>
                </a:r>
              </a:p>
              <a:p>
                <a:r>
                  <a:rPr lang="en-US" sz="2400" dirty="0"/>
                  <a:t>Predictions are made by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𝑒𝑥𝑝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type m:val="skw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dirty="0"/>
                  <a:t>.</a:t>
                </a:r>
              </a:p>
              <a:p>
                <a:endParaRPr lang="en-US" sz="2200" dirty="0"/>
              </a:p>
              <a:p>
                <a:pPr marL="0" indent="0"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178312"/>
                <a:ext cx="8705850" cy="4724400"/>
              </a:xfrm>
              <a:blipFill>
                <a:blip r:embed="rId3"/>
                <a:stretch>
                  <a:fillRect l="-1020" t="-1072" b="-24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ECEE86E-3C03-114A-A808-8A4F40647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2057400"/>
            <a:ext cx="629581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772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8.2: Regression Models for Nonlinear Relationships (</a:t>
            </a:r>
            <a:r>
              <a:rPr lang="en-US" sz="3600" dirty="0"/>
              <a:t>15/23)</a:t>
            </a:r>
            <a:endParaRPr lang="en-US" sz="3600" dirty="0">
              <a:solidFill>
                <a:srgbClr val="1F4984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768A2C-78DA-594A-9B03-725E4F74A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524000"/>
            <a:ext cx="8229601" cy="325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577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8.2: Regression Models for Nonlinear Relationships (</a:t>
            </a:r>
            <a:r>
              <a:rPr lang="en-US" sz="3600" dirty="0"/>
              <a:t>16/23)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839200" cy="4648200"/>
          </a:xfrm>
        </p:spPr>
        <p:txBody>
          <a:bodyPr>
            <a:noAutofit/>
          </a:bodyPr>
          <a:lstStyle/>
          <a:p>
            <a:r>
              <a:rPr lang="en-US" sz="2000" dirty="0"/>
              <a:t>Example: Real estate investment in college towns is known to provide good returns. </a:t>
            </a:r>
          </a:p>
          <a:p>
            <a:r>
              <a:rPr lang="en-US" sz="2000" dirty="0"/>
              <a:t>Students offer a steady stream of rental demand as cash-strapped public universities are unable to house their students beyond freshman year.</a:t>
            </a:r>
          </a:p>
          <a:p>
            <a:r>
              <a:rPr lang="en-US" sz="2000" dirty="0"/>
              <a:t>This demand is projected to grow as more children of baby boomers head to college.</a:t>
            </a:r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>
              <a:buFont typeface="+mj-lt"/>
              <a:buAutoNum type="alphaLcPeriod"/>
            </a:pPr>
            <a:r>
              <a:rPr lang="en-US" sz="1800" dirty="0"/>
              <a:t>Plot rent against each of the three predictor variables and evaluate whether the relationship is best captured by a line or a curve. Identify variables that may require a log-transformation. </a:t>
            </a:r>
          </a:p>
          <a:p>
            <a:pPr>
              <a:buFont typeface="+mj-lt"/>
              <a:buAutoNum type="alphaLcPeriod"/>
            </a:pPr>
            <a:r>
              <a:rPr lang="en-US" sz="1800" dirty="0"/>
              <a:t>Estimate the linear and the relevant log regression models to predict rent for a 1,600-square-foot rental with 3 bedrooms and 2 bathrooms.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C1AA41-9072-4A45-AA85-BCD9A745E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124200"/>
            <a:ext cx="3543300" cy="128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392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8.2: Regression Models for Nonlinear Relationships </a:t>
            </a:r>
            <a:r>
              <a:rPr lang="en-US" sz="3600" dirty="0"/>
              <a:t>(17/23)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839200" cy="4648200"/>
          </a:xfrm>
        </p:spPr>
        <p:txBody>
          <a:bodyPr>
            <a:noAutofit/>
          </a:bodyPr>
          <a:lstStyle/>
          <a:p>
            <a:r>
              <a:rPr lang="en-US" sz="2000" dirty="0"/>
              <a:t>Example continued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C0590E-5687-8243-BF9C-25F1886F6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844707"/>
            <a:ext cx="4292600" cy="19094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DAE3BF-FF26-524A-BEB3-A12D86381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650" y="3745127"/>
            <a:ext cx="4203700" cy="21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80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190500" y="97221"/>
            <a:ext cx="88011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Introductory Case: Gender Gap in Manager Salaries (2/2)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295400"/>
            <a:ext cx="8572500" cy="5008179"/>
          </a:xfrm>
        </p:spPr>
        <p:txBody>
          <a:bodyPr>
            <a:noAutofit/>
          </a:bodyPr>
          <a:lstStyle/>
          <a:p>
            <a:r>
              <a:rPr lang="en-US" sz="1800" dirty="0"/>
              <a:t>Ara gains access to the salary (in $1,000s) for 200 project managers in small-to middle-sized firms in the Boston area. </a:t>
            </a:r>
          </a:p>
          <a:p>
            <a:r>
              <a:rPr lang="en-US" sz="1800" dirty="0"/>
              <a:t>In addition, she has data on the firm size, the manager’s experience (in years), whether the manager is a female (Female equals 1 if female, 0 otherwise), and whether the manager has a graduate degree (Grad equals 1 if graduate degree, 0 otherwise).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>
              <a:buFont typeface="+mj-lt"/>
              <a:buAutoNum type="arabicPeriod"/>
            </a:pPr>
            <a:r>
              <a:rPr lang="en-US" sz="1800" dirty="0"/>
              <a:t>Analyze the determinants of a project manager’s salary.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Estimate and interpret a regression model with relevant interaction variables.</a:t>
            </a:r>
          </a:p>
          <a:p>
            <a:pPr>
              <a:buFont typeface="+mj-lt"/>
              <a:buAutoNum type="arabicPeriod"/>
            </a:pPr>
            <a:r>
              <a:rPr lang="en-US" sz="1800" dirty="0"/>
              <a:t>Determine whether there is evidence of a gender gap in salaries.</a:t>
            </a:r>
          </a:p>
          <a:p>
            <a:pPr marL="457200" lvl="1" indent="0">
              <a:buNone/>
            </a:pPr>
            <a:endParaRPr lang="en-US" sz="1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7C5354-8AC0-1D4D-B6B6-3E4539EA3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978" y="3151789"/>
            <a:ext cx="3780144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509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8.2: Regression Models for Nonlinear Relationships </a:t>
            </a:r>
            <a:r>
              <a:rPr lang="en-US" sz="3600" dirty="0"/>
              <a:t>(18/23)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839200" cy="4648200"/>
          </a:xfrm>
        </p:spPr>
        <p:txBody>
          <a:bodyPr>
            <a:noAutofit/>
          </a:bodyPr>
          <a:lstStyle/>
          <a:p>
            <a:r>
              <a:rPr lang="en-US" sz="2000" dirty="0"/>
              <a:t>Example continued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403E09-5945-6643-9061-86C08E7D6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350" y="1945846"/>
            <a:ext cx="6337300" cy="1460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6A6C28-AD56-E843-824B-A1231CBD8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50" y="3651422"/>
            <a:ext cx="79883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828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8.2: Regression Models for Nonlinear Relationships </a:t>
            </a:r>
            <a:r>
              <a:rPr lang="en-US" sz="3600" dirty="0"/>
              <a:t>(19/23)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839200" cy="4648200"/>
          </a:xfrm>
        </p:spPr>
        <p:txBody>
          <a:bodyPr>
            <a:noAutofit/>
          </a:bodyPr>
          <a:lstStyle/>
          <a:p>
            <a:r>
              <a:rPr lang="en-US" sz="2000" dirty="0"/>
              <a:t>Example continued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2B8D25-2DF8-2D42-8C9B-B3BD175EC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752600"/>
            <a:ext cx="5346700" cy="23502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5F06E0-A498-AB4B-ADE3-E03856C9F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849" y="4109065"/>
            <a:ext cx="6096000" cy="198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463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8.2: Regression Models for Nonlinear Relationships </a:t>
            </a:r>
            <a:r>
              <a:rPr lang="en-US" sz="3600" dirty="0"/>
              <a:t>(20/23)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839200" cy="4648200"/>
          </a:xfrm>
        </p:spPr>
        <p:txBody>
          <a:bodyPr>
            <a:noAutofit/>
          </a:bodyPr>
          <a:lstStyle/>
          <a:p>
            <a:r>
              <a:rPr lang="en-US" sz="1800" dirty="0"/>
              <a:t>Example continued with R</a:t>
            </a:r>
          </a:p>
          <a:p>
            <a:r>
              <a:rPr lang="en-US" sz="1800" dirty="0"/>
              <a:t>Import the </a:t>
            </a:r>
            <a:r>
              <a:rPr lang="en-US" sz="1800" dirty="0" err="1"/>
              <a:t>College_Town</a:t>
            </a:r>
            <a:r>
              <a:rPr lang="en-US" sz="1800" dirty="0"/>
              <a:t> data file into a data frame and label it </a:t>
            </a:r>
            <a:r>
              <a:rPr lang="en-US" sz="1800" dirty="0" err="1"/>
              <a:t>myData</a:t>
            </a:r>
            <a:endParaRPr lang="en-US" sz="1800" dirty="0"/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397CC2-2FA9-6D48-BBD6-4529E1AEB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51" y="2137967"/>
            <a:ext cx="5851772" cy="1143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7CA497-B7F8-6948-A129-B5181451D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841" y="3453714"/>
            <a:ext cx="5499100" cy="652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77F025-D31A-8145-A93A-AC3858E98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4250477"/>
            <a:ext cx="5652840" cy="99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756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8.2: Regression Models for Nonlinear Relationships </a:t>
            </a:r>
            <a:r>
              <a:rPr lang="en-US" sz="3600" dirty="0"/>
              <a:t>(21/23)</a:t>
            </a:r>
            <a:endParaRPr lang="en-US" sz="3600" dirty="0">
              <a:solidFill>
                <a:srgbClr val="1F498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8150" y="1752600"/>
                <a:ext cx="8705850" cy="4191000"/>
              </a:xfrm>
            </p:spPr>
            <p:txBody>
              <a:bodyPr>
                <a:noAutofit/>
              </a:bodyPr>
              <a:lstStyle/>
              <a:p>
                <a:r>
                  <a:rPr lang="en-US" sz="2800" dirty="0"/>
                  <a:t>We cannot use adjusted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/>
                  <a:t> to compare models that use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800" dirty="0"/>
                  <a:t> as the response to models that use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ln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as the response.</a:t>
                </a:r>
              </a:p>
              <a:p>
                <a:r>
                  <a:rPr lang="en-US" sz="2800" dirty="0"/>
                  <a:t>Compute the correlation between the observed and predicted values of each model: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  <m:acc>
                          <m:accPr>
                            <m:chr m:val="̂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sub>
                    </m:sSub>
                  </m:oMath>
                </a14:m>
                <a:r>
                  <a:rPr lang="en-US" sz="2800" dirty="0"/>
                  <a:t>.</a:t>
                </a:r>
              </a:p>
              <a:p>
                <a:r>
                  <a:rPr lang="en-US" sz="2800" dirty="0"/>
                  <a:t>Then use an alternative way to compute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/>
                  <a:t>.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8150" y="1752600"/>
                <a:ext cx="8705850" cy="4191000"/>
              </a:xfrm>
              <a:blipFill>
                <a:blip r:embed="rId3"/>
                <a:stretch>
                  <a:fillRect l="-1312" t="-1813" r="-2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09474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8.2: Regression Models for Nonlinear Relationships </a:t>
            </a:r>
            <a:r>
              <a:rPr lang="en-US" sz="3600" dirty="0"/>
              <a:t>(22/23)</a:t>
            </a:r>
            <a:endParaRPr lang="en-US" sz="3600" dirty="0">
              <a:solidFill>
                <a:srgbClr val="1F498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9075" y="1371600"/>
                <a:ext cx="8705850" cy="4724400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Example: Revisit the rent models.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sz="2400" dirty="0"/>
                  <a:t>Use the Excel function CORREL to find the correlation between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𝑒𝑛𝑡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𝑅𝑒𝑛𝑡</m:t>
                        </m:r>
                      </m:e>
                    </m:acc>
                  </m:oMath>
                </a14:m>
                <a:r>
                  <a:rPr lang="en-US" sz="2400" dirty="0"/>
                  <a:t>.</a:t>
                </a:r>
              </a:p>
              <a:p>
                <a:r>
                  <a:rPr lang="en-US" sz="2400" dirty="0"/>
                  <a:t>Model 1: 0.8092</a:t>
                </a:r>
              </a:p>
              <a:p>
                <a:r>
                  <a:rPr lang="en-US" sz="2400" dirty="0"/>
                  <a:t>Model 2: 0.8482</a:t>
                </a:r>
              </a:p>
              <a:p>
                <a:r>
                  <a:rPr lang="en-US" sz="2400" dirty="0"/>
                  <a:t>Model 3:--</a:t>
                </a:r>
              </a:p>
              <a:p>
                <a:r>
                  <a:rPr lang="en-US" sz="2400" dirty="0"/>
                  <a:t>Model 4: 0.7554</a:t>
                </a:r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9075" y="1371600"/>
                <a:ext cx="8705850" cy="4724400"/>
              </a:xfrm>
              <a:blipFill>
                <a:blip r:embed="rId3"/>
                <a:stretch>
                  <a:fillRect l="-1020" t="-1072" b="-4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C1223A68-A93D-3B45-896B-0DF717864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752600"/>
            <a:ext cx="80518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531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8.2: Regression Models for Nonlinear Relationships </a:t>
            </a:r>
            <a:r>
              <a:rPr lang="en-US" sz="3600" dirty="0"/>
              <a:t>(23/23)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" y="1371600"/>
            <a:ext cx="8705850" cy="4724400"/>
          </a:xfrm>
        </p:spPr>
        <p:txBody>
          <a:bodyPr>
            <a:noAutofit/>
          </a:bodyPr>
          <a:lstStyle/>
          <a:p>
            <a:r>
              <a:rPr lang="en-US" sz="2400" dirty="0"/>
              <a:t>Example with R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6F7464-18B9-5A45-9E3E-5EFBEEDA9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03627"/>
            <a:ext cx="8077200" cy="538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D77849-FABB-4B49-BC5F-92D39557F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547" y="2520092"/>
            <a:ext cx="4655185" cy="6041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75EE32-624D-6D47-9B74-B67AE245D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799" y="3153306"/>
            <a:ext cx="4861855" cy="8852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D42CF2-B08A-F14A-AFBA-900DDC2F6D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800" y="4114800"/>
            <a:ext cx="4323678" cy="53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652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8.3: Cross-Validation Methods (1/10)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705850" cy="4686300"/>
          </a:xfrm>
        </p:spPr>
        <p:txBody>
          <a:bodyPr>
            <a:noAutofit/>
          </a:bodyPr>
          <a:lstStyle/>
          <a:p>
            <a:r>
              <a:rPr lang="en-US" sz="2200" b="0" dirty="0">
                <a:ea typeface="Cambria Math" panose="02040503050406030204" pitchFamily="18" charset="0"/>
              </a:rPr>
              <a:t>All of the model evaluation measures thus far assess predictability in the sample data that was used to build the model.</a:t>
            </a:r>
          </a:p>
          <a:p>
            <a:r>
              <a:rPr lang="en-US" sz="2200" dirty="0">
                <a:ea typeface="Cambria Math" panose="02040503050406030204" pitchFamily="18" charset="0"/>
              </a:rPr>
              <a:t>These measures do not help gauge how well an estimated model will predict an unseen sample.</a:t>
            </a:r>
            <a:r>
              <a:rPr lang="en-US" sz="2200" b="0" dirty="0">
                <a:ea typeface="Cambria Math" panose="02040503050406030204" pitchFamily="18" charset="0"/>
              </a:rPr>
              <a:t> </a:t>
            </a:r>
          </a:p>
          <a:p>
            <a:r>
              <a:rPr lang="en-US" sz="2200" dirty="0">
                <a:ea typeface="Cambria Math" panose="02040503050406030204" pitchFamily="18" charset="0"/>
              </a:rPr>
              <a:t>It is possible a model performs well with the sample data used for estimation, but then performs miserably once a new sample is evaluated.</a:t>
            </a:r>
          </a:p>
          <a:p>
            <a:r>
              <a:rPr lang="en-US" sz="2200" dirty="0">
                <a:ea typeface="Cambria Math" panose="02040503050406030204" pitchFamily="18" charset="0"/>
              </a:rPr>
              <a:t>Overfitting occurs when an estimated model describes quirks of the data rather than the relationships between variables.</a:t>
            </a:r>
          </a:p>
          <a:p>
            <a:pPr lvl="1"/>
            <a:r>
              <a:rPr lang="en-US" sz="1800" dirty="0">
                <a:ea typeface="Cambria Math" panose="02040503050406030204" pitchFamily="18" charset="0"/>
              </a:rPr>
              <a:t>Model becomes too complex</a:t>
            </a:r>
          </a:p>
          <a:p>
            <a:pPr lvl="1"/>
            <a:r>
              <a:rPr lang="en-US" sz="1800" dirty="0">
                <a:ea typeface="Cambria Math" panose="02040503050406030204" pitchFamily="18" charset="0"/>
              </a:rPr>
              <a:t>Fails to describe the behavior in a new sample</a:t>
            </a:r>
          </a:p>
          <a:p>
            <a:pPr lvl="1"/>
            <a:r>
              <a:rPr lang="en-US" sz="1800" dirty="0">
                <a:ea typeface="Cambria Math" panose="02040503050406030204" pitchFamily="18" charset="0"/>
              </a:rPr>
              <a:t>Predictive power for new samples is compromised</a:t>
            </a:r>
          </a:p>
          <a:p>
            <a:endParaRPr lang="en-US" sz="2000" b="0" dirty="0"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0750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8.3: Cross-Validation Methods (2/10)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143000"/>
                <a:ext cx="8705850" cy="4800600"/>
              </a:xfrm>
            </p:spPr>
            <p:txBody>
              <a:bodyPr>
                <a:noAutofit/>
              </a:bodyPr>
              <a:lstStyle/>
              <a:p>
                <a:r>
                  <a:rPr lang="en-US" sz="2000" b="0" dirty="0">
                    <a:ea typeface="Cambria Math" panose="02040503050406030204" pitchFamily="18" charset="0"/>
                  </a:rPr>
                  <a:t>We need a measure of the predictive power of a model based on a set of data not used in estimation.</a:t>
                </a:r>
              </a:p>
              <a:p>
                <a:r>
                  <a:rPr lang="en-US" sz="2000" dirty="0">
                    <a:ea typeface="Cambria Math" panose="02040503050406030204" pitchFamily="18" charset="0"/>
                  </a:rPr>
                  <a:t>Cross-validation is a technique that evaluates predictive models by partitioning the sample.</a:t>
                </a:r>
              </a:p>
              <a:p>
                <a:pPr lvl="1"/>
                <a:r>
                  <a:rPr lang="en-US" sz="1600" dirty="0">
                    <a:ea typeface="Cambria Math" panose="02040503050406030204" pitchFamily="18" charset="0"/>
                  </a:rPr>
                  <a:t>Training set: use to build/train the model</a:t>
                </a:r>
              </a:p>
              <a:p>
                <a:pPr lvl="1"/>
                <a:r>
                  <a:rPr lang="en-US" sz="1600" dirty="0">
                    <a:ea typeface="Cambria Math" panose="02040503050406030204" pitchFamily="18" charset="0"/>
                  </a:rPr>
                  <a:t>Validation set: use to evaluate/validate the model</a:t>
                </a:r>
              </a:p>
              <a:p>
                <a:r>
                  <a:rPr lang="en-US" sz="2000" b="0" dirty="0">
                    <a:ea typeface="Cambria Math" panose="02040503050406030204" pitchFamily="18" charset="0"/>
                  </a:rPr>
                  <a:t>Use the root mean square error (RMSE) on the validation set.</a:t>
                </a:r>
              </a:p>
              <a:p>
                <a:pPr marL="75088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𝑅𝑀𝑆𝐸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00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US" sz="200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num>
                            <m:den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num>
                            <m:den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2000" b="0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1600" b="0" dirty="0">
                    <a:ea typeface="Cambria Math" panose="02040503050406030204" pitchFamily="18" charset="0"/>
                  </a:rPr>
                  <a:t> is a true prediction for an observation in the validation set.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1600" b="0" dirty="0">
                    <a:ea typeface="Cambria Math" panose="02040503050406030204" pitchFamily="18" charset="0"/>
                  </a:rPr>
                  <a:t> is th</a:t>
                </a:r>
                <a:r>
                  <a:rPr lang="en-US" sz="1600" dirty="0">
                    <a:ea typeface="Cambria Math" panose="02040503050406030204" pitchFamily="18" charset="0"/>
                  </a:rPr>
                  <a:t>e number of observations in the validation set.</a:t>
                </a:r>
                <a:endParaRPr lang="en-US" sz="2000" b="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US" sz="1600" dirty="0">
                    <a:ea typeface="Cambria Math" panose="02040503050406030204" pitchFamily="18" charset="0"/>
                  </a:rPr>
                  <a:t>RMSE will be lower for the training set than the validation set.</a:t>
                </a:r>
                <a:r>
                  <a:rPr lang="en-US" sz="2000" b="0" dirty="0">
                    <a:ea typeface="Cambria Math" panose="02040503050406030204" pitchFamily="18" charset="0"/>
                  </a:rPr>
                  <a:t>	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143000"/>
                <a:ext cx="8705850" cy="4800600"/>
              </a:xfrm>
              <a:blipFill>
                <a:blip r:embed="rId3"/>
                <a:stretch>
                  <a:fillRect l="-583" t="-792" r="-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63367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8.3: Cross-Validation Methods (3/10)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8700"/>
            <a:ext cx="8705850" cy="5143500"/>
          </a:xfrm>
        </p:spPr>
        <p:txBody>
          <a:bodyPr>
            <a:noAutofit/>
          </a:bodyPr>
          <a:lstStyle/>
          <a:p>
            <a:r>
              <a:rPr lang="en-US" sz="2200" b="0" dirty="0">
                <a:ea typeface="Cambria Math" panose="02040503050406030204" pitchFamily="18" charset="0"/>
              </a:rPr>
              <a:t>The holdout method partitions the sample data set into two independent and mutually exclusive data sets.</a:t>
            </a:r>
          </a:p>
          <a:p>
            <a:endParaRPr lang="en-US" sz="2000" dirty="0">
              <a:ea typeface="Cambria Math" panose="02040503050406030204" pitchFamily="18" charset="0"/>
            </a:endParaRPr>
          </a:p>
          <a:p>
            <a:endParaRPr lang="en-US" sz="2000" dirty="0"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n-US" sz="2000" dirty="0">
              <a:ea typeface="Cambria Math" panose="02040503050406030204" pitchFamily="18" charset="0"/>
            </a:endParaRPr>
          </a:p>
          <a:p>
            <a:pPr marL="800100" lvl="1" indent="-342900">
              <a:buFont typeface="+mj-lt"/>
              <a:buAutoNum type="alphaUcPeriod"/>
            </a:pPr>
            <a:r>
              <a:rPr lang="en-US" sz="1800" dirty="0">
                <a:ea typeface="Cambria Math" panose="02040503050406030204" pitchFamily="18" charset="0"/>
              </a:rPr>
              <a:t>Partition the sample into two parts: training and validation sets.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1800" dirty="0">
                <a:ea typeface="Cambria Math" panose="02040503050406030204" pitchFamily="18" charset="0"/>
              </a:rPr>
              <a:t>Use the training set to estimate competing models.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1800" dirty="0">
                <a:ea typeface="Cambria Math" panose="02040503050406030204" pitchFamily="18" charset="0"/>
              </a:rPr>
              <a:t>Use the estimates from the training set to predict the response in the validation set.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1800" dirty="0">
                <a:ea typeface="Cambria Math" panose="02040503050406030204" pitchFamily="18" charset="0"/>
              </a:rPr>
              <a:t>Calculate RMSE (or other performance measures) for each competing model. The preferred model will have the smallest RMSE.</a:t>
            </a:r>
          </a:p>
          <a:p>
            <a:pPr marL="400050"/>
            <a:r>
              <a:rPr lang="en-US" sz="2000" dirty="0">
                <a:ea typeface="Cambria Math" panose="02040503050406030204" pitchFamily="18" charset="0"/>
              </a:rPr>
              <a:t>We would like the model with the best performance in the training set to also have the best performance in the validation set.</a:t>
            </a:r>
          </a:p>
          <a:p>
            <a:pPr marL="400050"/>
            <a:r>
              <a:rPr lang="en-US" sz="2000" dirty="0">
                <a:ea typeface="Cambria Math" panose="02040503050406030204" pitchFamily="18" charset="0"/>
              </a:rPr>
              <a:t>Conflicting results are a sign of overfitting using the training set.</a:t>
            </a:r>
          </a:p>
          <a:p>
            <a:endParaRPr lang="en-US" sz="1600" dirty="0"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en-US" sz="2000" b="0" dirty="0">
                <a:ea typeface="Cambria Math" panose="02040503050406030204" pitchFamily="18" charset="0"/>
              </a:rPr>
              <a:t>	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292109-DB57-A447-BB27-160B6F367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5" y="1728455"/>
            <a:ext cx="4600575" cy="102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718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8.3: Cross-Validation Methods (4/10)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80070"/>
            <a:ext cx="8705850" cy="3467100"/>
          </a:xfrm>
        </p:spPr>
        <p:txBody>
          <a:bodyPr>
            <a:noAutofit/>
          </a:bodyPr>
          <a:lstStyle/>
          <a:p>
            <a:r>
              <a:rPr lang="en-US" sz="2400" b="0" dirty="0">
                <a:ea typeface="Cambria Math" panose="02040503050406030204" pitchFamily="18" charset="0"/>
              </a:rPr>
              <a:t>Example: Consider two models from the introductory case.</a:t>
            </a:r>
          </a:p>
          <a:p>
            <a:r>
              <a:rPr lang="en-US" sz="2400" dirty="0"/>
              <a:t>Model 1 used Size, Experience, Female, and Grad</a:t>
            </a:r>
          </a:p>
          <a:p>
            <a:r>
              <a:rPr lang="en-US" sz="2400" dirty="0"/>
              <a:t>Model 2 used Size, Experience, Female, and Grad, also includes the interactions between Female with Experience, Female with Grad, and Size with Experience. </a:t>
            </a:r>
          </a:p>
          <a:p>
            <a:r>
              <a:rPr lang="en-US" sz="2400" dirty="0"/>
              <a:t>Use the holdout method to compare the predictability of both models using the first 150 observations for training and the remaining 50 observations for validation.</a:t>
            </a:r>
            <a:r>
              <a:rPr lang="en-US" sz="2400" b="0" dirty="0">
                <a:ea typeface="Cambria Math" panose="020405030504060302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747373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8.1: Regression Models with Interaction Variables (1/18)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371600"/>
                <a:ext cx="8572500" cy="4724400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Recall the sample regression equation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  <a:endParaRPr lang="en-US" sz="2000" b="0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1600" dirty="0"/>
                  <a:t> measures the change in the predicted value of the response given in a unit increase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600" dirty="0"/>
                  <a:t> holding all other predictor variables constant.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1600" dirty="0"/>
                  <a:t> is the partial (or marginal) effect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1600" dirty="0"/>
                  <a:t> 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1600" dirty="0"/>
                  <a:t> (the partial derivative).</a:t>
                </a:r>
              </a:p>
              <a:p>
                <a:pPr lvl="1"/>
                <a:r>
                  <a:rPr lang="en-US" sz="1600" dirty="0"/>
                  <a:t>This partial effect does not depend on other predictor variables.</a:t>
                </a:r>
              </a:p>
              <a:p>
                <a:r>
                  <a:rPr lang="en-US" sz="2000" dirty="0"/>
                  <a:t>Sometimes, it is natural for the partial effect to depend on another predictor variable </a:t>
                </a:r>
              </a:p>
              <a:p>
                <a:r>
                  <a:rPr lang="en-US" sz="2000" dirty="0"/>
                  <a:t>For example, consider the price of a house.</a:t>
                </a:r>
              </a:p>
              <a:p>
                <a:pPr lvl="1"/>
                <a:r>
                  <a:rPr lang="en-US" sz="1600" dirty="0"/>
                  <a:t>It is commonly assumed that an additional bedroom results in the same increase in the house price regardless of the square footage.</a:t>
                </a:r>
              </a:p>
              <a:p>
                <a:pPr lvl="1"/>
                <a:r>
                  <a:rPr lang="en-US" sz="1600" dirty="0"/>
                  <a:t>This assumption may be unrealistic because, for larger houses, an additional bedroom often results in a higher increase in house prices</a:t>
                </a:r>
              </a:p>
              <a:p>
                <a:pPr lvl="1"/>
                <a:r>
                  <a:rPr lang="en-US" sz="1600" dirty="0"/>
                  <a:t>In other words, there is an interaction effect between the number of bedrooms and the square footage of the house.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371600"/>
                <a:ext cx="8572500" cy="4724400"/>
              </a:xfrm>
              <a:blipFill>
                <a:blip r:embed="rId3"/>
                <a:stretch>
                  <a:fillRect l="-592" t="-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0237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8.3: Cross-Validation Methods (5/10)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26923"/>
            <a:ext cx="8705850" cy="647700"/>
          </a:xfrm>
        </p:spPr>
        <p:txBody>
          <a:bodyPr>
            <a:noAutofit/>
          </a:bodyPr>
          <a:lstStyle/>
          <a:p>
            <a:r>
              <a:rPr lang="en-US" sz="2400" b="0" dirty="0">
                <a:ea typeface="Cambria Math" panose="02040503050406030204" pitchFamily="18" charset="0"/>
              </a:rPr>
              <a:t>Example continued</a:t>
            </a:r>
          </a:p>
          <a:p>
            <a:r>
              <a:rPr lang="en-US" sz="2400" b="0" dirty="0">
                <a:ea typeface="Cambria Math" panose="02040503050406030204" pitchFamily="18" charset="0"/>
              </a:rPr>
              <a:t>Estimation based on the training set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AF839C-53C9-3A42-B548-198B634D7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49" y="2057400"/>
            <a:ext cx="815150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539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8.3: Cross-Validation Methods (6/10)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705850" cy="647700"/>
          </a:xfrm>
        </p:spPr>
        <p:txBody>
          <a:bodyPr>
            <a:noAutofit/>
          </a:bodyPr>
          <a:lstStyle/>
          <a:p>
            <a:r>
              <a:rPr lang="en-US" sz="2400" b="0" dirty="0">
                <a:ea typeface="Cambria Math" panose="02040503050406030204" pitchFamily="18" charset="0"/>
              </a:rPr>
              <a:t>Example continued</a:t>
            </a:r>
          </a:p>
          <a:p>
            <a:r>
              <a:rPr lang="en-US" sz="2400" b="0" dirty="0">
                <a:ea typeface="Cambria Math" panose="02040503050406030204" pitchFamily="18" charset="0"/>
              </a:rPr>
              <a:t>Validation results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FE9771-8579-7547-A058-72EE3D195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79" y="2247900"/>
            <a:ext cx="8016491" cy="241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617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8.3: Cross-Validation Methods (7/10)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705850" cy="1447800"/>
          </a:xfrm>
        </p:spPr>
        <p:txBody>
          <a:bodyPr>
            <a:noAutofit/>
          </a:bodyPr>
          <a:lstStyle/>
          <a:p>
            <a:r>
              <a:rPr lang="en-US" sz="2400" dirty="0">
                <a:ea typeface="Cambria Math" panose="02040503050406030204" pitchFamily="18" charset="0"/>
              </a:rPr>
              <a:t>Example continued with R</a:t>
            </a:r>
          </a:p>
          <a:p>
            <a:r>
              <a:rPr lang="en-US" sz="2400" dirty="0"/>
              <a:t>Import the </a:t>
            </a:r>
            <a:r>
              <a:rPr lang="en-US" sz="2400" i="1" dirty="0" err="1"/>
              <a:t>Gender_Gap</a:t>
            </a:r>
            <a:r>
              <a:rPr lang="en-US" sz="2400" i="1" dirty="0"/>
              <a:t> </a:t>
            </a:r>
            <a:r>
              <a:rPr lang="en-US" sz="2400" dirty="0"/>
              <a:t>data file into a data frame and label it </a:t>
            </a:r>
            <a:r>
              <a:rPr lang="en-US" sz="2400" dirty="0" err="1"/>
              <a:t>myData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91A247-22A5-6349-84B9-2CF41A679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678512"/>
            <a:ext cx="5867400" cy="584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248796-1210-8740-BD11-1CEBDD5D5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228" y="3365398"/>
            <a:ext cx="8142546" cy="10571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F964C4-5D23-D84D-8B06-38E0045FF9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218" y="4422544"/>
            <a:ext cx="7129544" cy="72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672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8.3: Cross-Validation Methods (8/10)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028700"/>
                <a:ext cx="8705850" cy="5067300"/>
              </a:xfrm>
            </p:spPr>
            <p:txBody>
              <a:bodyPr>
                <a:noAutofit/>
              </a:bodyPr>
              <a:lstStyle/>
              <a:p>
                <a:r>
                  <a:rPr lang="en-US" sz="2000" b="0" dirty="0">
                    <a:ea typeface="Cambria Math" panose="02040503050406030204" pitchFamily="18" charset="0"/>
                  </a:rPr>
                  <a:t>The limitation to the previous approach is the experiment is only performed once.</a:t>
                </a:r>
              </a:p>
              <a:p>
                <a:pPr lvl="1"/>
                <a:r>
                  <a:rPr lang="en-US" sz="1600" dirty="0">
                    <a:ea typeface="Cambria Math" panose="02040503050406030204" pitchFamily="18" charset="0"/>
                  </a:rPr>
                  <a:t>One partition for training/validation</a:t>
                </a:r>
              </a:p>
              <a:p>
                <a:pPr lvl="1"/>
                <a:r>
                  <a:rPr lang="en-US" sz="1600" b="0" dirty="0">
                    <a:ea typeface="Cambria Math" panose="02040503050406030204" pitchFamily="18" charset="0"/>
                  </a:rPr>
                  <a:t>Model selection can be s</a:t>
                </a:r>
                <a:r>
                  <a:rPr lang="en-US" sz="1600" dirty="0">
                    <a:ea typeface="Cambria Math" panose="02040503050406030204" pitchFamily="18" charset="0"/>
                  </a:rPr>
                  <a:t>ensitive to how the data are partitioned</a:t>
                </a:r>
              </a:p>
              <a:p>
                <a:r>
                  <a:rPr lang="en-US" sz="2000" i="1" dirty="0">
                    <a:ea typeface="Cambria Math" panose="02040503050406030204" pitchFamily="18" charset="0"/>
                  </a:rPr>
                  <a:t>k</a:t>
                </a:r>
                <a:r>
                  <a:rPr lang="en-US" sz="2000" dirty="0">
                    <a:ea typeface="Cambria Math" panose="02040503050406030204" pitchFamily="18" charset="0"/>
                  </a:rPr>
                  <a:t>-fold cross-validation method partitions the sample data into </a:t>
                </a:r>
                <a:r>
                  <a:rPr lang="en-US" sz="2000" i="1" dirty="0">
                    <a:ea typeface="Cambria Math" panose="02040503050406030204" pitchFamily="18" charset="0"/>
                  </a:rPr>
                  <a:t>k</a:t>
                </a:r>
                <a:r>
                  <a:rPr lang="en-US" sz="2000" dirty="0">
                    <a:ea typeface="Cambria Math" panose="02040503050406030204" pitchFamily="18" charset="0"/>
                  </a:rPr>
                  <a:t> subsets</a:t>
                </a:r>
              </a:p>
              <a:p>
                <a:endParaRPr lang="en-US" sz="2200" dirty="0">
                  <a:ea typeface="Cambria Math" panose="02040503050406030204" pitchFamily="18" charset="0"/>
                </a:endParaRPr>
              </a:p>
              <a:p>
                <a:endParaRPr lang="en-US" sz="2200" dirty="0">
                  <a:ea typeface="Cambria Math" panose="02040503050406030204" pitchFamily="18" charset="0"/>
                </a:endParaRPr>
              </a:p>
              <a:p>
                <a:endParaRPr lang="en-US" sz="2200" dirty="0">
                  <a:ea typeface="Cambria Math" panose="02040503050406030204" pitchFamily="18" charset="0"/>
                </a:endParaRPr>
              </a:p>
              <a:p>
                <a:endParaRPr lang="en-US" sz="2200" dirty="0">
                  <a:ea typeface="Cambria Math" panose="02040503050406030204" pitchFamily="18" charset="0"/>
                </a:endParaRPr>
              </a:p>
              <a:p>
                <a:endParaRPr lang="en-US" sz="220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US" sz="1600" dirty="0">
                    <a:ea typeface="Cambria Math" panose="02040503050406030204" pitchFamily="18" charset="0"/>
                  </a:rPr>
                  <a:t>k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1600" dirty="0">
                    <a:ea typeface="Cambria Math" panose="02040503050406030204" pitchFamily="18" charset="0"/>
                  </a:rPr>
                  <a:t>1 sets are used for training, r</a:t>
                </a:r>
                <a:r>
                  <a:rPr lang="en-US" sz="1600" b="0" dirty="0">
                    <a:ea typeface="Cambria Math" panose="02040503050406030204" pitchFamily="18" charset="0"/>
                  </a:rPr>
                  <a:t>emaining set is used for validation</a:t>
                </a:r>
                <a:endParaRPr lang="en-US" sz="160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US" sz="1600" b="0" dirty="0">
                    <a:ea typeface="Cambria Math" panose="02040503050406030204" pitchFamily="18" charset="0"/>
                  </a:rPr>
                  <a:t>The greater </a:t>
                </a:r>
                <a:r>
                  <a:rPr lang="en-US" sz="1600" b="0" i="1" dirty="0">
                    <a:ea typeface="Cambria Math" panose="02040503050406030204" pitchFamily="18" charset="0"/>
                  </a:rPr>
                  <a:t>k</a:t>
                </a:r>
                <a:r>
                  <a:rPr lang="en-US" sz="1600" b="0" dirty="0">
                    <a:ea typeface="Cambria Math" panose="02040503050406030204" pitchFamily="18" charset="0"/>
                  </a:rPr>
                  <a:t> is, the more </a:t>
                </a:r>
                <a:r>
                  <a:rPr lang="en-US" sz="1600" dirty="0">
                    <a:ea typeface="Cambria Math" panose="02040503050406030204" pitchFamily="18" charset="0"/>
                  </a:rPr>
                  <a:t>reliable the result but more computationally costly</a:t>
                </a:r>
              </a:p>
              <a:p>
                <a:pPr lvl="1"/>
                <a:r>
                  <a:rPr lang="en-US" sz="1600" dirty="0">
                    <a:ea typeface="Cambria Math" panose="02040503050406030204" pitchFamily="18" charset="0"/>
                  </a:rPr>
                  <a:t>The average of the assessment measures is used to select the best model</a:t>
                </a:r>
              </a:p>
              <a:p>
                <a:pPr lvl="1"/>
                <a:r>
                  <a:rPr lang="en-US" sz="1600" dirty="0">
                    <a:ea typeface="Cambria Math" panose="02040503050406030204" pitchFamily="18" charset="0"/>
                  </a:rPr>
                  <a:t>Leave-one-out: k is the sample size (one observation for the validation set)</a:t>
                </a:r>
              </a:p>
              <a:p>
                <a:pPr marL="0" indent="0">
                  <a:buNone/>
                </a:pPr>
                <a:r>
                  <a:rPr lang="en-US" sz="2000" b="0" dirty="0">
                    <a:ea typeface="Cambria Math" panose="02040503050406030204" pitchFamily="18" charset="0"/>
                  </a:rPr>
                  <a:t>	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028700"/>
                <a:ext cx="8705850" cy="5067300"/>
              </a:xfrm>
              <a:blipFill>
                <a:blip r:embed="rId3"/>
                <a:stretch>
                  <a:fillRect l="-583" t="-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E119D0F-E68A-954F-9529-46BF52BB4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2667000"/>
            <a:ext cx="4650606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754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8.3: Cross-Validation Methods (9/10)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705850" cy="3467100"/>
          </a:xfrm>
        </p:spPr>
        <p:txBody>
          <a:bodyPr>
            <a:noAutofit/>
          </a:bodyPr>
          <a:lstStyle/>
          <a:p>
            <a:r>
              <a:rPr lang="en-US" sz="2400" b="0" dirty="0">
                <a:ea typeface="Cambria Math" panose="02040503050406030204" pitchFamily="18" charset="0"/>
              </a:rPr>
              <a:t>Example: </a:t>
            </a:r>
            <a:r>
              <a:rPr lang="en-US" sz="2400" dirty="0">
                <a:ea typeface="Cambria Math" panose="02040503050406030204" pitchFamily="18" charset="0"/>
              </a:rPr>
              <a:t>Consider two models from the introductory case.</a:t>
            </a:r>
            <a:endParaRPr lang="en-US" sz="2400" b="0" dirty="0">
              <a:ea typeface="Cambria Math" panose="02040503050406030204" pitchFamily="18" charset="0"/>
            </a:endParaRPr>
          </a:p>
          <a:p>
            <a:r>
              <a:rPr lang="en-US" sz="2400" dirty="0"/>
              <a:t>Model 1 used Size, Experience, Female, and Grad</a:t>
            </a:r>
          </a:p>
          <a:p>
            <a:r>
              <a:rPr lang="en-US" sz="2400" dirty="0"/>
              <a:t>Model 2 used Size, Experience, Female, and Grad, also includes the interactions between Female with Experience, Female with Grad, and Size with Experience. </a:t>
            </a:r>
          </a:p>
          <a:p>
            <a:r>
              <a:rPr lang="en-US" sz="2400" dirty="0"/>
              <a:t>Use the </a:t>
            </a:r>
            <a:r>
              <a:rPr lang="en-US" sz="2400" i="1" dirty="0"/>
              <a:t>k</a:t>
            </a:r>
            <a:r>
              <a:rPr lang="en-US" sz="2400" dirty="0"/>
              <a:t>-fold cross-validation method to compare the predictability of the models using </a:t>
            </a:r>
            <a:r>
              <a:rPr lang="en-US" sz="2400" i="1" dirty="0"/>
              <a:t>k </a:t>
            </a:r>
            <a:r>
              <a:rPr lang="en-US" sz="2400" dirty="0"/>
              <a:t>= 4. </a:t>
            </a:r>
          </a:p>
        </p:txBody>
      </p:sp>
    </p:spTree>
    <p:extLst>
      <p:ext uri="{BB962C8B-B14F-4D97-AF65-F5344CB8AC3E}">
        <p14:creationId xmlns:p14="http://schemas.microsoft.com/office/powerpoint/2010/main" val="2436367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solidFill>
                  <a:srgbClr val="1F4984"/>
                </a:solidFill>
              </a:rPr>
              <a:t>8.3: Cross-Validation Methods (10/10)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705850" cy="3467100"/>
          </a:xfrm>
        </p:spPr>
        <p:txBody>
          <a:bodyPr>
            <a:noAutofit/>
          </a:bodyPr>
          <a:lstStyle/>
          <a:p>
            <a:r>
              <a:rPr lang="en-US" sz="2400" b="0" dirty="0">
                <a:ea typeface="Cambria Math" panose="02040503050406030204" pitchFamily="18" charset="0"/>
              </a:rPr>
              <a:t>Example continued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6154A8-53ED-B34B-B6F8-A13F05552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93" y="1905000"/>
            <a:ext cx="855297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37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8.1: Regression Models with Interaction Variables </a:t>
            </a:r>
            <a:r>
              <a:rPr lang="en-US" sz="3600" dirty="0"/>
              <a:t>(2/18)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572500" cy="4724400"/>
          </a:xfrm>
        </p:spPr>
        <p:txBody>
          <a:bodyPr>
            <a:normAutofit/>
          </a:bodyPr>
          <a:lstStyle/>
          <a:p>
            <a:r>
              <a:rPr lang="en-US" sz="2400" dirty="0"/>
              <a:t>We capture these effects by incorporating interaction variables in the regression model. </a:t>
            </a:r>
          </a:p>
          <a:p>
            <a:r>
              <a:rPr lang="en-US" sz="2400" dirty="0"/>
              <a:t>Each interaction variable is a product of two interacting predictor variables. </a:t>
            </a:r>
          </a:p>
          <a:p>
            <a:r>
              <a:rPr lang="en-US" sz="2400" dirty="0"/>
              <a:t>The interaction effect in a regression model occurs when the partial effect of a predictor variable on the response depends on the value of another predictor variable.</a:t>
            </a:r>
          </a:p>
          <a:p>
            <a:r>
              <a:rPr lang="en-US" sz="2400" dirty="0"/>
              <a:t>Three types of interaction variables:</a:t>
            </a:r>
          </a:p>
          <a:p>
            <a:pPr lvl="1"/>
            <a:r>
              <a:rPr lang="en-US" sz="1800" dirty="0"/>
              <a:t>The interaction between two dummy variables</a:t>
            </a:r>
          </a:p>
          <a:p>
            <a:pPr lvl="1"/>
            <a:r>
              <a:rPr lang="en-US" sz="1800" dirty="0"/>
              <a:t>The interaction between a dummy variable and a numerical variable</a:t>
            </a:r>
          </a:p>
          <a:p>
            <a:pPr lvl="1"/>
            <a:r>
              <a:rPr lang="en-US" sz="1800" dirty="0"/>
              <a:t>The interaction between two numerical variables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766087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8.1: Regression Models with Interaction Variables </a:t>
            </a:r>
            <a:r>
              <a:rPr lang="en-US" sz="3600" dirty="0"/>
              <a:t>(3/18)</a:t>
            </a:r>
            <a:endParaRPr lang="en-US" sz="3600" dirty="0">
              <a:solidFill>
                <a:srgbClr val="1F498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5750" y="1371600"/>
                <a:ext cx="8572500" cy="4724400"/>
              </a:xfrm>
            </p:spPr>
            <p:txBody>
              <a:bodyPr>
                <a:normAutofit/>
              </a:bodyPr>
              <a:lstStyle/>
              <a:p>
                <a:r>
                  <a:rPr lang="en-US" sz="2200" dirty="0"/>
                  <a:t>Consider a regression model with two dummy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2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200" dirty="0"/>
                  <a:t>, and an interaction 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200" dirty="0"/>
                  <a:t>.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endParaRPr lang="en-US" sz="2200" dirty="0"/>
              </a:p>
              <a:p>
                <a:r>
                  <a:rPr lang="en-US" sz="2200" dirty="0"/>
                  <a:t>The estimated model is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2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200" dirty="0"/>
                  <a:t>.</a:t>
                </a:r>
              </a:p>
              <a:p>
                <a:r>
                  <a:rPr lang="en-US" sz="2200" dirty="0"/>
                  <a:t>The partial effect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200" dirty="0"/>
                  <a:t> 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2200" dirty="0"/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200" dirty="0"/>
                  <a:t>, this depends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200" b="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=0</m:t>
                    </m:r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1800" dirty="0"/>
                  <a:t>the partial effect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/>
                  <a:t> 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1800" dirty="0"/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8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800" dirty="0"/>
                  <a:t>: the partial effect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/>
                  <a:t> 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1800" dirty="0"/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1800" dirty="0"/>
              </a:p>
              <a:p>
                <a:r>
                  <a:rPr lang="en-US" sz="2200" dirty="0"/>
                  <a:t>The partial effect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200" dirty="0"/>
                  <a:t> 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2200" dirty="0"/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200" dirty="0"/>
                  <a:t>, this depends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2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800" dirty="0"/>
                  <a:t>: the partial effect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dirty="0"/>
                  <a:t> 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1800" dirty="0"/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8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800" dirty="0"/>
                  <a:t>: the partial effect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dirty="0"/>
                  <a:t> 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1800" dirty="0"/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1800" dirty="0"/>
              </a:p>
              <a:p>
                <a:r>
                  <a:rPr lang="en-US" sz="2200" dirty="0"/>
                  <a:t>Tests of significance can be conducted on the interaction variables. </a:t>
                </a:r>
              </a:p>
              <a:p>
                <a:endParaRPr lang="en-US" sz="2200" dirty="0"/>
              </a:p>
              <a:p>
                <a:pPr lvl="1"/>
                <a:endParaRPr lang="en-US" sz="1400" dirty="0"/>
              </a:p>
              <a:p>
                <a:pPr marL="0" indent="0">
                  <a:buNone/>
                </a:pPr>
                <a:endParaRPr lang="en-US" sz="1800" dirty="0"/>
              </a:p>
              <a:p>
                <a:endParaRPr lang="en-US" sz="2600" dirty="0"/>
              </a:p>
              <a:p>
                <a:endParaRPr lang="en-US" sz="3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5750" y="1371600"/>
                <a:ext cx="8572500" cy="4724400"/>
              </a:xfrm>
              <a:blipFill>
                <a:blip r:embed="rId3"/>
                <a:stretch>
                  <a:fillRect l="-888" t="-1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9724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8.1: Regression Models with Interaction Variables </a:t>
            </a:r>
            <a:r>
              <a:rPr lang="en-US" sz="3600" dirty="0"/>
              <a:t>(4/18)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295400"/>
            <a:ext cx="8572500" cy="4800600"/>
          </a:xfrm>
        </p:spPr>
        <p:txBody>
          <a:bodyPr>
            <a:noAutofit/>
          </a:bodyPr>
          <a:lstStyle/>
          <a:p>
            <a:r>
              <a:rPr lang="en-US" sz="1600" dirty="0"/>
              <a:t>Example: Data were collected on the starting salary of business graduates (Salary in $1,000s) along with their cumulative GPA, whether they have an MIS concentration (MIS = 1 if yes, 0 otherwise), and whether they have a statistics minor (Statistics = 1 if yes, 0 otherwise). 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pPr marL="514350" indent="-514350">
              <a:buFont typeface="+mj-lt"/>
              <a:buAutoNum type="alphaLcPeriod"/>
            </a:pPr>
            <a:r>
              <a:rPr lang="en-US" sz="1600" dirty="0"/>
              <a:t>Estimate and interpret the effect of GPA, MIS, and Statistics on Salary. Predict the salary of a business graduate with and without a MIS concentration and a statistics minor. Use a GPA of 3.5 for making predictions. </a:t>
            </a:r>
          </a:p>
          <a:p>
            <a:pPr marL="514350" indent="-514350">
              <a:buFont typeface="+mj-lt"/>
              <a:buAutoNum type="alphaLcPeriod"/>
            </a:pPr>
            <a:r>
              <a:rPr lang="en-US" sz="1600" dirty="0"/>
              <a:t>Extend the model from part a to include the interaction between MIS and Statistics. Predict the salary of a business graduate with and without a MIS concentration and a statistics minor. Use a GPA of 3.5 for making predictions.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CB5C89-77EC-1642-8CD8-EA142FEF8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286000"/>
            <a:ext cx="4267200" cy="161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60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84"/>
                </a:solidFill>
              </a:rPr>
              <a:t>8.1: Regression Models with Interaction Variables </a:t>
            </a:r>
            <a:r>
              <a:rPr lang="en-US" sz="3600" dirty="0"/>
              <a:t>(5/18)</a:t>
            </a:r>
            <a:endParaRPr lang="en-US" sz="3600" dirty="0">
              <a:solidFill>
                <a:srgbClr val="1F498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295400"/>
            <a:ext cx="8572500" cy="4800600"/>
          </a:xfrm>
        </p:spPr>
        <p:txBody>
          <a:bodyPr>
            <a:noAutofit/>
          </a:bodyPr>
          <a:lstStyle/>
          <a:p>
            <a:r>
              <a:rPr lang="en-US" sz="1600" dirty="0"/>
              <a:t>Example continued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2F6115-2CEE-5E42-9769-9442415F5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600200"/>
            <a:ext cx="5892800" cy="432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27713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 Design</Template>
  <TotalTime>11159</TotalTime>
  <Words>4265</Words>
  <Application>Microsoft Office PowerPoint</Application>
  <PresentationFormat>On-screen Show (4:3)</PresentationFormat>
  <Paragraphs>452</Paragraphs>
  <Slides>55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Arial</vt:lpstr>
      <vt:lpstr>Book Antiqua</vt:lpstr>
      <vt:lpstr>Calibri</vt:lpstr>
      <vt:lpstr>Cambria Math</vt:lpstr>
      <vt:lpstr>Helvetica</vt:lpstr>
      <vt:lpstr>Times New Roman</vt:lpstr>
      <vt:lpstr>Wingdings</vt:lpstr>
      <vt:lpstr>Master Design</vt:lpstr>
      <vt:lpstr>PowerPoint Presentation</vt:lpstr>
      <vt:lpstr>Chapter 8 Learning Objectives (LOs)</vt:lpstr>
      <vt:lpstr>Introductory Case: Gender Gap in Manager Salaries (1/2)</vt:lpstr>
      <vt:lpstr>Introductory Case: Gender Gap in Manager Salaries (2/2)</vt:lpstr>
      <vt:lpstr>8.1: Regression Models with Interaction Variables (1/18)</vt:lpstr>
      <vt:lpstr>8.1: Regression Models with Interaction Variables (2/18)</vt:lpstr>
      <vt:lpstr>8.1: Regression Models with Interaction Variables (3/18)</vt:lpstr>
      <vt:lpstr>8.1: Regression Models with Interaction Variables (4/18)</vt:lpstr>
      <vt:lpstr>8.1: Regression Models with Interaction Variables (5/18)</vt:lpstr>
      <vt:lpstr>8.1: Regression Models with Interaction Variables (6/18)</vt:lpstr>
      <vt:lpstr>8.1: Regression Models with Interaction Variables (7/18)</vt:lpstr>
      <vt:lpstr>8.1: Regression Models with Interaction Variables (8/18)</vt:lpstr>
      <vt:lpstr>8.1: Regression Models with Interaction Variables (9/18)</vt:lpstr>
      <vt:lpstr>8.1: Regression Models with Interaction Variables (10/18)</vt:lpstr>
      <vt:lpstr>8.1: Regression Models with Interaction Variables (11/18)</vt:lpstr>
      <vt:lpstr>8.1: Regression Models with Interaction Variables (12/18)</vt:lpstr>
      <vt:lpstr>8.1: Regression Models with Interaction Variables (13/18)</vt:lpstr>
      <vt:lpstr>8.1: Regression Models with Interaction Variables (14/18)</vt:lpstr>
      <vt:lpstr>8.1: Regression Models with Interaction Variables (15/18)</vt:lpstr>
      <vt:lpstr>8.1: Regression Models with Interaction Variables (16/18)</vt:lpstr>
      <vt:lpstr>8.1: Regression Models with Interaction Variables (17/18)</vt:lpstr>
      <vt:lpstr>8.1: Regression Models with Interaction Variables (18/18)</vt:lpstr>
      <vt:lpstr>8.2: Regression Models for Nonlinear Relationships (1/23)</vt:lpstr>
      <vt:lpstr>8.2: Regression Models for Nonlinear Relationships (2/23)</vt:lpstr>
      <vt:lpstr>8.2: Regression Models for Nonlinear Relationships (3/23)</vt:lpstr>
      <vt:lpstr>8.2: Regression Models for Nonlinear Relationships (4/23)</vt:lpstr>
      <vt:lpstr>8.2: Regression Models for Nonlinear Relationships (5/23)</vt:lpstr>
      <vt:lpstr>8.2: Regression Models for Nonlinear Relationships (6/23)</vt:lpstr>
      <vt:lpstr>8.2: Regression Models for Nonlinear Relationships (7/23)</vt:lpstr>
      <vt:lpstr>8.2: Regression Models for Nonlinear Relationships (8/23)</vt:lpstr>
      <vt:lpstr>8.2: Regression Models for Nonlinear Relationships (9/23)</vt:lpstr>
      <vt:lpstr>8.2: Regression Models for Nonlinear Relationships (10/23)</vt:lpstr>
      <vt:lpstr>8.2: Regression Models for Nonlinear Relationships (11/23)</vt:lpstr>
      <vt:lpstr>8.2: Regression Models for Nonlinear Relationships (12/23)</vt:lpstr>
      <vt:lpstr>8.2: Regression Models for Nonlinear Relationships (13/23)</vt:lpstr>
      <vt:lpstr>8.2: Regression Models for Nonlinear Relationships (14/23)</vt:lpstr>
      <vt:lpstr>8.2: Regression Models for Nonlinear Relationships (15/23)</vt:lpstr>
      <vt:lpstr>8.2: Regression Models for Nonlinear Relationships (16/23)</vt:lpstr>
      <vt:lpstr>8.2: Regression Models for Nonlinear Relationships (17/23)</vt:lpstr>
      <vt:lpstr>8.2: Regression Models for Nonlinear Relationships (18/23)</vt:lpstr>
      <vt:lpstr>8.2: Regression Models for Nonlinear Relationships (19/23)</vt:lpstr>
      <vt:lpstr>8.2: Regression Models for Nonlinear Relationships (20/23)</vt:lpstr>
      <vt:lpstr>8.2: Regression Models for Nonlinear Relationships (21/23)</vt:lpstr>
      <vt:lpstr>8.2: Regression Models for Nonlinear Relationships (22/23)</vt:lpstr>
      <vt:lpstr>8.2: Regression Models for Nonlinear Relationships (23/23)</vt:lpstr>
      <vt:lpstr>8.3: Cross-Validation Methods (1/10)</vt:lpstr>
      <vt:lpstr>8.3: Cross-Validation Methods (2/10)</vt:lpstr>
      <vt:lpstr>8.3: Cross-Validation Methods (3/10)</vt:lpstr>
      <vt:lpstr>8.3: Cross-Validation Methods (4/10)</vt:lpstr>
      <vt:lpstr>8.3: Cross-Validation Methods (5/10)</vt:lpstr>
      <vt:lpstr>8.3: Cross-Validation Methods (6/10)</vt:lpstr>
      <vt:lpstr>8.3: Cross-Validation Methods (7/10)</vt:lpstr>
      <vt:lpstr>8.3: Cross-Validation Methods (8/10)</vt:lpstr>
      <vt:lpstr>8.3: Cross-Validation Methods (9/10)</vt:lpstr>
      <vt:lpstr>8.3: Cross-Validation Methods (10/10)</vt:lpstr>
    </vt:vector>
  </TitlesOfParts>
  <Company>The McGraw-Hill Companies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wanda_zeman</dc:creator>
  <cp:lastModifiedBy>Amudha B</cp:lastModifiedBy>
  <cp:revision>567</cp:revision>
  <dcterms:created xsi:type="dcterms:W3CDTF">2011-08-11T13:30:00Z</dcterms:created>
  <dcterms:modified xsi:type="dcterms:W3CDTF">2022-04-11T08:59:31Z</dcterms:modified>
</cp:coreProperties>
</file>