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2" r:id="rId1"/>
  </p:sldMasterIdLst>
  <p:notesMasterIdLst>
    <p:notesMasterId r:id="rId44"/>
  </p:notesMasterIdLst>
  <p:sldIdLst>
    <p:sldId id="256" r:id="rId2"/>
    <p:sldId id="257" r:id="rId3"/>
    <p:sldId id="297" r:id="rId4"/>
    <p:sldId id="353" r:id="rId5"/>
    <p:sldId id="329" r:id="rId6"/>
    <p:sldId id="354" r:id="rId7"/>
    <p:sldId id="331" r:id="rId8"/>
    <p:sldId id="332" r:id="rId9"/>
    <p:sldId id="355" r:id="rId10"/>
    <p:sldId id="356" r:id="rId11"/>
    <p:sldId id="357" r:id="rId12"/>
    <p:sldId id="334" r:id="rId13"/>
    <p:sldId id="358" r:id="rId14"/>
    <p:sldId id="360" r:id="rId15"/>
    <p:sldId id="361" r:id="rId16"/>
    <p:sldId id="337" r:id="rId17"/>
    <p:sldId id="364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62" r:id="rId26"/>
    <p:sldId id="373" r:id="rId27"/>
    <p:sldId id="374" r:id="rId28"/>
    <p:sldId id="375" r:id="rId29"/>
    <p:sldId id="338" r:id="rId30"/>
    <p:sldId id="377" r:id="rId31"/>
    <p:sldId id="379" r:id="rId32"/>
    <p:sldId id="380" r:id="rId33"/>
    <p:sldId id="381" r:id="rId34"/>
    <p:sldId id="382" r:id="rId35"/>
    <p:sldId id="383" r:id="rId36"/>
    <p:sldId id="384" r:id="rId37"/>
    <p:sldId id="385" r:id="rId38"/>
    <p:sldId id="386" r:id="rId39"/>
    <p:sldId id="387" r:id="rId40"/>
    <p:sldId id="388" r:id="rId41"/>
    <p:sldId id="389" r:id="rId42"/>
    <p:sldId id="390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z Moliski" initials="" lastIdx="3" clrIdx="0"/>
  <p:cmAuthor id="1" name="Ji Kim" initials="JK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9E"/>
    <a:srgbClr val="CADB34"/>
    <a:srgbClr val="1F4984"/>
    <a:srgbClr val="000000"/>
    <a:srgbClr val="B1063A"/>
    <a:srgbClr val="CA0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49" autoAdjust="0"/>
    <p:restoredTop sz="95455" autoAdjust="0"/>
  </p:normalViewPr>
  <p:slideViewPr>
    <p:cSldViewPr>
      <p:cViewPr varScale="1">
        <p:scale>
          <a:sx n="65" d="100"/>
          <a:sy n="65" d="100"/>
        </p:scale>
        <p:origin x="186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6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B47D05F-F09C-49A3-9825-49CA7FD0CA49}" type="datetimeFigureOut">
              <a:rPr lang="en-US"/>
              <a:pPr>
                <a:defRPr/>
              </a:pPr>
              <a:t>4/11/2022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CD38493-F6B3-4E5E-AA92-B81C23604A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21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00D92A-AE8E-4D08-9087-DEE5B1482857}" type="slidenum">
              <a:rPr lang="en-US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75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59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58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77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555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30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630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44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03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276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080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FB282B-5D9A-4E55-A561-D9014B8F1BB0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098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78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4146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84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7038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3476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24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546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129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0169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79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626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069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086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7788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430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0108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643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9253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8350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529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245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9238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9305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1693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884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6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528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248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736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8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19400" y="457200"/>
            <a:ext cx="62484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5000" dirty="0">
                <a:solidFill>
                  <a:srgbClr val="009C9E"/>
                </a:solidFill>
                <a:latin typeface="Book Antiqua" panose="02040602050305030304" pitchFamily="18" charset="0"/>
              </a:rPr>
              <a:t>5</a:t>
            </a:r>
            <a:br>
              <a:rPr lang="en-US" sz="14500" dirty="0">
                <a:latin typeface="Book Antiqua" panose="02040602050305030304" pitchFamily="18" charset="0"/>
              </a:rPr>
            </a:br>
            <a:r>
              <a:rPr lang="en-US" sz="8300" dirty="0">
                <a:latin typeface="Book Antiqua" panose="02040602050305030304" pitchFamily="18" charset="0"/>
              </a:rPr>
              <a:t>Discrete Probability Distributions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124200" y="3886200"/>
            <a:ext cx="6019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rgbClr val="1F4984"/>
                </a:solidFill>
                <a:latin typeface="Helvetica" pitchFamily="34" charset="0"/>
              </a:rPr>
              <a:t>Business Statistics: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rgbClr val="1F4984"/>
                </a:solidFill>
                <a:latin typeface="Helvetica" pitchFamily="34" charset="0"/>
              </a:rPr>
              <a:t>Communicating with Numbers, 3e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dirty="0">
              <a:latin typeface="Helvetica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dirty="0">
                <a:latin typeface="Helvetica" pitchFamily="34" charset="0"/>
              </a:rPr>
              <a:t>By Sanjiv Jaggia and Alison Kelly</a:t>
            </a:r>
          </a:p>
        </p:txBody>
      </p:sp>
      <p:sp>
        <p:nvSpPr>
          <p:cNvPr id="9" name="Rectangle 8"/>
          <p:cNvSpPr/>
          <p:nvPr/>
        </p:nvSpPr>
        <p:spPr>
          <a:xfrm>
            <a:off x="-2310" y="0"/>
            <a:ext cx="2745509" cy="6858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E9F7F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3375" y="-5057775"/>
            <a:ext cx="404860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914400"/>
            <a:ext cx="269907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4114800" y="3429000"/>
            <a:ext cx="3657600" cy="0"/>
          </a:xfrm>
          <a:prstGeom prst="line">
            <a:avLst/>
          </a:prstGeom>
          <a:ln>
            <a:solidFill>
              <a:srgbClr val="00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6200" y="6594475"/>
            <a:ext cx="1752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 i="1" dirty="0">
                <a:latin typeface="Book Antiqua" panose="02040602050305030304" pitchFamily="18" charset="0"/>
                <a:ea typeface="ＭＳ Ｐゴシック"/>
                <a:cs typeface="ＭＳ Ｐゴシック"/>
              </a:rPr>
              <a:t>McGraw-Hill/Irwin</a:t>
            </a:r>
          </a:p>
        </p:txBody>
      </p:sp>
    </p:spTree>
    <p:extLst>
      <p:ext uri="{BB962C8B-B14F-4D97-AF65-F5344CB8AC3E}">
        <p14:creationId xmlns:p14="http://schemas.microsoft.com/office/powerpoint/2010/main" val="4015702907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9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114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2743200" y="622929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0" i="0" kern="1200" dirty="0">
                <a:solidFill>
                  <a:schemeClr val="tx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1000" b="0" baseline="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en-US" dirty="0"/>
              <a:t>Statistics and Data</a:t>
            </a:r>
          </a:p>
        </p:txBody>
      </p:sp>
      <p:sp>
        <p:nvSpPr>
          <p:cNvPr id="12" name="Rectangle 21"/>
          <p:cNvSpPr>
            <a:spLocks noChangeArrowheads="1"/>
          </p:cNvSpPr>
          <p:nvPr userDrawn="1"/>
        </p:nvSpPr>
        <p:spPr bwMode="auto">
          <a:xfrm>
            <a:off x="6934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latin typeface="Helvetica"/>
                <a:cs typeface="Helvetica"/>
              </a:rPr>
              <a:t>9-</a:t>
            </a:r>
            <a:fld id="{3B23F10E-B9DB-4030-83AA-1C45FF54A19F}" type="slidenum">
              <a:rPr lang="en-US" sz="1000" smtClean="0">
                <a:latin typeface="Helvetica"/>
                <a:cs typeface="Helvetica"/>
              </a:rPr>
              <a:pPr algn="r">
                <a:defRPr/>
              </a:pPr>
              <a:t>‹#›</a:t>
            </a:fld>
            <a:endParaRPr lang="en-US" sz="1000" dirty="0">
              <a:latin typeface="Helvetica"/>
              <a:cs typeface="Helvetic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rgbClr val="1F498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229100" y="1866900"/>
            <a:ext cx="685800" cy="9144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ANALYTICS, 2e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Kelly, Lertwachara, Chen </a:t>
            </a:r>
          </a:p>
          <a:p>
            <a:pPr algn="ctr"/>
            <a:endParaRPr lang="en-US" sz="900" b="1" i="0" kern="1200" dirty="0">
              <a:solidFill>
                <a:schemeClr val="bg1"/>
              </a:solidFill>
              <a:latin typeface="Book Antiqua" panose="02040602050305030304" pitchFamily="18" charset="0"/>
              <a:ea typeface="ＭＳ Ｐゴシック"/>
              <a:cs typeface="ＭＳ Ｐゴシック"/>
            </a:endParaRPr>
          </a:p>
          <a:p>
            <a:pPr algn="ctr"/>
            <a:r>
              <a:rPr lang="en-IN" sz="900" b="0" i="0" kern="1200" dirty="0">
                <a:solidFill>
                  <a:schemeClr val="bg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900" b="0" baseline="0" dirty="0">
                <a:solidFill>
                  <a:schemeClr val="bg1"/>
                </a:solidFill>
                <a:latin typeface="Helvetica"/>
                <a:cs typeface="Helvetica"/>
              </a:rPr>
              <a:t>       </a:t>
            </a:r>
            <a:endParaRPr lang="en-US" sz="900" b="0" i="1" dirty="0">
              <a:solidFill>
                <a:srgbClr val="E9F7FE"/>
              </a:solidFill>
              <a:latin typeface="Helvetica"/>
              <a:cs typeface="Helvetica"/>
            </a:endParaRPr>
          </a:p>
        </p:txBody>
      </p:sp>
      <p:sp>
        <p:nvSpPr>
          <p:cNvPr id="6" name="Rectangle 21"/>
          <p:cNvSpPr>
            <a:spLocks noChangeArrowheads="1"/>
          </p:cNvSpPr>
          <p:nvPr userDrawn="1"/>
        </p:nvSpPr>
        <p:spPr bwMode="auto">
          <a:xfrm>
            <a:off x="7734300" y="59436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solidFill>
                  <a:srgbClr val="FFFFFF"/>
                </a:solidFill>
                <a:latin typeface="Times New Roman" pitchFamily="18" charset="0"/>
              </a:rPr>
              <a:t>9-</a:t>
            </a:r>
            <a:fld id="{3B23F10E-B9DB-4030-83AA-1C45FF54A19F}" type="slidenum">
              <a:rPr lang="en-US" sz="1000" smtClean="0">
                <a:solidFill>
                  <a:srgbClr val="FFFFFF"/>
                </a:solidFill>
                <a:latin typeface="Times New Roman" pitchFamily="18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1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8229600" cy="1362075"/>
          </a:xfrm>
        </p:spPr>
        <p:txBody>
          <a:bodyPr anchor="t"/>
          <a:lstStyle>
            <a:lvl1pPr algn="l">
              <a:defRPr sz="4000" b="1" cap="all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8229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57200" y="5867399"/>
            <a:ext cx="82296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2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8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18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 sz="16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18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 sz="16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31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70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7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Helvetica" pitchFamily="34" charset="0"/>
              </a:defRPr>
            </a:lvl1pPr>
            <a:lvl2pPr>
              <a:defRPr sz="2800">
                <a:latin typeface="Helvetica" pitchFamily="34" charset="0"/>
              </a:defRPr>
            </a:lvl2pPr>
            <a:lvl3pPr>
              <a:defRPr sz="2400">
                <a:latin typeface="Helvetica" pitchFamily="34" charset="0"/>
              </a:defRPr>
            </a:lvl3pPr>
            <a:lvl4pPr>
              <a:defRPr sz="2000">
                <a:latin typeface="Helvetica" pitchFamily="34" charset="0"/>
              </a:defRPr>
            </a:lvl4pPr>
            <a:lvl5pPr>
              <a:defRPr sz="20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2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99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2743200" y="622929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0" i="0" kern="1200" dirty="0">
                <a:solidFill>
                  <a:schemeClr val="tx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1000" b="0" baseline="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dirty="0"/>
              <a:t>Statistics and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4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dirty="0"/>
              <a:t>1-</a:t>
            </a:r>
            <a:fld id="{52A43C86-E5ED-47BE-8B4E-11822D62BAD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Rectangle 21"/>
          <p:cNvSpPr>
            <a:spLocks noChangeArrowheads="1"/>
          </p:cNvSpPr>
          <p:nvPr userDrawn="1"/>
        </p:nvSpPr>
        <p:spPr bwMode="auto">
          <a:xfrm>
            <a:off x="6934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latin typeface="Helvetica"/>
                <a:cs typeface="Helvetica"/>
              </a:rPr>
              <a:t>7-</a:t>
            </a:r>
            <a:fld id="{3B23F10E-B9DB-4030-83AA-1C45FF54A19F}" type="slidenum">
              <a:rPr lang="en-US" sz="1000" smtClean="0">
                <a:latin typeface="Helvetica"/>
                <a:cs typeface="Helvetica"/>
              </a:rPr>
              <a:pPr algn="r">
                <a:defRPr/>
              </a:pPr>
              <a:t>‹#›</a:t>
            </a:fld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72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7BD3F2FC-F329-4FBB-9115-628BF09552A4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43200" y="457201"/>
            <a:ext cx="62484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500" dirty="0">
                <a:latin typeface="Book Antiqua" panose="02040602050305030304" pitchFamily="18" charset="0"/>
              </a:rPr>
              <a:t>9</a:t>
            </a:r>
            <a:br>
              <a:rPr lang="en-US" sz="14500" dirty="0">
                <a:latin typeface="Book Antiqua" panose="02040602050305030304" pitchFamily="18" charset="0"/>
              </a:rPr>
            </a:br>
            <a:r>
              <a:rPr lang="en-US" sz="9800" dirty="0">
                <a:latin typeface="Book Antiqua" panose="02040602050305030304" pitchFamily="18" charset="0"/>
              </a:rPr>
              <a:t>Logistic Regression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743200" y="3893127"/>
            <a:ext cx="6324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>
                <a:solidFill>
                  <a:srgbClr val="1F4984"/>
                </a:solidFill>
                <a:latin typeface="Helvetica" pitchFamily="34" charset="0"/>
              </a:rPr>
              <a:t>Business </a:t>
            </a:r>
            <a:r>
              <a:rPr lang="en-US" sz="2800" dirty="0">
                <a:solidFill>
                  <a:srgbClr val="1F4984"/>
                </a:solidFill>
                <a:latin typeface="Helvetica" pitchFamily="34" charset="0"/>
              </a:rPr>
              <a:t>Analytics, 2e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dirty="0">
              <a:latin typeface="Helvetica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latin typeface="Helvetica" pitchFamily="34" charset="0"/>
              </a:rPr>
              <a:t>By Sanjiv Jaggia, Alison Kelly, Kevin Lertwachara, and Leida Chen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E9F7F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14800" y="3429000"/>
            <a:ext cx="3657600" cy="0"/>
          </a:xfrm>
          <a:prstGeom prst="line">
            <a:avLst/>
          </a:prstGeom>
          <a:ln>
            <a:solidFill>
              <a:srgbClr val="00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F71231B-D37F-DF45-B9A9-F7F501E5C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259080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9</a:t>
            </a:r>
            <a:r>
              <a:rPr lang="en-US" sz="3600" dirty="0">
                <a:solidFill>
                  <a:srgbClr val="1F4984"/>
                </a:solidFill>
              </a:rPr>
              <a:t>.1: The Linear Probability and the Logistic Regression Models </a:t>
            </a:r>
            <a:r>
              <a:rPr lang="en-US" sz="3600" dirty="0"/>
              <a:t>(6/11)</a:t>
            </a:r>
            <a:endParaRPr lang="en-US" sz="3600" dirty="0">
              <a:solidFill>
                <a:srgbClr val="1F498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5CA7E8-4278-7445-8F31-B77394AE8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447800"/>
            <a:ext cx="6629400" cy="420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09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9</a:t>
            </a:r>
            <a:r>
              <a:rPr lang="en-US" sz="3600" dirty="0">
                <a:solidFill>
                  <a:srgbClr val="1F4984"/>
                </a:solidFill>
              </a:rPr>
              <a:t>.1: The Linear Probability and the Logistic Regression Models </a:t>
            </a:r>
            <a:r>
              <a:rPr lang="en-US" sz="3600" dirty="0"/>
              <a:t>(7/11)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075" y="1371600"/>
                <a:ext cx="8705850" cy="4953000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/>
                  <a:t>Using MLE, the predicted probabilities are given by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20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+…+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+…+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200" dirty="0"/>
                  <a:t>.</a:t>
                </a:r>
              </a:p>
              <a:p>
                <a:r>
                  <a:rPr lang="en-US" sz="2200" dirty="0"/>
                  <a:t>Interpreting the coefficients of a logistic model is different than a LMP (linear regression model).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For any change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, the predicted probability increases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800" dirty="0"/>
              </a:p>
              <a:p>
                <a:r>
                  <a:rPr lang="en-US" sz="2200" dirty="0"/>
                  <a:t>In a logistic model, the exact impact would not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/>
                  <a:t>.</a:t>
                </a:r>
              </a:p>
              <a:p>
                <a:r>
                  <a:rPr lang="en-US" sz="2200" dirty="0"/>
                  <a:t>Furthermore, the impact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/>
                  <a:t> is not the same for any change in the predictor variable.</a:t>
                </a:r>
              </a:p>
              <a:p>
                <a:r>
                  <a:rPr lang="en-US" sz="2200" dirty="0"/>
                  <a:t>Predictor variables have positive or negative impacts.</a:t>
                </a:r>
              </a:p>
              <a:p>
                <a:r>
                  <a:rPr lang="en-US" sz="2200" dirty="0"/>
                  <a:t>Examine the impacts of different changes in the predictor variable.</a:t>
                </a:r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075" y="1371600"/>
                <a:ext cx="8705850" cy="4953000"/>
              </a:xfrm>
              <a:blipFill>
                <a:blip r:embed="rId3"/>
                <a:stretch>
                  <a:fillRect l="-875" t="-1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6223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9.1: Linear Probability and Logistic Regression Models </a:t>
            </a:r>
            <a:r>
              <a:rPr lang="en-US" sz="3600" dirty="0"/>
              <a:t>(8/11)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075" y="1485900"/>
                <a:ext cx="8705850" cy="4381500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/>
                  <a:t>Example: Revisit the loan approval example.</a:t>
                </a:r>
              </a:p>
              <a:p>
                <a:pPr marL="0" indent="0">
                  <a:buNone/>
                </a:pPr>
                <a:endParaRPr lang="en-US" sz="2200" dirty="0"/>
              </a:p>
              <a:p>
                <a:endParaRPr lang="en-US" sz="2200" dirty="0"/>
              </a:p>
              <a:p>
                <a:endParaRPr lang="en-US" sz="2200" dirty="0"/>
              </a:p>
              <a:p>
                <a:endParaRPr lang="en-US" sz="2200" dirty="0"/>
              </a:p>
              <a:p>
                <a:endParaRPr lang="en-US" sz="2200" dirty="0"/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200" dirty="0"/>
                  <a:t>Estimate and interpret the logistic regression model for the loan approval outcome based on the applicant’s percentage of down payment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/>
                  <a:t> and the income-to-loan 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. 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200" dirty="0"/>
                  <a:t>For an applicant with a 30% income-to-loan ratio, predict loan approval probabilities with down payments of 20% and 30%. 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075" y="1485900"/>
                <a:ext cx="8705850" cy="4381500"/>
              </a:xfrm>
              <a:blipFill>
                <a:blip r:embed="rId3"/>
                <a:stretch>
                  <a:fillRect l="-875" t="-1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1693306-AF61-EF41-92B5-1950F97EA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133600"/>
            <a:ext cx="3276600" cy="15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67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9.1: Linear Probability and Logistic Regression Models </a:t>
            </a:r>
            <a:r>
              <a:rPr lang="en-US" sz="3600" dirty="0"/>
              <a:t>(9/11)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075" y="1485900"/>
                <a:ext cx="8705850" cy="4381500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Example continued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000" dirty="0"/>
                  <a:t>Estimate and interpret the logistic regression model for the loan approval outcome based on the applicant’s percentage of down payment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the income-to-loan 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 </a:t>
                </a:r>
              </a:p>
              <a:p>
                <a:pPr marL="457200" indent="-457200">
                  <a:buFont typeface="+mj-lt"/>
                  <a:buAutoNum type="alphaL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000" dirty="0"/>
                  <a:t>For an applicant with a 30% income-to-loan ratio, predict loan approval probabilities with down payments of 20% and 30%. 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=20,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lang="en-US" sz="1600" dirty="0">
                    <a:latin typeface="+mn-lt"/>
                  </a:rPr>
                  <a:t>:</a:t>
                </a:r>
                <a:r>
                  <a:rPr lang="en-US" sz="160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⁡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−9.3671+0.1349∗20+0.1782∗30</m:t>
                            </m:r>
                          </m:e>
                        </m:d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⁡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−9.3671+0.1349∗20+0.1782∗30</m:t>
                            </m:r>
                          </m:e>
                        </m:d>
                      </m:den>
                    </m:f>
                    <m:r>
                      <a:rPr lang="en-US" sz="1600" i="1">
                        <a:latin typeface="Cambria Math" panose="02040503050406030204" pitchFamily="18" charset="0"/>
                      </a:rPr>
                      <m:t>=0.2103</m:t>
                    </m:r>
                  </m:oMath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0, 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lang="en-US" sz="1600" dirty="0"/>
                  <a:t>:</a:t>
                </a:r>
                <a:r>
                  <a:rPr lang="en-US" sz="160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0.5065</m:t>
                    </m:r>
                  </m:oMath>
                </a14:m>
                <a:endParaRPr lang="en-US" sz="1600" dirty="0"/>
              </a:p>
              <a:p>
                <a:pPr marL="457200" indent="-457200">
                  <a:buFont typeface="+mj-lt"/>
                  <a:buAutoNum type="alphaLcPeriod"/>
                </a:pPr>
                <a:endParaRPr lang="en-US" sz="18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075" y="1485900"/>
                <a:ext cx="8705850" cy="4381500"/>
              </a:xfrm>
              <a:blipFill>
                <a:blip r:embed="rId3"/>
                <a:stretch>
                  <a:fillRect l="-583" t="-867" r="-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8B7DA59-7305-EF4F-88A5-5FF4A674D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971800"/>
            <a:ext cx="6019800" cy="107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12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9.1: Linear Probability and Logistic Regression Models </a:t>
            </a:r>
            <a:r>
              <a:rPr lang="en-US" sz="3600" dirty="0"/>
              <a:t>(10/11)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485900"/>
            <a:ext cx="8705850" cy="4381500"/>
          </a:xfrm>
        </p:spPr>
        <p:txBody>
          <a:bodyPr>
            <a:noAutofit/>
          </a:bodyPr>
          <a:lstStyle/>
          <a:p>
            <a:r>
              <a:rPr lang="en-US" sz="1800" dirty="0"/>
              <a:t>Example continued with Excel</a:t>
            </a:r>
          </a:p>
          <a:p>
            <a:r>
              <a:rPr lang="en-US" sz="1800" dirty="0"/>
              <a:t>Open the </a:t>
            </a:r>
            <a:r>
              <a:rPr lang="en-US" sz="1800" i="1" dirty="0"/>
              <a:t>Mortgage </a:t>
            </a:r>
            <a:r>
              <a:rPr lang="en-US" sz="1800" dirty="0"/>
              <a:t>data file</a:t>
            </a:r>
          </a:p>
          <a:p>
            <a:r>
              <a:rPr lang="en-US" sz="1800" dirty="0"/>
              <a:t>Choose Data Mining &gt; Classify &gt; Logistic Regression from the menu </a:t>
            </a:r>
          </a:p>
          <a:p>
            <a:endParaRPr lang="en-US" sz="1600" dirty="0"/>
          </a:p>
          <a:p>
            <a:pPr marL="457200" indent="-457200">
              <a:buFont typeface="+mj-lt"/>
              <a:buAutoNum type="alphaLcPeriod"/>
            </a:pPr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3F26EF-9546-4049-B8B1-CEAB62F6D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116" y="3511550"/>
            <a:ext cx="4179203" cy="1200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FC3FD-052F-3F4A-856E-2A76E00B2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67" y="2514600"/>
            <a:ext cx="3036741" cy="31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85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9.1: Linear Probability and Logistic Regression Models (11/11)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485900"/>
            <a:ext cx="8705850" cy="4381500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 with R</a:t>
            </a:r>
          </a:p>
          <a:p>
            <a:r>
              <a:rPr lang="en-US" sz="2000" dirty="0"/>
              <a:t>Import the </a:t>
            </a:r>
            <a:r>
              <a:rPr lang="en-US" sz="2000" i="1" dirty="0"/>
              <a:t>Mortgage </a:t>
            </a:r>
            <a:r>
              <a:rPr lang="en-US" sz="2000" dirty="0"/>
              <a:t>data file into a data frame and label it </a:t>
            </a:r>
            <a:r>
              <a:rPr lang="en-US" sz="2000" dirty="0" err="1"/>
              <a:t>myData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77E03B-EB31-5244-B750-3C355E99E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362200"/>
            <a:ext cx="8013700" cy="82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3913F9-327D-EF47-82EC-34A08D199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516" y="3187700"/>
            <a:ext cx="7518400" cy="5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69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9.2: Odds and Accuracy Rate (1/13)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995362"/>
                <a:ext cx="8705850" cy="4867276"/>
              </a:xfrm>
            </p:spPr>
            <p:txBody>
              <a:bodyPr>
                <a:noAutofit/>
              </a:bodyPr>
              <a:lstStyle/>
              <a:p>
                <a:r>
                  <a:rPr lang="en-US" sz="2200" b="0" dirty="0">
                    <a:ea typeface="Cambria Math" panose="02040503050406030204" pitchFamily="18" charset="0"/>
                  </a:rPr>
                  <a:t>Consider models with predictor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,⋯,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b="0" dirty="0">
                    <a:ea typeface="Cambria Math" panose="02040503050406030204" pitchFamily="18" charset="0"/>
                  </a:rPr>
                  <a:t>and estimated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200" b="0" dirty="0">
                    <a:ea typeface="Cambria Math" panose="02040503050406030204" pitchFamily="18" charset="0"/>
                  </a:rPr>
                  <a:t> for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200" b="0" dirty="0">
                    <a:ea typeface="Cambria Math" panose="02040503050406030204" pitchFamily="18" charset="0"/>
                  </a:rPr>
                  <a:t>.</a:t>
                </a:r>
              </a:p>
              <a:p>
                <a:r>
                  <a:rPr lang="en-US" sz="2200" b="0" dirty="0">
                    <a:ea typeface="Cambria Math" panose="02040503050406030204" pitchFamily="18" charset="0"/>
                  </a:rPr>
                  <a:t>For the LPM,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200" b="0" dirty="0">
                    <a:ea typeface="Cambria Math" panose="02040503050406030204" pitchFamily="18" charset="0"/>
                  </a:rPr>
                  <a:t> measures the partial 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200" b="0" dirty="0">
                    <a:ea typeface="Cambria Math" panose="02040503050406030204" pitchFamily="18" charset="0"/>
                  </a:rPr>
                  <a:t> on the predicted probability holding the other variables constant.</a:t>
                </a:r>
              </a:p>
              <a:p>
                <a:r>
                  <a:rPr lang="en-US" sz="2200" dirty="0">
                    <a:ea typeface="Cambria Math" panose="02040503050406030204" pitchFamily="18" charset="0"/>
                  </a:rPr>
                  <a:t>In a logistic regression model, the interpretation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200" b="0" dirty="0">
                    <a:ea typeface="Cambria Math" panose="02040503050406030204" pitchFamily="18" charset="0"/>
                  </a:rPr>
                  <a:t> is not straightforward.</a:t>
                </a:r>
              </a:p>
              <a:p>
                <a:pPr lvl="1"/>
                <a:r>
                  <a:rPr lang="en-US" sz="2200" dirty="0">
                    <a:ea typeface="Cambria Math" panose="02040503050406030204" pitchFamily="18" charset="0"/>
                  </a:rPr>
                  <a:t>It implies a positive or negative relationship</a:t>
                </a:r>
              </a:p>
              <a:p>
                <a:pPr lvl="1"/>
                <a:r>
                  <a:rPr lang="en-US" sz="2200" dirty="0">
                    <a:ea typeface="Cambria Math" panose="02040503050406030204" pitchFamily="18" charset="0"/>
                  </a:rPr>
                  <a:t>It does not imply a unique partial 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200" dirty="0">
                    <a:ea typeface="Cambria Math" panose="02040503050406030204" pitchFamily="18" charset="0"/>
                  </a:rPr>
                  <a:t> on the predicted probability</a:t>
                </a:r>
              </a:p>
              <a:p>
                <a:r>
                  <a:rPr lang="en-US" sz="2200" dirty="0"/>
                  <a:t>A useful way to communicate the influence of a predictor variable in nonlinear models is to plot the simulated values of this variable against the predicted value of the response variable, while holding the other variables constant. </a:t>
                </a:r>
                <a:endParaRPr lang="en-US" sz="22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995362"/>
                <a:ext cx="8705850" cy="4867276"/>
              </a:xfrm>
              <a:blipFill>
                <a:blip r:embed="rId3"/>
                <a:stretch>
                  <a:fillRect l="-875" t="-781" r="-1749" b="-3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7764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9.2: Odds and Accuracy Rate (2/13)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705850" cy="4867276"/>
          </a:xfrm>
        </p:spPr>
        <p:txBody>
          <a:bodyPr>
            <a:no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Example: </a:t>
            </a:r>
            <a:r>
              <a:rPr lang="en-US" sz="2400" dirty="0"/>
              <a:t>The objective outlined in the introductory case is to detect spam based on the number of recipients, the number of hyperlinks, and the number of characters for each e-mail.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Estimate the linear and the logistic regression models for spam detection. </a:t>
            </a:r>
          </a:p>
          <a:p>
            <a:r>
              <a:rPr lang="en-US" sz="2400" dirty="0"/>
              <a:t>Use simulations to highlight the partial effect of Recipients on the predicted spam probability, while holding Hyperlinks and Characters fixed at their sample means.</a:t>
            </a:r>
            <a:endParaRPr lang="en-US" sz="2400" dirty="0">
              <a:ea typeface="Cambria Math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E20818-6BF5-1C47-961C-B6BACE419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362200"/>
            <a:ext cx="5029200" cy="15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92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9.2: Odds and Accuracy Rate (3/13)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705850" cy="4867276"/>
          </a:xfrm>
        </p:spPr>
        <p:txBody>
          <a:bodyPr>
            <a:no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Example continued</a:t>
            </a:r>
          </a:p>
          <a:p>
            <a:endParaRPr lang="en-US" sz="2400" dirty="0">
              <a:ea typeface="Cambria Math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2A1ED-6EA6-CF49-88B6-7D842A295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600200"/>
            <a:ext cx="5486400" cy="384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37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9.2: Odds and Accuracy Rate (4/13)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705850" cy="4867276"/>
          </a:xfrm>
        </p:spPr>
        <p:txBody>
          <a:bodyPr>
            <a:no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Example continued</a:t>
            </a:r>
          </a:p>
          <a:p>
            <a:r>
              <a:rPr lang="en-US" sz="2400" dirty="0"/>
              <a:t>Highlight the partial effect of Recipients on the predicted probability by varying it between 10 and 50.</a:t>
            </a:r>
          </a:p>
          <a:p>
            <a:r>
              <a:rPr lang="en-US" sz="2400" dirty="0"/>
              <a:t>Hold Hyperlinks and Characters at their average sample values of 6.226 and 58.602.</a:t>
            </a:r>
            <a:endParaRPr lang="en-US" sz="2400" b="0" dirty="0">
              <a:ea typeface="Cambria Math" panose="02040503050406030204" pitchFamily="18" charset="0"/>
            </a:endParaRPr>
          </a:p>
          <a:p>
            <a:endParaRPr lang="en-US" sz="2400" dirty="0">
              <a:ea typeface="Cambria Math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80351-3123-ED48-9EEB-EBF5FA13F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124200"/>
            <a:ext cx="47244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7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340360" y="228600"/>
            <a:ext cx="850392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1F4984"/>
                </a:solidFill>
              </a:rPr>
              <a:t>Chapter 9 Learning Objectives (LOs)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419600"/>
          </a:xfrm>
        </p:spPr>
        <p:txBody>
          <a:bodyPr>
            <a:normAutofit/>
          </a:bodyPr>
          <a:lstStyle/>
          <a:p>
            <a:pPr marL="0" indent="0" eaLnBrk="1" hangingPunct="1">
              <a:buSzPct val="150000"/>
              <a:buFont typeface="Wingdings" pitchFamily="2" charset="2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9.1  </a:t>
            </a:r>
            <a:r>
              <a:rPr lang="en-US" sz="2800" dirty="0"/>
              <a:t>Estimate and interpret linear and logistic 	    regression models.</a:t>
            </a:r>
            <a:endParaRPr lang="en-US" sz="2800" dirty="0">
              <a:solidFill>
                <a:srgbClr val="009C9E"/>
              </a:solidFill>
            </a:endParaRPr>
          </a:p>
          <a:p>
            <a:pPr marL="0" indent="0">
              <a:buSzPct val="150000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9.2  </a:t>
            </a:r>
            <a:r>
              <a:rPr lang="en-US" sz="2800" dirty="0"/>
              <a:t>Calculate and interpret odds and accuracy.</a:t>
            </a:r>
          </a:p>
          <a:p>
            <a:pPr marL="0" indent="0" eaLnBrk="1" hangingPunct="1">
              <a:buSzPct val="150000"/>
              <a:buFont typeface="Wingdings" pitchFamily="2" charset="2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9.3  </a:t>
            </a:r>
            <a:r>
              <a:rPr lang="en-US" sz="2800" dirty="0"/>
              <a:t>Use cross-validation to assess 	   	 	    classification performance.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9.2: Odds and Accuracy Rate (5/13)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705850" cy="4867276"/>
          </a:xfrm>
        </p:spPr>
        <p:txBody>
          <a:bodyPr>
            <a:no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Example continued</a:t>
            </a:r>
          </a:p>
          <a:p>
            <a:endParaRPr lang="en-US" sz="2400" b="0" dirty="0">
              <a:ea typeface="Cambria Math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E7BECC-EEEC-1745-8CF6-A7E224D33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76400"/>
            <a:ext cx="6248400" cy="389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35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9.2: Odds and Accuracy Rate (6/13)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075" y="1066800"/>
                <a:ext cx="8705850" cy="4876800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The estimated coefficient of a logistic model does not allow us to determine the partial effect of a predictor variable on the probability. </a:t>
                </a:r>
              </a:p>
              <a:p>
                <a:r>
                  <a:rPr lang="en-US" sz="2000" dirty="0"/>
                  <a:t>It is preferable to interpret logistic regression coefficients in terms of odds rather than probabilities. </a:t>
                </a:r>
              </a:p>
              <a:p>
                <a:r>
                  <a:rPr lang="en-US" sz="2000" dirty="0"/>
                  <a:t>Odds are defined as the ratio of the probability of success and the probability of failure.</a:t>
                </a:r>
              </a:p>
              <a:p>
                <a:pPr lvl="1"/>
                <a:r>
                  <a:rPr lang="en-US" sz="1600" dirty="0"/>
                  <a:t>Let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1600" b="0" dirty="0"/>
                  <a:t>, between [0,1]</a:t>
                </a:r>
              </a:p>
              <a:p>
                <a:pPr lvl="1"/>
                <a:r>
                  <a:rPr lang="en-US" sz="1600" dirty="0"/>
                  <a:t>Odds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sz="1600" dirty="0"/>
                  <a:t>, between 0 and infinity</a:t>
                </a:r>
              </a:p>
              <a:p>
                <a:r>
                  <a:rPr lang="en-US" sz="2000" dirty="0"/>
                  <a:t>The odds metric is especially popular in gambling, sports, and epidemiology. </a:t>
                </a:r>
              </a:p>
              <a:p>
                <a:r>
                  <a:rPr lang="en-US" sz="2000" dirty="0"/>
                  <a:t>The transformation from probability to odds and odds is monotonic, implying that if one increases, the other one increases too. </a:t>
                </a:r>
              </a:p>
              <a:p>
                <a:r>
                  <a:rPr lang="en-US" sz="2000" dirty="0"/>
                  <a:t>So, why do we care about odds in the context of logistic regression?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075" y="1066800"/>
                <a:ext cx="8705850" cy="4876800"/>
              </a:xfrm>
              <a:blipFill>
                <a:blip r:embed="rId3"/>
                <a:stretch>
                  <a:fillRect l="-583" t="-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449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9.2: Odds and Accuracy Rate (7/13)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075" y="1066800"/>
                <a:ext cx="8705850" cy="4867276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It is easy to interpret the logistic regression coefficients in terms of odds.</a:t>
                </a:r>
                <a:r>
                  <a:rPr lang="en-US" dirty="0"/>
                  <a:t> </a:t>
                </a:r>
              </a:p>
              <a:p>
                <a:r>
                  <a:rPr lang="en-US" sz="2000" dirty="0"/>
                  <a:t>The predicted probability of success 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000" dirty="0"/>
                  <a:t>.</a:t>
                </a:r>
              </a:p>
              <a:p>
                <a:r>
                  <a:rPr lang="en-US" sz="2000" dirty="0"/>
                  <a:t>The predicted probability of failure is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000" dirty="0"/>
                  <a:t>.</a:t>
                </a:r>
              </a:p>
              <a:p>
                <a:r>
                  <a:rPr lang="en-US" sz="2000" dirty="0"/>
                  <a:t>The odds becomes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r>
                  <a:rPr lang="en-US" sz="2000" dirty="0"/>
                  <a:t>The natural log of the odds (logit) is a linear function.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𝑜𝑑𝑑𝑠</m:t>
                              </m:r>
                            </m:e>
                          </m:d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sz="2000" dirty="0"/>
                  <a:t> is the approximate percentage change in the odds when the predictor variable increases by one unit.</a:t>
                </a:r>
              </a:p>
              <a:p>
                <a:r>
                  <a:rPr lang="en-US" sz="2000" dirty="0"/>
                  <a:t>The exact percentage change is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075" y="1066800"/>
                <a:ext cx="8705850" cy="4867276"/>
              </a:xfrm>
              <a:blipFill>
                <a:blip r:embed="rId3"/>
                <a:stretch>
                  <a:fillRect l="-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6045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9.2: Odds and Accuracy Rate (8/13)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219200"/>
            <a:ext cx="8705850" cy="4867276"/>
          </a:xfrm>
        </p:spPr>
        <p:txBody>
          <a:bodyPr>
            <a:noAutofit/>
          </a:bodyPr>
          <a:lstStyle/>
          <a:p>
            <a:r>
              <a:rPr lang="en-US" sz="2000" dirty="0"/>
              <a:t>Example: Revisit the estimated logistic regression model from the introductory case. </a:t>
            </a:r>
          </a:p>
          <a:p>
            <a:r>
              <a:rPr lang="en-US" sz="2000" dirty="0"/>
              <a:t>Interpret the partial effect of each predictor variable on the odds of spam. 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C548D-3B43-8341-A535-B69D9F7DD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2362200"/>
            <a:ext cx="4495800" cy="315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24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9.2: Odds and Accuracy Rate (9/13)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075" y="1219200"/>
                <a:ext cx="8705850" cy="4867276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/>
                  <a:t>Example continued</a:t>
                </a:r>
              </a:p>
              <a:p>
                <a:r>
                  <a:rPr lang="en-US" sz="2200" dirty="0"/>
                  <a:t>Compute the predicted probability when Recipients equal 20 and 21, and Hyperlinks and Characters equal their sample means.</a:t>
                </a:r>
              </a:p>
              <a:p>
                <a:endParaRPr lang="en-US" sz="2200" dirty="0"/>
              </a:p>
              <a:p>
                <a:endParaRPr lang="en-US" sz="2200" dirty="0"/>
              </a:p>
              <a:p>
                <a:endParaRPr lang="en-US" sz="2200" dirty="0"/>
              </a:p>
              <a:p>
                <a:endParaRPr lang="en-US" sz="2200" dirty="0"/>
              </a:p>
              <a:p>
                <a:r>
                  <a:rPr lang="en-US" sz="2200" dirty="0"/>
                  <a:t>The percentage change in the odds as Recipients increases by one unit is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2.2307−2.0033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2.0033</m:t>
                            </m:r>
                          </m:den>
                        </m:f>
                      </m:e>
                    </m:d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100=11.35%</m:t>
                    </m:r>
                  </m:oMath>
                </a14:m>
                <a:endParaRPr lang="en-US" sz="2200" dirty="0"/>
              </a:p>
              <a:p>
                <a:r>
                  <a:rPr lang="en-US" sz="2200" dirty="0"/>
                  <a:t>For Hyperlinks,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0.5133</m:t>
                                </m:r>
                              </m:e>
                            </m:d>
                          </m:e>
                        </m:func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×100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=67.07%</m:t>
                    </m:r>
                  </m:oMath>
                </a14:m>
                <a:endParaRPr lang="en-US" sz="2200" dirty="0"/>
              </a:p>
              <a:p>
                <a:r>
                  <a:rPr lang="en-US" sz="2200" dirty="0"/>
                  <a:t>For Characters,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(−0.0141</m:t>
                            </m:r>
                          </m:e>
                        </m:func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×100=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−1.40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endParaRPr lang="en-US" sz="22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075" y="1219200"/>
                <a:ext cx="8705850" cy="4867276"/>
              </a:xfrm>
              <a:blipFill>
                <a:blip r:embed="rId3"/>
                <a:stretch>
                  <a:fillRect l="-875" t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B36B01E3-0471-0E49-A871-5C1877FF4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550" y="2438400"/>
            <a:ext cx="41529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26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9.2: Odds and Accuracy Rate (10/13)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143000"/>
                <a:ext cx="8705850" cy="5010150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/>
                  <a:t>There is no universal goodness-of-fit measure for binary choice models to assess how well the model fits the data. </a:t>
                </a:r>
              </a:p>
              <a:p>
                <a:r>
                  <a:rPr lang="en-US" sz="2200" dirty="0"/>
                  <a:t>Residual analysis is meaningless.</a:t>
                </a:r>
              </a:p>
              <a:p>
                <a:r>
                  <a:rPr lang="en-US" sz="2200" dirty="0"/>
                  <a:t>We cannot rely on the goodness-of-fit measures from linear regression.</a:t>
                </a:r>
              </a:p>
              <a:p>
                <a:r>
                  <a:rPr lang="en-US" sz="2200" dirty="0"/>
                  <a:t>Assess the performance of binary choice models based on the accuracy rate: the percentage of correctly classified observations. </a:t>
                </a:r>
              </a:p>
              <a:p>
                <a:r>
                  <a:rPr lang="en-US" sz="2200" dirty="0"/>
                  <a:t>Translate the predicted probabilities into binary predictions.</a:t>
                </a:r>
              </a:p>
              <a:p>
                <a:pPr lvl="1"/>
                <a:r>
                  <a:rPr lang="en-US" sz="2200" dirty="0"/>
                  <a:t>The predicted value is 1 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200" dirty="0">
                    <a:ea typeface="Cambria Math" panose="02040503050406030204" pitchFamily="18" charset="0"/>
                  </a:rPr>
                  <a:t>.</a:t>
                </a:r>
              </a:p>
              <a:p>
                <a:pPr lvl="1"/>
                <a:r>
                  <a:rPr lang="en-US" sz="2200" dirty="0"/>
                  <a:t>The predicted value is 0 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2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>
                  <a:ea typeface="Cambria Math" panose="02040503050406030204" pitchFamily="18" charset="0"/>
                </a:endParaRPr>
              </a:p>
              <a:p>
                <a:r>
                  <a:rPr lang="en-US" sz="2200" dirty="0">
                    <a:ea typeface="Cambria Math" panose="02040503050406030204" pitchFamily="18" charset="0"/>
                  </a:rPr>
                  <a:t>Then compute the accuracy rate: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𝑁𝑢𝑚𝑏𝑒𝑟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𝑜𝑓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𝑐𝑜𝑟𝑟𝑒𝑐𝑡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𝑝𝑟𝑒𝑑𝑖𝑐𝑡𝑖𝑜𝑛𝑠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𝑜𝑓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𝑜𝑏𝑠𝑒𝑟𝑣𝑎𝑡𝑖𝑜𝑛𝑠</m:t>
                        </m:r>
                      </m:den>
                    </m:f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2200" dirty="0">
                  <a:ea typeface="Cambria Math" panose="02040503050406030204" pitchFamily="18" charset="0"/>
                </a:endParaRP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143000"/>
                <a:ext cx="8705850" cy="5010150"/>
              </a:xfrm>
              <a:blipFill>
                <a:blip r:embed="rId3"/>
                <a:stretch>
                  <a:fillRect l="-875" t="-1013" r="-1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3259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9.2: Odds and Accuracy Rate (11/13)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219200"/>
            <a:ext cx="8705850" cy="4867276"/>
          </a:xfrm>
        </p:spPr>
        <p:txBody>
          <a:bodyPr>
            <a:noAutofit/>
          </a:bodyPr>
          <a:lstStyle/>
          <a:p>
            <a:r>
              <a:rPr lang="en-US" sz="2000" dirty="0"/>
              <a:t>Example: Revisit the introductory case and compare the accuracy rates of the estimated LPM and the estimated logistic model.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53C3F-A8F5-EF48-BDED-32E9EE6BC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057400"/>
            <a:ext cx="4724400" cy="33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63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9.2: Odds and Accuracy Rate (12/13)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219200"/>
            <a:ext cx="8705850" cy="4867276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Out of 500 sample records, the binary predictions match the spam values in 394 and 397 of the records for LPM and the logistic model, respectively. </a:t>
            </a:r>
          </a:p>
          <a:p>
            <a:r>
              <a:rPr lang="en-US" sz="2000" dirty="0"/>
              <a:t>The accuracy rate is 78.80% for LPM and 79.40% for the logistic model</a:t>
            </a:r>
          </a:p>
          <a:p>
            <a:r>
              <a:rPr lang="en-US" sz="2000" dirty="0"/>
              <a:t>Based on the accuracy rate, the logistic model is the preferred predictive model.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BC9B81-C2AD-554A-94A7-74555D199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00200"/>
            <a:ext cx="7391400" cy="20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89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9.2: Odds and Accuracy Rate (13/13)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219200"/>
            <a:ext cx="8705850" cy="4867276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 with R</a:t>
            </a:r>
          </a:p>
          <a:p>
            <a:r>
              <a:rPr lang="en-US" sz="2000" dirty="0"/>
              <a:t>Import the </a:t>
            </a:r>
            <a:r>
              <a:rPr lang="en-US" sz="2000" i="1" dirty="0"/>
              <a:t>Spam </a:t>
            </a:r>
            <a:r>
              <a:rPr lang="en-US" sz="2000" dirty="0"/>
              <a:t>data into a data frame and label it </a:t>
            </a:r>
            <a:r>
              <a:rPr lang="en-US" sz="2000" dirty="0" err="1"/>
              <a:t>myData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15C2FA-223D-A441-85CB-30EF51DA2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39" y="1979213"/>
            <a:ext cx="6671279" cy="1062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031CE2-0799-5746-A3ED-49A9B0A40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758" y="3138902"/>
            <a:ext cx="4991686" cy="580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7CB99D-F6C8-C143-B8F4-8519D91D5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836202"/>
            <a:ext cx="3505200" cy="685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1ED50A-3FDE-E34A-90C4-EE51BD81B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4495374"/>
            <a:ext cx="3130216" cy="68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46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9.3: Cross-Validation </a:t>
            </a:r>
            <a:r>
              <a:rPr lang="en-US" sz="3600" dirty="0"/>
              <a:t>of Binary Choice Models</a:t>
            </a:r>
            <a:r>
              <a:rPr lang="en-US" sz="3600" dirty="0">
                <a:solidFill>
                  <a:srgbClr val="1F4984"/>
                </a:solidFill>
              </a:rPr>
              <a:t> (1/14)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371600"/>
            <a:ext cx="8705850" cy="4419600"/>
          </a:xfrm>
        </p:spPr>
        <p:txBody>
          <a:bodyPr>
            <a:noAutofit/>
          </a:bodyPr>
          <a:lstStyle/>
          <a:p>
            <a:r>
              <a:rPr lang="en-US" sz="2000" b="0" dirty="0">
                <a:ea typeface="Cambria Math" panose="02040503050406030204" pitchFamily="18" charset="0"/>
              </a:rPr>
              <a:t>We have used the accuracy rate to assess the performance of classification models.</a:t>
            </a:r>
          </a:p>
          <a:p>
            <a:r>
              <a:rPr lang="en-US" sz="2000" dirty="0"/>
              <a:t>This performance measure was calculated for the sample that was also used in estimation. </a:t>
            </a:r>
          </a:p>
          <a:p>
            <a:r>
              <a:rPr lang="en-US" sz="2000" dirty="0"/>
              <a:t>A model may perform very well with the estimation sample but then perform poorly when making out-of-sample predictions. </a:t>
            </a:r>
          </a:p>
          <a:p>
            <a:r>
              <a:rPr lang="en-US" sz="2000" dirty="0"/>
              <a:t>A useful method to assess the predictive power of a model is to test it on a data set not used in estimation.</a:t>
            </a:r>
          </a:p>
          <a:p>
            <a:r>
              <a:rPr lang="en-US" sz="2000" dirty="0">
                <a:ea typeface="Cambria Math" panose="02040503050406030204" pitchFamily="18" charset="0"/>
              </a:rPr>
              <a:t>Use cross-validation to assess models by partitioning the sample.</a:t>
            </a:r>
          </a:p>
          <a:p>
            <a:pPr lvl="1"/>
            <a:r>
              <a:rPr lang="en-US" sz="1600" dirty="0">
                <a:ea typeface="Cambria Math" panose="02040503050406030204" pitchFamily="18" charset="0"/>
              </a:rPr>
              <a:t>Training set: use to build/train the model</a:t>
            </a:r>
          </a:p>
          <a:p>
            <a:pPr lvl="1"/>
            <a:r>
              <a:rPr lang="en-US" sz="1600" dirty="0">
                <a:ea typeface="Cambria Math" panose="02040503050406030204" pitchFamily="18" charset="0"/>
              </a:rPr>
              <a:t>Validation set: use to evaluate/validate the model</a:t>
            </a:r>
          </a:p>
          <a:p>
            <a:r>
              <a:rPr lang="en-US" sz="2000" dirty="0"/>
              <a:t>A validation set provides an independent assessment by exposing the model to unseen data.</a:t>
            </a:r>
            <a:endParaRPr lang="en-US" sz="2000" b="0" dirty="0"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075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90500" y="97221"/>
            <a:ext cx="88011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Introductory Case: Spam Detection System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5008179"/>
          </a:xfrm>
        </p:spPr>
        <p:txBody>
          <a:bodyPr>
            <a:noAutofit/>
          </a:bodyPr>
          <a:lstStyle/>
          <a:p>
            <a:r>
              <a:rPr lang="en-US" sz="2200" dirty="0"/>
              <a:t>Electronic mail (e-mail) is one of the most widely used Internet services. </a:t>
            </a:r>
          </a:p>
          <a:p>
            <a:r>
              <a:rPr lang="en-US" sz="2200" dirty="0"/>
              <a:t>While e-mails can greatly benefit productivity, they are susceptible to unsolicited, unwanted, and possibly virus-infested spam messages from illegitimate e-mail addresses.</a:t>
            </a:r>
          </a:p>
          <a:p>
            <a:r>
              <a:rPr lang="en-US" sz="2200" dirty="0"/>
              <a:t>Peter Derby works as a cybersecurity analyst at a private equity firm. </a:t>
            </a:r>
          </a:p>
          <a:p>
            <a:r>
              <a:rPr lang="en-US" sz="2200" dirty="0"/>
              <a:t>His colleagues at the firm have been overwhelmed by large-scale spam e-mails. </a:t>
            </a:r>
          </a:p>
          <a:p>
            <a:r>
              <a:rPr lang="en-US" sz="2200" dirty="0"/>
              <a:t>Peter would like to implement an effective spam detection system on the company’s e-mail server. </a:t>
            </a:r>
          </a:p>
          <a:p>
            <a:r>
              <a:rPr lang="en-US" sz="2200" dirty="0"/>
              <a:t>He has been tasked to create spam filters that detect spam e-mails and stop them from getting into e-mail inboxes. </a:t>
            </a:r>
          </a:p>
          <a:p>
            <a:endParaRPr lang="en-US" sz="1800" dirty="0"/>
          </a:p>
          <a:p>
            <a:pPr marL="457200" lvl="1" indent="0">
              <a:buNone/>
            </a:pPr>
            <a:endParaRPr lang="en-US" sz="1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9.3: Cross-Validation </a:t>
            </a:r>
            <a:r>
              <a:rPr lang="en-US" sz="3600" dirty="0"/>
              <a:t>of Binary Choice Models</a:t>
            </a:r>
            <a:r>
              <a:rPr lang="en-US" sz="3600" dirty="0">
                <a:solidFill>
                  <a:srgbClr val="1F4984"/>
                </a:solidFill>
              </a:rPr>
              <a:t> </a:t>
            </a:r>
            <a:r>
              <a:rPr lang="en-US" sz="3600" dirty="0"/>
              <a:t>(2/14)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371600"/>
            <a:ext cx="8705850" cy="4419600"/>
          </a:xfrm>
        </p:spPr>
        <p:txBody>
          <a:bodyPr>
            <a:noAutofit/>
          </a:bodyPr>
          <a:lstStyle/>
          <a:p>
            <a:r>
              <a:rPr lang="en-US" sz="2400" dirty="0">
                <a:ea typeface="Cambria Math" panose="02040503050406030204" pitchFamily="18" charset="0"/>
              </a:rPr>
              <a:t>The holdout method partitions the sample data set into two independent and mutually exclusive data sets.</a:t>
            </a:r>
          </a:p>
          <a:p>
            <a:endParaRPr lang="en-US" sz="2400" dirty="0">
              <a:ea typeface="Cambria Math" panose="02040503050406030204" pitchFamily="18" charset="0"/>
            </a:endParaRPr>
          </a:p>
          <a:p>
            <a:endParaRPr lang="en-US" sz="2400" dirty="0">
              <a:ea typeface="Cambria Math" panose="02040503050406030204" pitchFamily="18" charset="0"/>
            </a:endParaRPr>
          </a:p>
          <a:p>
            <a:endParaRPr lang="en-US" sz="2400" dirty="0">
              <a:ea typeface="Cambria Math" panose="02040503050406030204" pitchFamily="18" charset="0"/>
            </a:endParaRPr>
          </a:p>
          <a:p>
            <a:endParaRPr lang="en-US" sz="2400" dirty="0">
              <a:ea typeface="Cambria Math" panose="02040503050406030204" pitchFamily="18" charset="0"/>
            </a:endParaRPr>
          </a:p>
          <a:p>
            <a:pPr marL="800100" lvl="1" indent="-342900">
              <a:buFont typeface="+mj-lt"/>
              <a:buAutoNum type="alphaUcPeriod"/>
            </a:pPr>
            <a:r>
              <a:rPr lang="en-US" sz="2000" dirty="0">
                <a:ea typeface="Cambria Math" panose="02040503050406030204" pitchFamily="18" charset="0"/>
              </a:rPr>
              <a:t>Partition the sample into two parts: training and validation sets.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000" dirty="0">
                <a:ea typeface="Cambria Math" panose="02040503050406030204" pitchFamily="18" charset="0"/>
              </a:rPr>
              <a:t>Use the training set to estimate competing models.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000" dirty="0">
                <a:ea typeface="Cambria Math" panose="02040503050406030204" pitchFamily="18" charset="0"/>
              </a:rPr>
              <a:t>Use the estimates from the training set to make predictions in the validation set.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000" dirty="0">
                <a:ea typeface="Cambria Math" panose="02040503050406030204" pitchFamily="18" charset="0"/>
              </a:rPr>
              <a:t>Calculate the accuracy rats and selection the model with the highest value.</a:t>
            </a:r>
            <a:endParaRPr lang="en-US" sz="2400" dirty="0">
              <a:ea typeface="Cambria Math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5D9B4-8A97-FE4A-B99C-AF1271C67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286000"/>
            <a:ext cx="5941612" cy="13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35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9.3: Cross-Validation </a:t>
            </a:r>
            <a:r>
              <a:rPr lang="en-US" sz="3600" dirty="0"/>
              <a:t>of Binary Choice Models</a:t>
            </a:r>
            <a:r>
              <a:rPr lang="en-US" sz="3600" dirty="0">
                <a:solidFill>
                  <a:srgbClr val="1F4984"/>
                </a:solidFill>
              </a:rPr>
              <a:t> </a:t>
            </a:r>
            <a:r>
              <a:rPr lang="en-US" sz="3600" dirty="0"/>
              <a:t>(3/14)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371600"/>
            <a:ext cx="8705850" cy="4724400"/>
          </a:xfrm>
        </p:spPr>
        <p:txBody>
          <a:bodyPr>
            <a:noAutofit/>
          </a:bodyPr>
          <a:lstStyle/>
          <a:p>
            <a:r>
              <a:rPr lang="en-US" sz="2000" dirty="0">
                <a:ea typeface="Cambria Math" panose="02040503050406030204" pitchFamily="18" charset="0"/>
              </a:rPr>
              <a:t>Example: </a:t>
            </a:r>
            <a:r>
              <a:rPr lang="en-US" sz="2000" dirty="0"/>
              <a:t>The objective outlined in the introductory case is to detect spam based on the number of recipients, the number of hyperlinks, and the number of characters for each e-mail. </a:t>
            </a:r>
          </a:p>
          <a:p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endParaRPr lang="en-US" sz="2000" b="1" dirty="0"/>
          </a:p>
          <a:p>
            <a:r>
              <a:rPr lang="en-US" sz="2000" dirty="0"/>
              <a:t>Use the holdout method to compare the accuracy rates of two competing logistic models for spam.</a:t>
            </a:r>
          </a:p>
          <a:p>
            <a:r>
              <a:rPr lang="en-US" sz="2000" dirty="0"/>
              <a:t>Use the first 375 observations for training and the remaining 125 observations for validation. </a:t>
            </a:r>
          </a:p>
          <a:p>
            <a:r>
              <a:rPr lang="en-US" sz="2000" dirty="0"/>
              <a:t>Model 1: Recipients, Hyperlinks, and Characters as predictor variables</a:t>
            </a:r>
          </a:p>
          <a:p>
            <a:r>
              <a:rPr lang="en-US" sz="2000" dirty="0"/>
              <a:t>Model 2: Drops the predictor variable(s) found to be statistically insignificant in Model 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9B3BD3-1871-4748-905C-D935FE2CC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379853"/>
            <a:ext cx="3429000" cy="104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70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9.3: Cross-Validation </a:t>
            </a:r>
            <a:r>
              <a:rPr lang="en-US" sz="3600" dirty="0"/>
              <a:t>of Binary Choice Models</a:t>
            </a:r>
            <a:r>
              <a:rPr lang="en-US" sz="3600" dirty="0">
                <a:solidFill>
                  <a:srgbClr val="1F4984"/>
                </a:solidFill>
              </a:rPr>
              <a:t> </a:t>
            </a:r>
            <a:r>
              <a:rPr lang="en-US" sz="3600" dirty="0"/>
              <a:t>(4/14)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371600"/>
            <a:ext cx="8705850" cy="4724400"/>
          </a:xfrm>
        </p:spPr>
        <p:txBody>
          <a:bodyPr>
            <a:noAutofit/>
          </a:bodyPr>
          <a:lstStyle/>
          <a:p>
            <a:r>
              <a:rPr lang="en-US" sz="2000" dirty="0">
                <a:ea typeface="Cambria Math" panose="02040503050406030204" pitchFamily="18" charset="0"/>
              </a:rPr>
              <a:t>Example continued</a:t>
            </a:r>
          </a:p>
          <a:p>
            <a:endParaRPr lang="en-US" sz="2000" dirty="0">
              <a:ea typeface="Cambria Math" panose="02040503050406030204" pitchFamily="18" charset="0"/>
            </a:endParaRPr>
          </a:p>
          <a:p>
            <a:endParaRPr lang="en-US" sz="2000" dirty="0">
              <a:ea typeface="Cambria Math" panose="02040503050406030204" pitchFamily="18" charset="0"/>
            </a:endParaRPr>
          </a:p>
          <a:p>
            <a:endParaRPr lang="en-US" sz="2000" dirty="0">
              <a:ea typeface="Cambria Math" panose="02040503050406030204" pitchFamily="18" charset="0"/>
            </a:endParaRPr>
          </a:p>
          <a:p>
            <a:endParaRPr lang="en-US" sz="2000" dirty="0">
              <a:ea typeface="Cambria Math" panose="02040503050406030204" pitchFamily="18" charset="0"/>
            </a:endParaRPr>
          </a:p>
          <a:p>
            <a:endParaRPr lang="en-US" sz="2000" dirty="0">
              <a:ea typeface="Cambria Math" panose="02040503050406030204" pitchFamily="18" charset="0"/>
            </a:endParaRPr>
          </a:p>
          <a:p>
            <a:endParaRPr lang="en-US" sz="2000" dirty="0">
              <a:ea typeface="Cambria Math" panose="02040503050406030204" pitchFamily="18" charset="0"/>
            </a:endParaRPr>
          </a:p>
          <a:p>
            <a:endParaRPr lang="en-US" sz="2000" dirty="0">
              <a:ea typeface="Cambria Math" panose="02040503050406030204" pitchFamily="18" charset="0"/>
            </a:endParaRPr>
          </a:p>
          <a:p>
            <a:endParaRPr lang="en-US" sz="2000" dirty="0">
              <a:ea typeface="Cambria Math" panose="02040503050406030204" pitchFamily="18" charset="0"/>
            </a:endParaRPr>
          </a:p>
          <a:p>
            <a:endParaRPr lang="en-US" sz="2000" dirty="0">
              <a:ea typeface="Cambria Math" panose="02040503050406030204" pitchFamily="18" charset="0"/>
            </a:endParaRPr>
          </a:p>
          <a:p>
            <a:endParaRPr lang="en-US" sz="2000" dirty="0">
              <a:ea typeface="Cambria Math" panose="02040503050406030204" pitchFamily="18" charset="0"/>
            </a:endParaRPr>
          </a:p>
          <a:p>
            <a:r>
              <a:rPr lang="en-US" sz="2000" dirty="0">
                <a:ea typeface="Cambria Math" panose="02040503050406030204" pitchFamily="18" charset="0"/>
              </a:rPr>
              <a:t>Model 1 accuracy rate: 68.00%</a:t>
            </a:r>
          </a:p>
          <a:p>
            <a:r>
              <a:rPr lang="en-US" sz="2000" dirty="0">
                <a:ea typeface="Cambria Math" panose="02040503050406030204" pitchFamily="18" charset="0"/>
              </a:rPr>
              <a:t>Model 2 accuracy rate: 65.60%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7CF2EE-2E88-F443-94AF-2453B6701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686006"/>
            <a:ext cx="4419600" cy="2241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DFF5C1-C7C2-0A41-BC82-6BE484801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404" y="3968034"/>
            <a:ext cx="3017004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12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9.3: Cross-Validation </a:t>
            </a:r>
            <a:r>
              <a:rPr lang="en-US" sz="3600" dirty="0"/>
              <a:t>of Binary Choice Models</a:t>
            </a:r>
            <a:r>
              <a:rPr lang="en-US" sz="3600" dirty="0">
                <a:solidFill>
                  <a:srgbClr val="1F4984"/>
                </a:solidFill>
              </a:rPr>
              <a:t> </a:t>
            </a:r>
            <a:r>
              <a:rPr lang="en-US" sz="3600" dirty="0"/>
              <a:t>(5/14)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371600"/>
            <a:ext cx="8705850" cy="4724400"/>
          </a:xfrm>
        </p:spPr>
        <p:txBody>
          <a:bodyPr>
            <a:noAutofit/>
          </a:bodyPr>
          <a:lstStyle/>
          <a:p>
            <a:r>
              <a:rPr lang="en-US" sz="2400" dirty="0">
                <a:ea typeface="Cambria Math" panose="02040503050406030204" pitchFamily="18" charset="0"/>
              </a:rPr>
              <a:t>Example continued with Excel</a:t>
            </a:r>
          </a:p>
          <a:p>
            <a:r>
              <a:rPr lang="en-US" sz="2400" dirty="0"/>
              <a:t>Open the Spam</a:t>
            </a:r>
            <a:r>
              <a:rPr lang="en-US" sz="2400" i="1" dirty="0"/>
              <a:t> </a:t>
            </a:r>
            <a:r>
              <a:rPr lang="en-US" sz="2400" dirty="0"/>
              <a:t>data file. In column F of the data file, create a variable called Flag with the letter T for the first 375 observations and the letter V for the remaining 125 observations; here T and V denote training and validation, respectively. </a:t>
            </a:r>
          </a:p>
          <a:p>
            <a:r>
              <a:rPr lang="en-US" sz="2400" dirty="0"/>
              <a:t>Data Mining &gt; Partition &gt; Standard Partition</a:t>
            </a:r>
          </a:p>
          <a:p>
            <a:r>
              <a:rPr lang="en-US" sz="2400" dirty="0"/>
              <a:t>Data Mining &gt; Classify &gt; Logistic Regression. </a:t>
            </a:r>
          </a:p>
          <a:p>
            <a:endParaRPr lang="en-US" sz="2000" dirty="0"/>
          </a:p>
          <a:p>
            <a:endParaRPr lang="en-US" sz="2000" dirty="0"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59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9.3: Cross-Validation </a:t>
            </a:r>
            <a:r>
              <a:rPr lang="en-US" sz="3600" dirty="0"/>
              <a:t>of Binary Choice Models</a:t>
            </a:r>
            <a:r>
              <a:rPr lang="en-US" sz="3600" dirty="0">
                <a:solidFill>
                  <a:srgbClr val="1F4984"/>
                </a:solidFill>
              </a:rPr>
              <a:t> </a:t>
            </a:r>
            <a:r>
              <a:rPr lang="en-US" sz="3600" dirty="0"/>
              <a:t>(6/14)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371600"/>
            <a:ext cx="8705850" cy="4724400"/>
          </a:xfrm>
        </p:spPr>
        <p:txBody>
          <a:bodyPr>
            <a:noAutofit/>
          </a:bodyPr>
          <a:lstStyle/>
          <a:p>
            <a:r>
              <a:rPr lang="en-US" sz="2000" dirty="0">
                <a:ea typeface="Cambria Math" panose="02040503050406030204" pitchFamily="18" charset="0"/>
              </a:rPr>
              <a:t>Example continued with R</a:t>
            </a:r>
          </a:p>
          <a:p>
            <a:r>
              <a:rPr lang="en-US" sz="2000" dirty="0"/>
              <a:t>Import the Spam</a:t>
            </a:r>
            <a:r>
              <a:rPr lang="en-US" sz="2000" i="1" dirty="0"/>
              <a:t> </a:t>
            </a:r>
            <a:r>
              <a:rPr lang="en-US" sz="2000" dirty="0"/>
              <a:t>data into a data frame and label it </a:t>
            </a:r>
            <a:r>
              <a:rPr lang="en-US" sz="2000" dirty="0" err="1"/>
              <a:t>myData</a:t>
            </a:r>
            <a:endParaRPr lang="en-US" sz="2000" dirty="0"/>
          </a:p>
          <a:p>
            <a:endParaRPr lang="en-US" sz="2000" dirty="0"/>
          </a:p>
          <a:p>
            <a:endParaRPr lang="en-US" sz="2000" dirty="0">
              <a:ea typeface="Cambria Math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1A6703-3CE6-8048-88D9-8B3AED15C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35200"/>
            <a:ext cx="3022600" cy="825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75420E-8170-AA4F-BF7D-283866D2A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365500"/>
            <a:ext cx="8178800" cy="73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C2BC61-2590-C34D-A2E5-5E7E837AD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00" y="4367992"/>
            <a:ext cx="6096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53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9.3: Cross-Validation </a:t>
            </a:r>
            <a:r>
              <a:rPr lang="en-US" sz="3600" dirty="0"/>
              <a:t>of Binary Choice Models</a:t>
            </a:r>
            <a:r>
              <a:rPr lang="en-US" sz="3600" dirty="0">
                <a:solidFill>
                  <a:srgbClr val="1F4984"/>
                </a:solidFill>
              </a:rPr>
              <a:t> </a:t>
            </a:r>
            <a:r>
              <a:rPr lang="en-US" sz="3600" dirty="0"/>
              <a:t>(7/14)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371600"/>
            <a:ext cx="8705850" cy="4724400"/>
          </a:xfrm>
        </p:spPr>
        <p:txBody>
          <a:bodyPr>
            <a:noAutofit/>
          </a:bodyPr>
          <a:lstStyle/>
          <a:p>
            <a:r>
              <a:rPr lang="en-US" sz="2000" dirty="0"/>
              <a:t>Recall that the holdout method is sensitive to how the data are partitioned. </a:t>
            </a:r>
          </a:p>
          <a:p>
            <a:r>
              <a:rPr lang="en-US" sz="2000" dirty="0"/>
              <a:t>It is preferable to use the k-fold cross-validation method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Perform the holdout method </a:t>
            </a:r>
            <a:r>
              <a:rPr lang="en-US" sz="2000" i="1" dirty="0"/>
              <a:t>k </a:t>
            </a:r>
            <a:r>
              <a:rPr lang="en-US" sz="2000" dirty="0"/>
              <a:t>times and use the average of the performance measures for model selection. </a:t>
            </a:r>
          </a:p>
          <a:p>
            <a:r>
              <a:rPr lang="en-US" sz="2000" dirty="0"/>
              <a:t>The greater the </a:t>
            </a:r>
            <a:r>
              <a:rPr lang="en-US" sz="2000" i="1" dirty="0"/>
              <a:t>k</a:t>
            </a:r>
            <a:r>
              <a:rPr lang="en-US" sz="2000" dirty="0"/>
              <a:t>, the greater will be the reliability.</a:t>
            </a:r>
          </a:p>
          <a:p>
            <a:r>
              <a:rPr lang="en-US" sz="2000" dirty="0"/>
              <a:t>When </a:t>
            </a:r>
            <a:r>
              <a:rPr lang="en-US" sz="2000" i="1" dirty="0"/>
              <a:t>k </a:t>
            </a:r>
            <a:r>
              <a:rPr lang="en-US" sz="2000" dirty="0"/>
              <a:t>equals the sample size, the resulting method is also called the leave-one-out cross-validation method.</a:t>
            </a:r>
          </a:p>
          <a:p>
            <a:endParaRPr lang="en-US" sz="2000" dirty="0"/>
          </a:p>
          <a:p>
            <a:endParaRPr lang="en-US" sz="2000" dirty="0">
              <a:ea typeface="Cambria Math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4EAAC5-8F25-3040-8F5E-BC01DC71B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438400"/>
            <a:ext cx="4113998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68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9.3: Cross-Validation </a:t>
            </a:r>
            <a:r>
              <a:rPr lang="en-US" sz="3600" dirty="0"/>
              <a:t>of Binary Choice Models</a:t>
            </a:r>
            <a:r>
              <a:rPr lang="en-US" sz="3600" dirty="0">
                <a:solidFill>
                  <a:srgbClr val="1F4984"/>
                </a:solidFill>
              </a:rPr>
              <a:t> </a:t>
            </a:r>
            <a:r>
              <a:rPr lang="en-US" sz="3600" dirty="0"/>
              <a:t>(8/14)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371600"/>
            <a:ext cx="8705850" cy="4724400"/>
          </a:xfrm>
        </p:spPr>
        <p:txBody>
          <a:bodyPr>
            <a:noAutofit/>
          </a:bodyPr>
          <a:lstStyle/>
          <a:p>
            <a:r>
              <a:rPr lang="en-US" sz="2000" dirty="0"/>
              <a:t>Example: Revisit the Spam</a:t>
            </a:r>
            <a:r>
              <a:rPr lang="en-US" sz="2000" b="1" i="1" dirty="0"/>
              <a:t> </a:t>
            </a:r>
            <a:r>
              <a:rPr lang="en-US" sz="2000" dirty="0"/>
              <a:t>data to apply the k-fold cross validation method, with </a:t>
            </a:r>
            <a:r>
              <a:rPr lang="en-US" sz="2000" i="1" dirty="0"/>
              <a:t>k </a:t>
            </a:r>
            <a:r>
              <a:rPr lang="en-US" sz="2000" dirty="0"/>
              <a:t>= 4, to compare the predictability of the two logistic models.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Model 1 average accuracy rate: 77.8%</a:t>
            </a:r>
          </a:p>
          <a:p>
            <a:r>
              <a:rPr lang="en-US" sz="2000" dirty="0"/>
              <a:t>Model 2 average accuracy rate: 75.8%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>
              <a:ea typeface="Cambria Math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586C72-D3B3-B649-89D3-1CDB5F571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2514600"/>
            <a:ext cx="70485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4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9.3: Cross-Validation </a:t>
            </a:r>
            <a:r>
              <a:rPr lang="en-US" sz="3600" dirty="0"/>
              <a:t>of Binary Choice Models</a:t>
            </a:r>
            <a:r>
              <a:rPr lang="en-US" sz="3600" dirty="0">
                <a:solidFill>
                  <a:srgbClr val="1F4984"/>
                </a:solidFill>
              </a:rPr>
              <a:t> </a:t>
            </a:r>
            <a:r>
              <a:rPr lang="en-US" sz="3600" dirty="0"/>
              <a:t>(9/14)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447800"/>
            <a:ext cx="8705850" cy="4648200"/>
          </a:xfrm>
        </p:spPr>
        <p:txBody>
          <a:bodyPr>
            <a:noAutofit/>
          </a:bodyPr>
          <a:lstStyle/>
          <a:p>
            <a:r>
              <a:rPr lang="en-US" sz="2400" dirty="0"/>
              <a:t>Accuracy is one of the most common metrics used to evaluate the performance of binary choice models. </a:t>
            </a:r>
          </a:p>
          <a:p>
            <a:r>
              <a:rPr lang="en-US" sz="2400" dirty="0"/>
              <a:t>We may want to assess how well the model predicts the target class and the nontarget class. </a:t>
            </a:r>
          </a:p>
          <a:p>
            <a:r>
              <a:rPr lang="en-US" sz="2400" dirty="0"/>
              <a:t>It is important to report the percentage of correctly classified observations for both the target class and the nontarget class.</a:t>
            </a:r>
          </a:p>
          <a:p>
            <a:r>
              <a:rPr lang="en-US" sz="2400" dirty="0"/>
              <a:t>Sensitivity is the proportion of target class cases that are classified correctly.</a:t>
            </a:r>
          </a:p>
          <a:p>
            <a:r>
              <a:rPr lang="en-US" sz="2400" dirty="0"/>
              <a:t>Specificity is the proportion of nontarget class cases that are classified correctly.</a:t>
            </a:r>
            <a:endParaRPr lang="en-US" sz="2400" dirty="0"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259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9.3: Cross-Validation </a:t>
            </a:r>
            <a:r>
              <a:rPr lang="en-US" sz="3600" dirty="0"/>
              <a:t>of Binary Choice Models</a:t>
            </a:r>
            <a:r>
              <a:rPr lang="en-US" sz="3600" dirty="0">
                <a:solidFill>
                  <a:srgbClr val="1F4984"/>
                </a:solidFill>
              </a:rPr>
              <a:t> </a:t>
            </a:r>
            <a:r>
              <a:rPr lang="en-US" sz="3600" dirty="0"/>
              <a:t>(10/14)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447800"/>
            <a:ext cx="8705850" cy="4648200"/>
          </a:xfrm>
        </p:spPr>
        <p:txBody>
          <a:bodyPr>
            <a:noAutofit/>
          </a:bodyPr>
          <a:lstStyle/>
          <a:p>
            <a:r>
              <a:rPr lang="en-US" sz="2200" dirty="0"/>
              <a:t>Example: We used the holdout method to compare two logistic models using the first 375 observations for training and the remaining 125 observations for validation. </a:t>
            </a:r>
          </a:p>
          <a:p>
            <a:r>
              <a:rPr lang="en-US" sz="2200" dirty="0"/>
              <a:t>Model 1: Recipients, Hyperlinks, and</a:t>
            </a:r>
          </a:p>
          <a:p>
            <a:r>
              <a:rPr lang="en-US" sz="2200" dirty="0"/>
              <a:t>Model 2: Recipients and Hyperlinks</a:t>
            </a:r>
          </a:p>
          <a:p>
            <a:r>
              <a:rPr lang="en-US" sz="2200" dirty="0"/>
              <a:t>Revisit the data to compare the models in terms of accuracy, sensitivity, and specificity. </a:t>
            </a:r>
          </a:p>
          <a:p>
            <a:endParaRPr lang="en-US" sz="2400" dirty="0">
              <a:ea typeface="Cambria Math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E976B0-6B61-794C-8757-048B511B0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893" y="4114800"/>
            <a:ext cx="5190214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515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9.3: Cross-Validation </a:t>
            </a:r>
            <a:r>
              <a:rPr lang="en-US" sz="3600" dirty="0"/>
              <a:t>of Binary Choice Models</a:t>
            </a:r>
            <a:r>
              <a:rPr lang="en-US" sz="3600" dirty="0">
                <a:solidFill>
                  <a:srgbClr val="1F4984"/>
                </a:solidFill>
              </a:rPr>
              <a:t> </a:t>
            </a:r>
            <a:r>
              <a:rPr lang="en-US" sz="3600" dirty="0"/>
              <a:t>(11/14)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447800"/>
            <a:ext cx="8705850" cy="4648200"/>
          </a:xfrm>
        </p:spPr>
        <p:txBody>
          <a:bodyPr>
            <a:noAutofit/>
          </a:bodyPr>
          <a:lstStyle/>
          <a:p>
            <a:r>
              <a:rPr lang="en-US" sz="2200" dirty="0"/>
              <a:t>Example continued with R</a:t>
            </a:r>
          </a:p>
          <a:p>
            <a:endParaRPr lang="en-US" sz="2400" dirty="0">
              <a:ea typeface="Cambria Math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CA0F2-C375-6442-B554-981A51588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57" y="1945495"/>
            <a:ext cx="2178743" cy="533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470BDD-FA35-5648-B418-D285CF4B5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39400"/>
            <a:ext cx="6750743" cy="640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CBE9AA-F1F9-3646-9F96-D93A3B25F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3306746"/>
            <a:ext cx="5105400" cy="696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411CCB-EBBB-E24D-A6D5-0261B80A0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3828" y="4129324"/>
            <a:ext cx="4312343" cy="627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E6DAB4-5459-564C-9A10-A748F8C50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4883632"/>
            <a:ext cx="3352800" cy="86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68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90500" y="97221"/>
            <a:ext cx="88011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Introductory Case: Spam Detection System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5008179"/>
          </a:xfrm>
        </p:spPr>
        <p:txBody>
          <a:bodyPr>
            <a:noAutofit/>
          </a:bodyPr>
          <a:lstStyle/>
          <a:p>
            <a:r>
              <a:rPr lang="en-US" sz="2600" dirty="0"/>
              <a:t>He analyzes a sample of 500 spam and legitimate e-mails.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600" dirty="0"/>
              <a:t>Peter would like to use the information to: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200" dirty="0"/>
              <a:t>Develop a  logistic regression model for spam detection.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200" dirty="0"/>
              <a:t>Assess the performance of the estimated model.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200" dirty="0"/>
              <a:t>Make spam predictions for specific predictor variable values.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457200" lvl="1" indent="0">
              <a:buNone/>
            </a:pPr>
            <a:endParaRPr lang="en-US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0CE871-F09E-5F4F-98A6-B46F0B89E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057400"/>
            <a:ext cx="5029200" cy="15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051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9.3: Cross-Validation </a:t>
            </a:r>
            <a:r>
              <a:rPr lang="en-US" sz="3600" dirty="0"/>
              <a:t>of Binary Choice Models</a:t>
            </a:r>
            <a:r>
              <a:rPr lang="en-US" sz="3600" dirty="0">
                <a:solidFill>
                  <a:srgbClr val="1F4984"/>
                </a:solidFill>
              </a:rPr>
              <a:t> </a:t>
            </a:r>
            <a:r>
              <a:rPr lang="en-US" sz="3600" dirty="0"/>
              <a:t>(12/14)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447800"/>
            <a:ext cx="8705850" cy="4648200"/>
          </a:xfrm>
        </p:spPr>
        <p:txBody>
          <a:bodyPr>
            <a:noAutofit/>
          </a:bodyPr>
          <a:lstStyle/>
          <a:p>
            <a:r>
              <a:rPr lang="en-US" sz="1800" dirty="0"/>
              <a:t>The relevance of sensitivity and specificity is especially true when the response variable has many ones and a few zeros (or many zeros and a few ones). </a:t>
            </a:r>
          </a:p>
          <a:p>
            <a:r>
              <a:rPr lang="en-US" sz="1800" dirty="0"/>
              <a:t>The data set for such applications is referred to as imbalanced. </a:t>
            </a:r>
          </a:p>
          <a:p>
            <a:r>
              <a:rPr lang="en-US" sz="1800" dirty="0"/>
              <a:t>With imbalanced data, the percentage of correctly classified observations can be high even when the model predicts the less likely outcome poorly.</a:t>
            </a:r>
          </a:p>
          <a:p>
            <a:r>
              <a:rPr lang="en-US" sz="1800" dirty="0"/>
              <a:t>There is some degree of imbalance in all data sets, but a severe imbalance is challenging and may require specialized techniques.</a:t>
            </a:r>
          </a:p>
          <a:p>
            <a:r>
              <a:rPr lang="en-US" sz="1800" dirty="0"/>
              <a:t>The relevance of sensitivity and specificity depends on the related misspecification costs. </a:t>
            </a:r>
          </a:p>
          <a:p>
            <a:r>
              <a:rPr lang="en-US" sz="1800" dirty="0"/>
              <a:t>If the misspecification costs due to incorrectly predicting the target class are high, then the default cutoff of 0.50 for converting predictions into binary predictions may not be appropriate. </a:t>
            </a:r>
          </a:p>
          <a:p>
            <a:r>
              <a:rPr lang="en-US" sz="1800" dirty="0"/>
              <a:t>Sometimes, it is preferable to use a cutoff that equals the proportion of observations in the target class. </a:t>
            </a:r>
          </a:p>
        </p:txBody>
      </p:sp>
    </p:spTree>
    <p:extLst>
      <p:ext uri="{BB962C8B-B14F-4D97-AF65-F5344CB8AC3E}">
        <p14:creationId xmlns:p14="http://schemas.microsoft.com/office/powerpoint/2010/main" val="1902836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9.3: Cross-Validation </a:t>
            </a:r>
            <a:r>
              <a:rPr lang="en-US" sz="3600" dirty="0"/>
              <a:t>of Binary Choice Models</a:t>
            </a:r>
            <a:r>
              <a:rPr lang="en-US" sz="3600" dirty="0">
                <a:solidFill>
                  <a:srgbClr val="1F4984"/>
                </a:solidFill>
              </a:rPr>
              <a:t> </a:t>
            </a:r>
            <a:r>
              <a:rPr lang="en-US" sz="3600" dirty="0"/>
              <a:t>(13/14)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312480"/>
            <a:ext cx="8705850" cy="4648200"/>
          </a:xfrm>
        </p:spPr>
        <p:txBody>
          <a:bodyPr>
            <a:noAutofit/>
          </a:bodyPr>
          <a:lstStyle/>
          <a:p>
            <a:r>
              <a:rPr lang="en-US" sz="2000" dirty="0"/>
              <a:t>Example: The transition from high school to college can be daunting for young adults. </a:t>
            </a:r>
          </a:p>
          <a:p>
            <a:r>
              <a:rPr lang="en-US" sz="2000" dirty="0"/>
              <a:t>For some students, college anxieties turn into clinical depression with possible thoughts of suicide. </a:t>
            </a:r>
          </a:p>
          <a:p>
            <a:r>
              <a:rPr lang="en-US" sz="2000" dirty="0"/>
              <a:t>Early identification and intervention are critical for reducing the adverse effects of depression. </a:t>
            </a:r>
          </a:p>
          <a:p>
            <a:r>
              <a:rPr lang="en-US" sz="2000" dirty="0"/>
              <a:t>The human resource department at a community college has developed a logistic model to identify students who are likely to develop clinical depression.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18770C-685D-C744-9048-409EB2CDD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343400"/>
            <a:ext cx="6553200" cy="151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11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9.3: Cross-Validation </a:t>
            </a:r>
            <a:r>
              <a:rPr lang="en-US" sz="3600" dirty="0"/>
              <a:t>of Binary Choice Models</a:t>
            </a:r>
            <a:r>
              <a:rPr lang="en-US" sz="3600" dirty="0">
                <a:solidFill>
                  <a:srgbClr val="1F4984"/>
                </a:solidFill>
              </a:rPr>
              <a:t> </a:t>
            </a:r>
            <a:r>
              <a:rPr lang="en-US" sz="3600" dirty="0"/>
              <a:t>(14/14)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447800"/>
            <a:ext cx="8705850" cy="4648200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745E8-3F6A-7E42-85F8-7A4E00911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40" y="1871518"/>
            <a:ext cx="8025720" cy="190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53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9</a:t>
            </a:r>
            <a:r>
              <a:rPr lang="en-US" sz="3600" dirty="0">
                <a:solidFill>
                  <a:srgbClr val="1F4984"/>
                </a:solidFill>
              </a:rPr>
              <a:t>.1: The Linear Probability and the Logistic Regression Models (</a:t>
            </a:r>
            <a:r>
              <a:rPr lang="en-US" sz="3600" dirty="0"/>
              <a:t>1/11)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447800"/>
            <a:ext cx="8705850" cy="4495800"/>
          </a:xfrm>
        </p:spPr>
        <p:txBody>
          <a:bodyPr>
            <a:noAutofit/>
          </a:bodyPr>
          <a:lstStyle/>
          <a:p>
            <a:r>
              <a:rPr lang="en-US" sz="2400" dirty="0"/>
              <a:t>We have considered regression models where dummy (binary) variables are used only as predictor variables.</a:t>
            </a:r>
          </a:p>
          <a:p>
            <a:r>
              <a:rPr lang="en-US" sz="2400" dirty="0"/>
              <a:t>The response variable thus far has been quantitative.</a:t>
            </a:r>
          </a:p>
          <a:p>
            <a:r>
              <a:rPr lang="en-US" sz="2400" dirty="0"/>
              <a:t>Binary choice (classification) models have a binary response variable.</a:t>
            </a:r>
          </a:p>
          <a:p>
            <a:r>
              <a:rPr lang="en-US" sz="2400" dirty="0"/>
              <a:t>Example: Whether or not to approve a loan.</a:t>
            </a:r>
          </a:p>
          <a:p>
            <a:r>
              <a:rPr lang="en-US" sz="2400" dirty="0"/>
              <a:t>In these models, the response variable is binary.</a:t>
            </a:r>
          </a:p>
          <a:p>
            <a:pPr lvl="1"/>
            <a:r>
              <a:rPr lang="en-US" sz="1800" dirty="0"/>
              <a:t>The class designated as 1 is the target or positive class</a:t>
            </a:r>
          </a:p>
          <a:p>
            <a:pPr lvl="1"/>
            <a:r>
              <a:rPr lang="en-US" sz="1800" dirty="0"/>
              <a:t>The class designated as 0 is the nontarget or negative class positive class</a:t>
            </a:r>
          </a:p>
          <a:p>
            <a:r>
              <a:rPr lang="en-US" sz="2400" dirty="0"/>
              <a:t>This choice can be related to a host of factors: the predictor variables.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22108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9</a:t>
            </a:r>
            <a:r>
              <a:rPr lang="en-US" sz="3600" dirty="0">
                <a:solidFill>
                  <a:srgbClr val="1F4984"/>
                </a:solidFill>
              </a:rPr>
              <a:t>.1: The Linear Probability and the Logistic Regression Models </a:t>
            </a:r>
            <a:r>
              <a:rPr lang="en-US" sz="3600" dirty="0"/>
              <a:t>(2/11)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075" y="1447800"/>
                <a:ext cx="8705850" cy="4495800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/>
                  <a:t>Consider a linear regression model.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2200" dirty="0"/>
              </a:p>
              <a:p>
                <a:r>
                  <a:rPr lang="en-US" sz="2200" dirty="0"/>
                  <a:t>For a binary response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200" dirty="0"/>
                  <a:t>, the expected value is conditional on the predictor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/>
                  <a:t>.</a:t>
                </a:r>
              </a:p>
              <a:p>
                <a:r>
                  <a:rPr lang="en-US" sz="2200" dirty="0"/>
                  <a:t>Because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200" dirty="0"/>
                  <a:t> is discrete and binary, its conditional expected value is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+1×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r>
                  <a:rPr lang="en-US" sz="2200" dirty="0"/>
                  <a:t>The probability of a success is a linear function of the predictor variables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200" dirty="0"/>
              </a:p>
              <a:p>
                <a:r>
                  <a:rPr lang="en-US" sz="2200" dirty="0"/>
                  <a:t>This is called the linear probability model (LPM).</a:t>
                </a:r>
              </a:p>
              <a:p>
                <a:r>
                  <a:rPr lang="en-US" sz="2200" dirty="0"/>
                  <a:t>The estimated model 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dirty="0"/>
                  <a:t>.</a:t>
                </a:r>
              </a:p>
              <a:p>
                <a:r>
                  <a:rPr lang="en-US" sz="2200" dirty="0"/>
                  <a:t>With the LMP, predicted probabilities can be greater than 1 or less than 0.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075" y="1447800"/>
                <a:ext cx="8705850" cy="4495800"/>
              </a:xfrm>
              <a:blipFill>
                <a:blip r:embed="rId3"/>
                <a:stretch>
                  <a:fillRect l="-875" t="-1127" r="-1020" b="-3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671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9.1: Linear Probability and Logistic Regression </a:t>
            </a:r>
            <a:r>
              <a:rPr lang="en-US" sz="3600" dirty="0"/>
              <a:t>Models </a:t>
            </a:r>
            <a:r>
              <a:rPr lang="en-US" sz="3600" dirty="0">
                <a:solidFill>
                  <a:srgbClr val="1F4984"/>
                </a:solidFill>
              </a:rPr>
              <a:t>(</a:t>
            </a:r>
            <a:r>
              <a:rPr lang="en-US" sz="3600" dirty="0"/>
              <a:t>3/11)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075" y="1485900"/>
                <a:ext cx="8705850" cy="4381500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Example: The Great Recession has forced financial institutions to be extra stringent in granting mortgage loans. </a:t>
                </a:r>
              </a:p>
              <a:p>
                <a:r>
                  <a:rPr lang="en-US" sz="1800" dirty="0"/>
                  <a:t>Thirty recent mortgage applications are obtained to analyze the mortgage approval rate. </a:t>
                </a:r>
              </a:p>
              <a:p>
                <a:r>
                  <a:rPr lang="en-US" sz="1800" dirty="0"/>
                  <a:t>The response variable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800" i="1" dirty="0"/>
                  <a:t> </a:t>
                </a:r>
                <a:r>
                  <a:rPr lang="en-US" sz="1800" dirty="0"/>
                  <a:t>equals 1 if the mortgage loan is approved, 0 otherwise. </a:t>
                </a:r>
              </a:p>
              <a:p>
                <a:r>
                  <a:rPr lang="en-US" sz="1800" dirty="0"/>
                  <a:t>It is believed that approval depends on the percentage of the down payment </a:t>
                </a:r>
                <a:r>
                  <a:rPr lang="en-US" sz="1800" i="1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i="1" dirty="0"/>
                  <a:t>) </a:t>
                </a:r>
                <a:r>
                  <a:rPr lang="en-US" sz="1800" dirty="0"/>
                  <a:t>and the percentage of the income-to-loan ratio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/>
                  <a:t>).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1800" dirty="0"/>
                  <a:t>Estimate and interpret the linear probability model.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1800" dirty="0"/>
                  <a:t>Predict the loan approval probability for an applicant with a 20% down payment and a 30% income-to-loan ratio. What if the down payment was 30%? 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075" y="1485900"/>
                <a:ext cx="8705850" cy="4381500"/>
              </a:xfrm>
              <a:blipFill>
                <a:blip r:embed="rId3"/>
                <a:stretch>
                  <a:fillRect l="-437" t="-867" r="-729" b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DE84F3D-F608-A342-9E52-37F78B93C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657600"/>
            <a:ext cx="2590800" cy="123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25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9.1: Linear Probability and Logistic Regression Models (</a:t>
            </a:r>
            <a:r>
              <a:rPr lang="en-US" sz="3600" dirty="0"/>
              <a:t>4/11)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075" y="1485900"/>
                <a:ext cx="8705850" cy="4457700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Example continued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000" dirty="0"/>
                  <a:t>Model output</a:t>
                </a:r>
              </a:p>
              <a:p>
                <a:pPr marL="457200" indent="-457200">
                  <a:buFont typeface="+mj-lt"/>
                  <a:buAutoNum type="alphaL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=20,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=−0.8682+0.0188∗20+0.0258∗30=0.2818</m:t>
                    </m:r>
                  </m:oMath>
                </a14:m>
                <a:endParaRPr lang="en-US" sz="2000" dirty="0"/>
              </a:p>
              <a:p>
                <a:pPr marL="517525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0, 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=−0.8682+0.0188∗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0+0.0258∗30=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0.4698</m:t>
                    </m:r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r>
                  <a:rPr lang="en-US" sz="2000" dirty="0"/>
                  <a:t>If we 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0, 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lang="en-US" sz="2000" dirty="0"/>
                  <a:t> then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=1.0338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r>
                  <a:rPr lang="en-US" sz="2000" dirty="0"/>
                  <a:t>If we 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lang="en-US" sz="2000" dirty="0"/>
                  <a:t> then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−0.0002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075" y="1485900"/>
                <a:ext cx="8705850" cy="4457700"/>
              </a:xfrm>
              <a:blipFill>
                <a:blip r:embed="rId3"/>
                <a:stretch>
                  <a:fillRect l="-583" t="-852" b="-1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803A0C5-2368-D34A-AE82-EAFF82AAE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91" y="2286000"/>
            <a:ext cx="7987017" cy="141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80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9</a:t>
            </a:r>
            <a:r>
              <a:rPr lang="en-US" sz="3600" dirty="0">
                <a:solidFill>
                  <a:srgbClr val="1F4984"/>
                </a:solidFill>
              </a:rPr>
              <a:t>.1: The Linear Probability and the Logistic Regression Models </a:t>
            </a:r>
            <a:r>
              <a:rPr lang="en-US" sz="3600" dirty="0"/>
              <a:t>(5/11)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075" y="1447800"/>
                <a:ext cx="8705850" cy="4572000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/>
                  <a:t>The major shortcoming of the LMP is that for certain values of the predictor variables, the predicted probability can be outside [0,1].</a:t>
                </a:r>
              </a:p>
              <a:p>
                <a:r>
                  <a:rPr lang="en-US" sz="2200" dirty="0"/>
                  <a:t>Furthermore, the linearity of the relationships is questionable.</a:t>
                </a:r>
              </a:p>
              <a:p>
                <a:r>
                  <a:rPr lang="en-US" sz="2200" dirty="0"/>
                  <a:t>For the logistic regression model, the probability of success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/>
                  <a:t> is specified as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+…+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+…+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200" dirty="0"/>
                  <a:t>. </a:t>
                </a:r>
              </a:p>
              <a:p>
                <a:r>
                  <a:rPr lang="en-US" sz="2200" dirty="0"/>
                  <a:t>This logistic specification ensures that the predicted probabilities to be between [0,1]. </a:t>
                </a:r>
              </a:p>
              <a:p>
                <a:r>
                  <a:rPr lang="en-US" sz="2200" dirty="0"/>
                  <a:t>This model cannot be estimated by OLS.</a:t>
                </a:r>
              </a:p>
              <a:p>
                <a:r>
                  <a:rPr lang="en-US" sz="2200" dirty="0"/>
                  <a:t>Maximum Likelihood Estimation (MLE) is used to estimate the model with Analytic Solver or R.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075" y="1447800"/>
                <a:ext cx="8705850" cy="4572000"/>
              </a:xfrm>
              <a:blipFill>
                <a:blip r:embed="rId3"/>
                <a:stretch>
                  <a:fillRect l="-875" t="-1108" r="-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724961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Design</Template>
  <TotalTime>10136</TotalTime>
  <Words>3039</Words>
  <Application>Microsoft Office PowerPoint</Application>
  <PresentationFormat>On-screen Show (4:3)</PresentationFormat>
  <Paragraphs>346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Book Antiqua</vt:lpstr>
      <vt:lpstr>Calibri</vt:lpstr>
      <vt:lpstr>Cambria Math</vt:lpstr>
      <vt:lpstr>Helvetica</vt:lpstr>
      <vt:lpstr>Times New Roman</vt:lpstr>
      <vt:lpstr>Wingdings</vt:lpstr>
      <vt:lpstr>Master Design</vt:lpstr>
      <vt:lpstr>PowerPoint Presentation</vt:lpstr>
      <vt:lpstr>Chapter 9 Learning Objectives (LOs)</vt:lpstr>
      <vt:lpstr>Introductory Case: Spam Detection System (1/2)</vt:lpstr>
      <vt:lpstr>Introductory Case: Spam Detection System (2/2)</vt:lpstr>
      <vt:lpstr>9.1: The Linear Probability and the Logistic Regression Models (1/11)</vt:lpstr>
      <vt:lpstr>9.1: The Linear Probability and the Logistic Regression Models (2/11)</vt:lpstr>
      <vt:lpstr>9.1: Linear Probability and Logistic Regression Models (3/11)</vt:lpstr>
      <vt:lpstr>9.1: Linear Probability and Logistic Regression Models (4/11)</vt:lpstr>
      <vt:lpstr>9.1: The Linear Probability and the Logistic Regression Models (5/11)</vt:lpstr>
      <vt:lpstr>9.1: The Linear Probability and the Logistic Regression Models (6/11)</vt:lpstr>
      <vt:lpstr>9.1: The Linear Probability and the Logistic Regression Models (7/11)</vt:lpstr>
      <vt:lpstr>9.1: Linear Probability and Logistic Regression Models (8/11)</vt:lpstr>
      <vt:lpstr>9.1: Linear Probability and Logistic Regression Models (9/11)</vt:lpstr>
      <vt:lpstr>9.1: Linear Probability and Logistic Regression Models (10/11)</vt:lpstr>
      <vt:lpstr>9.1: Linear Probability and Logistic Regression Models (11/11)</vt:lpstr>
      <vt:lpstr>9.2: Odds and Accuracy Rate (1/13)</vt:lpstr>
      <vt:lpstr>9.2: Odds and Accuracy Rate (2/13)</vt:lpstr>
      <vt:lpstr>9.2: Odds and Accuracy Rate (3/13)</vt:lpstr>
      <vt:lpstr>9.2: Odds and Accuracy Rate (4/13)</vt:lpstr>
      <vt:lpstr>9.2: Odds and Accuracy Rate (5/13)</vt:lpstr>
      <vt:lpstr>9.2: Odds and Accuracy Rate (6/13)</vt:lpstr>
      <vt:lpstr>9.2: Odds and Accuracy Rate (7/13)</vt:lpstr>
      <vt:lpstr>9.2: Odds and Accuracy Rate (8/13)</vt:lpstr>
      <vt:lpstr>9.2: Odds and Accuracy Rate (9/13)</vt:lpstr>
      <vt:lpstr>9.2: Odds and Accuracy Rate (10/13)</vt:lpstr>
      <vt:lpstr>9.2: Odds and Accuracy Rate (11/13)</vt:lpstr>
      <vt:lpstr>9.2: Odds and Accuracy Rate (12/13)</vt:lpstr>
      <vt:lpstr>9.2: Odds and Accuracy Rate (13/13)</vt:lpstr>
      <vt:lpstr>9.3: Cross-Validation of Binary Choice Models (1/14)</vt:lpstr>
      <vt:lpstr>9.3: Cross-Validation of Binary Choice Models (2/14)</vt:lpstr>
      <vt:lpstr>9.3: Cross-Validation of Binary Choice Models (3/14)</vt:lpstr>
      <vt:lpstr>9.3: Cross-Validation of Binary Choice Models (4/14)</vt:lpstr>
      <vt:lpstr>9.3: Cross-Validation of Binary Choice Models (5/14)</vt:lpstr>
      <vt:lpstr>9.3: Cross-Validation of Binary Choice Models (6/14)</vt:lpstr>
      <vt:lpstr>9.3: Cross-Validation of Binary Choice Models (7/14)</vt:lpstr>
      <vt:lpstr>9.3: Cross-Validation of Binary Choice Models (8/14)</vt:lpstr>
      <vt:lpstr>9.3: Cross-Validation of Binary Choice Models (9/14)</vt:lpstr>
      <vt:lpstr>9.3: Cross-Validation of Binary Choice Models (10/14)</vt:lpstr>
      <vt:lpstr>9.3: Cross-Validation of Binary Choice Models (11/14)</vt:lpstr>
      <vt:lpstr>9.3: Cross-Validation of Binary Choice Models (12/14)</vt:lpstr>
      <vt:lpstr>9.3: Cross-Validation of Binary Choice Models (13/14)</vt:lpstr>
      <vt:lpstr>9.3: Cross-Validation of Binary Choice Models (14/14)</vt:lpstr>
    </vt:vector>
  </TitlesOfParts>
  <Company>The McGraw-Hill Companies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wanda_zeman</dc:creator>
  <cp:lastModifiedBy>Amudha B</cp:lastModifiedBy>
  <cp:revision>569</cp:revision>
  <dcterms:created xsi:type="dcterms:W3CDTF">2011-08-11T13:30:00Z</dcterms:created>
  <dcterms:modified xsi:type="dcterms:W3CDTF">2022-04-11T09:13:25Z</dcterms:modified>
</cp:coreProperties>
</file>