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60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61.xml" ContentType="application/vnd.openxmlformats-officedocument.presentationml.notesSlide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63"/>
  </p:notesMasterIdLst>
  <p:sldIdLst>
    <p:sldId id="256" r:id="rId2"/>
    <p:sldId id="257" r:id="rId3"/>
    <p:sldId id="297" r:id="rId4"/>
    <p:sldId id="345" r:id="rId5"/>
    <p:sldId id="298" r:id="rId6"/>
    <p:sldId id="300" r:id="rId7"/>
    <p:sldId id="301" r:id="rId8"/>
    <p:sldId id="302" r:id="rId9"/>
    <p:sldId id="346" r:id="rId10"/>
    <p:sldId id="347" r:id="rId11"/>
    <p:sldId id="303" r:id="rId12"/>
    <p:sldId id="348" r:id="rId13"/>
    <p:sldId id="304" r:id="rId14"/>
    <p:sldId id="305" r:id="rId15"/>
    <p:sldId id="306" r:id="rId16"/>
    <p:sldId id="307" r:id="rId17"/>
    <p:sldId id="309" r:id="rId18"/>
    <p:sldId id="310" r:id="rId19"/>
    <p:sldId id="311" r:id="rId20"/>
    <p:sldId id="349" r:id="rId21"/>
    <p:sldId id="312" r:id="rId22"/>
    <p:sldId id="313" r:id="rId23"/>
    <p:sldId id="314" r:id="rId24"/>
    <p:sldId id="316" r:id="rId25"/>
    <p:sldId id="317" r:id="rId26"/>
    <p:sldId id="318" r:id="rId27"/>
    <p:sldId id="319" r:id="rId28"/>
    <p:sldId id="320" r:id="rId29"/>
    <p:sldId id="321" r:id="rId30"/>
    <p:sldId id="323" r:id="rId31"/>
    <p:sldId id="324" r:id="rId32"/>
    <p:sldId id="325" r:id="rId33"/>
    <p:sldId id="350" r:id="rId34"/>
    <p:sldId id="326" r:id="rId35"/>
    <p:sldId id="327" r:id="rId36"/>
    <p:sldId id="328" r:id="rId37"/>
    <p:sldId id="351" r:id="rId38"/>
    <p:sldId id="329" r:id="rId39"/>
    <p:sldId id="330" r:id="rId40"/>
    <p:sldId id="331" r:id="rId41"/>
    <p:sldId id="352" r:id="rId42"/>
    <p:sldId id="332" r:id="rId43"/>
    <p:sldId id="333" r:id="rId44"/>
    <p:sldId id="334" r:id="rId45"/>
    <p:sldId id="335" r:id="rId46"/>
    <p:sldId id="353" r:id="rId47"/>
    <p:sldId id="336" r:id="rId48"/>
    <p:sldId id="337" r:id="rId49"/>
    <p:sldId id="339" r:id="rId50"/>
    <p:sldId id="340" r:id="rId51"/>
    <p:sldId id="354" r:id="rId52"/>
    <p:sldId id="341" r:id="rId53"/>
    <p:sldId id="342" r:id="rId54"/>
    <p:sldId id="355" r:id="rId55"/>
    <p:sldId id="356" r:id="rId56"/>
    <p:sldId id="357" r:id="rId57"/>
    <p:sldId id="343" r:id="rId58"/>
    <p:sldId id="358" r:id="rId59"/>
    <p:sldId id="359" r:id="rId60"/>
    <p:sldId id="360" r:id="rId61"/>
    <p:sldId id="361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Samuel Joseph Frame" initials="SJF" lastIdx="8" clrIdx="1"/>
  <p:cmAuthor id="2" name="Microsoft Office User" initials="MOU" lastIdx="20" clrIdx="2"/>
  <p:cmAuthor id="3" name="Katie Jones-Aiello" initials="KJ" lastIdx="1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7FE"/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4" autoAdjust="0"/>
    <p:restoredTop sz="93324" autoAdjust="0"/>
  </p:normalViewPr>
  <p:slideViewPr>
    <p:cSldViewPr>
      <p:cViewPr varScale="1">
        <p:scale>
          <a:sx n="65" d="100"/>
          <a:sy n="65" d="100"/>
        </p:scale>
        <p:origin x="14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3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5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6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7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8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19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7-24T10:24:52.021" idx="20">
    <p:pos x="10" y="10"/>
    <p:text>Update images when finalized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4/11/2022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06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6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05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73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5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66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14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6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88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7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61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0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29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61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84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50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3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69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66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1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2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85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6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53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95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82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34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438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2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38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6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030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04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08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80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33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11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03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731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425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979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8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57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7966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939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92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48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51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599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188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053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553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4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811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390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9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993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1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0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7241" y="19431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Lertwachara, Chen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i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0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Helvetica" pitchFamily="2" charset="0"/>
              </a:rPr>
              <a:t>10-</a:t>
            </a:r>
            <a:fld id="{3B23F10E-B9DB-4030-83AA-1C45FF54A19F}" type="slidenum">
              <a:rPr lang="en-US" sz="1000">
                <a:solidFill>
                  <a:srgbClr val="FFFFFF"/>
                </a:solidFill>
                <a:latin typeface="Helvetica" pitchFamily="2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dirty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4479-7B06-4E55-A14B-5EBCD72ED8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10-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90800" y="6151533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i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1-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12-</a:t>
            </a:r>
            <a:fld id="{3B23F10E-B9DB-4030-83AA-1C45FF54A19F}" type="slidenum">
              <a:rPr lang="en-US" sz="100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90800" y="6151533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i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i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535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54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4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7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>
                <a:latin typeface="Book Antiqua" panose="02040602050305030304" pitchFamily="18" charset="0"/>
              </a:rPr>
              <a:t>10</a:t>
            </a:r>
            <a:br>
              <a:rPr lang="en-US" sz="9600" dirty="0">
                <a:latin typeface="Book Antiqua" panose="02040602050305030304" pitchFamily="18" charset="0"/>
              </a:rPr>
            </a:br>
            <a:r>
              <a:rPr lang="en-US" sz="6500" dirty="0">
                <a:latin typeface="Book Antiqua" panose="02040602050305030304" pitchFamily="18" charset="0"/>
              </a:rPr>
              <a:t>Forecasting with Time Series Data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rgbClr val="1F4984"/>
                </a:solidFill>
                <a:latin typeface="Helvetica" pitchFamily="34" charset="0"/>
              </a:rPr>
              <a:t>Business </a:t>
            </a: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Analytics, 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Jaggia, Alison Kelly, Kevin Lertwachara,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42B41-1933-6B4F-B198-9119CC88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(6/6)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724400"/>
          </a:xfrm>
        </p:spPr>
        <p:txBody>
          <a:bodyPr>
            <a:normAutofit/>
          </a:bodyPr>
          <a:lstStyle/>
          <a:p>
            <a:r>
              <a:rPr lang="en-US" sz="2600" dirty="0"/>
              <a:t>MSE</a:t>
            </a:r>
            <a:r>
              <a:rPr lang="en-US" sz="2600" i="1" dirty="0"/>
              <a:t> </a:t>
            </a:r>
            <a:r>
              <a:rPr lang="en-US" sz="2600" dirty="0"/>
              <a:t>heavily penalizes models with large forecast errors and is preferred if relatively large forecast errors are particularly undesirable. </a:t>
            </a:r>
          </a:p>
          <a:p>
            <a:r>
              <a:rPr lang="en-US" sz="2600" dirty="0"/>
              <a:t>The root mean square error (RMSE) is simply the square root of MSE. </a:t>
            </a:r>
          </a:p>
          <a:p>
            <a:r>
              <a:rPr lang="en-US" sz="2600" dirty="0"/>
              <a:t>A large RMSE</a:t>
            </a:r>
            <a:r>
              <a:rPr lang="en-US" sz="2600" i="1" dirty="0"/>
              <a:t> </a:t>
            </a:r>
            <a:r>
              <a:rPr lang="en-US" sz="2600" dirty="0"/>
              <a:t>relative to MAD</a:t>
            </a:r>
            <a:r>
              <a:rPr lang="en-US" sz="2600" i="1" dirty="0"/>
              <a:t> </a:t>
            </a:r>
            <a:r>
              <a:rPr lang="en-US" sz="2600" dirty="0"/>
              <a:t>is indicative of relatively large errors in the forecast. </a:t>
            </a:r>
          </a:p>
          <a:p>
            <a:r>
              <a:rPr lang="en-US" sz="2600" dirty="0"/>
              <a:t>The attraction of MAPE</a:t>
            </a:r>
            <a:r>
              <a:rPr lang="en-US" sz="2600" i="1" dirty="0"/>
              <a:t> </a:t>
            </a:r>
            <a:r>
              <a:rPr lang="en-US" sz="2600" dirty="0"/>
              <a:t>is that it shows the error as a percentage of the actual value, giving a sense of the magnitude of the errors. </a:t>
            </a:r>
          </a:p>
        </p:txBody>
      </p:sp>
    </p:spTree>
    <p:extLst>
      <p:ext uri="{BB962C8B-B14F-4D97-AF65-F5344CB8AC3E}">
        <p14:creationId xmlns:p14="http://schemas.microsoft.com/office/powerpoint/2010/main" val="3679651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Techniques (1/14)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66800"/>
            <a:ext cx="8572500" cy="5246914"/>
          </a:xfrm>
        </p:spPr>
        <p:txBody>
          <a:bodyPr>
            <a:normAutofit/>
          </a:bodyPr>
          <a:lstStyle/>
          <a:p>
            <a:r>
              <a:rPr lang="en-US" sz="2600" dirty="0"/>
              <a:t>Any data collected over time are likely to exhibit some form of random variation.</a:t>
            </a:r>
          </a:p>
          <a:p>
            <a:r>
              <a:rPr lang="en-US" sz="2600" dirty="0"/>
              <a:t>These methods are for when the time series is primarily described by random variation around an unknown level.</a:t>
            </a:r>
          </a:p>
          <a:p>
            <a:r>
              <a:rPr lang="en-US" sz="2600" dirty="0"/>
              <a:t>There are no variations due to trend and/or seasonality.</a:t>
            </a:r>
          </a:p>
          <a:p>
            <a:r>
              <a:rPr lang="en-US" sz="2600" dirty="0"/>
              <a:t>A simple plot of the time series provides insights into its components. </a:t>
            </a:r>
          </a:p>
          <a:p>
            <a:r>
              <a:rPr lang="en-US" sz="2600" dirty="0"/>
              <a:t>A jagged appearance, caused by abrupt changes in the series, indicates random variations.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147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Techniques (2/14)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648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Smoothing techniques are employed to reduce the effect of random fluctuations.</a:t>
            </a:r>
          </a:p>
          <a:p>
            <a:pPr lvl="1"/>
            <a:r>
              <a:rPr lang="en-US" sz="2400" dirty="0"/>
              <a:t>Can also be used to provide forecasts if short-term fluctuations represent random departures from the structure with no patterns.</a:t>
            </a:r>
          </a:p>
          <a:p>
            <a:pPr lvl="1"/>
            <a:r>
              <a:rPr lang="en-US" sz="2400" dirty="0"/>
              <a:t>Attractive when forecasts of multiple variables need to be updated frequently or it is not practical to develop complex forecasting models.</a:t>
            </a:r>
          </a:p>
          <a:p>
            <a:r>
              <a:rPr lang="en-US" sz="2800" dirty="0"/>
              <a:t>We will consider two smoothing techniques.</a:t>
            </a:r>
          </a:p>
          <a:p>
            <a:pPr lvl="1"/>
            <a:r>
              <a:rPr lang="en-US" sz="2400" dirty="0"/>
              <a:t>Moving average technique</a:t>
            </a:r>
          </a:p>
          <a:p>
            <a:pPr lvl="1"/>
            <a:r>
              <a:rPr lang="en-US" sz="2400" dirty="0"/>
              <a:t>Exponential smoothing technique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191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(3/14)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The moving average technique is simple and popular.</a:t>
                </a:r>
              </a:p>
              <a:p>
                <a:r>
                  <a:rPr lang="en-US" sz="2800" dirty="0"/>
                  <a:t>The average of the most recent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/>
                  <a:t> observations.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/>
                  <a:t> is a fixed integer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𝑀𝑜𝑣𝑖𝑛𝑔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𝑆𝑢𝑚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𝑚𝑜𝑠𝑡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𝑟𝑒𝑐𝑒𝑛𝑡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𝑜𝑏𝑠𝑒𝑟𝑣𝑎𝑡𝑖𝑜𝑛𝑠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800" dirty="0"/>
                  <a:t>The term moving is used because as a new observation becomes available, the average is updated by including the newest observation and dropping the oldest observation.</a:t>
                </a:r>
                <a:endParaRPr lang="en-US" sz="24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5029200"/>
              </a:xfrm>
              <a:blipFill>
                <a:blip r:embed="rId3"/>
                <a:stretch>
                  <a:fillRect l="-1331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08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(4/14)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914400"/>
            <a:ext cx="85725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Example: In preparation for staffing during the upcoming summer months, an online retailer reviews the number of customer service calls received over the past three weeks (21 days).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Construct 3-period moving averages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Plot the time series and the moving averages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Use the 3-period moving averages to forecast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Calculate </a:t>
            </a:r>
            <a:r>
              <a:rPr lang="en-US" sz="2400" i="1" dirty="0"/>
              <a:t>MSE</a:t>
            </a:r>
            <a:r>
              <a:rPr lang="en-US" sz="2400" dirty="0"/>
              <a:t>, </a:t>
            </a:r>
            <a:r>
              <a:rPr lang="en-US" sz="2400" i="1" dirty="0"/>
              <a:t>MAD</a:t>
            </a:r>
            <a:r>
              <a:rPr lang="en-US" sz="2400" dirty="0"/>
              <a:t>, and </a:t>
            </a:r>
            <a:r>
              <a:rPr lang="en-US" sz="2400" i="1" dirty="0"/>
              <a:t>MAPE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C9444-2E8F-1849-9A16-5A08804B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057400"/>
            <a:ext cx="2507306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3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(5/14)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25286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Example continued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309+292+284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=295</m:t>
                    </m:r>
                  </m:oMath>
                </a14:m>
                <a:endParaRPr lang="en-US" sz="24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25286"/>
                <a:ext cx="8572500" cy="5029200"/>
              </a:xfrm>
              <a:blipFill>
                <a:blip r:embed="rId3"/>
                <a:stretch>
                  <a:fillRect l="-1036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7CADECE-63C9-2F4A-B703-44FFBE703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133600"/>
            <a:ext cx="5016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71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(6/14)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475C6C-FCFA-ED4D-B2E4-EE1E19538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25286"/>
            <a:ext cx="85725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Example continued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D106C-E7D2-5E45-A919-C152D0C47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0"/>
            <a:ext cx="6477000" cy="38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0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(7/14)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25286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Example continued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19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326+327+309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=320.67</m:t>
                    </m:r>
                  </m:oMath>
                </a14:m>
                <a:endParaRPr lang="en-US" sz="24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25286"/>
                <a:ext cx="8572500" cy="5029200"/>
              </a:xfrm>
              <a:blipFill>
                <a:blip r:embed="rId3"/>
                <a:stretch>
                  <a:fillRect l="-1036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0FAD273-8442-D44C-80A5-19122DAF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209800"/>
            <a:ext cx="6324600" cy="31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(8/14)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90600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r>
                  <a:rPr lang="en-US" sz="2400" dirty="0"/>
                  <a:t>To calculate </a:t>
                </a:r>
                <a:r>
                  <a:rPr lang="en-US" sz="2400" i="1" dirty="0"/>
                  <a:t>MSE</a:t>
                </a:r>
                <a:r>
                  <a:rPr lang="en-US" sz="2400" dirty="0"/>
                  <a:t>, </a:t>
                </a:r>
                <a:r>
                  <a:rPr lang="en-US" sz="2400" i="1" dirty="0"/>
                  <a:t>MAD</a:t>
                </a:r>
                <a:r>
                  <a:rPr lang="en-US" sz="2400" dirty="0"/>
                  <a:t>, and </a:t>
                </a:r>
                <a:r>
                  <a:rPr lang="en-US" sz="2400" i="1" dirty="0"/>
                  <a:t>MAPE</a:t>
                </a:r>
                <a:r>
                  <a:rPr lang="en-US" sz="2400" dirty="0"/>
                  <a:t>, first compute the forecast error.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000" i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is the forecasted value</a:t>
                </a:r>
                <a:endParaRPr lang="en-US" sz="2000" i="1" dirty="0"/>
              </a:p>
              <a:p>
                <a:pPr marL="457200" lvl="1" indent="0">
                  <a:buNone/>
                </a:pPr>
                <a:endParaRPr lang="en-US" sz="2400" i="1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(−11.67)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208.90</m:t>
                      </m:r>
                    </m:oMath>
                  </m:oMathPara>
                </a14:m>
                <a:endParaRPr lang="en-US" sz="1800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𝑀𝐴𝐷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+…+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−11.67</m:t>
                              </m:r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=11.85</m:t>
                      </m:r>
                    </m:oMath>
                  </m:oMathPara>
                </a14:m>
                <a:endParaRPr lang="en-US" sz="1800" i="1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𝑀𝐴𝑃𝐸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×10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294</m:t>
                                  </m:r>
                                </m:den>
                              </m:f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292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+…+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−11.67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309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×100=3.92</m:t>
                      </m:r>
                    </m:oMath>
                  </m:oMathPara>
                </a14:m>
                <a:endParaRPr lang="en-US" sz="18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90600"/>
                <a:ext cx="8572500" cy="5029200"/>
              </a:xfrm>
              <a:blipFill>
                <a:blip r:embed="rId3"/>
                <a:stretch>
                  <a:fillRect l="-1036" t="-1259" b="-16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18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(9/14)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914400"/>
                <a:ext cx="8705850" cy="52578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moving average technique has shortcomings.</a:t>
                </a:r>
              </a:p>
              <a:p>
                <a:pPr lvl="1"/>
                <a:r>
                  <a:rPr lang="en-US" sz="2000" dirty="0"/>
                  <a:t>Choice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is arbitrary</a:t>
                </a:r>
              </a:p>
              <a:p>
                <a:pPr lvl="1"/>
                <a:r>
                  <a:rPr lang="en-US" sz="2000" dirty="0"/>
                  <a:t>Choose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to minimize </a:t>
                </a:r>
                <a:r>
                  <a:rPr lang="en-US" sz="2000" i="1" dirty="0"/>
                  <a:t>MSE</a:t>
                </a:r>
                <a:r>
                  <a:rPr lang="en-US" sz="2000" dirty="0"/>
                  <a:t>, </a:t>
                </a:r>
                <a:r>
                  <a:rPr lang="en-US" sz="2000" i="1" dirty="0"/>
                  <a:t>MAD</a:t>
                </a:r>
                <a:r>
                  <a:rPr lang="en-US" sz="2000" dirty="0"/>
                  <a:t>, or </a:t>
                </a:r>
                <a:r>
                  <a:rPr lang="en-US" sz="2000" i="1" dirty="0"/>
                  <a:t>MAPE</a:t>
                </a:r>
              </a:p>
              <a:p>
                <a:pPr lvl="1"/>
                <a:r>
                  <a:rPr lang="en-US" sz="2000" dirty="0"/>
                  <a:t>All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observations have the same weight</a:t>
                </a:r>
              </a:p>
              <a:p>
                <a:r>
                  <a:rPr lang="en-US" sz="2400" dirty="0"/>
                  <a:t>It may not be appropriate to give equal weight to all recent observations.</a:t>
                </a:r>
              </a:p>
              <a:p>
                <a:r>
                  <a:rPr lang="en-US" sz="2400" dirty="0"/>
                  <a:t>The simple exponential smoothing technique assigns exponentially decreasing weights as the observations get older.</a:t>
                </a:r>
              </a:p>
              <a:p>
                <a:pPr lvl="1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/>
                  <a:t> denote the estimated level of a series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0&lt;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 dictates the speed of decline</a:t>
                </a:r>
                <a:endParaRPr lang="en-US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+⋯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914400"/>
                <a:ext cx="8705850" cy="5257800"/>
              </a:xfrm>
              <a:blipFill>
                <a:blip r:embed="rId3"/>
                <a:stretch>
                  <a:fillRect l="-1020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38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10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196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10.1 </a:t>
            </a:r>
            <a:r>
              <a:rPr lang="en-US" sz="2800" dirty="0"/>
              <a:t>Describe the time series forecasting process.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10.2 </a:t>
            </a:r>
            <a:r>
              <a:rPr lang="en-US" sz="2800" dirty="0"/>
              <a:t>Use smoothing techniques to make 	   	    forecasts.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10.3 </a:t>
            </a:r>
            <a:r>
              <a:rPr lang="en-US" sz="2800" dirty="0"/>
              <a:t>Use linear regression models to make 	  	    forecasts.</a:t>
            </a: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10.4 </a:t>
            </a:r>
            <a:r>
              <a:rPr lang="en-US" sz="2800" dirty="0"/>
              <a:t>Use nonlinear regression models to make 	    forecasts.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10.5 </a:t>
            </a:r>
            <a:r>
              <a:rPr lang="en-US" sz="2800" dirty="0"/>
              <a:t>Apply cross-validation techniques to model 	    selection.</a:t>
            </a: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10.6 </a:t>
            </a:r>
            <a:r>
              <a:rPr lang="en-US" sz="2800" dirty="0"/>
              <a:t>Use advanced smoothing methods to make 	    forecasts.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endParaRPr lang="en-US" sz="2800" dirty="0">
              <a:solidFill>
                <a:srgbClr val="009C9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(10/14)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066800"/>
                <a:ext cx="8705850" cy="525780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The forecast equation simplifies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usually taken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The choice of the initial value is less important if the number of observations is large </a:t>
                </a:r>
              </a:p>
              <a:p>
                <a:r>
                  <a:rPr lang="en-US" sz="2800" dirty="0"/>
                  <a:t>The optimal choice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/>
                  <a:t> is determined by trial-and-error.</a:t>
                </a:r>
              </a:p>
              <a:p>
                <a:r>
                  <a:rPr lang="en-US" sz="2800" dirty="0"/>
                  <a:t>Evaluate various values and choose the one that with the smallest MSE, MAD, MAPE or other criteria.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066800"/>
                <a:ext cx="8705850" cy="5257800"/>
              </a:xfrm>
              <a:blipFill>
                <a:blip r:embed="rId3"/>
                <a:stretch>
                  <a:fillRect l="-1312" t="-1446" r="-2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84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(11/14)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914400"/>
                <a:ext cx="8782050" cy="541020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Example: Revisit the previous example. </a:t>
                </a:r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Construct the simple exponentially smoothed series with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Plot the time series and the smoothed series.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Use the smoothed series to forecast.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200" dirty="0"/>
                  <a:t>Calculate </a:t>
                </a:r>
                <a:r>
                  <a:rPr lang="en-US" sz="2200" i="1" dirty="0"/>
                  <a:t>MSE</a:t>
                </a:r>
                <a:r>
                  <a:rPr lang="en-US" sz="2200" dirty="0"/>
                  <a:t>, </a:t>
                </a:r>
                <a:r>
                  <a:rPr lang="en-US" sz="2200" i="1" dirty="0"/>
                  <a:t>MAD</a:t>
                </a:r>
                <a:r>
                  <a:rPr lang="en-US" sz="2200" dirty="0"/>
                  <a:t>, and </a:t>
                </a:r>
                <a:r>
                  <a:rPr lang="en-US" sz="2200" i="1" dirty="0"/>
                  <a:t>MAPE</a:t>
                </a:r>
                <a:r>
                  <a:rPr lang="en-US" sz="2200" dirty="0"/>
                  <a:t>, and choose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200" dirty="0"/>
                  <a:t>. Compare the values to those obtained using the moving average technique.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914400"/>
                <a:ext cx="8782050" cy="5410200"/>
              </a:xfrm>
              <a:blipFill>
                <a:blip r:embed="rId3"/>
                <a:stretch>
                  <a:fillRect l="-866"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E40FB25-0A1A-5E48-B102-EEE8E70B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328435"/>
            <a:ext cx="2438400" cy="229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45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(12/14)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219200"/>
                <a:ext cx="8705850" cy="3886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Example continued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309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292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284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219200"/>
                <a:ext cx="8705850" cy="3886200"/>
              </a:xfrm>
              <a:blipFill>
                <a:blip r:embed="rId3"/>
                <a:stretch>
                  <a:fillRect l="-1020" t="-1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D06D529-A7E2-234D-ADED-6D70D7AF0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908300"/>
            <a:ext cx="45974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(13/14)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68F90B4-AA1F-D143-A19E-6D0E8F709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150" y="1219200"/>
                <a:ext cx="8705850" cy="4648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Example continued </a:t>
                </a:r>
                <a:endParaRPr lang="en-US" sz="2000" dirty="0"/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=0.20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309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310.95=310.56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68F90B4-AA1F-D143-A19E-6D0E8F709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150" y="1219200"/>
                <a:ext cx="8705850" cy="4648200"/>
              </a:xfrm>
              <a:blipFill>
                <a:blip r:embed="rId3"/>
                <a:stretch>
                  <a:fillRect l="-1020" t="-1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1B11BA0-3AEB-E543-9E97-B43C8B977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847850"/>
            <a:ext cx="54864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06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10.2</a:t>
            </a:r>
            <a:r>
              <a:rPr lang="en-US" sz="3600" dirty="0">
                <a:solidFill>
                  <a:srgbClr val="1F4984"/>
                </a:solidFill>
              </a:rPr>
              <a:t>: Simple Smoothing Methods (14/14)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43000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Example continued </a:t>
                </a:r>
              </a:p>
              <a:p>
                <a:r>
                  <a:rPr lang="en-US" sz="2000" dirty="0"/>
                  <a:t>To calculate </a:t>
                </a:r>
                <a:r>
                  <a:rPr lang="en-US" sz="2000" i="1" dirty="0"/>
                  <a:t>MSE</a:t>
                </a:r>
                <a:r>
                  <a:rPr lang="en-US" sz="2000" dirty="0"/>
                  <a:t>, </a:t>
                </a:r>
                <a:r>
                  <a:rPr lang="en-US" sz="2000" i="1" dirty="0"/>
                  <a:t>MAD</a:t>
                </a:r>
                <a:r>
                  <a:rPr lang="en-US" sz="2000" dirty="0"/>
                  <a:t>, and </a:t>
                </a:r>
                <a:r>
                  <a:rPr lang="en-US" sz="2000" i="1" dirty="0"/>
                  <a:t>MAPE</a:t>
                </a:r>
                <a:r>
                  <a:rPr lang="en-US" sz="2000" dirty="0"/>
                  <a:t>, first compute the forecast error.</a:t>
                </a:r>
              </a:p>
              <a:p>
                <a:pPr lvl="1"/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i="1" dirty="0"/>
                  <a:t> </a:t>
                </a:r>
                <a:r>
                  <a:rPr lang="en-US" sz="1600" dirty="0"/>
                  <a:t>is the forecasted value</a:t>
                </a:r>
              </a:p>
              <a:p>
                <a:pPr lvl="1"/>
                <a:endParaRPr lang="en-US" sz="1600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(−17.00)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(−21.60)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(−1.95)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217.16</m:t>
                      </m:r>
                    </m:oMath>
                  </m:oMathPara>
                </a14:m>
                <a:endParaRPr lang="en-US" sz="1600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𝑀𝐴𝐷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−17.00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−21.60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+…+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−1.95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=12.91</m:t>
                      </m:r>
                    </m:oMath>
                  </m:oMathPara>
                </a14:m>
                <a:endParaRPr lang="en-US" sz="1600" i="1" dirty="0"/>
              </a:p>
              <a:p>
                <a:pPr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𝑀𝐴𝑃𝐸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×100=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−17.00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292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−21.60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284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+…+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−1.95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309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×100=4.32</m:t>
                      </m:r>
                    </m:oMath>
                  </m:oMathPara>
                </a14:m>
                <a:endParaRPr lang="en-US" sz="16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43000"/>
                <a:ext cx="8572500" cy="5029200"/>
              </a:xfrm>
              <a:blipFill>
                <a:blip r:embed="rId3"/>
                <a:stretch>
                  <a:fillRect l="-592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F63ED53-FB91-C548-88B5-86F9B187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4711700"/>
            <a:ext cx="8102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8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22255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(1/10)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66800"/>
                <a:ext cx="8572500" cy="49530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800" dirty="0"/>
                  <a:t>The smoothing techniques are used when the time series has no trend or seasonal fluctuations.</a:t>
                </a:r>
              </a:p>
              <a:p>
                <a:r>
                  <a:rPr lang="en-US" sz="2800" dirty="0"/>
                  <a:t>The linear trend model is used to extract long-term upward or downward movements of the time series.</a:t>
                </a:r>
              </a:p>
              <a:p>
                <a:r>
                  <a:rPr lang="en-US" sz="2800" dirty="0"/>
                  <a:t>The linear trend model is a linear regression model that uses time as the predictor.</a:t>
                </a:r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is the value of the time series at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is the predictor variable corresponding to consecutive time periods</a:t>
                </a:r>
              </a:p>
              <a:p>
                <a:pPr lvl="1"/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for forecasting</a:t>
                </a:r>
              </a:p>
              <a:p>
                <a:r>
                  <a:rPr lang="en-US" sz="2800" dirty="0"/>
                  <a:t>Appropriate when the time series does not exhibit seasonal variations or has been stripped of its seasonal variation (deseasonalized).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66800"/>
                <a:ext cx="8572500" cy="4953000"/>
              </a:xfrm>
              <a:blipFill>
                <a:blip r:embed="rId3"/>
                <a:stretch>
                  <a:fillRect l="-1183" t="-2558" b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41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(2/10)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782050" cy="5029200"/>
          </a:xfrm>
        </p:spPr>
        <p:txBody>
          <a:bodyPr>
            <a:noAutofit/>
          </a:bodyPr>
          <a:lstStyle/>
          <a:p>
            <a:r>
              <a:rPr lang="en-US" sz="2000" dirty="0"/>
              <a:t>Example: A local organic food store carries several food products for health-conscious consumers. </a:t>
            </a:r>
          </a:p>
          <a:p>
            <a:r>
              <a:rPr lang="en-US" sz="2000" dirty="0"/>
              <a:t>The store has witnessed a steady growth in the sale of chef-designed meals, which are especially popular with college-educated millennials.</a:t>
            </a:r>
          </a:p>
          <a:p>
            <a:r>
              <a:rPr lang="en-US" sz="2000" dirty="0"/>
              <a:t>For planning purposes, the manager of the store would like to extract useful information from the weekly sales of chef-designed meals for the past year.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Visually inspect the time series to confirm the existence of a trend.</a:t>
            </a:r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Estimate and interpret the linear trend model for the sales.</a:t>
            </a:r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Forecast the sales for the next four weeks.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49E5E-4968-C243-A826-3DD5DA67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276600"/>
            <a:ext cx="309079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1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(3/10)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89BF40-59D0-5741-AB06-37AA5561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19200"/>
            <a:ext cx="8782050" cy="50292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82295-D2AA-F944-BBAF-7BF8239F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99997"/>
            <a:ext cx="6172200" cy="39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99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(4/10)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419600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Example continued</a:t>
                </a:r>
                <a:endParaRPr lang="en-US" sz="2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Sales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=1998.2285+96.8383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Week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lvl="1"/>
                <a:r>
                  <a:rPr lang="en-US" sz="2400" dirty="0"/>
                  <a:t>Every week, sales increase by about $96.84</a:t>
                </a:r>
              </a:p>
              <a:p>
                <a:pPr lvl="1"/>
                <a:r>
                  <a:rPr lang="en-US" sz="2400" dirty="0"/>
                  <a:t>75.38% of the sample variations in sales are explained by the sample trend line</a:t>
                </a:r>
              </a:p>
              <a:p>
                <a:pPr lvl="0"/>
                <a:r>
                  <a:rPr lang="en-US" sz="2800" dirty="0"/>
                  <a:t>Week = 53 to forecast sales for the next week</a:t>
                </a:r>
                <a:endParaRPr lang="en-US" sz="2800" i="1" dirty="0"/>
              </a:p>
              <a:p>
                <a:pPr marL="349250" lv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Sales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=1998.2285+96.8383×53=$7,130.66</m:t>
                    </m:r>
                  </m:oMath>
                </a14:m>
                <a:r>
                  <a:rPr lang="en-US" sz="2800" dirty="0"/>
                  <a:t>  </a:t>
                </a:r>
              </a:p>
              <a:p>
                <a:pPr lvl="0"/>
                <a:r>
                  <a:rPr lang="en-US" sz="2800" dirty="0"/>
                  <a:t>Week = 54, 55, and 56 to forecast sales for the subsequent three weeks as $7,227.49, $7,324.33, $7,421.17</a:t>
                </a:r>
              </a:p>
              <a:p>
                <a:endParaRPr lang="en-US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419600"/>
              </a:xfrm>
              <a:blipFill>
                <a:blip r:embed="rId3"/>
                <a:stretch>
                  <a:fillRect l="-1331" t="-1719" r="-1036" b="-10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263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(5/10)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95400"/>
                <a:ext cx="85725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With seasonal data, we estimate a trend regression model that also includes dummy vari­ables to capture the seasonal variations.</a:t>
                </a:r>
              </a:p>
              <a:p>
                <a:r>
                  <a:rPr lang="en-US" sz="2400" dirty="0"/>
                  <a:t>Use dummy variables to describe seasons.</a:t>
                </a:r>
              </a:p>
              <a:p>
                <a:r>
                  <a:rPr lang="en-US" sz="2400" dirty="0"/>
                  <a:t>With quarterly data, a linear trend model with seasonal dummy variables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dirty="0"/>
                  <a:t> are the dummy variables representing the first three quarters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 is a predictor variable corresponding to consecutive time period</a:t>
                </a:r>
              </a:p>
              <a:p>
                <a:r>
                  <a:rPr lang="en-US" sz="2400" dirty="0"/>
                  <a:t>Forecasts based on the estimated model </a:t>
                </a:r>
              </a:p>
              <a:p>
                <a:pPr lvl="1"/>
                <a:r>
                  <a:rPr lang="en-US" sz="1800" dirty="0"/>
                  <a:t>Quarter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Quarter 2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Quarter 3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=1): 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Quarter 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95400"/>
                <a:ext cx="8572500" cy="4800600"/>
              </a:xfrm>
              <a:blipFill>
                <a:blip r:embed="rId3"/>
                <a:stretch>
                  <a:fillRect l="-1036" t="-1055" r="-1479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78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97221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Introductory Case: Apple Revenue Forecast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1621"/>
            <a:ext cx="8572500" cy="4952999"/>
          </a:xfrm>
        </p:spPr>
        <p:txBody>
          <a:bodyPr>
            <a:noAutofit/>
          </a:bodyPr>
          <a:lstStyle/>
          <a:p>
            <a:r>
              <a:rPr lang="en-US" sz="2000" dirty="0"/>
              <a:t>Apple Inc. is an American multinational technology company that designs, develops, and sells consumer electronics, computer software, and online services. </a:t>
            </a:r>
          </a:p>
          <a:p>
            <a:r>
              <a:rPr lang="en-US" sz="2000" dirty="0"/>
              <a:t>On October 29, 2020, Apple announced revenue of $64.7 billion for its fiscal 2020 fourth quarter. </a:t>
            </a:r>
          </a:p>
          <a:p>
            <a:r>
              <a:rPr lang="en-US" sz="2000" dirty="0"/>
              <a:t>The revenue was boosted by stronger-than-expected sales for smartphones and for telecommuting devices amid a work- from-home trend due to the pandemic. </a:t>
            </a:r>
          </a:p>
          <a:p>
            <a:r>
              <a:rPr lang="en-US" sz="2000" dirty="0"/>
              <a:t>According to CEO Tim Cook, “Despite the ongoing impacts of COVID-19, Apple is in the midst of our most prolific product introduction period ever, and the early response to all our new products, led by our first 5G-enabled iPhone lineup, has been tremendously positive.” </a:t>
            </a:r>
          </a:p>
          <a:p>
            <a:r>
              <a:rPr lang="en-US" sz="2000" dirty="0"/>
              <a:t>Cadence Johnson, a research analyst at a small investment firm, is evaluating Apple’s performance by analyzing the firm’s revenue.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(6/10)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6349"/>
            <a:ext cx="8782050" cy="4949651"/>
          </a:xfrm>
        </p:spPr>
        <p:txBody>
          <a:bodyPr>
            <a:noAutofit/>
          </a:bodyPr>
          <a:lstStyle/>
          <a:p>
            <a:r>
              <a:rPr lang="en-US" sz="2000" dirty="0"/>
              <a:t>Example: With </a:t>
            </a:r>
            <a:r>
              <a:rPr lang="en-US" sz="2000" dirty="0" err="1"/>
              <a:t>Amazon.com</a:t>
            </a:r>
            <a:r>
              <a:rPr lang="en-US" sz="2000" dirty="0"/>
              <a:t> at the lead, e-commerce retail sales have increased substantially over the last decade. </a:t>
            </a:r>
          </a:p>
          <a:p>
            <a:r>
              <a:rPr lang="en-US" sz="2000" dirty="0"/>
              <a:t>Consider quarterly data on e-commerce retail sales in the U.S. from 2010 to 2019 </a:t>
            </a:r>
          </a:p>
          <a:p>
            <a:endParaRPr lang="en-US" sz="2000" dirty="0"/>
          </a:p>
          <a:p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Visually inspect the data to confirm the existence of trend and seasonality.</a:t>
            </a:r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Estimate and interpret the linear trend model with seasonal dummy variables for e-commerce retail sales.</a:t>
            </a:r>
          </a:p>
          <a:p>
            <a:pPr marL="457200" lvl="0" indent="-457200">
              <a:buFont typeface="+mj-lt"/>
              <a:buAutoNum type="alphaLcPeriod"/>
            </a:pPr>
            <a:r>
              <a:rPr lang="en-US" sz="2000" dirty="0"/>
              <a:t>Forecast e-commerce retail sales for the last three quarters of 2019.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1054-34C4-C14B-A62A-F58BCCFC2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286000"/>
            <a:ext cx="355531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56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(7/10)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D9B793-D71A-AB47-8325-1713BB38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6349"/>
            <a:ext cx="8782050" cy="4949651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4D6BE-768C-6F41-BC4C-919C3221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41" y="1676400"/>
            <a:ext cx="713531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5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(8/10)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8F4F7B8-F152-344F-8BA6-1F53DCF88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19200"/>
                <a:ext cx="8572500" cy="2743200"/>
              </a:xfrm>
            </p:spPr>
            <p:txBody>
              <a:bodyPr>
                <a:noAutofit/>
              </a:bodyPr>
              <a:lstStyle/>
              <a:p>
                <a:pPr marL="339725" indent="-339725">
                  <a:lnSpc>
                    <a:spcPct val="115000"/>
                  </a:lnSpc>
                  <a:spcBef>
                    <a:spcPts val="0"/>
                  </a:spcBef>
                </a:pPr>
                <a:r>
                  <a:rPr lang="en-US" sz="1800" dirty="0"/>
                  <a:t>Example continued</a:t>
                </a: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39725" marR="0" indent="-339725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𝑆𝑎𝑙𝑒𝑠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=46,682.6508−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21,611.6437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21,295.7984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−22,594.1214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+2,649.8786</m:t>
                    </m:r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1400" dirty="0"/>
                  <a:t>Relative to the 4</a:t>
                </a:r>
                <a:r>
                  <a:rPr lang="en-US" sz="1400" baseline="30000" dirty="0"/>
                  <a:t>th</a:t>
                </a:r>
                <a:r>
                  <a:rPr lang="en-US" sz="1400" dirty="0"/>
                  <a:t> quarter, e-commerce sales are about $22,000 lower in the other three quarters </a:t>
                </a:r>
              </a:p>
              <a:p>
                <a:pPr lvl="1"/>
                <a:r>
                  <a:rPr lang="en-US" sz="1400" dirty="0"/>
                  <a:t>The predicted quarterly sales increase by about $2,650 million every quarter 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For the 2</a:t>
                </a:r>
                <a:r>
                  <a:rPr lang="en-US" sz="1800" baseline="30000" dirty="0"/>
                  <a:t>nd</a:t>
                </a:r>
                <a:r>
                  <a:rPr lang="en-US" sz="1800" dirty="0"/>
                  <a:t> quarter of 2019, we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=38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marL="3492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𝑆𝑎𝑙𝑒𝑠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</a:rPr>
                        <m:t>=46,682.6508−21,295.7984+2,649.8786×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38=$126,082 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million</m:t>
                      </m:r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=39</m:t>
                    </m:r>
                  </m:oMath>
                </a14:m>
                <a:r>
                  <a:rPr lang="en-US" sz="1800" dirty="0"/>
                  <a:t> for the 3</a:t>
                </a:r>
                <a:r>
                  <a:rPr lang="en-US" sz="1800" baseline="30000" dirty="0"/>
                  <a:t>rd</a:t>
                </a:r>
                <a:r>
                  <a:rPr lang="en-US" sz="1800" dirty="0"/>
                  <a:t> quarter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sz="1800" dirty="0"/>
                  <a:t> for the 4</a:t>
                </a:r>
                <a:r>
                  <a:rPr lang="en-US" sz="1800" baseline="30000" dirty="0"/>
                  <a:t>th</a:t>
                </a:r>
                <a:r>
                  <a:rPr lang="en-US" sz="1800" dirty="0"/>
                  <a:t> quarter to forecast sales as $127,434 and $152,678 million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8F4F7B8-F152-344F-8BA6-1F53DCF88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19200"/>
                <a:ext cx="8572500" cy="2743200"/>
              </a:xfrm>
              <a:blipFill>
                <a:blip r:embed="rId3"/>
                <a:stretch>
                  <a:fillRect l="-444" b="-8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0721D08-3B21-6742-BCAC-15397957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565275"/>
            <a:ext cx="3276600" cy="18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79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(9/10)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F4F7B8-F152-344F-8BA6-1F53DCF8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61" y="1371600"/>
            <a:ext cx="8346077" cy="4648200"/>
          </a:xfrm>
        </p:spPr>
        <p:txBody>
          <a:bodyPr>
            <a:noAutofit/>
          </a:bodyPr>
          <a:lstStyle/>
          <a:p>
            <a:r>
              <a:rPr lang="en-US" sz="2400" dirty="0"/>
              <a:t>Import the ECommerce</a:t>
            </a:r>
            <a:r>
              <a:rPr lang="en-US" sz="2400" b="1" i="1" dirty="0"/>
              <a:t> </a:t>
            </a:r>
            <a:r>
              <a:rPr lang="en-US" sz="2400" dirty="0"/>
              <a:t>data file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0CAA3-C0E0-2845-B42A-E9F87E61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66950"/>
            <a:ext cx="3632200" cy="73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DEF2A4-7061-2243-B864-51623684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114797"/>
            <a:ext cx="73533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58789-8D6B-1845-A538-CD348ED77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965697"/>
            <a:ext cx="46736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879B3-0485-6A43-B039-BE20D2B5E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4968997"/>
            <a:ext cx="2527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9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10.3</a:t>
            </a:r>
            <a:r>
              <a:rPr lang="en-US" sz="3200" dirty="0">
                <a:solidFill>
                  <a:srgbClr val="1F4984"/>
                </a:solidFill>
              </a:rPr>
              <a:t>: Linear Regression Models for Trend and Seasonality (10/10)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95400"/>
                <a:ext cx="8572500" cy="493374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We have discussed noncausal, or purely time series, models that capture trend and seasonality for making forecasts. </a:t>
                </a:r>
              </a:p>
              <a:p>
                <a:pPr lvl="1"/>
                <a:r>
                  <a:rPr lang="en-US" sz="1400" dirty="0"/>
                  <a:t>Do not offer any explanation of the mechanism generating the target variable </a:t>
                </a:r>
              </a:p>
              <a:p>
                <a:pPr lvl="1"/>
                <a:r>
                  <a:rPr lang="en-US" sz="1400" dirty="0"/>
                  <a:t>Simply provide a method for projecting historical data</a:t>
                </a:r>
              </a:p>
              <a:p>
                <a:r>
                  <a:rPr lang="en-US" sz="1800" dirty="0"/>
                  <a:t>Causal models, on the other hand, are standard regression models that exploit the relationship between the target and the predictor variables for making forecasts.  </a:t>
                </a:r>
              </a:p>
              <a:p>
                <a:r>
                  <a:rPr lang="en-US" sz="1800" dirty="0"/>
                  <a:t>Example: We can use causal models to forecast the sale of a product using predictor variables such as the firm’s advertising budget and its pricing strategy. </a:t>
                </a:r>
              </a:p>
              <a:p>
                <a:r>
                  <a:rPr lang="en-US" sz="1800" dirty="0"/>
                  <a:t>The regression framework also allows us the flexibility to combine causal with time series effects. </a:t>
                </a:r>
              </a:p>
              <a:p>
                <a:pPr lvl="1"/>
                <a:r>
                  <a:rPr lang="en-US" sz="1400" dirty="0"/>
                  <a:t>Include </a:t>
                </a:r>
                <a:r>
                  <a:rPr lang="en-US" sz="1400" i="1" dirty="0"/>
                  <a:t>k</a:t>
                </a:r>
                <a:r>
                  <a:rPr lang="en-US" sz="1400" dirty="0"/>
                  <a:t> causal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…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  <a:p>
                <a:pPr lvl="1"/>
                <a:r>
                  <a:rPr lang="en-US" sz="1400" dirty="0"/>
                  <a:t>Trend variable </a:t>
                </a:r>
                <a:r>
                  <a:rPr lang="en-US" sz="1400" i="1" dirty="0"/>
                  <a:t>t</a:t>
                </a:r>
              </a:p>
              <a:p>
                <a:pPr lvl="1"/>
                <a:r>
                  <a:rPr lang="en-US" sz="1400" dirty="0"/>
                  <a:t>Seasonal dummy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 …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1400" dirty="0"/>
                  <a:t> for </a:t>
                </a:r>
                <a:r>
                  <a:rPr lang="en-US" sz="1400" i="1" dirty="0"/>
                  <a:t>p</a:t>
                </a:r>
                <a:r>
                  <a:rPr lang="en-US" sz="1400" dirty="0"/>
                  <a:t> seasons</a:t>
                </a:r>
              </a:p>
              <a:p>
                <a:pPr lvl="1"/>
                <a:r>
                  <a:rPr lang="en-US" sz="1400" dirty="0"/>
                  <a:t>This will only work if we know or can predict the future values of the causal variables.</a:t>
                </a:r>
              </a:p>
              <a:p>
                <a:pPr lvl="1"/>
                <a:r>
                  <a:rPr lang="en-US" sz="1400" dirty="0"/>
                  <a:t>We can justify the use of lagged values of causal variables for making forecasts.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95400"/>
                <a:ext cx="8572500" cy="4933741"/>
              </a:xfrm>
              <a:blipFill>
                <a:blip r:embed="rId3"/>
                <a:stretch>
                  <a:fillRect l="-444" t="-771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95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(1/13)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162259"/>
                <a:ext cx="8572500" cy="1961942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A linear trend model implies that for each period, the value of the series is expected to change by a fixed amount.</a:t>
                </a:r>
              </a:p>
              <a:p>
                <a:r>
                  <a:rPr lang="en-US" sz="1800" dirty="0"/>
                  <a:t>The exponential trend model is attractive when the expected increase in the series gets larger over time, there is exponential growth over time.</a:t>
                </a:r>
              </a:p>
              <a:p>
                <a:r>
                  <a:rPr lang="en-US" sz="1800" b="0" dirty="0"/>
                  <a:t>The model is specified as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The estimated model is used to make forecasts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162259"/>
                <a:ext cx="8572500" cy="1961942"/>
              </a:xfrm>
              <a:blipFill>
                <a:blip r:embed="rId3"/>
                <a:stretch>
                  <a:fillRect l="-444" t="-1290" b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64FF193-44EF-D444-A01F-A1719E9B2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101592"/>
            <a:ext cx="4336472" cy="30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(2/13)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933742"/>
          </a:xfrm>
        </p:spPr>
        <p:txBody>
          <a:bodyPr>
            <a:noAutofit/>
          </a:bodyPr>
          <a:lstStyle/>
          <a:p>
            <a:r>
              <a:rPr lang="en-US" sz="2400" dirty="0"/>
              <a:t>Example: According to data compiled by the World Bank, the world population has increased from 3.03 billion in 1960 to 7.53 billion in 2017. </a:t>
            </a:r>
          </a:p>
          <a:p>
            <a:r>
              <a:rPr lang="en-US" sz="2400" dirty="0"/>
              <a:t>This rapid increase concerns environmentalists, who believe that our natural resources may not be able to support the ever-increasing population. </a:t>
            </a:r>
          </a:p>
          <a:p>
            <a:r>
              <a:rPr lang="en-US" sz="2400" dirty="0"/>
              <a:t>Additionally, most of the rapid population growth has been in 34 low-income countries, many of which are located in Africa. </a:t>
            </a:r>
          </a:p>
          <a:p>
            <a:r>
              <a:rPr lang="en-US" sz="2400" dirty="0"/>
              <a:t>Consider the population data, in millions, for low-income countries from 1960 to 2017.</a:t>
            </a:r>
          </a:p>
        </p:txBody>
      </p:sp>
    </p:spTree>
    <p:extLst>
      <p:ext uri="{BB962C8B-B14F-4D97-AF65-F5344CB8AC3E}">
        <p14:creationId xmlns:p14="http://schemas.microsoft.com/office/powerpoint/2010/main" val="2474411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(3/13)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933742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+mj-lt"/>
              <a:buAutoNum type="alphaLcPeriod"/>
            </a:pPr>
            <a:r>
              <a:rPr lang="en-US" sz="2400" dirty="0"/>
              <a:t>Estimate and interpret the linear and the exponential trend models.</a:t>
            </a:r>
          </a:p>
          <a:p>
            <a:pPr>
              <a:buFont typeface="+mj-lt"/>
              <a:buAutoNum type="alphaLcPeriod"/>
            </a:pPr>
            <a:r>
              <a:rPr lang="en-US" sz="2400" dirty="0"/>
              <a:t>Use </a:t>
            </a:r>
            <a:r>
              <a:rPr lang="en-US" sz="2400" i="1" dirty="0"/>
              <a:t>MSE</a:t>
            </a:r>
            <a:r>
              <a:rPr lang="en-US" sz="2400" dirty="0"/>
              <a:t>, </a:t>
            </a:r>
            <a:r>
              <a:rPr lang="en-US" sz="2400" i="1" dirty="0"/>
              <a:t>MAD</a:t>
            </a:r>
            <a:r>
              <a:rPr lang="en-US" sz="2400" dirty="0"/>
              <a:t>, and </a:t>
            </a:r>
            <a:r>
              <a:rPr lang="en-US" sz="2400" i="1" dirty="0"/>
              <a:t>MAPE</a:t>
            </a:r>
            <a:r>
              <a:rPr lang="en-US" sz="2400" dirty="0"/>
              <a:t> to select the appropriate model.</a:t>
            </a:r>
          </a:p>
          <a:p>
            <a:pPr>
              <a:buFont typeface="+mj-lt"/>
              <a:buAutoNum type="alphaLcPeriod"/>
            </a:pPr>
            <a:r>
              <a:rPr lang="en-US" sz="2400" dirty="0"/>
              <a:t>Forecast the population in low-income countries for 2018.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97B1D-EB0F-714B-A84D-400D8878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0" y="1752600"/>
            <a:ext cx="41783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6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(4/13)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6082"/>
                <a:ext cx="8572500" cy="42672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pPr>
                  <a:buFont typeface="+mj-lt"/>
                  <a:buAutoNum type="alphaLcPeriod"/>
                </a:pPr>
                <a:endParaRPr lang="en-US" sz="2400" dirty="0"/>
              </a:p>
              <a:p>
                <a:pPr>
                  <a:buFont typeface="+mj-lt"/>
                  <a:buAutoNum type="alphaLcPeriod"/>
                </a:pPr>
                <a:endParaRPr lang="en-US" sz="2400" dirty="0"/>
              </a:p>
              <a:p>
                <a:pPr>
                  <a:buFont typeface="+mj-lt"/>
                  <a:buAutoNum type="alphaLcPeriod"/>
                </a:pPr>
                <a:endParaRPr lang="en-US" sz="2400" dirty="0"/>
              </a:p>
              <a:p>
                <a:r>
                  <a:rPr lang="en-US" sz="2400" dirty="0"/>
                  <a:t>Linear trend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=92.9213+9.6799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 population grows by 9.6799 million each year on average</a:t>
                </a:r>
              </a:p>
              <a:p>
                <a:r>
                  <a:rPr lang="en-US" sz="2400" dirty="0"/>
                  <a:t>Exponential trend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⁡(5.0614+0.0264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0.0104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/2)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 population grows by 2.64% percent each year on average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6082"/>
                <a:ext cx="8572500" cy="4267200"/>
              </a:xfrm>
              <a:blipFill>
                <a:blip r:embed="rId3"/>
                <a:stretch>
                  <a:fillRect l="-1036" t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961AB0-EFD3-CC46-A333-7B154A67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828800"/>
            <a:ext cx="5124450" cy="14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8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(5/13)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7594F6-D0BD-3F44-9BBB-C7F8D594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76082"/>
            <a:ext cx="8572500" cy="42672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45CFD-FB38-BA42-8447-86577CE9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977701"/>
            <a:ext cx="6705600" cy="350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97221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1F4984"/>
                </a:solidFill>
              </a:rPr>
              <a:t>Introductory Case: Apple Revenue Forecast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0119"/>
            <a:ext cx="8572500" cy="4952999"/>
          </a:xfrm>
        </p:spPr>
        <p:txBody>
          <a:bodyPr>
            <a:noAutofit/>
          </a:bodyPr>
          <a:lstStyle/>
          <a:p>
            <a:r>
              <a:rPr lang="en-US" sz="2200" dirty="0"/>
              <a:t>Cadence hopes that Apple’s past performance will aid in predicting its future performance. </a:t>
            </a:r>
          </a:p>
          <a:p>
            <a:r>
              <a:rPr lang="en-US" sz="2200" dirty="0"/>
              <a:t>She collects quarterly data on Apple’s revenue for the fiscal years 2010 through 2018.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Cadence would like to use the information for the below tasks.</a:t>
            </a:r>
          </a:p>
          <a:p>
            <a:pPr marL="914400" lvl="1" indent="-457200">
              <a:buAutoNum type="arabicPeriod"/>
            </a:pPr>
            <a:r>
              <a:rPr lang="en-US" sz="2000" dirty="0"/>
              <a:t>Explore models that capture the trend and seasonal components of Apple’s revenue.</a:t>
            </a:r>
          </a:p>
          <a:p>
            <a:pPr marL="914400" lvl="1" indent="-457200">
              <a:buAutoNum type="arabicPeriod"/>
            </a:pPr>
            <a:r>
              <a:rPr lang="en-US" sz="2000" dirty="0"/>
              <a:t>Forecast Apple’s revenue for fiscal year 2019.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8B522-835D-4F49-9020-1F50EC08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650318"/>
            <a:ext cx="4965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4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(6/13)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CDAA272-AC8B-7C49-ABE5-8570FEF22A40}"/>
                  </a:ext>
                </a:extLst>
              </p:cNvPr>
              <p:cNvSpPr/>
              <p:nvPr/>
            </p:nvSpPr>
            <p:spPr>
              <a:xfrm>
                <a:off x="533400" y="1582719"/>
                <a:ext cx="8001000" cy="4273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Example continued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2018,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=59</m:t>
                    </m:r>
                  </m:oMath>
                </a14:m>
                <a:r>
                  <a:rPr lang="en-US" sz="2400" dirty="0"/>
                  <a:t> and the forecasted value is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404813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5.0614+0.0264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∗59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0.0104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=748.5195</m:t>
                    </m:r>
                  </m:oMath>
                </a14:m>
                <a:r>
                  <a:rPr lang="en-US" sz="2000" dirty="0"/>
                  <a:t> million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CDAA272-AC8B-7C49-ABE5-8570FEF22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82719"/>
                <a:ext cx="8001000" cy="4273349"/>
              </a:xfrm>
              <a:prstGeom prst="rect">
                <a:avLst/>
              </a:prstGeom>
              <a:blipFill>
                <a:blip r:embed="rId3"/>
                <a:stretch>
                  <a:fillRect l="-1111" t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E580306-C609-E74F-88D0-1047F84C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82800"/>
            <a:ext cx="6382845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(7/13)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DAA272-AC8B-7C49-ABE5-8570FEF22A40}"/>
              </a:ext>
            </a:extLst>
          </p:cNvPr>
          <p:cNvSpPr/>
          <p:nvPr/>
        </p:nvSpPr>
        <p:spPr>
          <a:xfrm>
            <a:off x="304800" y="15240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 continued with 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Import the </a:t>
            </a:r>
            <a:r>
              <a:rPr lang="en-US" sz="2400" dirty="0" err="1"/>
              <a:t>Population_LowInc</a:t>
            </a:r>
            <a:r>
              <a:rPr lang="en-US" sz="2400" dirty="0"/>
              <a:t> data file into a data frame and label it </a:t>
            </a:r>
            <a:r>
              <a:rPr lang="en-US" sz="2400" dirty="0" err="1"/>
              <a:t>myData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E8C5E-595D-8F43-8DFF-3FF93FFD0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36889"/>
            <a:ext cx="1430453" cy="305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619A9-400D-2347-AC1C-38AEBA682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117147"/>
            <a:ext cx="5191499" cy="1397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16D50-FD5A-0E44-9680-34D40EB2C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997" y="4554787"/>
            <a:ext cx="4571999" cy="705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93527-8A72-0041-BE65-BEEFEAC9C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396" y="5365655"/>
            <a:ext cx="3657600" cy="66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3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(8/13)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511300"/>
                <a:ext cx="857250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Use a quadratic trend model when the relationship is captured by a U-shape or an inverted U-shape.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determines the direction, either u-shaped or inverted u-shaped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511300"/>
                <a:ext cx="8572500" cy="4724400"/>
              </a:xfrm>
              <a:blipFill>
                <a:blip r:embed="rId3"/>
                <a:stretch>
                  <a:fillRect l="-592" t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AF55864-C0A5-CC4F-BC46-AF5B5A97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124200"/>
            <a:ext cx="65532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6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(9/13)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A polynomial trend model of order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+⋯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lvl="1"/>
                <a:r>
                  <a:rPr lang="en-US" sz="2000" dirty="0"/>
                  <a:t>Linear: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Quadratic: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Cubic: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000" dirty="0"/>
              </a:p>
              <a:p>
                <a:r>
                  <a:rPr lang="en-US" sz="2400" dirty="0"/>
                  <a:t>Do not use </a:t>
                </a:r>
                <a:r>
                  <a:rPr lang="en-US" sz="2400" i="1" dirty="0"/>
                  <a:t>MSE</a:t>
                </a:r>
                <a:r>
                  <a:rPr lang="en-US" sz="2400" dirty="0"/>
                  <a:t>, </a:t>
                </a:r>
                <a:r>
                  <a:rPr lang="en-US" sz="2400" i="1" dirty="0"/>
                  <a:t>MAD</a:t>
                </a:r>
                <a:r>
                  <a:rPr lang="en-US" sz="2400" dirty="0"/>
                  <a:t>, and </a:t>
                </a:r>
                <a:r>
                  <a:rPr lang="en-US" sz="2400" i="1" dirty="0"/>
                  <a:t>MAPE</a:t>
                </a:r>
                <a:r>
                  <a:rPr lang="en-US" sz="2400" dirty="0"/>
                  <a:t> to compare polynomial trend models. The values decrease as the order increases.</a:t>
                </a:r>
              </a:p>
              <a:p>
                <a:r>
                  <a:rPr lang="en-US" sz="2400" dirty="0"/>
                  <a:t>Use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to compare polynomial trend models.</a:t>
                </a:r>
              </a:p>
              <a:p>
                <a:r>
                  <a:rPr lang="en-US" sz="2400" dirty="0"/>
                  <a:t>We can also add dummy variables for seasonality to these nonlinear model options.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  <a:blipFill>
                <a:blip r:embed="rId3"/>
                <a:stretch>
                  <a:fillRect l="-1036" t="-1072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322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(10/13)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219200"/>
                <a:ext cx="85725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400" b="0" dirty="0"/>
                  <a:t>Exponential trend model for quarterly data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Forecasts based on the estimated model </a:t>
                </a:r>
              </a:p>
              <a:p>
                <a:pPr lvl="2"/>
                <a:r>
                  <a:rPr lang="en-US" sz="1600" dirty="0"/>
                  <a:t>Quarter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/2)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Quarter 2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Quarter 3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lvl="2"/>
                <a:r>
                  <a:rPr lang="en-US" sz="1600" dirty="0"/>
                  <a:t>Quarter 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r>
                  <a:rPr lang="en-US" sz="2400" dirty="0"/>
                  <a:t>Quadratic trend model for quarterly data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Forecasts based on the estimated model </a:t>
                </a:r>
              </a:p>
              <a:p>
                <a:pPr lvl="2"/>
                <a:r>
                  <a:rPr lang="en-US" sz="1600" dirty="0"/>
                  <a:t>Quarter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Quarter 2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Quarter 3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Quarter 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=0): </m:t>
                    </m:r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572500" cy="4800600"/>
              </a:xfrm>
              <a:blipFill>
                <a:blip r:embed="rId3"/>
                <a:stretch>
                  <a:fillRect l="-888" t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904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(11/13)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4673"/>
            <a:ext cx="8572500" cy="4800600"/>
          </a:xfrm>
        </p:spPr>
        <p:txBody>
          <a:bodyPr>
            <a:noAutofit/>
          </a:bodyPr>
          <a:lstStyle/>
          <a:p>
            <a:r>
              <a:rPr lang="en-US" sz="2400" b="0" dirty="0"/>
              <a:t>Example: </a:t>
            </a:r>
            <a:r>
              <a:rPr lang="en-US" sz="2400" dirty="0"/>
              <a:t>The objective outlined in the introductory case is to use Apple’s quarterly revenue, in $ millions, from 2010 to 2020.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Estimate the linear and the quadratic trend models with seasonal dummy variables for Apple’s revenue.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Determine the preferred model and use it to forecast Apple’s revenue for fiscal year 2021. </a:t>
            </a:r>
          </a:p>
          <a:p>
            <a:endParaRPr lang="en-US" sz="2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AFB2D-A7B7-F148-8A61-23B197BF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362200"/>
            <a:ext cx="4965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6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(12/13)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44673"/>
            <a:ext cx="8572500" cy="4800600"/>
          </a:xfrm>
        </p:spPr>
        <p:txBody>
          <a:bodyPr>
            <a:noAutofit/>
          </a:bodyPr>
          <a:lstStyle/>
          <a:p>
            <a:r>
              <a:rPr lang="en-US" sz="2400" b="0" dirty="0"/>
              <a:t>Example continued</a:t>
            </a:r>
            <a:endParaRPr lang="en-US" sz="2400" dirty="0"/>
          </a:p>
          <a:p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11150-5035-E842-BBA0-BAB62409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1981200"/>
            <a:ext cx="72263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86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10.4</a:t>
            </a:r>
            <a:r>
              <a:rPr lang="en-US" sz="3200" dirty="0">
                <a:solidFill>
                  <a:srgbClr val="1F4984"/>
                </a:solidFill>
              </a:rPr>
              <a:t>: Nonlinear Regression Models for Trend and Seasonality (</a:t>
            </a:r>
            <a:r>
              <a:rPr lang="en-US" sz="3200" dirty="0"/>
              <a:t>13</a:t>
            </a:r>
            <a:r>
              <a:rPr lang="en-US" sz="3200" dirty="0">
                <a:solidFill>
                  <a:srgbClr val="1F4984"/>
                </a:solidFill>
              </a:rPr>
              <a:t>/13)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" y="1295400"/>
                <a:ext cx="8915400" cy="5257800"/>
              </a:xfrm>
            </p:spPr>
            <p:txBody>
              <a:bodyPr>
                <a:noAutofit/>
              </a:bodyPr>
              <a:lstStyle/>
              <a:p>
                <a:r>
                  <a:rPr lang="en-US" sz="2200" b="0" dirty="0"/>
                  <a:t>Example continued</a:t>
                </a:r>
              </a:p>
              <a:p>
                <a:r>
                  <a:rPr lang="en-US" sz="2200" b="0" dirty="0"/>
                  <a:t>Linear trend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17,009.87+20,665.22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2,311.03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−3,386.089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1,210.74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=0.8436</m:t>
                    </m:r>
                  </m:oMath>
                </a14:m>
                <a:endParaRPr lang="en-US" sz="1800" dirty="0"/>
              </a:p>
              <a:p>
                <a:r>
                  <a:rPr lang="en-US" sz="2200" dirty="0"/>
                  <a:t>Quadratic trend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6,815.17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20,665.22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2,251.75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3,445.35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2,544.35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−29.64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=0.8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980</m:t>
                    </m:r>
                  </m:oMath>
                </a14:m>
                <a:endParaRPr lang="en-US" sz="1800" dirty="0"/>
              </a:p>
              <a:p>
                <a:r>
                  <a:rPr lang="en-US" sz="2200" dirty="0"/>
                  <a:t>Forecasts based on the quadratic trend model</a:t>
                </a:r>
              </a:p>
              <a:p>
                <a:pPr lvl="1"/>
                <a:r>
                  <a:rPr lang="en-US" sz="1800" dirty="0"/>
                  <a:t>First quarter: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0, 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=45,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=2,025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$81,963.70</m:t>
                    </m:r>
                  </m:oMath>
                </a14:m>
                <a:r>
                  <a:rPr lang="en-US" sz="1800" dirty="0"/>
                  <a:t> million </a:t>
                </a:r>
              </a:p>
              <a:p>
                <a:pPr lvl="1"/>
                <a:r>
                  <a:rPr lang="en-US" sz="1800" dirty="0"/>
                  <a:t>Second quarter: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,0,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=46,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2,116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63,397.73</m:t>
                    </m:r>
                  </m:oMath>
                </a14:m>
                <a:r>
                  <a:rPr lang="en-US" sz="1800" dirty="0"/>
                  <a:t> million </a:t>
                </a:r>
              </a:p>
              <a:p>
                <a:pPr lvl="1"/>
                <a:r>
                  <a:rPr lang="en-US" sz="1800" dirty="0"/>
                  <a:t>Third quarter: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=47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2,209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57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488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85</m:t>
                    </m:r>
                  </m:oMath>
                </a14:m>
                <a:r>
                  <a:rPr lang="en-US" sz="1800" dirty="0"/>
                  <a:t> million </a:t>
                </a:r>
              </a:p>
              <a:p>
                <a:pPr lvl="1"/>
                <a:r>
                  <a:rPr lang="en-US" sz="1800" dirty="0"/>
                  <a:t>Fourth quarter: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,0,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=48, 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2,304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$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60,663.16</m:t>
                    </m:r>
                  </m:oMath>
                </a14:m>
                <a:r>
                  <a:rPr lang="en-US" sz="1800" dirty="0"/>
                  <a:t> million </a:t>
                </a:r>
              </a:p>
              <a:p>
                <a:pPr lvl="1"/>
                <a:endParaRPr lang="en-US" sz="20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1295400"/>
                <a:ext cx="8915400" cy="5257800"/>
              </a:xfrm>
              <a:blipFill>
                <a:blip r:embed="rId3"/>
                <a:stretch>
                  <a:fillRect l="-855" t="-966" r="-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529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10.5</a:t>
            </a:r>
            <a:r>
              <a:rPr lang="en-US" sz="3200" dirty="0">
                <a:solidFill>
                  <a:srgbClr val="1F4984"/>
                </a:solidFill>
              </a:rPr>
              <a:t>: Data Partitioning and Model Selection (1/4)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856" y="990600"/>
                <a:ext cx="8572500" cy="5105400"/>
              </a:xfrm>
            </p:spPr>
            <p:txBody>
              <a:bodyPr>
                <a:noAutofit/>
              </a:bodyPr>
              <a:lstStyle/>
              <a:p>
                <a:r>
                  <a:rPr lang="en-US" sz="2000" b="0" dirty="0"/>
                  <a:t>So far, we have assessed the competing forecasting models on the basis of in-sample criteria.</a:t>
                </a:r>
              </a:p>
              <a:p>
                <a:pPr lvl="1"/>
                <a:r>
                  <a:rPr lang="en-US" sz="1800" dirty="0"/>
                  <a:t>The predictability of a model is assessed in the sample period used to build the model.</a:t>
                </a:r>
              </a:p>
              <a:p>
                <a:pPr lvl="1"/>
                <a:r>
                  <a:rPr lang="en-US" sz="1800" dirty="0"/>
                  <a:t>This does not help gauge how well an estimated model will predict an unseen sample.</a:t>
                </a:r>
              </a:p>
              <a:p>
                <a:r>
                  <a:rPr lang="en-US" sz="2000" dirty="0"/>
                  <a:t>Apply cross-validation techniques using the holdout method</a:t>
                </a:r>
              </a:p>
              <a:p>
                <a:pPr lvl="1"/>
                <a:r>
                  <a:rPr lang="en-US" sz="1800" dirty="0"/>
                  <a:t>Do not randomly partition the data into training and validation; this breaks the time series structure and creates holes</a:t>
                </a:r>
              </a:p>
              <a:p>
                <a:pPr lvl="1"/>
                <a:r>
                  <a:rPr lang="en-US" sz="1800" dirty="0"/>
                  <a:t>Sequential partitioning into earlier and later periods</a:t>
                </a:r>
              </a:p>
              <a:p>
                <a:r>
                  <a:rPr lang="en-US" sz="2000" dirty="0"/>
                  <a:t>Training: early period, build/estimate model</a:t>
                </a:r>
              </a:p>
              <a:p>
                <a:r>
                  <a:rPr lang="en-US" sz="2000" dirty="0"/>
                  <a:t>Validation: later period, assess model with out-of-sample criteria</a:t>
                </a:r>
              </a:p>
              <a:p>
                <a:pPr lvl="1"/>
                <a:r>
                  <a:rPr lang="en-US" sz="1800" dirty="0"/>
                  <a:t>Based on the forecast error: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 Math" panose="020405030504060302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800" dirty="0"/>
                  <a:t> is the forecasted value</a:t>
                </a:r>
              </a:p>
              <a:p>
                <a:pPr lvl="1"/>
                <a:r>
                  <a:rPr lang="en-US" sz="1800" dirty="0"/>
                  <a:t>Compute </a:t>
                </a:r>
                <a:r>
                  <a:rPr lang="en-US" sz="1800" i="1" dirty="0"/>
                  <a:t>MSE</a:t>
                </a:r>
                <a:r>
                  <a:rPr lang="en-US" sz="1800" dirty="0"/>
                  <a:t>, </a:t>
                </a:r>
                <a:r>
                  <a:rPr lang="en-US" sz="1800" i="1" dirty="0"/>
                  <a:t>MAD</a:t>
                </a:r>
                <a:r>
                  <a:rPr lang="en-US" sz="1800" dirty="0"/>
                  <a:t>, and </a:t>
                </a:r>
                <a:r>
                  <a:rPr lang="en-US" sz="1800" i="1" dirty="0"/>
                  <a:t>MAPE</a:t>
                </a:r>
                <a:r>
                  <a:rPr lang="en-US" sz="1800" dirty="0"/>
                  <a:t> to determine the preferred model</a:t>
                </a:r>
              </a:p>
              <a:p>
                <a:r>
                  <a:rPr lang="en-US" sz="2200" dirty="0"/>
                  <a:t>Use the entire data set to re-estimate the preferred model</a:t>
                </a:r>
              </a:p>
              <a:p>
                <a:endParaRPr lang="en-US" sz="2000" dirty="0"/>
              </a:p>
              <a:p>
                <a:endParaRPr lang="en-US" sz="1600" dirty="0"/>
              </a:p>
              <a:p>
                <a:pPr lvl="1"/>
                <a:endParaRPr lang="en-US" sz="20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856" y="990600"/>
                <a:ext cx="8572500" cy="5105400"/>
              </a:xfrm>
              <a:blipFill>
                <a:blip r:embed="rId3"/>
                <a:stretch>
                  <a:fillRect l="-888" t="-744" r="-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003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10.5</a:t>
            </a:r>
            <a:r>
              <a:rPr lang="en-US" sz="3200" dirty="0">
                <a:solidFill>
                  <a:srgbClr val="1F4984"/>
                </a:solidFill>
              </a:rPr>
              <a:t>: Data Partitioning and Model Selection (2/4)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990600"/>
            <a:ext cx="8572500" cy="5105400"/>
          </a:xfrm>
        </p:spPr>
        <p:txBody>
          <a:bodyPr>
            <a:noAutofit/>
          </a:bodyPr>
          <a:lstStyle/>
          <a:p>
            <a:r>
              <a:rPr lang="en-US" sz="2400" dirty="0"/>
              <a:t>Example: Revisit Apple’s quarterly revenue data (in $ millions) from 2010 to 2020. </a:t>
            </a:r>
          </a:p>
          <a:p>
            <a:r>
              <a:rPr lang="en-US" sz="2400" dirty="0"/>
              <a:t>This data set was outlined in the introductory case. </a:t>
            </a:r>
          </a:p>
          <a:p>
            <a:r>
              <a:rPr lang="en-US" sz="2400" dirty="0"/>
              <a:t>Let the training and the validation sets comprise the periods from 2010 to 2018 and 2019 to 2020, respectively. </a:t>
            </a:r>
          </a:p>
          <a:p>
            <a:r>
              <a:rPr lang="en-US" sz="2400" dirty="0"/>
              <a:t>Use the training set to estimate the linear and the quadratic trend models with seasonal dummy variables and compute the resulting MSE, MAD, and MAPE</a:t>
            </a:r>
            <a:r>
              <a:rPr lang="en-US" sz="2400" i="1" dirty="0"/>
              <a:t> </a:t>
            </a:r>
            <a:r>
              <a:rPr lang="en-US" sz="2400" dirty="0"/>
              <a:t>for the validation set. </a:t>
            </a:r>
          </a:p>
          <a:p>
            <a:r>
              <a:rPr lang="en-US" sz="2400" dirty="0"/>
              <a:t>Determine the preferred model and </a:t>
            </a:r>
            <a:r>
              <a:rPr lang="en-US" sz="2400" dirty="0" err="1"/>
              <a:t>reestimate</a:t>
            </a:r>
            <a:r>
              <a:rPr lang="en-US" sz="2400" dirty="0"/>
              <a:t> it with the entire data set to forecast Apple’s revenue for fiscal year 2021.</a:t>
            </a:r>
          </a:p>
        </p:txBody>
      </p:sp>
    </p:spTree>
    <p:extLst>
      <p:ext uri="{BB962C8B-B14F-4D97-AF65-F5344CB8AC3E}">
        <p14:creationId xmlns:p14="http://schemas.microsoft.com/office/powerpoint/2010/main" val="264283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(1/6)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19200"/>
                <a:ext cx="8572500" cy="5029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Observations of any variable recorded over time in sequential order are a time series. </a:t>
                </a:r>
              </a:p>
              <a:p>
                <a:r>
                  <a:rPr lang="en-US" sz="2400" dirty="0"/>
                  <a:t>Time periods: year, quarter, month, week, day, hour, second</a:t>
                </a:r>
              </a:p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represent a sample of </a:t>
                </a:r>
                <a:r>
                  <a:rPr lang="en-US" sz="2400" i="1" dirty="0"/>
                  <a:t>T</a:t>
                </a:r>
                <a:r>
                  <a:rPr lang="en-US" sz="2400" dirty="0"/>
                  <a:t> observations.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represents the value at time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Use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rather than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to represent the number of observations</a:t>
                </a:r>
              </a:p>
              <a:p>
                <a:r>
                  <a:rPr lang="en-US" sz="2400" dirty="0"/>
                  <a:t>A time series is characterized by four components.</a:t>
                </a:r>
              </a:p>
              <a:p>
                <a:pPr lvl="1"/>
                <a:r>
                  <a:rPr lang="en-US" sz="2000" dirty="0"/>
                  <a:t>Trend: long-term up/down movements</a:t>
                </a:r>
              </a:p>
              <a:p>
                <a:pPr lvl="1"/>
                <a:r>
                  <a:rPr lang="en-US" sz="2000" dirty="0"/>
                  <a:t>Seasonal: repetitions over a one-year period, magnitudes of the up/down swings are more predictable</a:t>
                </a:r>
              </a:p>
              <a:p>
                <a:pPr lvl="1"/>
                <a:r>
                  <a:rPr lang="en-US" sz="2000" dirty="0"/>
                  <a:t>Cyclic: wavelike fluctuations or business cycles, duration lasts several years and differs from cycle to cycle</a:t>
                </a:r>
              </a:p>
              <a:p>
                <a:pPr lvl="1"/>
                <a:r>
                  <a:rPr lang="en-US" sz="2000" dirty="0"/>
                  <a:t>Random: unexplained movements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19200"/>
                <a:ext cx="8572500" cy="5029200"/>
              </a:xfrm>
              <a:blipFill>
                <a:blip r:embed="rId3"/>
                <a:stretch>
                  <a:fillRect l="-1036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23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10.5</a:t>
            </a:r>
            <a:r>
              <a:rPr lang="en-US" sz="3200" dirty="0">
                <a:solidFill>
                  <a:srgbClr val="1F4984"/>
                </a:solidFill>
              </a:rPr>
              <a:t>: Data Partitioning and Model Selection (3/4)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856" y="990600"/>
                <a:ext cx="8732744" cy="5105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</a:p>
              <a:p>
                <a:r>
                  <a:rPr lang="en-US" sz="2400" dirty="0"/>
                  <a:t>Estimated trend models with the training set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969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757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14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047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522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99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401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56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66860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757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14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967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30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602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71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876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86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 err="1"/>
                  <a:t>Reestimate</a:t>
                </a:r>
                <a:r>
                  <a:rPr lang="en-US" sz="2400" dirty="0"/>
                  <a:t> the quadratic model with the entire data</a:t>
                </a:r>
              </a:p>
              <a:p>
                <a:r>
                  <a:rPr lang="en-US" sz="2400" dirty="0"/>
                  <a:t>The quarterly revenue forecasts for fiscal year 2021 are $81,964, $63,398, $57,489, and $60,663 million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000" dirty="0"/>
              </a:p>
              <a:p>
                <a:endParaRPr lang="en-US" sz="1600" dirty="0"/>
              </a:p>
              <a:p>
                <a:pPr lvl="1"/>
                <a:endParaRPr lang="en-US" sz="20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856" y="990600"/>
                <a:ext cx="8732744" cy="5105400"/>
              </a:xfrm>
              <a:blipFill>
                <a:blip r:embed="rId3"/>
                <a:stretch>
                  <a:fillRect l="-1017" t="-1241" b="-1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0996FE8-DEB4-1340-9227-C9C8ADEB7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67000"/>
            <a:ext cx="5171951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0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10.5</a:t>
            </a:r>
            <a:r>
              <a:rPr lang="en-US" sz="3200" dirty="0">
                <a:solidFill>
                  <a:srgbClr val="1F4984"/>
                </a:solidFill>
              </a:rPr>
              <a:t>: Data Partitioning and Model Selection (4/4)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990600"/>
            <a:ext cx="8732744" cy="51054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</a:p>
          <a:p>
            <a:r>
              <a:rPr lang="en-US" sz="2000" dirty="0"/>
              <a:t>Import the </a:t>
            </a:r>
            <a:r>
              <a:rPr lang="en-US" sz="2000" dirty="0" err="1"/>
              <a:t>Revenue_Apple</a:t>
            </a:r>
            <a:r>
              <a:rPr lang="en-US" sz="2000" dirty="0"/>
              <a:t> data into a data frame and label it </a:t>
            </a:r>
            <a:r>
              <a:rPr lang="en-US" sz="2000" dirty="0" err="1"/>
              <a:t>myData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1600" dirty="0"/>
          </a:p>
          <a:p>
            <a:pPr lvl="1"/>
            <a:endParaRPr lang="en-US" sz="2000" dirty="0"/>
          </a:p>
          <a:p>
            <a:endParaRPr lang="en-US" sz="24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898E1-07B6-1546-B6D3-B5C8C740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4" y="1781686"/>
            <a:ext cx="1604211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E44C8-1DED-D249-A8FF-9539AEB8F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162477"/>
            <a:ext cx="5257800" cy="496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8761B-04D2-3D43-9C94-73A51A155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664165"/>
            <a:ext cx="3733800" cy="56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D8A9A-F30D-BF4E-AB4C-DAD1250BE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3322817"/>
            <a:ext cx="4495800" cy="573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804CEF-0D11-7642-B6A7-6AE8EB6B4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3892607"/>
            <a:ext cx="3124200" cy="1529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9430A6-CE9B-4D47-A8F9-7D9C013D9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5519428"/>
            <a:ext cx="4127500" cy="5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8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(1/10)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856" y="1066800"/>
                <a:ext cx="8572500" cy="51054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The Holt exponential smoothing method incorporates long-term upward or downward movements.</a:t>
                </a:r>
              </a:p>
              <a:p>
                <a:r>
                  <a:rPr lang="en-US" sz="2200" dirty="0"/>
                  <a:t>This is appropriate when the time series does not exhibit seasonal variations or has been </a:t>
                </a:r>
                <a:r>
                  <a:rPr lang="en-US" sz="2200" dirty="0" err="1"/>
                  <a:t>deseasonalized</a:t>
                </a:r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The forecasts depend on the values of the smoothing parameters.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: level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: trend</a:t>
                </a:r>
              </a:p>
              <a:p>
                <a:r>
                  <a:rPr lang="en-US" sz="2200" dirty="0"/>
                  <a:t>The parameter values can be user-supplied, computer-generated by minimizing MSE, or some other performance measure. </a:t>
                </a:r>
              </a:p>
              <a:p>
                <a:r>
                  <a:rPr lang="en-US" sz="2200" dirty="0"/>
                  <a:t>Computer-generated values are prone to over-fitting where the selected model does well in the sample period but not so well in the future. </a:t>
                </a:r>
                <a:endParaRPr lang="en-US" sz="22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856" y="1066800"/>
                <a:ext cx="8572500" cy="5105400"/>
              </a:xfrm>
              <a:blipFill>
                <a:blip r:embed="rId3"/>
                <a:stretch>
                  <a:fillRect l="-888" t="-993" b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3163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(2/10)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856" y="1143000"/>
                <a:ext cx="8572500" cy="4876800"/>
              </a:xfrm>
            </p:spPr>
            <p:txBody>
              <a:bodyPr>
                <a:noAutofit/>
              </a:bodyPr>
              <a:lstStyle/>
              <a:p>
                <a:r>
                  <a:rPr lang="en-US" sz="2400" b="0" dirty="0"/>
                  <a:t>Example: </a:t>
                </a:r>
                <a:r>
                  <a:rPr lang="en-US" sz="2400" dirty="0"/>
                  <a:t>Revisit the population data (in millions) for low-income countries from 1960 to 2017. </a:t>
                </a:r>
              </a:p>
              <a:p>
                <a:r>
                  <a:rPr lang="en-US" sz="2400" dirty="0"/>
                  <a:t>Let the training and the validation sets comprise the periods from 1960 to 2000 and 2001 to 2017, respectively. </a:t>
                </a:r>
              </a:p>
              <a:p>
                <a:r>
                  <a:rPr lang="en-US" sz="2400" dirty="0"/>
                  <a:t>Use the training set to implement the Holt exponential smoothing model with user-supplied parameters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=0.20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=0.15</m:t>
                    </m:r>
                  </m:oMath>
                </a14:m>
                <a:r>
                  <a:rPr lang="en-US" sz="2400" dirty="0"/>
                  <a:t> as well as computer-generated smoothing parameters, and compute the resulting MSE, MAD, and MAPE for the validation set. </a:t>
                </a:r>
              </a:p>
              <a:p>
                <a:r>
                  <a:rPr lang="en-US" sz="2400" dirty="0"/>
                  <a:t>Determine the preferred model and reimplement it with the entire data set to forecast the population in low-income countries for 2018.</a:t>
                </a:r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856" y="1143000"/>
                <a:ext cx="8572500" cy="4876800"/>
              </a:xfrm>
              <a:blipFill>
                <a:blip r:embed="rId3"/>
                <a:stretch>
                  <a:fillRect l="-1036" t="-1299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47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(3/10)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Open the </a:t>
            </a:r>
            <a:r>
              <a:rPr lang="en-US" sz="2400" i="1" dirty="0" err="1"/>
              <a:t>Population_LowInc</a:t>
            </a:r>
            <a:r>
              <a:rPr lang="en-US" sz="2400" i="1" dirty="0"/>
              <a:t> </a:t>
            </a:r>
            <a:r>
              <a:rPr lang="en-US" sz="2400" dirty="0"/>
              <a:t>data file </a:t>
            </a:r>
          </a:p>
          <a:p>
            <a:r>
              <a:rPr lang="en-US" sz="2400" dirty="0"/>
              <a:t>Data Mining &gt; Time Series &gt; Partition </a:t>
            </a:r>
          </a:p>
          <a:p>
            <a:r>
              <a:rPr lang="en-US" sz="2400" dirty="0"/>
              <a:t>Time Series &gt; Smoothing &gt; Double Exponential </a:t>
            </a:r>
          </a:p>
          <a:p>
            <a:endParaRPr lang="en-US" sz="24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005F8-E242-994B-9D6A-E4E92D4A6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56" y="3048000"/>
            <a:ext cx="56261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41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(4/10)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  <a:p>
            <a:r>
              <a:rPr lang="en-US" sz="2400" dirty="0"/>
              <a:t>Import the </a:t>
            </a:r>
            <a:r>
              <a:rPr lang="en-US" sz="2400" dirty="0" err="1"/>
              <a:t>Population_LowInc</a:t>
            </a:r>
            <a:r>
              <a:rPr lang="en-US" sz="2400" dirty="0"/>
              <a:t> data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08040-CCBE-9443-89BF-2E35B4322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38400"/>
            <a:ext cx="21336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4583A-1306-E345-A3DA-2C43897E1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56" y="2895460"/>
            <a:ext cx="7378700" cy="66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AD335-240A-BA4B-A941-A4135D502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47377"/>
            <a:ext cx="4889500" cy="74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DA878-CC0E-B042-8506-4ED0A8F35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4537999"/>
            <a:ext cx="65532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0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(5/10)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A39F9-C35B-5D46-86F6-25BC191F0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8" y="2164104"/>
            <a:ext cx="2874614" cy="1356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304CF-C218-2349-AB26-8C9DE2F73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06" y="4357535"/>
            <a:ext cx="4724400" cy="82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1DCE5-9BDC-5049-BACE-91BED707C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298" y="1898202"/>
            <a:ext cx="4495800" cy="16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25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(6/10)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856" y="1143000"/>
                <a:ext cx="85725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The Holt-Winters exponential smoothing method incorporates trend and seasonality.</a:t>
                </a:r>
              </a:p>
              <a:p>
                <a:r>
                  <a:rPr lang="en-US" sz="2400" dirty="0"/>
                  <a:t>Also called triple exponential smoothing.</a:t>
                </a:r>
              </a:p>
              <a:p>
                <a:r>
                  <a:rPr lang="en-US" sz="2400" dirty="0"/>
                  <a:t>Uses three recursive equations to smooth the series for level, trend and seasonality.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: level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dirty="0"/>
                  <a:t>: trend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: seasonality</a:t>
                </a:r>
              </a:p>
              <a:p>
                <a:r>
                  <a:rPr lang="en-US" sz="2400" dirty="0"/>
                  <a:t>There are two structures.</a:t>
                </a:r>
              </a:p>
              <a:p>
                <a:pPr lvl="1"/>
                <a:r>
                  <a:rPr lang="en-US" sz="2000" dirty="0"/>
                  <a:t>Additive: the seasonal variations are roughly constant over time</a:t>
                </a:r>
              </a:p>
              <a:p>
                <a:pPr lvl="1"/>
                <a:r>
                  <a:rPr lang="en-US" sz="2000" dirty="0"/>
                  <a:t>Multiplicative: the seasonal variations are proportional to the level of the series</a:t>
                </a:r>
                <a:endParaRPr lang="en-US" sz="1600" dirty="0"/>
              </a:p>
              <a:p>
                <a:pPr lvl="1"/>
                <a:endParaRPr lang="en-US" sz="20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856" y="1143000"/>
                <a:ext cx="8572500" cy="4800600"/>
              </a:xfrm>
              <a:blipFill>
                <a:blip r:embed="rId3"/>
                <a:stretch>
                  <a:fillRect l="-1036" t="-1319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113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(7/10)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00600"/>
          </a:xfrm>
        </p:spPr>
        <p:txBody>
          <a:bodyPr>
            <a:noAutofit/>
          </a:bodyPr>
          <a:lstStyle/>
          <a:p>
            <a:r>
              <a:rPr lang="en-US" sz="2400" dirty="0"/>
              <a:t>Example: Revisit Apple’s quarterly revenue data (in $ millions) from 2010 to 2020. </a:t>
            </a:r>
          </a:p>
          <a:p>
            <a:r>
              <a:rPr lang="en-US" sz="2400" dirty="0"/>
              <a:t>Let the training and the validation sets comprise the periods from 2010 to 2018 and 2019 to 2020.</a:t>
            </a:r>
          </a:p>
          <a:p>
            <a:r>
              <a:rPr lang="en-US" sz="2400" dirty="0"/>
              <a:t>Use the training set to implement the Holt-Winters smoothing method with additive and multiplicative seasonality and compute the resulting MSE, MAD, and MAPE</a:t>
            </a:r>
            <a:r>
              <a:rPr lang="en-US" sz="2400" i="1" dirty="0"/>
              <a:t> </a:t>
            </a:r>
            <a:r>
              <a:rPr lang="en-US" sz="2400" dirty="0"/>
              <a:t>for the validation set. </a:t>
            </a:r>
          </a:p>
          <a:p>
            <a:r>
              <a:rPr lang="en-US" sz="2400" dirty="0"/>
              <a:t>Determine the preferred model and reimplement it with the entire data set to forecast Apple’s revenue for fiscal year 2021. </a:t>
            </a:r>
          </a:p>
        </p:txBody>
      </p:sp>
    </p:spTree>
    <p:extLst>
      <p:ext uri="{BB962C8B-B14F-4D97-AF65-F5344CB8AC3E}">
        <p14:creationId xmlns:p14="http://schemas.microsoft.com/office/powerpoint/2010/main" val="2037022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(8/10)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Excel</a:t>
            </a:r>
          </a:p>
          <a:p>
            <a:r>
              <a:rPr lang="en-US" sz="2400" dirty="0"/>
              <a:t>Open the </a:t>
            </a:r>
            <a:r>
              <a:rPr lang="en-US" sz="2400" dirty="0" err="1"/>
              <a:t>Revenue_Apple</a:t>
            </a:r>
            <a:r>
              <a:rPr lang="en-US" sz="2400" dirty="0"/>
              <a:t> data file </a:t>
            </a:r>
          </a:p>
          <a:p>
            <a:r>
              <a:rPr lang="en-US" sz="2400" dirty="0"/>
              <a:t>Data Mining &gt; Time Series &gt; Partition </a:t>
            </a:r>
          </a:p>
          <a:p>
            <a:r>
              <a:rPr lang="en-US" sz="2400" dirty="0"/>
              <a:t>Time Series &gt; Smoothing &gt; Holt-Winters &gt; Additive</a:t>
            </a:r>
          </a:p>
          <a:p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C8ACC-6380-9842-9F14-395761BC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56" y="2971800"/>
            <a:ext cx="53213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0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26126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(2/6)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B0E97-6D46-5A43-AC0F-28F4EFDC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71649"/>
            <a:ext cx="7391400" cy="3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04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(9/10)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  <a:p>
            <a:r>
              <a:rPr lang="en-US" sz="2400" dirty="0"/>
              <a:t>Import the </a:t>
            </a:r>
            <a:r>
              <a:rPr lang="en-US" sz="2400" dirty="0" err="1"/>
              <a:t>Revenue_Apple</a:t>
            </a:r>
            <a:r>
              <a:rPr lang="en-US" sz="2400" dirty="0"/>
              <a:t> data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 </a:t>
            </a:r>
          </a:p>
          <a:p>
            <a:endParaRPr lang="en-US" sz="2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5BC39-63C8-084C-AAD1-016226E2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38400"/>
            <a:ext cx="2133600" cy="44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33004-C9FA-1D43-AA28-353DE82E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985337"/>
            <a:ext cx="7239000" cy="566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FEA18-A21E-1E45-A4A1-32342814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38550"/>
            <a:ext cx="4876800" cy="74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982E1-F4EF-654B-AF2C-DB10B4B9A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503936"/>
            <a:ext cx="5486400" cy="12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50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-26894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10</a:t>
            </a:r>
            <a:r>
              <a:rPr lang="en-US" sz="3200" dirty="0">
                <a:solidFill>
                  <a:srgbClr val="1F4984"/>
                </a:solidFill>
              </a:rPr>
              <a:t>.6: Advanced Exponential Smoothing Methods (10/10)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6" y="1143000"/>
            <a:ext cx="8572500" cy="48768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</a:p>
          <a:p>
            <a:r>
              <a:rPr lang="en-US" sz="2400" dirty="0"/>
              <a:t>Import the </a:t>
            </a:r>
            <a:r>
              <a:rPr lang="en-US" sz="2400" dirty="0" err="1"/>
              <a:t>Revenue_Apple</a:t>
            </a:r>
            <a:r>
              <a:rPr lang="en-US" sz="2400" dirty="0"/>
              <a:t> data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 </a:t>
            </a:r>
          </a:p>
          <a:p>
            <a:endParaRPr 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CD3C7-DD9A-1F44-AE00-48FEE91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14600"/>
            <a:ext cx="2609980" cy="144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E376C-B4BF-0F4E-9B00-9BEA3A6D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62199"/>
            <a:ext cx="3962400" cy="200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5705B-9932-4949-B2F1-B2AB10354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610100"/>
            <a:ext cx="6578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(3/6)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5725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Qualitative Forecasting</a:t>
            </a:r>
          </a:p>
          <a:p>
            <a:pPr lvl="1"/>
            <a:r>
              <a:rPr lang="en-US" sz="2000" dirty="0"/>
              <a:t>Based on judgment, prior experience, and expertise</a:t>
            </a:r>
          </a:p>
          <a:p>
            <a:pPr lvl="1"/>
            <a:r>
              <a:rPr lang="en-US" sz="2000" dirty="0"/>
              <a:t>Attractive when historical data are not available</a:t>
            </a:r>
          </a:p>
          <a:p>
            <a:pPr lvl="1"/>
            <a:r>
              <a:rPr lang="en-US" sz="2000" dirty="0"/>
              <a:t>Used when future results are suspected to depart from prior periods, cannot be based on historical data</a:t>
            </a:r>
          </a:p>
          <a:p>
            <a:pPr lvl="1"/>
            <a:r>
              <a:rPr lang="en-US" sz="2000" dirty="0"/>
              <a:t>Prone to well-documented bias such as optimism or overconfidence</a:t>
            </a:r>
          </a:p>
          <a:p>
            <a:pPr lvl="1"/>
            <a:r>
              <a:rPr lang="en-US" sz="2000" dirty="0"/>
              <a:t>Difficult to document</a:t>
            </a:r>
          </a:p>
          <a:p>
            <a:r>
              <a:rPr lang="en-US" sz="2400" dirty="0"/>
              <a:t>Quantitative Forecasting</a:t>
            </a:r>
          </a:p>
          <a:p>
            <a:pPr lvl="1"/>
            <a:r>
              <a:rPr lang="en-US" sz="2000" dirty="0"/>
              <a:t>Based on historical data</a:t>
            </a:r>
          </a:p>
          <a:p>
            <a:pPr lvl="1"/>
            <a:r>
              <a:rPr lang="en-US" sz="2000" dirty="0"/>
              <a:t>Rely on formal models</a:t>
            </a:r>
          </a:p>
          <a:p>
            <a:r>
              <a:rPr lang="en-US" sz="2400" dirty="0"/>
              <a:t>We will focus on quantitative models, so we need model selection criteria.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13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0886" y="762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(4/6)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143000"/>
            <a:ext cx="8572500" cy="5029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Numerous models can be used to make a forecast.</a:t>
            </a:r>
          </a:p>
          <a:p>
            <a:pPr lvl="1"/>
            <a:r>
              <a:rPr lang="en-US" sz="1800" dirty="0"/>
              <a:t>Each model well-suited to capture a particular feature of the time series</a:t>
            </a:r>
          </a:p>
          <a:p>
            <a:pPr lvl="1"/>
            <a:r>
              <a:rPr lang="en-US" sz="1800" dirty="0"/>
              <a:t>Explore several different models</a:t>
            </a:r>
          </a:p>
          <a:p>
            <a:pPr lvl="1"/>
            <a:r>
              <a:rPr lang="en-US" sz="1800" dirty="0"/>
              <a:t>Model selection is one of the most important steps in forecasting</a:t>
            </a:r>
          </a:p>
          <a:p>
            <a:pPr lvl="1"/>
            <a:r>
              <a:rPr lang="en-US" sz="1800" dirty="0"/>
              <a:t>Compare the performance of competing forecasting models</a:t>
            </a:r>
          </a:p>
          <a:p>
            <a:r>
              <a:rPr lang="en-US" sz="2400" dirty="0"/>
              <a:t>In-sample criteria</a:t>
            </a:r>
          </a:p>
          <a:p>
            <a:pPr lvl="1"/>
            <a:r>
              <a:rPr lang="en-US" sz="1800" dirty="0"/>
              <a:t>Training data set</a:t>
            </a:r>
          </a:p>
          <a:p>
            <a:pPr lvl="1"/>
            <a:r>
              <a:rPr lang="en-US" sz="1800" dirty="0"/>
              <a:t>Same period used for estimation and assessment</a:t>
            </a:r>
          </a:p>
          <a:p>
            <a:pPr lvl="1"/>
            <a:r>
              <a:rPr lang="en-US" sz="1800" dirty="0"/>
              <a:t>Does not assess how well an estimated model will forecast (predict) an unseen sample</a:t>
            </a:r>
          </a:p>
          <a:p>
            <a:r>
              <a:rPr lang="en-US" sz="2400" dirty="0"/>
              <a:t>Cross-validation</a:t>
            </a:r>
          </a:p>
          <a:p>
            <a:pPr lvl="1"/>
            <a:r>
              <a:rPr lang="en-US" sz="1800" dirty="0"/>
              <a:t>Partition the sample into a training set and validation set</a:t>
            </a:r>
          </a:p>
          <a:p>
            <a:pPr lvl="1"/>
            <a:r>
              <a:rPr lang="en-US" sz="1800" dirty="0"/>
              <a:t>Training: build model</a:t>
            </a:r>
          </a:p>
          <a:p>
            <a:pPr lvl="1"/>
            <a:r>
              <a:rPr lang="en-US" sz="1800" dirty="0"/>
              <a:t>Validation: assess or validate model, independent assessment of performance</a:t>
            </a:r>
          </a:p>
          <a:p>
            <a:pPr lvl="1"/>
            <a:r>
              <a:rPr lang="en-US" sz="1800" dirty="0"/>
              <a:t>Out-of-sample criteria</a:t>
            </a:r>
          </a:p>
        </p:txBody>
      </p:sp>
    </p:spTree>
    <p:extLst>
      <p:ext uri="{BB962C8B-B14F-4D97-AF65-F5344CB8AC3E}">
        <p14:creationId xmlns:p14="http://schemas.microsoft.com/office/powerpoint/2010/main" val="1584032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10.1</a:t>
            </a:r>
            <a:r>
              <a:rPr lang="en-US" sz="3600" dirty="0">
                <a:solidFill>
                  <a:srgbClr val="1F4984"/>
                </a:solidFill>
              </a:rPr>
              <a:t>: The Forecasting Process for Time Series (5/6)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219200"/>
                <a:ext cx="85725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Performance measures are based on the forecast error.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dirty="0"/>
                  <a:t>is the value of the series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is the forecasted value</a:t>
                </a:r>
              </a:p>
              <a:p>
                <a:r>
                  <a:rPr lang="en-US" sz="2400" dirty="0"/>
                  <a:t>Use multiple performance measures.</a:t>
                </a:r>
              </a:p>
              <a:p>
                <a:r>
                  <a:rPr lang="en-US" sz="2400" dirty="0"/>
                  <a:t>Mean Squared Error: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sz="2400" b="0" dirty="0"/>
              </a:p>
              <a:p>
                <a:r>
                  <a:rPr lang="en-US" sz="2400" dirty="0"/>
                  <a:t>Mean Absolute Deviation: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𝑀𝐴𝐷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Mean Absolute Percentage Error: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𝑀𝐴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nary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The preferred model will have the lowest MSE, MAD and MAPE values.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219200"/>
                <a:ext cx="8572500" cy="5029200"/>
              </a:xfrm>
              <a:blipFill>
                <a:blip r:embed="rId3"/>
                <a:stretch>
                  <a:fillRect l="-1036" t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55081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11965</TotalTime>
  <Words>4600</Words>
  <Application>Microsoft Office PowerPoint</Application>
  <PresentationFormat>On-screen Show (4:3)</PresentationFormat>
  <Paragraphs>520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Book Antiqua</vt:lpstr>
      <vt:lpstr>Calibri</vt:lpstr>
      <vt:lpstr>Cambria Math</vt:lpstr>
      <vt:lpstr>Helvetica</vt:lpstr>
      <vt:lpstr>Wingdings</vt:lpstr>
      <vt:lpstr>Master Design</vt:lpstr>
      <vt:lpstr>PowerPoint Presentation</vt:lpstr>
      <vt:lpstr>Chapter 10 Learning Objectives (LOs)</vt:lpstr>
      <vt:lpstr>Introductory Case: Apple Revenue Forecast (1/2)</vt:lpstr>
      <vt:lpstr>Introductory Case: Apple Revenue Forecast (2/2)</vt:lpstr>
      <vt:lpstr>10.1: The Forecasting Process for Time Series (1/6)</vt:lpstr>
      <vt:lpstr>10.1: The Forecasting Process for Time Series (2/6)</vt:lpstr>
      <vt:lpstr>10.1: The Forecasting Process for Time Series (3/6)</vt:lpstr>
      <vt:lpstr>10.1: The Forecasting Process for Time Series (4/6)</vt:lpstr>
      <vt:lpstr>10.1: The Forecasting Process for Time Series (5/6)</vt:lpstr>
      <vt:lpstr>10.1: The Forecasting Process for Time Series (6/6)</vt:lpstr>
      <vt:lpstr>10.2: Simple Smoothing Techniques (1/14)</vt:lpstr>
      <vt:lpstr>10.2: Simple Smoothing Techniques (2/14)</vt:lpstr>
      <vt:lpstr>10.2: Simple Smoothing Methods (3/14)</vt:lpstr>
      <vt:lpstr>10.2: Simple Smoothing Methods (4/14)</vt:lpstr>
      <vt:lpstr>10.2: Simple Smoothing Methods (5/14)</vt:lpstr>
      <vt:lpstr>10.2: Simple Smoothing Methods (6/14)</vt:lpstr>
      <vt:lpstr>10.2: Simple Smoothing Methods (7/14)</vt:lpstr>
      <vt:lpstr>10.2: Simple Smoothing Methods (8/14)</vt:lpstr>
      <vt:lpstr>10.2: Simple Smoothing Methods (9/14)</vt:lpstr>
      <vt:lpstr>10.2: Simple Smoothing Methods (10/14)</vt:lpstr>
      <vt:lpstr>10.2: Simple Smoothing Methods (11/14)</vt:lpstr>
      <vt:lpstr>10.2: Simple Smoothing Methods (12/14)</vt:lpstr>
      <vt:lpstr>10.2: Simple Smoothing Methods (13/14)</vt:lpstr>
      <vt:lpstr>10.2: Simple Smoothing Methods (14/14)</vt:lpstr>
      <vt:lpstr>10.3: Linear Regression Models for Trend and Seasonality (1/10)</vt:lpstr>
      <vt:lpstr>10.3: Linear Regression Models for Trend and Seasonality (2/10)</vt:lpstr>
      <vt:lpstr>10.3: Linear Regression Models for Trend and Seasonality (3/10)</vt:lpstr>
      <vt:lpstr>10.3: Linear Regression Models for Trend and Seasonality (4/10)</vt:lpstr>
      <vt:lpstr>10.3: Linear Regression Models for Trend and Seasonality (5/10)</vt:lpstr>
      <vt:lpstr>10.3: Linear Regression Models for Trend and Seasonality (6/10)</vt:lpstr>
      <vt:lpstr>10.3: Linear Regression Models for Trend and Seasonality (7/10)</vt:lpstr>
      <vt:lpstr>10.3: Linear Regression Models for Trend and Seasonality (8/10)</vt:lpstr>
      <vt:lpstr>10.3: Linear Regression Models for Trend and Seasonality (9/10)</vt:lpstr>
      <vt:lpstr>10.3: Linear Regression Models for Trend and Seasonality (10/10)</vt:lpstr>
      <vt:lpstr>10.4: Nonlinear Regression Models for Trend and Seasonality (1/13)</vt:lpstr>
      <vt:lpstr>10.4: Nonlinear Regression Models for Trend and Seasonality (2/13)</vt:lpstr>
      <vt:lpstr>10.4: Nonlinear Regression Models for Trend and Seasonality (3/13)</vt:lpstr>
      <vt:lpstr>10.4: Nonlinear Regression Models for Trend and Seasonality (4/13)</vt:lpstr>
      <vt:lpstr>10.4: Nonlinear Regression Models for Trend and Seasonality (5/13)</vt:lpstr>
      <vt:lpstr>10.4: Nonlinear Regression Models for Trend and Seasonality (6/13)</vt:lpstr>
      <vt:lpstr>10.4: Nonlinear Regression Models for Trend and Seasonality (7/13)</vt:lpstr>
      <vt:lpstr>10.4: Nonlinear Regression Models for Trend and Seasonality (8/13)</vt:lpstr>
      <vt:lpstr>10.4: Nonlinear Regression Models for Trend and Seasonality (9/13)</vt:lpstr>
      <vt:lpstr>10.4: Nonlinear Regression Models for Trend and Seasonality (10/13)</vt:lpstr>
      <vt:lpstr>10.4: Nonlinear Regression Models for Trend and Seasonality (11/13)</vt:lpstr>
      <vt:lpstr>10.4: Nonlinear Regression Models for Trend and Seasonality (12/13)</vt:lpstr>
      <vt:lpstr>10.4: Nonlinear Regression Models for Trend and Seasonality (13/13)</vt:lpstr>
      <vt:lpstr>10.5: Data Partitioning and Model Selection (1/4)</vt:lpstr>
      <vt:lpstr>10.5: Data Partitioning and Model Selection (2/4)</vt:lpstr>
      <vt:lpstr>10.5: Data Partitioning and Model Selection (3/4)</vt:lpstr>
      <vt:lpstr>10.5: Data Partitioning and Model Selection (4/4)</vt:lpstr>
      <vt:lpstr>10.6: Advanced Exponential Smoothing Methods (1/10)</vt:lpstr>
      <vt:lpstr>10.6: Advanced Exponential Smoothing Methods (2/10)</vt:lpstr>
      <vt:lpstr>10.6: Advanced Exponential Smoothing Methods (3/10)</vt:lpstr>
      <vt:lpstr>10.6: Advanced Exponential Smoothing Methods (4/10)</vt:lpstr>
      <vt:lpstr>10.6: Advanced Exponential Smoothing Methods (5/10)</vt:lpstr>
      <vt:lpstr>10.6: Advanced Exponential Smoothing Methods (6/10)</vt:lpstr>
      <vt:lpstr>10.6: Advanced Exponential Smoothing Methods (7/10)</vt:lpstr>
      <vt:lpstr>10.6: Advanced Exponential Smoothing Methods (8/10)</vt:lpstr>
      <vt:lpstr>10.6: Advanced Exponential Smoothing Methods (9/10)</vt:lpstr>
      <vt:lpstr>10.6: Advanced Exponential Smoothing Methods (10/10)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Amudha B</cp:lastModifiedBy>
  <cp:revision>713</cp:revision>
  <dcterms:created xsi:type="dcterms:W3CDTF">2011-08-11T13:30:00Z</dcterms:created>
  <dcterms:modified xsi:type="dcterms:W3CDTF">2022-04-11T09:12:02Z</dcterms:modified>
</cp:coreProperties>
</file>