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2" r:id="rId1"/>
  </p:sldMasterIdLst>
  <p:notesMasterIdLst>
    <p:notesMasterId r:id="rId79"/>
  </p:notesMasterIdLst>
  <p:sldIdLst>
    <p:sldId id="256" r:id="rId2"/>
    <p:sldId id="257" r:id="rId3"/>
    <p:sldId id="297" r:id="rId4"/>
    <p:sldId id="353" r:id="rId5"/>
    <p:sldId id="298" r:id="rId6"/>
    <p:sldId id="355" r:id="rId7"/>
    <p:sldId id="357" r:id="rId8"/>
    <p:sldId id="358" r:id="rId9"/>
    <p:sldId id="360" r:id="rId10"/>
    <p:sldId id="361" r:id="rId11"/>
    <p:sldId id="362" r:id="rId12"/>
    <p:sldId id="365" r:id="rId13"/>
    <p:sldId id="367" r:id="rId14"/>
    <p:sldId id="368" r:id="rId15"/>
    <p:sldId id="373" r:id="rId16"/>
    <p:sldId id="374" r:id="rId17"/>
    <p:sldId id="377" r:id="rId18"/>
    <p:sldId id="378" r:id="rId19"/>
    <p:sldId id="379" r:id="rId20"/>
    <p:sldId id="381" r:id="rId21"/>
    <p:sldId id="382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394" r:id="rId32"/>
    <p:sldId id="395" r:id="rId33"/>
    <p:sldId id="396" r:id="rId34"/>
    <p:sldId id="398" r:id="rId35"/>
    <p:sldId id="399" r:id="rId36"/>
    <p:sldId id="400" r:id="rId37"/>
    <p:sldId id="401" r:id="rId38"/>
    <p:sldId id="402" r:id="rId39"/>
    <p:sldId id="403" r:id="rId40"/>
    <p:sldId id="405" r:id="rId41"/>
    <p:sldId id="406" r:id="rId42"/>
    <p:sldId id="408" r:id="rId43"/>
    <p:sldId id="409" r:id="rId44"/>
    <p:sldId id="411" r:id="rId45"/>
    <p:sldId id="410" r:id="rId46"/>
    <p:sldId id="412" r:id="rId47"/>
    <p:sldId id="413" r:id="rId48"/>
    <p:sldId id="414" r:id="rId49"/>
    <p:sldId id="417" r:id="rId50"/>
    <p:sldId id="418" r:id="rId51"/>
    <p:sldId id="419" r:id="rId52"/>
    <p:sldId id="420" r:id="rId53"/>
    <p:sldId id="422" r:id="rId54"/>
    <p:sldId id="424" r:id="rId55"/>
    <p:sldId id="425" r:id="rId56"/>
    <p:sldId id="426" r:id="rId57"/>
    <p:sldId id="427" r:id="rId58"/>
    <p:sldId id="428" r:id="rId59"/>
    <p:sldId id="430" r:id="rId60"/>
    <p:sldId id="431" r:id="rId61"/>
    <p:sldId id="432" r:id="rId62"/>
    <p:sldId id="433" r:id="rId63"/>
    <p:sldId id="434" r:id="rId64"/>
    <p:sldId id="435" r:id="rId65"/>
    <p:sldId id="437" r:id="rId66"/>
    <p:sldId id="438" r:id="rId67"/>
    <p:sldId id="439" r:id="rId68"/>
    <p:sldId id="441" r:id="rId69"/>
    <p:sldId id="440" r:id="rId70"/>
    <p:sldId id="444" r:id="rId71"/>
    <p:sldId id="442" r:id="rId72"/>
    <p:sldId id="443" r:id="rId73"/>
    <p:sldId id="446" r:id="rId74"/>
    <p:sldId id="445" r:id="rId75"/>
    <p:sldId id="447" r:id="rId76"/>
    <p:sldId id="448" r:id="rId77"/>
    <p:sldId id="449" r:id="rId7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z Moliski" initials="" lastIdx="3" clrIdx="0"/>
  <p:cmAuthor id="1" name="Ji Kim" initials="JK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9E"/>
    <a:srgbClr val="CADB34"/>
    <a:srgbClr val="1F4984"/>
    <a:srgbClr val="000000"/>
    <a:srgbClr val="B1063A"/>
    <a:srgbClr val="CA0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1" autoAdjust="0"/>
    <p:restoredTop sz="94635" autoAdjust="0"/>
  </p:normalViewPr>
  <p:slideViewPr>
    <p:cSldViewPr>
      <p:cViewPr varScale="1">
        <p:scale>
          <a:sx n="81" d="100"/>
          <a:sy n="81" d="100"/>
        </p:scale>
        <p:origin x="169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B47D05F-F09C-49A3-9825-49CA7FD0CA49}" type="datetimeFigureOut">
              <a:rPr lang="en-US"/>
              <a:pPr>
                <a:defRPr/>
              </a:pPr>
              <a:t>11/22/2023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CD38493-F6B3-4E5E-AA92-B81C23604A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21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00D92A-AE8E-4D08-9087-DEE5B1482857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75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501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62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920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39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53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650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89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09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34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182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FB282B-5D9A-4E55-A561-D9014B8F1BB0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098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56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827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939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541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267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12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655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874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8601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21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2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441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0101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384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748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823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78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52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057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4213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171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6355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921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1365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444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904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569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0510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279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8683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458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75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9576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798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338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180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735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272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68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82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900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3833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455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968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3620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370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445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619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0719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1648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3812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8586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2756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33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96574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4998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57358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0470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8122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834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75541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24477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810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48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80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19400" y="457200"/>
            <a:ext cx="62484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5000" dirty="0">
                <a:solidFill>
                  <a:srgbClr val="009C9E"/>
                </a:solidFill>
                <a:latin typeface="Book Antiqua" panose="02040602050305030304" pitchFamily="18" charset="0"/>
              </a:rPr>
              <a:t>5</a:t>
            </a:r>
            <a:br>
              <a:rPr lang="en-US" sz="14500" dirty="0">
                <a:latin typeface="Book Antiqua" panose="02040602050305030304" pitchFamily="18" charset="0"/>
              </a:rPr>
            </a:br>
            <a:r>
              <a:rPr lang="en-US" sz="8300" dirty="0">
                <a:latin typeface="Book Antiqua" panose="02040602050305030304" pitchFamily="18" charset="0"/>
              </a:rPr>
              <a:t>Discrete Probability Distributions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124200" y="3886200"/>
            <a:ext cx="6019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Business Statistics: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Communicating with Numbers, 3e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>
              <a:latin typeface="Helvetica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dirty="0">
                <a:latin typeface="Helvetica" pitchFamily="34" charset="0"/>
              </a:rPr>
              <a:t>By Sanjiv Jaggia and Alison Kelly</a:t>
            </a:r>
          </a:p>
        </p:txBody>
      </p:sp>
      <p:sp>
        <p:nvSpPr>
          <p:cNvPr id="9" name="Rectangle 8"/>
          <p:cNvSpPr/>
          <p:nvPr/>
        </p:nvSpPr>
        <p:spPr>
          <a:xfrm>
            <a:off x="-2310" y="0"/>
            <a:ext cx="2745509" cy="6858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E9F7F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3375" y="-5057775"/>
            <a:ext cx="404860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914400"/>
            <a:ext cx="269907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114800" y="3429000"/>
            <a:ext cx="3657600" cy="0"/>
          </a:xfrm>
          <a:prstGeom prst="line">
            <a:avLst/>
          </a:prstGeom>
          <a:ln>
            <a:solidFill>
              <a:srgbClr val="00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6200" y="6594475"/>
            <a:ext cx="1752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i="1" dirty="0">
                <a:latin typeface="Book Antiqua" panose="02040602050305030304" pitchFamily="18" charset="0"/>
                <a:ea typeface="ＭＳ Ｐゴシック"/>
                <a:cs typeface="ＭＳ Ｐゴシック"/>
              </a:rPr>
              <a:t>McGraw-Hill/Irwin</a:t>
            </a:r>
          </a:p>
        </p:txBody>
      </p:sp>
    </p:spTree>
    <p:extLst>
      <p:ext uri="{BB962C8B-B14F-4D97-AF65-F5344CB8AC3E}">
        <p14:creationId xmlns:p14="http://schemas.microsoft.com/office/powerpoint/2010/main" val="4015702907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9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114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2743200" y="622929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0" i="0" kern="1200" dirty="0">
                <a:solidFill>
                  <a:schemeClr val="tx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1000" b="0" baseline="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en-US" dirty="0"/>
              <a:t>Statistics and Data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C4479-7B06-4E55-A14B-5EBCD72ED84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2" name="Rectangle 21"/>
          <p:cNvSpPr>
            <a:spLocks noChangeArrowheads="1"/>
          </p:cNvSpPr>
          <p:nvPr userDrawn="1"/>
        </p:nvSpPr>
        <p:spPr bwMode="auto">
          <a:xfrm>
            <a:off x="6934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latin typeface="Helvetica"/>
                <a:cs typeface="Helvetica"/>
              </a:rPr>
              <a:t>11-</a:t>
            </a:r>
            <a:fld id="{3B23F10E-B9DB-4030-83AA-1C45FF54A19F}" type="slidenum">
              <a:rPr lang="en-US" sz="1000" smtClean="0">
                <a:latin typeface="Helvetica"/>
                <a:cs typeface="Helvetica"/>
              </a:rPr>
              <a:pPr algn="r">
                <a:defRPr/>
              </a:pPr>
              <a:t>‹#›</a:t>
            </a:fld>
            <a:endParaRPr lang="en-US" sz="1000" dirty="0">
              <a:latin typeface="Helvetica"/>
              <a:cs typeface="Helvetic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1F498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229100" y="1866900"/>
            <a:ext cx="685800" cy="9144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ANALYTICS, 2e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Kelly, Lertwachara, Chen</a:t>
            </a:r>
          </a:p>
          <a:p>
            <a:pPr algn="ctr"/>
            <a:endParaRPr lang="en-US" sz="900" b="1" i="0" kern="1200" dirty="0">
              <a:solidFill>
                <a:schemeClr val="bg1"/>
              </a:solidFill>
              <a:latin typeface="Book Antiqua" panose="02040602050305030304" pitchFamily="18" charset="0"/>
              <a:ea typeface="ＭＳ Ｐゴシック"/>
              <a:cs typeface="ＭＳ Ｐゴシック"/>
            </a:endParaRPr>
          </a:p>
          <a:p>
            <a:pPr algn="ctr"/>
            <a:r>
              <a:rPr lang="en-IN" sz="900" b="0" i="0" kern="1200" dirty="0">
                <a:solidFill>
                  <a:schemeClr val="bg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900" b="0" baseline="0" dirty="0">
                <a:solidFill>
                  <a:schemeClr val="bg1"/>
                </a:solidFill>
                <a:latin typeface="Helvetica"/>
                <a:cs typeface="Helvetica"/>
              </a:rPr>
              <a:t>       </a:t>
            </a:r>
            <a:endParaRPr lang="en-US" sz="900" b="0" i="1" dirty="0">
              <a:solidFill>
                <a:srgbClr val="E9F7FE"/>
              </a:solidFill>
              <a:latin typeface="Helvetica"/>
              <a:cs typeface="Helvetica"/>
            </a:endParaRPr>
          </a:p>
        </p:txBody>
      </p:sp>
      <p:sp>
        <p:nvSpPr>
          <p:cNvPr id="6" name="Rectangle 21"/>
          <p:cNvSpPr>
            <a:spLocks noChangeArrowheads="1"/>
          </p:cNvSpPr>
          <p:nvPr userDrawn="1"/>
        </p:nvSpPr>
        <p:spPr bwMode="auto">
          <a:xfrm>
            <a:off x="7734300" y="59436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solidFill>
                  <a:srgbClr val="FFFFFF"/>
                </a:solidFill>
                <a:latin typeface="Times New Roman" pitchFamily="18" charset="0"/>
              </a:rPr>
              <a:t>11-</a:t>
            </a:r>
            <a:fld id="{3B23F10E-B9DB-4030-83AA-1C45FF54A19F}" type="slidenum">
              <a:rPr lang="en-US" sz="1000" smtClean="0">
                <a:solidFill>
                  <a:srgbClr val="FFFFFF"/>
                </a:solidFill>
                <a:latin typeface="Times New Roman" pitchFamily="18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1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8229600" cy="1362075"/>
          </a:xfrm>
        </p:spPr>
        <p:txBody>
          <a:bodyPr anchor="t"/>
          <a:lstStyle>
            <a:lvl1pPr algn="l">
              <a:defRPr sz="4000" b="1" cap="all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8229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57200" y="5867399"/>
            <a:ext cx="82296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2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8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18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6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18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6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1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7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7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Helvetica" pitchFamily="34" charset="0"/>
              </a:defRPr>
            </a:lvl1pPr>
            <a:lvl2pPr>
              <a:defRPr sz="2800">
                <a:latin typeface="Helvetica" pitchFamily="34" charset="0"/>
              </a:defRPr>
            </a:lvl2pPr>
            <a:lvl3pPr>
              <a:defRPr sz="2400">
                <a:latin typeface="Helvetica" pitchFamily="34" charset="0"/>
              </a:defRPr>
            </a:lvl3pPr>
            <a:lvl4pPr>
              <a:defRPr sz="2000">
                <a:latin typeface="Helvetica" pitchFamily="34" charset="0"/>
              </a:defRPr>
            </a:lvl4pPr>
            <a:lvl5pPr>
              <a:defRPr sz="20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2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9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2743200" y="622929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0" i="0" kern="1200" dirty="0">
                <a:solidFill>
                  <a:schemeClr val="tx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1000" b="0" baseline="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dirty="0"/>
              <a:t>Statistics and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4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dirty="0"/>
              <a:t>1-</a:t>
            </a:r>
            <a:fld id="{52A43C86-E5ED-47BE-8B4E-11822D62BAD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Rectangle 21"/>
          <p:cNvSpPr>
            <a:spLocks noChangeArrowheads="1"/>
          </p:cNvSpPr>
          <p:nvPr userDrawn="1"/>
        </p:nvSpPr>
        <p:spPr bwMode="auto">
          <a:xfrm>
            <a:off x="6934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latin typeface="Helvetica"/>
                <a:cs typeface="Helvetica"/>
              </a:rPr>
              <a:t>8-</a:t>
            </a:r>
            <a:fld id="{3B23F10E-B9DB-4030-83AA-1C45FF54A19F}" type="slidenum">
              <a:rPr lang="en-US" sz="1000" smtClean="0">
                <a:latin typeface="Helvetica"/>
                <a:cs typeface="Helvetica"/>
              </a:rPr>
              <a:pPr algn="r">
                <a:defRPr/>
              </a:pPr>
              <a:t>‹#›</a:t>
            </a:fld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53500" y="6769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7BD3F2FC-F329-4FBB-9115-628BF09552A4}" type="datetimeFigureOut">
              <a:rPr lang="en-US" smtClean="0"/>
              <a:t>11/22/2023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43200" y="457201"/>
            <a:ext cx="62484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500" dirty="0">
                <a:latin typeface="Book Antiqua" panose="02040602050305030304" pitchFamily="18" charset="0"/>
              </a:rPr>
              <a:t>11</a:t>
            </a:r>
            <a:br>
              <a:rPr lang="en-US" sz="14500" dirty="0">
                <a:latin typeface="Book Antiqua" panose="02040602050305030304" pitchFamily="18" charset="0"/>
              </a:rPr>
            </a:br>
            <a:r>
              <a:rPr lang="en-US" sz="9800" dirty="0">
                <a:latin typeface="Book Antiqua" panose="02040602050305030304" pitchFamily="18" charset="0"/>
              </a:rPr>
              <a:t>Introduction to Data Mining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743200" y="3893127"/>
            <a:ext cx="6324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>
                <a:solidFill>
                  <a:srgbClr val="1F4984"/>
                </a:solidFill>
                <a:latin typeface="Helvetica" pitchFamily="34" charset="0"/>
              </a:rPr>
              <a:t>Business </a:t>
            </a: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Analytics,2e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>
              <a:latin typeface="Helvetica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Helvetica" pitchFamily="34" charset="0"/>
              </a:rPr>
              <a:t>By Sanjiv Jaggia, Alison Kelly, Kevin Lertwachara, and Leida Chen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E9F7F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14800" y="3429000"/>
            <a:ext cx="3657600" cy="0"/>
          </a:xfrm>
          <a:prstGeom prst="line">
            <a:avLst/>
          </a:prstGeom>
          <a:ln>
            <a:solidFill>
              <a:srgbClr val="00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F71231B-D37F-DF45-B9A9-F7F501E5C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25908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5844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11.1</a:t>
            </a:r>
            <a:r>
              <a:rPr lang="en-US" sz="3600" dirty="0">
                <a:solidFill>
                  <a:srgbClr val="1F4984"/>
                </a:solidFill>
              </a:rPr>
              <a:t>: Data Mining Overview </a:t>
            </a:r>
            <a:r>
              <a:rPr lang="en-US" sz="3600" dirty="0"/>
              <a:t>(6/12)</a:t>
            </a:r>
            <a:endParaRPr lang="en-US" sz="3600" dirty="0">
              <a:solidFill>
                <a:srgbClr val="1F498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47D9D-35E9-A845-92F0-3BDA4D133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11250"/>
            <a:ext cx="60960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96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5844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11.1</a:t>
            </a:r>
            <a:r>
              <a:rPr lang="en-US" sz="3600" dirty="0">
                <a:solidFill>
                  <a:srgbClr val="1F4984"/>
                </a:solidFill>
              </a:rPr>
              <a:t>: Data Mining Overview </a:t>
            </a:r>
            <a:r>
              <a:rPr lang="en-US" sz="3600" dirty="0"/>
              <a:t>(7/12)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594" y="1143000"/>
            <a:ext cx="8572500" cy="4724400"/>
          </a:xfrm>
        </p:spPr>
        <p:txBody>
          <a:bodyPr>
            <a:noAutofit/>
          </a:bodyPr>
          <a:lstStyle/>
          <a:p>
            <a:r>
              <a:rPr lang="en-US" sz="2000" dirty="0"/>
              <a:t>It is important to note that not every step of the CRISP-DM framework is needed for all data mining applications. </a:t>
            </a:r>
          </a:p>
          <a:p>
            <a:r>
              <a:rPr lang="en-US" sz="2000" dirty="0"/>
              <a:t>The data preparation phase plays a significant role in the data mining process. </a:t>
            </a:r>
          </a:p>
          <a:p>
            <a:r>
              <a:rPr lang="en-US" sz="2000" dirty="0"/>
              <a:t>An analyst or analytics team tends to spend a sizable portion of the project time (often 80%) on understanding, cleansing, transforming, and preparing, data leading up to the modeling activities. </a:t>
            </a:r>
          </a:p>
          <a:p>
            <a:r>
              <a:rPr lang="en-US" sz="2000" dirty="0"/>
              <a:t>The CRISP-DM methodology is popular among data mining practitioners because it offers a holistic approach to data mining with detailed phases, tasks, and activities. </a:t>
            </a:r>
          </a:p>
          <a:p>
            <a:r>
              <a:rPr lang="en-US" sz="2000" dirty="0"/>
              <a:t>Other data mining methodologies include SEMMA (for Sample, Explore, Modify, Model, and Assess) and KDD (</a:t>
            </a:r>
            <a:r>
              <a:rPr lang="en-US" sz="2000" dirty="0" err="1"/>
              <a:t>Knowl</a:t>
            </a:r>
            <a:r>
              <a:rPr lang="en-US" sz="2000" dirty="0"/>
              <a:t>- edge Discovery in Databases). </a:t>
            </a:r>
          </a:p>
        </p:txBody>
      </p:sp>
    </p:spTree>
    <p:extLst>
      <p:ext uri="{BB962C8B-B14F-4D97-AF65-F5344CB8AC3E}">
        <p14:creationId xmlns:p14="http://schemas.microsoft.com/office/powerpoint/2010/main" val="3675143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5844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11.1</a:t>
            </a:r>
            <a:r>
              <a:rPr lang="en-US" sz="3600" dirty="0">
                <a:solidFill>
                  <a:srgbClr val="1F4984"/>
                </a:solidFill>
              </a:rPr>
              <a:t>: Data Mining Overview </a:t>
            </a:r>
            <a:r>
              <a:rPr lang="en-US" sz="3600" dirty="0"/>
              <a:t>(8/12)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594" y="1219200"/>
            <a:ext cx="8572500" cy="4572000"/>
          </a:xfrm>
        </p:spPr>
        <p:txBody>
          <a:bodyPr>
            <a:noAutofit/>
          </a:bodyPr>
          <a:lstStyle/>
          <a:p>
            <a:r>
              <a:rPr lang="en-US" sz="2000" dirty="0"/>
              <a:t>Data mining algorithms are classified into two types of techniques depending on the way they learn about data.</a:t>
            </a:r>
          </a:p>
          <a:p>
            <a:pPr lvl="1"/>
            <a:r>
              <a:rPr lang="en-US" sz="1600" dirty="0"/>
              <a:t>Supervised data mining techniques are use for developing predictive models.</a:t>
            </a:r>
          </a:p>
          <a:p>
            <a:pPr lvl="1"/>
            <a:r>
              <a:rPr lang="en-US" sz="1600" dirty="0"/>
              <a:t>Unsupervised data mining techniques are effective for data exploration, dimension reduction, and pattern recognition. </a:t>
            </a:r>
          </a:p>
          <a:p>
            <a:r>
              <a:rPr lang="en-US" sz="2000" dirty="0"/>
              <a:t>The key distinction between supervised and unsupervised techniques is that, in supervised data mining, the target variable is identified. </a:t>
            </a:r>
          </a:p>
          <a:p>
            <a:r>
              <a:rPr lang="en-US" sz="2000" dirty="0"/>
              <a:t>In regression models, the target variable is the response variable.</a:t>
            </a:r>
          </a:p>
          <a:p>
            <a:r>
              <a:rPr lang="en-US" sz="2000" dirty="0"/>
              <a:t>The historical values of the target variable exist in the data set.</a:t>
            </a:r>
          </a:p>
          <a:p>
            <a:r>
              <a:rPr lang="en-US" sz="2000" dirty="0"/>
              <a:t>Data mining algorithms can examine the impact of the predictor variables on the target variable. </a:t>
            </a:r>
          </a:p>
          <a:p>
            <a:r>
              <a:rPr lang="en-US" sz="2000" dirty="0"/>
              <a:t>On the contrary, in unsupervised data mining, no target variable is identified. </a:t>
            </a:r>
          </a:p>
        </p:txBody>
      </p:sp>
    </p:spTree>
    <p:extLst>
      <p:ext uri="{BB962C8B-B14F-4D97-AF65-F5344CB8AC3E}">
        <p14:creationId xmlns:p14="http://schemas.microsoft.com/office/powerpoint/2010/main" val="3085710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5844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11.1</a:t>
            </a:r>
            <a:r>
              <a:rPr lang="en-US" sz="3600" dirty="0">
                <a:solidFill>
                  <a:srgbClr val="1F4984"/>
                </a:solidFill>
              </a:rPr>
              <a:t>: Data Mining Overview </a:t>
            </a:r>
            <a:r>
              <a:rPr lang="en-US" sz="3600" dirty="0"/>
              <a:t>(9/12)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1594" y="1295400"/>
                <a:ext cx="8572500" cy="4876800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Some of the most commonly used supervised data mining algorithms are based on classic statistical techniques. </a:t>
                </a:r>
              </a:p>
              <a:p>
                <a:r>
                  <a:rPr lang="en-US" sz="2200" dirty="0"/>
                  <a:t>Examples include the linear regression model and the logistic regression model.</a:t>
                </a:r>
              </a:p>
              <a:p>
                <a:r>
                  <a:rPr lang="en-US" sz="2200" dirty="0"/>
                  <a:t>Use information on the predictor variables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/>
                  <a:t>) to predict and/or describe changes in the target variable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200" dirty="0"/>
                  <a:t>) . </a:t>
                </a:r>
              </a:p>
              <a:p>
                <a:r>
                  <a:rPr lang="en-US" sz="2200" dirty="0"/>
                  <a:t>A regression model is therefore “trained” or “supervised” because the known values of the target variable are used to build the model. </a:t>
                </a:r>
              </a:p>
              <a:p>
                <a:r>
                  <a:rPr lang="en-US" sz="2200" dirty="0"/>
                  <a:t>The performance of the model can be evaluated based on how the predicted values deviate from the actual values.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1594" y="1295400"/>
                <a:ext cx="8572500" cy="4876800"/>
              </a:xfrm>
              <a:blipFill>
                <a:blip r:embed="rId3"/>
                <a:stretch>
                  <a:fillRect l="-740" t="-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0288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5844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11.1</a:t>
            </a:r>
            <a:r>
              <a:rPr lang="en-US" sz="3600" dirty="0">
                <a:solidFill>
                  <a:srgbClr val="1F4984"/>
                </a:solidFill>
              </a:rPr>
              <a:t>: Data Mining Overview </a:t>
            </a:r>
            <a:r>
              <a:rPr lang="en-US" sz="3600" dirty="0"/>
              <a:t>(10/12)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594" y="1295400"/>
            <a:ext cx="8572500" cy="4419600"/>
          </a:xfrm>
        </p:spPr>
        <p:txBody>
          <a:bodyPr>
            <a:noAutofit/>
          </a:bodyPr>
          <a:lstStyle/>
          <a:p>
            <a:r>
              <a:rPr lang="en-US" sz="2400" dirty="0"/>
              <a:t>Common applications of supervised data mining include classification and prediction models. </a:t>
            </a:r>
          </a:p>
          <a:p>
            <a:r>
              <a:rPr lang="en-US" sz="2400" dirty="0"/>
              <a:t>In a classification model, the target variable is categorical.</a:t>
            </a:r>
          </a:p>
          <a:p>
            <a:pPr lvl="1"/>
            <a:r>
              <a:rPr lang="en-US" sz="2000" dirty="0"/>
              <a:t>Predict the class memberships of new cases </a:t>
            </a:r>
          </a:p>
          <a:p>
            <a:pPr lvl="1"/>
            <a:r>
              <a:rPr lang="en-US" sz="2000" dirty="0"/>
              <a:t>Example: example: classify stock buy, hold, or sale</a:t>
            </a:r>
          </a:p>
          <a:p>
            <a:r>
              <a:rPr lang="en-US" sz="2400" dirty="0"/>
              <a:t>In a prediction model, the target variable is numerical. </a:t>
            </a:r>
          </a:p>
          <a:p>
            <a:pPr lvl="1"/>
            <a:r>
              <a:rPr lang="en-US" sz="2000" dirty="0"/>
              <a:t>Predict the target for a new case</a:t>
            </a:r>
          </a:p>
          <a:p>
            <a:pPr lvl="1"/>
            <a:r>
              <a:rPr lang="en-US" sz="2000" dirty="0"/>
              <a:t>Example: spending of a customer</a:t>
            </a:r>
          </a:p>
          <a:p>
            <a:r>
              <a:rPr lang="en-US" sz="2400" dirty="0"/>
              <a:t>Other machine learning algorithms: </a:t>
            </a:r>
            <a:r>
              <a:rPr lang="en-US" sz="2400" i="1" dirty="0"/>
              <a:t>k</a:t>
            </a:r>
            <a:r>
              <a:rPr lang="en-US" sz="2400" dirty="0"/>
              <a:t>-Nearest Neighbors, naïve Bayes, Decision Trees</a:t>
            </a:r>
          </a:p>
        </p:txBody>
      </p:sp>
    </p:spTree>
    <p:extLst>
      <p:ext uri="{BB962C8B-B14F-4D97-AF65-F5344CB8AC3E}">
        <p14:creationId xmlns:p14="http://schemas.microsoft.com/office/powerpoint/2010/main" val="58149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5844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11.1</a:t>
            </a:r>
            <a:r>
              <a:rPr lang="en-US" sz="3600" dirty="0">
                <a:solidFill>
                  <a:srgbClr val="1F4984"/>
                </a:solidFill>
              </a:rPr>
              <a:t>: Data Mining Overview </a:t>
            </a:r>
            <a:r>
              <a:rPr lang="en-US" sz="3600" dirty="0"/>
              <a:t>(11/12)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594" y="1143000"/>
            <a:ext cx="8572500" cy="4419600"/>
          </a:xfrm>
        </p:spPr>
        <p:txBody>
          <a:bodyPr>
            <a:noAutofit/>
          </a:bodyPr>
          <a:lstStyle/>
          <a:p>
            <a:r>
              <a:rPr lang="en-US" sz="2400" dirty="0"/>
              <a:t>Unsupervised data mining requires no knowledge of the target variable. </a:t>
            </a:r>
          </a:p>
          <a:p>
            <a:r>
              <a:rPr lang="en-US" sz="2400" dirty="0"/>
              <a:t>The algorithms allow the computer to identify patterns and relationships in the data without any specific guidance from the analyst. </a:t>
            </a:r>
          </a:p>
          <a:p>
            <a:r>
              <a:rPr lang="en-US" sz="2400" dirty="0"/>
              <a:t>Unsupervised learning is considered to be an important part of exploratory data analysis and descriptive analytics. </a:t>
            </a:r>
          </a:p>
          <a:p>
            <a:r>
              <a:rPr lang="en-US" sz="2400" dirty="0"/>
              <a:t>Used prior to conducting supervised learning in order to understand the data set, formulate questions, or summarize data. </a:t>
            </a:r>
          </a:p>
          <a:p>
            <a:r>
              <a:rPr lang="en-US" sz="2400" dirty="0"/>
              <a:t>Common applications of unsupervised learning include dimension reduction and pattern recognition. </a:t>
            </a:r>
          </a:p>
        </p:txBody>
      </p:sp>
    </p:spTree>
    <p:extLst>
      <p:ext uri="{BB962C8B-B14F-4D97-AF65-F5344CB8AC3E}">
        <p14:creationId xmlns:p14="http://schemas.microsoft.com/office/powerpoint/2010/main" val="3441095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5844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11.1</a:t>
            </a:r>
            <a:r>
              <a:rPr lang="en-US" sz="3600" dirty="0">
                <a:solidFill>
                  <a:srgbClr val="1F4984"/>
                </a:solidFill>
              </a:rPr>
              <a:t>: Data Mining Overview </a:t>
            </a:r>
            <a:r>
              <a:rPr lang="en-US" sz="3600" dirty="0"/>
              <a:t>(12/12)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800600"/>
          </a:xfrm>
        </p:spPr>
        <p:txBody>
          <a:bodyPr>
            <a:noAutofit/>
          </a:bodyPr>
          <a:lstStyle/>
          <a:p>
            <a:r>
              <a:rPr lang="en-US" sz="2400" dirty="0"/>
              <a:t>Dimension reduction converts a set of high-dimensional data (large number of variables) into data with lesser dimensions without losing much of the information.</a:t>
            </a:r>
          </a:p>
          <a:p>
            <a:pPr lvl="1"/>
            <a:r>
              <a:rPr lang="en-US" sz="2000" dirty="0"/>
              <a:t>Deploy before other data mining methods</a:t>
            </a:r>
          </a:p>
          <a:p>
            <a:pPr lvl="1"/>
            <a:r>
              <a:rPr lang="en-US" sz="2000" dirty="0"/>
              <a:t>Reduce information redundancy, improve model stability</a:t>
            </a:r>
          </a:p>
          <a:p>
            <a:pPr lvl="1"/>
            <a:r>
              <a:rPr lang="en-US" sz="2000" dirty="0"/>
              <a:t>Relevant for big data to bring out important patterns and build more stable models</a:t>
            </a:r>
          </a:p>
          <a:p>
            <a:r>
              <a:rPr lang="en-US" sz="2400" dirty="0"/>
              <a:t>Pattern recognition recognizing patterns using machine learning.</a:t>
            </a:r>
          </a:p>
          <a:p>
            <a:pPr lvl="1"/>
            <a:r>
              <a:rPr lang="en-US" sz="2000" dirty="0"/>
              <a:t>Recurring sequences</a:t>
            </a:r>
          </a:p>
          <a:p>
            <a:pPr lvl="1"/>
            <a:r>
              <a:rPr lang="en-US" sz="2000" dirty="0"/>
              <a:t>Frequent combinations</a:t>
            </a:r>
          </a:p>
          <a:p>
            <a:pPr lvl="1"/>
            <a:r>
              <a:rPr lang="en-US" sz="2000" dirty="0"/>
              <a:t>Recognizable features</a:t>
            </a:r>
          </a:p>
          <a:p>
            <a:pPr lvl="1"/>
            <a:r>
              <a:rPr lang="en-US" sz="2000" dirty="0"/>
              <a:t>Common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78039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11.2</a:t>
            </a:r>
            <a:r>
              <a:rPr lang="en-US" sz="3600" dirty="0">
                <a:solidFill>
                  <a:srgbClr val="1F4984"/>
                </a:solidFill>
              </a:rPr>
              <a:t>: Similarity Measures (1/14)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43000"/>
                <a:ext cx="8572500" cy="49530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Similarity measures gauge whether a group of observations is similar or dissimilar to one another.</a:t>
                </a:r>
              </a:p>
              <a:p>
                <a:pPr lvl="1"/>
                <a:r>
                  <a:rPr lang="en-US" sz="2000" dirty="0"/>
                  <a:t>Identify observations that are similar to each other or close neighbors in the </a:t>
                </a:r>
                <a:r>
                  <a:rPr lang="en-US" sz="2000" i="1" dirty="0"/>
                  <a:t>k</a:t>
                </a:r>
                <a:r>
                  <a:rPr lang="en-US" sz="2000" dirty="0"/>
                  <a:t>-nearest neighbors.</a:t>
                </a:r>
              </a:p>
              <a:p>
                <a:pPr lvl="1"/>
                <a:r>
                  <a:rPr lang="en-US" sz="2000" dirty="0"/>
                  <a:t>Cluster analysis finds similarities among observations in the data and groups them into meaningful clusters based on similar characteristics. </a:t>
                </a:r>
              </a:p>
              <a:p>
                <a:pPr lvl="1"/>
                <a:r>
                  <a:rPr lang="en-US" sz="2000" dirty="0"/>
                  <a:t>Clusters are formed in such a way that observations are similar within a group but dissimilar across groups.</a:t>
                </a:r>
              </a:p>
              <a:p>
                <a:r>
                  <a:rPr lang="en-US" sz="2400" dirty="0"/>
                  <a:t>Similarity measures are based on the distance between pairwise observations (records) of the variables. </a:t>
                </a:r>
              </a:p>
              <a:p>
                <a:pPr lvl="1"/>
                <a:r>
                  <a:rPr lang="en-US" sz="2000" dirty="0"/>
                  <a:t>Small distance implies high similarity</a:t>
                </a:r>
              </a:p>
              <a:p>
                <a:pPr lvl="1"/>
                <a:r>
                  <a:rPr lang="en-US" sz="2000" dirty="0"/>
                  <a:t>Large distance implies low similarity</a:t>
                </a:r>
              </a:p>
              <a:p>
                <a:r>
                  <a:rPr lang="en-US" sz="2400" dirty="0"/>
                  <a:t>Represent all k variables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43000"/>
                <a:ext cx="8572500" cy="4953000"/>
              </a:xfrm>
              <a:blipFill>
                <a:blip r:embed="rId3"/>
                <a:stretch>
                  <a:fillRect l="-1036" t="-1790" r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36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11.2</a:t>
            </a:r>
            <a:r>
              <a:rPr lang="en-US" sz="3600" dirty="0">
                <a:solidFill>
                  <a:srgbClr val="1F4984"/>
                </a:solidFill>
              </a:rPr>
              <a:t>: Similarity Measures (2/14)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Example: Consider three observations on two variables.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A712F0-7BD2-1546-9F18-FF5D15CDB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417" y="1665563"/>
            <a:ext cx="3048000" cy="1058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DDCDC8-CCB6-8242-8470-F07674944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762250"/>
            <a:ext cx="4855634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81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11.2</a:t>
            </a:r>
            <a:r>
              <a:rPr lang="en-US" sz="3600" dirty="0">
                <a:solidFill>
                  <a:srgbClr val="1F4984"/>
                </a:solidFill>
              </a:rPr>
              <a:t>: Similarity Measures (3/14)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43000"/>
                <a:ext cx="8572500" cy="49530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Euclidean distance</a:t>
                </a:r>
              </a:p>
              <a:p>
                <a:pPr lvl="1"/>
                <a:r>
                  <a:rPr lang="en-US" sz="2000" dirty="0"/>
                  <a:t>Widely used</a:t>
                </a:r>
              </a:p>
              <a:p>
                <a:pPr lvl="1"/>
                <a:r>
                  <a:rPr lang="en-US" sz="2000" dirty="0"/>
                  <a:t>Distance between two observations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+…+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𝑘𝑖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𝑘𝑗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400" dirty="0"/>
              </a:p>
              <a:p>
                <a:r>
                  <a:rPr lang="en-US" sz="2400" dirty="0"/>
                  <a:t>Manhattan distance</a:t>
                </a:r>
              </a:p>
              <a:p>
                <a:pPr lvl="1"/>
                <a:r>
                  <a:rPr lang="en-US" sz="2000" dirty="0"/>
                  <a:t>Shortest path for a vehicle to follow</a:t>
                </a:r>
              </a:p>
              <a:p>
                <a:pPr lvl="1"/>
                <a:r>
                  <a:rPr lang="en-US" sz="2000" dirty="0"/>
                  <a:t>Shortest distance horizontally/vertically between observations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+…+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𝑘𝑗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/>
              </a:p>
              <a:p>
                <a:r>
                  <a:rPr lang="en-US" sz="2400" dirty="0"/>
                  <a:t>The Euclidean distance is more influenced by outliers than the Manhattan distance.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43000"/>
                <a:ext cx="8572500" cy="4953000"/>
              </a:xfrm>
              <a:blipFill>
                <a:blip r:embed="rId3"/>
                <a:stretch>
                  <a:fillRect l="-1036" t="-1279" r="-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990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1F4984"/>
                </a:solidFill>
              </a:rPr>
              <a:t>Chapter 11 Learning Objectives (LOs)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419600"/>
          </a:xfrm>
        </p:spPr>
        <p:txBody>
          <a:bodyPr>
            <a:normAutofit/>
          </a:bodyPr>
          <a:lstStyle/>
          <a:p>
            <a:pPr marL="0" indent="0" eaLnBrk="1" hangingPunct="1">
              <a:buSzPct val="150000"/>
              <a:buFont typeface="Wingdings" pitchFamily="2" charset="2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11.1  </a:t>
            </a:r>
            <a:r>
              <a:rPr lang="en-US" sz="2800" dirty="0"/>
              <a:t>Describe the data mining process.</a:t>
            </a:r>
            <a:endParaRPr lang="en-US" sz="2800" dirty="0">
              <a:solidFill>
                <a:srgbClr val="009C9E"/>
              </a:solidFill>
            </a:endParaRPr>
          </a:p>
          <a:p>
            <a:pPr marL="0" indent="0">
              <a:buSzPct val="150000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11.2  </a:t>
            </a:r>
            <a:r>
              <a:rPr lang="en-US" sz="2800" dirty="0"/>
              <a:t>Implement similarity measures.</a:t>
            </a:r>
          </a:p>
          <a:p>
            <a:pPr marL="0" indent="0" eaLnBrk="1" hangingPunct="1">
              <a:buSzPct val="150000"/>
              <a:buFont typeface="Wingdings" pitchFamily="2" charset="2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11.3  </a:t>
            </a:r>
            <a:r>
              <a:rPr lang="en-US" sz="2800" dirty="0"/>
              <a:t>Assess the predictive performance of 	      data mining models.</a:t>
            </a:r>
            <a:endParaRPr lang="en-US" sz="2800" dirty="0">
              <a:solidFill>
                <a:srgbClr val="009C9E"/>
              </a:solidFill>
            </a:endParaRPr>
          </a:p>
          <a:p>
            <a:pPr marL="0" indent="0">
              <a:buSzPct val="150000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11.4  </a:t>
            </a:r>
            <a:r>
              <a:rPr lang="en-US" sz="2800" dirty="0"/>
              <a:t>Conduct principal component analysis.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11.2</a:t>
            </a:r>
            <a:r>
              <a:rPr lang="en-US" sz="3600" dirty="0">
                <a:solidFill>
                  <a:srgbClr val="1F4984"/>
                </a:solidFill>
              </a:rPr>
              <a:t>: Similarity Measures (4/14)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Example: Consider three observations on two variables.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Calculate and interpret the Euclidean distance.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Calculate and interpret the Manhattan distance. 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A712F0-7BD2-1546-9F18-FF5D15CDB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676400"/>
            <a:ext cx="4638675" cy="161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24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11.2</a:t>
            </a:r>
            <a:r>
              <a:rPr lang="en-US" sz="3600" dirty="0">
                <a:solidFill>
                  <a:srgbClr val="1F4984"/>
                </a:solidFill>
              </a:rPr>
              <a:t>: Similarity Measures (5/14)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43000"/>
                <a:ext cx="8572500" cy="49530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Example continued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400" dirty="0"/>
                  <a:t>Euclidean</a:t>
                </a:r>
              </a:p>
              <a:p>
                <a:pPr marL="857250" lvl="1" indent="-457200"/>
                <a:r>
                  <a:rPr lang="en-US" sz="2000" dirty="0"/>
                  <a:t>1 and 2: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rad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3−4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4−5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</a:rPr>
                      <m:t>1.41</m:t>
                    </m:r>
                  </m:oMath>
                </a14:m>
                <a:endParaRPr lang="en-US" sz="2000" dirty="0"/>
              </a:p>
              <a:p>
                <a:pPr marL="857250" lvl="1" indent="-457200"/>
                <a:r>
                  <a:rPr lang="en-US" sz="2000" dirty="0"/>
                  <a:t>1 and 3: 7.62</a:t>
                </a:r>
              </a:p>
              <a:p>
                <a:pPr marL="857250" lvl="1" indent="-457200"/>
                <a:r>
                  <a:rPr lang="en-US" sz="2000" dirty="0"/>
                  <a:t>2 and 3: 7.21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400" dirty="0"/>
                  <a:t>Manhattan</a:t>
                </a:r>
              </a:p>
              <a:p>
                <a:pPr marL="857250" lvl="1" indent="-457200"/>
                <a:r>
                  <a:rPr lang="en-US" sz="2000" dirty="0"/>
                  <a:t>1 and 2: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3−4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4−5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000" dirty="0"/>
              </a:p>
              <a:p>
                <a:pPr marL="857250" lvl="1" indent="-457200"/>
                <a:r>
                  <a:rPr lang="en-US" sz="2000" dirty="0"/>
                  <a:t>1 and 3: 10</a:t>
                </a:r>
              </a:p>
              <a:p>
                <a:pPr marL="857250" lvl="1" indent="-457200"/>
                <a:r>
                  <a:rPr lang="en-US" sz="2000" dirty="0"/>
                  <a:t>2 and 3: 10</a:t>
                </a:r>
              </a:p>
              <a:p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43000"/>
                <a:ext cx="8572500" cy="4953000"/>
              </a:xfrm>
              <a:blipFill>
                <a:blip r:embed="rId3"/>
                <a:stretch>
                  <a:fillRect l="-1036" t="-1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8926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11.2</a:t>
            </a:r>
            <a:r>
              <a:rPr lang="en-US" sz="3600" dirty="0">
                <a:solidFill>
                  <a:srgbClr val="1F4984"/>
                </a:solidFill>
              </a:rPr>
              <a:t>: Similarity Measures (6/14)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43000"/>
                <a:ext cx="8572500" cy="49530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400" dirty="0"/>
                  <a:t>For data with multiple (different) variables with different scales, the scale of each variable can influence the distance measures.</a:t>
                </a:r>
              </a:p>
              <a:p>
                <a:r>
                  <a:rPr lang="en-US" sz="2400" dirty="0"/>
                  <a:t>The different scales can distort the true distance between points and lead to inaccurate results.</a:t>
                </a:r>
              </a:p>
              <a:p>
                <a:r>
                  <a:rPr lang="en-US" sz="2400" dirty="0"/>
                  <a:t>Make the values unit-free, to ensure each value receives equal weight when calculating distance measures.</a:t>
                </a:r>
              </a:p>
              <a:p>
                <a:r>
                  <a:rPr lang="en-US" sz="2400" dirty="0"/>
                  <a:t>Standardize: compute a z-score, distance of an observation from the mean in terms of standard deviation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Min-max normalization: rescale each value to be between 0 and 1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𝑟𝑎𝑛𝑔𝑒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43000"/>
                <a:ext cx="8572500" cy="4953000"/>
              </a:xfrm>
              <a:blipFill>
                <a:blip r:embed="rId3"/>
                <a:stretch>
                  <a:fillRect l="-888" t="-1535" r="-13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4593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11.2</a:t>
            </a:r>
            <a:r>
              <a:rPr lang="en-US" sz="3600" dirty="0">
                <a:solidFill>
                  <a:srgbClr val="1F4984"/>
                </a:solidFill>
              </a:rPr>
              <a:t>: Similarity Measures (7/14)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953000"/>
          </a:xfrm>
        </p:spPr>
        <p:txBody>
          <a:bodyPr>
            <a:normAutofit/>
          </a:bodyPr>
          <a:lstStyle/>
          <a:p>
            <a:r>
              <a:rPr lang="en-US" sz="2000" dirty="0"/>
              <a:t>Example: Consider a sample of five consumers with their annual income (Income, in $) and hours spent online per week (Hours Spent). </a:t>
            </a:r>
          </a:p>
          <a:p>
            <a:r>
              <a:rPr lang="en-US" sz="2000" dirty="0"/>
              <a:t>The distance measures calculated from raw data can be distorted because the annual income values are much larger than the values of hours spent online per week.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800" dirty="0"/>
              <a:t>Use </a:t>
            </a:r>
            <a:r>
              <a:rPr lang="en-US" sz="1800" i="1" dirty="0"/>
              <a:t>z</a:t>
            </a:r>
            <a:r>
              <a:rPr lang="en-US" sz="1800" dirty="0"/>
              <a:t>-scores to standardize the observations for Income and Hours Spent.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800" dirty="0"/>
              <a:t>Use the min-max transformation to normalize the observations for Income and Hours Spent.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48A64-3C9D-734E-BEBD-058DF0350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038600"/>
            <a:ext cx="6544964" cy="19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11.2</a:t>
            </a:r>
            <a:r>
              <a:rPr lang="en-US" sz="3600" dirty="0">
                <a:solidFill>
                  <a:srgbClr val="1F4984"/>
                </a:solidFill>
              </a:rPr>
              <a:t>: Similarity Measures (8/14)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19200"/>
            <a:ext cx="8572500" cy="4724400"/>
          </a:xfrm>
        </p:spPr>
        <p:txBody>
          <a:bodyPr>
            <a:normAutofit/>
          </a:bodyPr>
          <a:lstStyle/>
          <a:p>
            <a:r>
              <a:rPr lang="en-US" sz="2800" dirty="0"/>
              <a:t>Euclidean and Manhattan distance measures are suitable for numerical variables. </a:t>
            </a:r>
          </a:p>
          <a:p>
            <a:r>
              <a:rPr lang="en-US" sz="2800" dirty="0"/>
              <a:t>When dealing with categorical variables, we rely on other measures of similarity. </a:t>
            </a:r>
          </a:p>
          <a:p>
            <a:r>
              <a:rPr lang="en-US" sz="2800" dirty="0"/>
              <a:t>Recall that a categorical variable with only two categories is called a binary variable. </a:t>
            </a:r>
          </a:p>
          <a:p>
            <a:r>
              <a:rPr lang="en-US" sz="2800" dirty="0"/>
              <a:t>Two commonly used measures for categorical and binary variables are the matching coefficient and Jaccard’s coefficient</a:t>
            </a:r>
            <a:r>
              <a:rPr lang="en-US" sz="3600" dirty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42325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11.2</a:t>
            </a:r>
            <a:r>
              <a:rPr lang="en-US" sz="3600" dirty="0">
                <a:solidFill>
                  <a:srgbClr val="1F4984"/>
                </a:solidFill>
              </a:rPr>
              <a:t>: Similarity Measures (9/14)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43000"/>
                <a:ext cx="8572500" cy="49530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The matching coefficient for a categorical variable is based on matching values to determine similarities.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𝑀𝑎𝑡𝑐h𝑖𝑛𝑔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𝑐𝑜𝑒𝑓𝑓𝑖𝑐𝑖𝑒𝑛𝑡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𝑁𝑢𝑚𝑏𝑒𝑟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𝑣𝑎𝑟𝑖𝑎𝑏𝑙𝑒𝑠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𝑤𝑖𝑡h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𝑚𝑎𝑡𝑐h𝑖𝑛𝑔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𝑜𝑢𝑡𝑐𝑜𝑚𝑒𝑠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𝑣𝑎𝑟𝑖𝑎𝑏𝑙𝑒𝑠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dirty="0"/>
              </a:p>
              <a:p>
                <a:r>
                  <a:rPr lang="en-US" dirty="0"/>
                  <a:t>The higher the value of the matching coefficient, the more similarity.</a:t>
                </a:r>
              </a:p>
              <a:p>
                <a:r>
                  <a:rPr lang="en-US" dirty="0"/>
                  <a:t>A value of 1 implies a perfect match.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43000"/>
                <a:ext cx="8572500" cy="4953000"/>
              </a:xfrm>
              <a:blipFill>
                <a:blip r:embed="rId3"/>
                <a:stretch>
                  <a:fillRect l="-1627" t="-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0342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11.2</a:t>
            </a:r>
            <a:r>
              <a:rPr lang="en-US" sz="3600" dirty="0">
                <a:solidFill>
                  <a:srgbClr val="1F4984"/>
                </a:solidFill>
              </a:rPr>
              <a:t>: Similarity Measures (10/14)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Example: Consider the list of college students. </a:t>
            </a:r>
          </a:p>
          <a:p>
            <a:r>
              <a:rPr lang="en-US" sz="2400" dirty="0"/>
              <a:t>Each record shows the student’s major, field, sex, and whether or not the student is on the Dean’s List. </a:t>
            </a:r>
          </a:p>
          <a:p>
            <a:r>
              <a:rPr lang="en-US" sz="2400" dirty="0"/>
              <a:t>Compute the matching coefficient between all pairs of students and determine how similar or dissimilar they are from each other.  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1E5D33-EC5C-A340-89AB-18D152FFD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3662504"/>
            <a:ext cx="7124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64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11.2</a:t>
            </a:r>
            <a:r>
              <a:rPr lang="en-US" sz="3600" dirty="0">
                <a:solidFill>
                  <a:srgbClr val="1F4984"/>
                </a:solidFill>
              </a:rPr>
              <a:t>: Similarity Measures (11/14)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Example continued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1 and 2: 1/4=0.25</a:t>
            </a:r>
          </a:p>
          <a:p>
            <a:r>
              <a:rPr lang="en-US" sz="2400" dirty="0"/>
              <a:t>1 and 3: 2/4=0.50</a:t>
            </a:r>
          </a:p>
          <a:p>
            <a:r>
              <a:rPr lang="en-US" sz="2400" dirty="0"/>
              <a:t>2 and 3: 0/4=0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1E5D33-EC5C-A340-89AB-18D152FFD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1676400"/>
            <a:ext cx="7124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53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11.2</a:t>
            </a:r>
            <a:r>
              <a:rPr lang="en-US" sz="3600" dirty="0">
                <a:solidFill>
                  <a:srgbClr val="1F4984"/>
                </a:solidFill>
              </a:rPr>
              <a:t>: Similarity Measures (12/14)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371600"/>
                <a:ext cx="8572500" cy="32766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The matching coefficient makes no distinction between positive and negative outcomes. </a:t>
                </a:r>
              </a:p>
              <a:p>
                <a:r>
                  <a:rPr lang="en-US" sz="2400" dirty="0"/>
                  <a:t>This may provide a misleading measure of similarity. </a:t>
                </a:r>
              </a:p>
              <a:p>
                <a:r>
                  <a:rPr lang="en-US" sz="2400" dirty="0"/>
                  <a:t>Jaccard’s coefficient ignores negative outcomes.</a:t>
                </a: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𝐽𝑎𝑐𝑐𝑎𝑟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𝑐𝑜𝑒𝑓𝑓𝑖𝑐𝑖𝑒𝑛𝑡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𝑁𝑢𝑚𝑏𝑒𝑟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𝑣𝑎𝑟𝑖𝑎𝑏𝑙𝑒𝑠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𝑤𝑖𝑡h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𝑚𝑎𝑡𝑐h𝑖𝑛𝑔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𝑝𝑜𝑠𝑖𝑡𝑖𝑣𝑒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𝑜𝑢𝑡𝑐𝑜𝑚𝑒𝑠</m:t>
                        </m:r>
                      </m:num>
                      <m:den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𝑇𝑜𝑡𝑎𝑙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𝑛𝑢𝑚𝑏𝑒𝑟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𝑜𝑓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𝑣𝑎𝑟𝑖𝑎𝑏𝑙𝑒𝑠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𝑁𝑢𝑚𝑏𝑒𝑟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𝑜𝑓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𝑣𝑎𝑟𝑖𝑎𝑏𝑙𝑒𝑠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𝑤𝑖𝑡h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𝑚𝑎𝑡𝑐h𝑖𝑛𝑔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𝑛𝑒𝑔𝑎𝑡𝑖𝑣𝑒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𝑜𝑢𝑡𝑐𝑜𝑚𝑒𝑠</m:t>
                                  </m:r>
                                </m:e>
                              </m:mr>
                            </m:m>
                          </m:e>
                        </m:d>
                      </m:den>
                    </m:f>
                  </m:oMath>
                </a14:m>
                <a:endParaRPr lang="en-US" sz="20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371600"/>
                <a:ext cx="8572500" cy="3276600"/>
              </a:xfrm>
              <a:blipFill>
                <a:blip r:embed="rId3"/>
                <a:stretch>
                  <a:fillRect l="-1036" t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542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11.2</a:t>
            </a:r>
            <a:r>
              <a:rPr lang="en-US" sz="3600" dirty="0">
                <a:solidFill>
                  <a:srgbClr val="1F4984"/>
                </a:solidFill>
              </a:rPr>
              <a:t>: Similarity Measures (13/14)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19200"/>
            <a:ext cx="8572500" cy="4800600"/>
          </a:xfrm>
        </p:spPr>
        <p:txBody>
          <a:bodyPr>
            <a:normAutofit/>
          </a:bodyPr>
          <a:lstStyle/>
          <a:p>
            <a:r>
              <a:rPr lang="en-US" sz="2000" dirty="0"/>
              <a:t>Example: A retail store collects point of sales information that shows whether or not five products were included in each sales transaction. </a:t>
            </a:r>
          </a:p>
          <a:p>
            <a:r>
              <a:rPr lang="en-US" sz="2000" dirty="0"/>
              <a:t>A ‘yes’ indicates a positive outcome, while a ‘no’ indicates a negative outcome. </a:t>
            </a:r>
          </a:p>
          <a:p>
            <a:r>
              <a:rPr lang="en-US" sz="2000" dirty="0"/>
              <a:t>For example, Transaction 1 indicates that a consumer purchases a computer keyboard, a mouse, and a headphone. </a:t>
            </a:r>
          </a:p>
          <a:p>
            <a:r>
              <a:rPr lang="en-US" sz="2000" dirty="0"/>
              <a:t>Compute and compare matching coefficients and Jaccard’s coefficients for all sets of pairwise transactions. 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7E258-C292-254F-BD21-BC8A3203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038600"/>
            <a:ext cx="70485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71450" y="76200"/>
            <a:ext cx="88011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Introductory Case: Social Media Marketing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329" y="1143000"/>
            <a:ext cx="8572500" cy="4888116"/>
          </a:xfrm>
        </p:spPr>
        <p:txBody>
          <a:bodyPr>
            <a:noAutofit/>
          </a:bodyPr>
          <a:lstStyle/>
          <a:p>
            <a:r>
              <a:rPr lang="en-US" sz="2200" dirty="0"/>
              <a:t>Alissa Bridges is the marketing director of </a:t>
            </a:r>
            <a:r>
              <a:rPr lang="en-US" sz="2200" dirty="0" err="1"/>
              <a:t>FashionTech</a:t>
            </a:r>
            <a:r>
              <a:rPr lang="en-US" sz="2200" dirty="0"/>
              <a:t>, an online apparel retailer that </a:t>
            </a:r>
            <a:r>
              <a:rPr lang="en-US" sz="2200" dirty="0" err="1"/>
              <a:t>specialzes</a:t>
            </a:r>
            <a:r>
              <a:rPr lang="en-US" sz="2200" dirty="0"/>
              <a:t> in activewear for both men and women. </a:t>
            </a:r>
          </a:p>
          <a:p>
            <a:r>
              <a:rPr lang="en-US" sz="2200" dirty="0"/>
              <a:t>The target market for </a:t>
            </a:r>
            <a:r>
              <a:rPr lang="en-US" sz="2200" dirty="0" err="1"/>
              <a:t>FashionTech</a:t>
            </a:r>
            <a:r>
              <a:rPr lang="en-US" sz="2200" dirty="0"/>
              <a:t> includes individuals between the ages of 18 and 35 with an active and/or outdoors lifestyle. </a:t>
            </a:r>
          </a:p>
          <a:p>
            <a:r>
              <a:rPr lang="en-US" sz="2200" dirty="0"/>
              <a:t>The company markets its products via a variety of media channels including TV ads, quarterly catalogs, product placements, search engines, and social media. </a:t>
            </a:r>
          </a:p>
          <a:p>
            <a:r>
              <a:rPr lang="en-US" sz="2200" dirty="0"/>
              <a:t>Alissa has hired a social media marketing firm, </a:t>
            </a:r>
            <a:r>
              <a:rPr lang="en-US" sz="2200" dirty="0" err="1"/>
              <a:t>MarketWiz</a:t>
            </a:r>
            <a:r>
              <a:rPr lang="en-US" sz="2200" dirty="0"/>
              <a:t>, to develop predictive models that would help </a:t>
            </a:r>
            <a:r>
              <a:rPr lang="en-US" sz="2200" dirty="0" err="1"/>
              <a:t>FashionTech</a:t>
            </a:r>
            <a:r>
              <a:rPr lang="en-US" sz="2200" dirty="0"/>
              <a:t> acquire new customers as well as increase sales from existing customers.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11.2</a:t>
            </a:r>
            <a:r>
              <a:rPr lang="en-US" sz="3600" dirty="0">
                <a:solidFill>
                  <a:srgbClr val="1F4984"/>
                </a:solidFill>
              </a:rPr>
              <a:t>: Similarity Measures (14/14)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19200"/>
            <a:ext cx="8572500" cy="4800600"/>
          </a:xfrm>
        </p:spPr>
        <p:txBody>
          <a:bodyPr>
            <a:normAutofit/>
          </a:bodyPr>
          <a:lstStyle/>
          <a:p>
            <a:r>
              <a:rPr lang="en-US" sz="2000" dirty="0"/>
              <a:t>Example continued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7E258-C292-254F-BD21-BC8A3203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91489"/>
            <a:ext cx="5886450" cy="14424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74439E-37CB-4B4A-9047-0F4778DF8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210134"/>
            <a:ext cx="67056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40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(1/29)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19200"/>
            <a:ext cx="8572500" cy="4800600"/>
          </a:xfrm>
        </p:spPr>
        <p:txBody>
          <a:bodyPr>
            <a:normAutofit/>
          </a:bodyPr>
          <a:lstStyle/>
          <a:p>
            <a:r>
              <a:rPr lang="en-US" sz="2400" dirty="0"/>
              <a:t>Data partitioning is the process of dividing a data set into a training, validation, and, in some situations, an optional test data set.</a:t>
            </a:r>
          </a:p>
          <a:p>
            <a:r>
              <a:rPr lang="en-US" sz="2400" dirty="0"/>
              <a:t>A common practice is a two-way random partitioning to generate a training set and a validation set.</a:t>
            </a:r>
          </a:p>
          <a:p>
            <a:r>
              <a:rPr lang="en-US" sz="2400" dirty="0"/>
              <a:t>Use random partition rather than fixed draws to avoid an biased in the selection of the sets.</a:t>
            </a:r>
          </a:p>
          <a:p>
            <a:r>
              <a:rPr lang="en-US" sz="2400" dirty="0"/>
              <a:t>The training data trains the data mining algorithm.</a:t>
            </a:r>
          </a:p>
          <a:p>
            <a:pPr lvl="1"/>
            <a:r>
              <a:rPr lang="en-US" sz="1800" dirty="0"/>
              <a:t>Contains a larger portion of the data.</a:t>
            </a:r>
          </a:p>
          <a:p>
            <a:pPr lvl="1"/>
            <a:r>
              <a:rPr lang="en-US" sz="1800" dirty="0"/>
              <a:t>Identify the relationships between the predictors and target (response) variable.</a:t>
            </a:r>
          </a:p>
          <a:p>
            <a:pPr lvl="1"/>
            <a:r>
              <a:rPr lang="en-US" sz="1800" dirty="0"/>
              <a:t>The model built is used to predict the values of the target variable in the validation set.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301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(2/29)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19200"/>
            <a:ext cx="8572500" cy="48006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The validation set is used to provide an unbiased assessment of the predictive performance of the models.</a:t>
            </a:r>
          </a:p>
          <a:p>
            <a:pPr lvl="1"/>
            <a:r>
              <a:rPr lang="en-US" sz="2000" dirty="0"/>
              <a:t>The predicted values are compared to the actual values of the target variable.</a:t>
            </a:r>
          </a:p>
          <a:p>
            <a:pPr lvl="1"/>
            <a:r>
              <a:rPr lang="en-US" sz="2000" dirty="0"/>
              <a:t>Evaluate the performance of the model.</a:t>
            </a:r>
          </a:p>
          <a:p>
            <a:r>
              <a:rPr lang="en-US" sz="2800" dirty="0"/>
              <a:t>The performance measures help assess model performance.</a:t>
            </a:r>
          </a:p>
          <a:p>
            <a:pPr lvl="1"/>
            <a:r>
              <a:rPr lang="en-US" sz="2000" dirty="0"/>
              <a:t>Fine tune the model. </a:t>
            </a:r>
          </a:p>
          <a:p>
            <a:pPr lvl="1"/>
            <a:r>
              <a:rPr lang="en-US" sz="2000" dirty="0"/>
              <a:t>Compare the performance of competing models.</a:t>
            </a:r>
          </a:p>
          <a:p>
            <a:r>
              <a:rPr lang="en-US" sz="2800" dirty="0"/>
              <a:t>Implement cross-validation with the holdout method as well as the k-fold method.</a:t>
            </a:r>
          </a:p>
        </p:txBody>
      </p:sp>
    </p:spTree>
    <p:extLst>
      <p:ext uri="{BB962C8B-B14F-4D97-AF65-F5344CB8AC3E}">
        <p14:creationId xmlns:p14="http://schemas.microsoft.com/office/powerpoint/2010/main" val="1750304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(3/29)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95400"/>
            <a:ext cx="8572500" cy="4572000"/>
          </a:xfrm>
        </p:spPr>
        <p:txBody>
          <a:bodyPr>
            <a:normAutofit/>
          </a:bodyPr>
          <a:lstStyle/>
          <a:p>
            <a:r>
              <a:rPr lang="en-US" sz="2400" dirty="0"/>
              <a:t>In supervised data mining, sometimes use three-way random partitioning of the data to generate training, validation, and test data sets. </a:t>
            </a:r>
          </a:p>
          <a:p>
            <a:r>
              <a:rPr lang="en-US" sz="2400" dirty="0"/>
              <a:t>The third data partition is the test data set.</a:t>
            </a:r>
          </a:p>
          <a:p>
            <a:pPr lvl="1"/>
            <a:r>
              <a:rPr lang="en-US" sz="2000" dirty="0"/>
              <a:t>Not involved in either model building or model selection</a:t>
            </a:r>
          </a:p>
          <a:p>
            <a:pPr lvl="1"/>
            <a:r>
              <a:rPr lang="en-US" sz="2000" dirty="0"/>
              <a:t>Evaluates how well the final model would perform on a new data set that it has never seen before</a:t>
            </a:r>
          </a:p>
          <a:p>
            <a:r>
              <a:rPr lang="en-US" sz="2400" dirty="0"/>
              <a:t>Like with two-way, the data are portioned randomly to create unbiased sets.</a:t>
            </a:r>
          </a:p>
          <a:p>
            <a:r>
              <a:rPr lang="en-US" sz="2400" dirty="0"/>
              <a:t>Implemented with the holdout method, rather than k-fold cross-validation.</a:t>
            </a:r>
          </a:p>
          <a:p>
            <a:endParaRPr lang="en-US" dirty="0"/>
          </a:p>
          <a:p>
            <a:endParaRPr lang="en-US" sz="2400" dirty="0"/>
          </a:p>
          <a:p>
            <a:endParaRPr lang="en-US" sz="2000" dirty="0"/>
          </a:p>
          <a:p>
            <a:endParaRPr lang="en-US" sz="1600" dirty="0"/>
          </a:p>
          <a:p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9689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(4/29)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95400"/>
            <a:ext cx="8572500" cy="4572000"/>
          </a:xfrm>
        </p:spPr>
        <p:txBody>
          <a:bodyPr>
            <a:normAutofit/>
          </a:bodyPr>
          <a:lstStyle/>
          <a:p>
            <a:r>
              <a:rPr lang="en-US" sz="2200" dirty="0"/>
              <a:t>Some supervised data mining algorithms may involve very rare target class cases.</a:t>
            </a:r>
          </a:p>
          <a:p>
            <a:r>
              <a:rPr lang="en-US" sz="2200" dirty="0"/>
              <a:t>Models that grossly misclassify a rare target class can be selected due to high, overall correct classification rates.</a:t>
            </a:r>
          </a:p>
          <a:p>
            <a:r>
              <a:rPr lang="en-US" sz="2200" dirty="0"/>
              <a:t>Oversampling involves intentionally selecting more samples from one class than from other classes.</a:t>
            </a:r>
          </a:p>
          <a:p>
            <a:pPr lvl="1"/>
            <a:r>
              <a:rPr lang="en-US" sz="1800" dirty="0"/>
              <a:t>Adjust the class distribution</a:t>
            </a:r>
          </a:p>
          <a:p>
            <a:pPr lvl="1"/>
            <a:r>
              <a:rPr lang="en-US" sz="1800" dirty="0"/>
              <a:t>Rare target classes will be more represented</a:t>
            </a:r>
          </a:p>
          <a:p>
            <a:pPr lvl="1"/>
            <a:r>
              <a:rPr lang="en-US" sz="1800" dirty="0"/>
              <a:t>Leads to predictive models that are more useful in predicting all target classes</a:t>
            </a:r>
          </a:p>
          <a:p>
            <a:pPr lvl="1"/>
            <a:r>
              <a:rPr lang="en-US" sz="1800" dirty="0"/>
              <a:t>Only the training set is oversampled</a:t>
            </a:r>
          </a:p>
          <a:p>
            <a:pPr lvl="1"/>
            <a:r>
              <a:rPr lang="en-US" sz="1800" dirty="0"/>
              <a:t>The validation and tests sets maintain the original class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93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(5/29)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95400"/>
            <a:ext cx="8572500" cy="4572000"/>
          </a:xfrm>
        </p:spPr>
        <p:txBody>
          <a:bodyPr>
            <a:normAutofit/>
          </a:bodyPr>
          <a:lstStyle/>
          <a:p>
            <a:r>
              <a:rPr lang="en-US" sz="2400" dirty="0"/>
              <a:t>A model that fits a set of in-sample data well may not predict new observations accurately.</a:t>
            </a:r>
          </a:p>
          <a:p>
            <a:r>
              <a:rPr lang="en-US" sz="2400" dirty="0"/>
              <a:t>This is due to overfitting.</a:t>
            </a:r>
          </a:p>
          <a:p>
            <a:r>
              <a:rPr lang="en-US" sz="2400" dirty="0"/>
              <a:t>Overfitting occurs when a predictive model is made overly complex to fit the quirks of a given sample.</a:t>
            </a:r>
          </a:p>
          <a:p>
            <a:pPr lvl="1"/>
            <a:r>
              <a:rPr lang="en-US" sz="2000" dirty="0"/>
              <a:t>Corresponds too closely to a set of data</a:t>
            </a:r>
          </a:p>
          <a:p>
            <a:pPr lvl="1"/>
            <a:r>
              <a:rPr lang="en-US" sz="2000" dirty="0"/>
              <a:t>Accounts for the noise in a set of data rather than patterns</a:t>
            </a:r>
          </a:p>
          <a:p>
            <a:pPr lvl="1"/>
            <a:r>
              <a:rPr lang="en-US" sz="2000" dirty="0"/>
              <a:t>Cannot generalize to future observations</a:t>
            </a:r>
          </a:p>
          <a:p>
            <a:pPr lvl="1"/>
            <a:r>
              <a:rPr lang="en-US" sz="2000" dirty="0"/>
              <a:t>The predictive power for new samples is compromised</a:t>
            </a:r>
          </a:p>
          <a:p>
            <a:r>
              <a:rPr lang="en-US" sz="2400" dirty="0"/>
              <a:t>Overfitting may become more severe as the model complexity increases. </a:t>
            </a:r>
          </a:p>
        </p:txBody>
      </p:sp>
    </p:spTree>
    <p:extLst>
      <p:ext uri="{BB962C8B-B14F-4D97-AF65-F5344CB8AC3E}">
        <p14:creationId xmlns:p14="http://schemas.microsoft.com/office/powerpoint/2010/main" val="802015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(6/29)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572000"/>
          </a:xfrm>
        </p:spPr>
        <p:txBody>
          <a:bodyPr>
            <a:noAutofit/>
          </a:bodyPr>
          <a:lstStyle/>
          <a:p>
            <a:r>
              <a:rPr lang="en-US" sz="2200" dirty="0"/>
              <a:t>Data partitioning and cross-validation can be used to detect overfitting and provide objective assessment.</a:t>
            </a:r>
          </a:p>
          <a:p>
            <a:r>
              <a:rPr lang="en-US" sz="2200" dirty="0"/>
              <a:t>Suppose a model is developed using a training data set. </a:t>
            </a:r>
          </a:p>
          <a:p>
            <a:pPr lvl="1"/>
            <a:r>
              <a:rPr lang="en-US" sz="1800" dirty="0"/>
              <a:t>Then assessed by inspecting the performance measures obtained from the validation data set. </a:t>
            </a:r>
          </a:p>
          <a:p>
            <a:pPr lvl="1"/>
            <a:r>
              <a:rPr lang="en-US" sz="1800" dirty="0"/>
              <a:t>The performance of the model on the training data set tends to improve as the model gets more and more complex.</a:t>
            </a:r>
          </a:p>
          <a:p>
            <a:r>
              <a:rPr lang="en-US" sz="2200" dirty="0"/>
              <a:t>The model performance on the validation data set will improve initially but deteriorate after a certain point. </a:t>
            </a:r>
          </a:p>
          <a:p>
            <a:r>
              <a:rPr lang="en-US" sz="2200" dirty="0"/>
              <a:t>The validation data set is often used to identify the optimal model in some supervised data mining techniques.</a:t>
            </a:r>
          </a:p>
          <a:p>
            <a:r>
              <a:rPr lang="en-US" sz="2200" dirty="0"/>
              <a:t>It also provides an unbiased performance evaluation of the model.</a:t>
            </a:r>
          </a:p>
        </p:txBody>
      </p:sp>
    </p:spTree>
    <p:extLst>
      <p:ext uri="{BB962C8B-B14F-4D97-AF65-F5344CB8AC3E}">
        <p14:creationId xmlns:p14="http://schemas.microsoft.com/office/powerpoint/2010/main" val="1803929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(7/29)</a:t>
            </a:r>
            <a:endParaRPr lang="en-US" sz="3600" dirty="0">
              <a:solidFill>
                <a:srgbClr val="1F498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C15FC-3311-F741-8695-A059FC6C4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0" y="1289050"/>
            <a:ext cx="69469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87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(8/29)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572000"/>
          </a:xfrm>
        </p:spPr>
        <p:txBody>
          <a:bodyPr>
            <a:noAutofit/>
          </a:bodyPr>
          <a:lstStyle/>
          <a:p>
            <a:r>
              <a:rPr lang="en-US" sz="2200" dirty="0"/>
              <a:t>Performance measures for classification models can be computed from a confusion matrix.</a:t>
            </a:r>
          </a:p>
          <a:p>
            <a:r>
              <a:rPr lang="en-US" sz="2200" dirty="0"/>
              <a:t>A table that summarizes classification outcomes from the validation data set.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Assume the success or target class is class 1</a:t>
            </a:r>
          </a:p>
          <a:p>
            <a:pPr lvl="1"/>
            <a:r>
              <a:rPr lang="en-US" sz="1800" dirty="0"/>
              <a:t>True positive: class 1 classified as class 1</a:t>
            </a:r>
          </a:p>
          <a:p>
            <a:pPr lvl="1"/>
            <a:r>
              <a:rPr lang="en-US" sz="1800" dirty="0"/>
              <a:t>True negative: class 0 classified as class 0</a:t>
            </a:r>
          </a:p>
          <a:p>
            <a:pPr lvl="1"/>
            <a:r>
              <a:rPr lang="en-US" sz="1800" dirty="0"/>
              <a:t>False positive: class 0 incorrectly classified as class 1</a:t>
            </a:r>
          </a:p>
          <a:p>
            <a:pPr lvl="1"/>
            <a:r>
              <a:rPr lang="en-US" sz="1800" dirty="0"/>
              <a:t>False negative: class 1 incorrectly classified as class 0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EDB9C9-D174-4846-B12B-889FAC309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667000"/>
            <a:ext cx="7543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41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(9/29)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43000"/>
                <a:ext cx="8572500" cy="49530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Misclassification, accuracy, sensitivity, and specificity are among the most common performance measures for classification models. </a:t>
                </a:r>
              </a:p>
              <a:p>
                <a:r>
                  <a:rPr lang="en-US" sz="2400" dirty="0"/>
                  <a:t>The misclassification rate is the overall proportion of observations that are misclassified.</a:t>
                </a:r>
              </a:p>
              <a:p>
                <a:pPr lvl="1"/>
                <a:r>
                  <a:rPr lang="en-US" sz="2000" dirty="0"/>
                  <a:t>Also called the error rate</a:t>
                </a:r>
              </a:p>
              <a:p>
                <a:pPr lvl="1"/>
                <a:r>
                  <a:rPr lang="en-US" sz="2000" dirty="0"/>
                  <a:t>Measures how often incorrect predictions occur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𝑀𝑖𝑠𝑐𝑙𝑎𝑠𝑠𝑖𝑓𝑖𝑐𝑎𝑡𝑖𝑜𝑛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𝑟𝑎𝑡𝑒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𝐹𝑁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𝑇𝑁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𝐹𝑁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400" dirty="0"/>
                  <a:t>The accuracy rate is the overall proportion of observations that are classified correctly. </a:t>
                </a:r>
              </a:p>
              <a:p>
                <a:pPr lvl="1"/>
                <a:r>
                  <a:rPr lang="en-US" sz="2000" dirty="0"/>
                  <a:t>How often the predictive model makes a correct prediction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𝐴𝑐𝑐𝑢𝑟𝑎𝑐𝑒𝑦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𝑟𝑎𝑡𝑒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𝑀𝑖𝑠𝑐𝑙𝑎𝑠𝑠𝑖𝑓𝑖𝑐𝑎𝑡𝑖𝑜𝑛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𝑟𝑎𝑡𝑒</m:t>
                    </m:r>
                  </m:oMath>
                </a14:m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43000"/>
                <a:ext cx="8572500" cy="4953000"/>
              </a:xfrm>
              <a:blipFill>
                <a:blip r:embed="rId3"/>
                <a:stretch>
                  <a:fillRect l="-1036" t="-1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16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71450" y="76200"/>
            <a:ext cx="88011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Introductory Case: Social Media Marketing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572500" cy="5029200"/>
          </a:xfrm>
        </p:spPr>
        <p:txBody>
          <a:bodyPr>
            <a:noAutofit/>
          </a:bodyPr>
          <a:lstStyle/>
          <a:p>
            <a:r>
              <a:rPr lang="en-US" sz="2400" dirty="0"/>
              <a:t>Using </a:t>
            </a:r>
            <a:r>
              <a:rPr lang="en-US" sz="2400" dirty="0" err="1"/>
              <a:t>FashionTech’s</a:t>
            </a:r>
            <a:r>
              <a:rPr lang="en-US" sz="2400" dirty="0"/>
              <a:t> historical social media marketing and sales data, </a:t>
            </a:r>
            <a:r>
              <a:rPr lang="en-US" sz="2400" dirty="0" err="1"/>
              <a:t>MarketWiz</a:t>
            </a:r>
            <a:r>
              <a:rPr lang="en-US" sz="2400" dirty="0"/>
              <a:t> develops two types of predictive models. </a:t>
            </a:r>
          </a:p>
          <a:p>
            <a:pPr lvl="1"/>
            <a:r>
              <a:rPr lang="en-US" sz="1800" dirty="0"/>
              <a:t>A classification model that predicts potential customers’ purchase probability from </a:t>
            </a:r>
            <a:r>
              <a:rPr lang="en-US" sz="1800" dirty="0" err="1"/>
              <a:t>FashionTech</a:t>
            </a:r>
            <a:r>
              <a:rPr lang="en-US" sz="1800" dirty="0"/>
              <a:t> within 30 days of receiving a promotional message in their social media account. </a:t>
            </a:r>
          </a:p>
          <a:p>
            <a:pPr lvl="1"/>
            <a:r>
              <a:rPr lang="en-US" sz="1800" dirty="0"/>
              <a:t>Two prediction models that predict the one-year purchase amounts of customers acquired through social media channels. </a:t>
            </a:r>
          </a:p>
          <a:p>
            <a:r>
              <a:rPr lang="en-US" sz="2400" dirty="0"/>
              <a:t>In order to assess the performance of the predictive models, Alissa’s team would like to use the validation data set to: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Evaluate how accurately the classification model classifies potential customers into the purchase and no-purchase classes.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Compare the performance of prediction models that estimate the one-year purchase amounts of customers acquired through social media channels. </a:t>
            </a:r>
          </a:p>
        </p:txBody>
      </p:sp>
    </p:spTree>
    <p:extLst>
      <p:ext uri="{BB962C8B-B14F-4D97-AF65-F5344CB8AC3E}">
        <p14:creationId xmlns:p14="http://schemas.microsoft.com/office/powerpoint/2010/main" val="2032269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(10/29)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066800"/>
                <a:ext cx="8572500" cy="49530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Sensitivity is the proportion of target class cases that are classified correctly.</a:t>
                </a:r>
              </a:p>
              <a:p>
                <a:pPr lvl="1"/>
                <a:r>
                  <a:rPr lang="en-US" sz="2000" dirty="0"/>
                  <a:t>Also called recall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𝑆𝑒𝑛𝑠𝑖𝑡𝑖𝑣𝑖𝑡𝑦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𝑇𝑃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𝐹𝑁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400" dirty="0"/>
                  <a:t>Precision is the proportion of the predicted target class cases that actually belong to the target class. </a:t>
                </a:r>
              </a:p>
              <a:p>
                <a:pPr lvl="1"/>
                <a:r>
                  <a:rPr lang="en-US" sz="2000" dirty="0"/>
                  <a:t>Also called positive predictive value </a:t>
                </a:r>
              </a:p>
              <a:p>
                <a:pPr lvl="1"/>
                <a:r>
                  <a:rPr lang="en-US" sz="2000" dirty="0"/>
                  <a:t>Differs from sensitivity in that the denominator is based on predicted Class 1 cases instead of actual Class 1 cases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𝑃𝑟𝑒𝑐𝑖𝑠𝑖𝑜𝑛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𝑇𝑃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𝐹𝑃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400" dirty="0"/>
                  <a:t>Specificity is the proportion of nontarget class cases that are classified correctly,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𝑆𝑝𝑒𝑐𝑖𝑓𝑖𝑐𝑖𝑡𝑦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𝑇𝑁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𝑇𝑁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𝐹𝑃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pPr lvl="1"/>
                <a:endParaRPr lang="en-US" sz="2000" dirty="0"/>
              </a:p>
              <a:p>
                <a:pPr lvl="1"/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066800"/>
                <a:ext cx="8572500" cy="4953000"/>
              </a:xfrm>
              <a:blipFill>
                <a:blip r:embed="rId3"/>
                <a:stretch>
                  <a:fillRect l="-1036" t="-1023" r="-1331" b="-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220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(11/29)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686300"/>
          </a:xfrm>
        </p:spPr>
        <p:txBody>
          <a:bodyPr>
            <a:noAutofit/>
          </a:bodyPr>
          <a:lstStyle/>
          <a:p>
            <a:r>
              <a:rPr lang="en-US" sz="2200" dirty="0"/>
              <a:t>When the misclassification costs are symmetric for both target and nontarget class cases, the misclassification rate and accuracy rate are good indicators of model performance. </a:t>
            </a:r>
          </a:p>
          <a:p>
            <a:r>
              <a:rPr lang="en-US" sz="2200" dirty="0"/>
              <a:t>However, emphasis may be placed on sensitivity or specificity measures when the misclassification costs are asymmetric and/or when the proportion of the target class observations is very small. </a:t>
            </a:r>
          </a:p>
          <a:p>
            <a:r>
              <a:rPr lang="en-US" sz="2200" dirty="0"/>
              <a:t>In order to assess the performance of a classification model, we often compare the model with a baseline or benchmark. </a:t>
            </a:r>
          </a:p>
          <a:p>
            <a:r>
              <a:rPr lang="en-US" sz="2200" dirty="0"/>
              <a:t>A common baseline approach is to compare the accuracy rate of the model with that of a </a:t>
            </a:r>
            <a:r>
              <a:rPr lang="en-US" sz="2200" dirty="0" err="1"/>
              <a:t>naïve</a:t>
            </a:r>
            <a:r>
              <a:rPr lang="en-US" sz="2200" dirty="0"/>
              <a:t> rule where all cases are classified into the most predominant class. </a:t>
            </a:r>
          </a:p>
        </p:txBody>
      </p:sp>
    </p:spTree>
    <p:extLst>
      <p:ext uri="{BB962C8B-B14F-4D97-AF65-F5344CB8AC3E}">
        <p14:creationId xmlns:p14="http://schemas.microsoft.com/office/powerpoint/2010/main" val="36889016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(12/29)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686300"/>
          </a:xfrm>
        </p:spPr>
        <p:txBody>
          <a:bodyPr>
            <a:noAutofit/>
          </a:bodyPr>
          <a:lstStyle/>
          <a:p>
            <a:r>
              <a:rPr lang="en-US" sz="2200" dirty="0"/>
              <a:t>Example: Recall the </a:t>
            </a:r>
            <a:r>
              <a:rPr lang="en-US" sz="2200" dirty="0" err="1"/>
              <a:t>FashionTech</a:t>
            </a:r>
            <a:r>
              <a:rPr lang="en-US" sz="2200" dirty="0"/>
              <a:t> example from the introductory case where Class 1 (target) is the group of social media users who purchase at least one product after receiving a promotional message and Class 0 (nontarget) is the group of social media users who do not make a purchase after receiving a promotional message. 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lphaLcPeriod"/>
            </a:pPr>
            <a:r>
              <a:rPr lang="en-US" sz="2200" dirty="0"/>
              <a:t>Interpret the four classifications in the confusion matrix.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dirty="0"/>
              <a:t>Calculate and interpret the accuracy rate. 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dirty="0"/>
              <a:t>Calculate and interpret the sensitivity and the specificity.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65F284-9C86-224B-AFE4-1F8C2B1D8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3352800"/>
            <a:ext cx="6070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814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(13/29)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43000"/>
                <a:ext cx="8572500" cy="468630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Example continued</a:t>
                </a:r>
              </a:p>
              <a:p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𝑇𝑃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𝑇𝑁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133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𝐹𝑃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19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𝐹𝑁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18</m:t>
                    </m:r>
                  </m:oMath>
                </a14:m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𝐴𝑐𝑐𝑢𝑟𝑎𝑐𝑒𝑦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𝑟𝑎𝑡𝑒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𝐹𝑁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𝑇𝑁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133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133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19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8150</m:t>
                    </m:r>
                  </m:oMath>
                </a14:m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𝑆𝑒𝑛𝑠𝑖𝑡𝑖𝑣𝑡𝑦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𝑇𝑃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6250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𝑆𝑝𝑒𝑐𝑖𝑓𝑖𝑐𝑖𝑡𝑦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𝑇𝑁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𝑇𝑁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𝐹𝑃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133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133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19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875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43000"/>
                <a:ext cx="8572500" cy="4686300"/>
              </a:xfrm>
              <a:blipFill>
                <a:blip r:embed="rId3"/>
                <a:stretch>
                  <a:fillRect l="-592" t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E65F284-9C86-224B-AFE4-1F8C2B1D8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52600"/>
            <a:ext cx="6070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63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(14/29)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6863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Excel</a:t>
            </a:r>
          </a:p>
          <a:p>
            <a:r>
              <a:rPr lang="en-US" sz="2400" dirty="0"/>
              <a:t>Open the </a:t>
            </a:r>
            <a:r>
              <a:rPr lang="en-US" sz="2400" dirty="0" err="1"/>
              <a:t>Class_Prob</a:t>
            </a:r>
            <a:r>
              <a:rPr lang="en-US" sz="2400" dirty="0"/>
              <a:t> data file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8CF549-D520-E545-A377-AED9B3220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133600"/>
            <a:ext cx="4470400" cy="173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ED734-25DC-F042-A933-5E9BF680B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" y="4102100"/>
            <a:ext cx="72771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96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(15/29)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19200"/>
            <a:ext cx="8572500" cy="4191000"/>
          </a:xfrm>
        </p:spPr>
        <p:txBody>
          <a:bodyPr>
            <a:noAutofit/>
          </a:bodyPr>
          <a:lstStyle/>
          <a:p>
            <a:r>
              <a:rPr lang="en-US" sz="2400" dirty="0"/>
              <a:t>Class membership is determined by comparing the predicted probability of the target class to a predetermined cutoff value. </a:t>
            </a:r>
          </a:p>
          <a:p>
            <a:r>
              <a:rPr lang="en-US" sz="2400" dirty="0"/>
              <a:t>We have used a default cutoff value of 0.5. </a:t>
            </a:r>
          </a:p>
          <a:p>
            <a:r>
              <a:rPr lang="en-US" sz="2400" dirty="0"/>
              <a:t>We can choose to increase or decrease the cutoff value to classify fewer or more observations into the target class due to asymmetric misclassification costs or uneven class distributions. </a:t>
            </a:r>
          </a:p>
          <a:p>
            <a:r>
              <a:rPr lang="en-US" sz="2400" dirty="0"/>
              <a:t>As a result, the choice of the cutoff value can influence the confusion matrix and the resulting performance measures.</a:t>
            </a:r>
          </a:p>
        </p:txBody>
      </p:sp>
    </p:spTree>
    <p:extLst>
      <p:ext uri="{BB962C8B-B14F-4D97-AF65-F5344CB8AC3E}">
        <p14:creationId xmlns:p14="http://schemas.microsoft.com/office/powerpoint/2010/main" val="1005743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(16/29)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19200"/>
            <a:ext cx="8572500" cy="4191000"/>
          </a:xfrm>
        </p:spPr>
        <p:txBody>
          <a:bodyPr>
            <a:noAutofit/>
          </a:bodyPr>
          <a:lstStyle/>
          <a:p>
            <a:r>
              <a:rPr lang="en-US" sz="2000" dirty="0"/>
              <a:t>Example: The actual class and the predicted target class probability for 10 observations of a categorical variable. </a:t>
            </a:r>
          </a:p>
          <a:p>
            <a:r>
              <a:rPr lang="en-US" sz="2000" dirty="0"/>
              <a:t>The table includes the predicted target class memberships based on five different cutoff values. </a:t>
            </a:r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1B3973-40A1-114C-98A3-1C2AB23AC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2590800"/>
            <a:ext cx="6654800" cy="33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49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(17/29)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19200"/>
            <a:ext cx="8572500" cy="4191000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0D26D8-3E2B-1E41-BC4E-62B0F8B13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1828800"/>
            <a:ext cx="7899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467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(18/29)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3782"/>
            <a:ext cx="8572500" cy="4953000"/>
          </a:xfrm>
        </p:spPr>
        <p:txBody>
          <a:bodyPr>
            <a:noAutofit/>
          </a:bodyPr>
          <a:lstStyle/>
          <a:p>
            <a:r>
              <a:rPr lang="en-US" sz="2000" dirty="0"/>
              <a:t>A cumulative lift chart shows the improvement that a predictive model provides over a random selection in capturing the target class cases.</a:t>
            </a:r>
          </a:p>
          <a:p>
            <a:r>
              <a:rPr lang="en-US" sz="2000" dirty="0"/>
              <a:t>It also allows us to determine the point at which the model’s predictions become less useful. </a:t>
            </a:r>
          </a:p>
          <a:p>
            <a:r>
              <a:rPr lang="en-US" sz="2000" dirty="0"/>
              <a:t>The chart shows the number (percentage) of the target class cases gained by targeting a number (percentage) of all the cases</a:t>
            </a:r>
            <a:r>
              <a:rPr lang="en-US" sz="220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6984A-66E5-9347-BC66-90DC56763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3242016"/>
            <a:ext cx="5410200" cy="27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54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(19/29)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19200"/>
            <a:ext cx="8572500" cy="4724400"/>
          </a:xfrm>
        </p:spPr>
        <p:txBody>
          <a:bodyPr>
            <a:noAutofit/>
          </a:bodyPr>
          <a:lstStyle/>
          <a:p>
            <a:r>
              <a:rPr lang="en-US" sz="2000" dirty="0"/>
              <a:t>The x axis indicates the number of cases selected. </a:t>
            </a:r>
          </a:p>
          <a:p>
            <a:r>
              <a:rPr lang="en-US" sz="2000" dirty="0"/>
              <a:t>The y axis indicates the cumulative number of target class cases identified by the model. </a:t>
            </a:r>
          </a:p>
          <a:p>
            <a:r>
              <a:rPr lang="en-US" sz="2000" dirty="0"/>
              <a:t>The orange diagonal line represents the baseline model.</a:t>
            </a:r>
          </a:p>
          <a:p>
            <a:pPr lvl="1"/>
            <a:r>
              <a:rPr lang="en-US" sz="1600" dirty="0"/>
              <a:t>Observations are randomly selected</a:t>
            </a:r>
          </a:p>
          <a:p>
            <a:pPr lvl="1"/>
            <a:r>
              <a:rPr lang="en-US" sz="1600" dirty="0"/>
              <a:t>The slope is the number of Class 1 cases divided by the total number of cases or the probability of a randomly selected case belonging to Class 1</a:t>
            </a:r>
          </a:p>
          <a:p>
            <a:r>
              <a:rPr lang="en-US" sz="2000" dirty="0"/>
              <a:t>The blue upper curve is the lift curve.</a:t>
            </a:r>
          </a:p>
          <a:p>
            <a:pPr lvl="1"/>
            <a:r>
              <a:rPr lang="en-US" sz="1600" dirty="0"/>
              <a:t>Ability of the classification model to identify Class 1 cases</a:t>
            </a:r>
          </a:p>
          <a:p>
            <a:pPr lvl="1"/>
            <a:r>
              <a:rPr lang="en-US" sz="1600" dirty="0"/>
              <a:t>The observations in the validation data set are sorted in descending order based on their predicted probability of belonging to the target class </a:t>
            </a:r>
          </a:p>
          <a:p>
            <a:r>
              <a:rPr lang="en-US" sz="2000" dirty="0"/>
              <a:t>The ratio of the number of Class 1 observations captured by the model to the number captured by random selection is called the lift.</a:t>
            </a:r>
          </a:p>
        </p:txBody>
      </p:sp>
    </p:spTree>
    <p:extLst>
      <p:ext uri="{BB962C8B-B14F-4D97-AF65-F5344CB8AC3E}">
        <p14:creationId xmlns:p14="http://schemas.microsoft.com/office/powerpoint/2010/main" val="3992415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584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11.1</a:t>
            </a:r>
            <a:r>
              <a:rPr lang="en-US" sz="3600" dirty="0">
                <a:solidFill>
                  <a:srgbClr val="1F4984"/>
                </a:solidFill>
              </a:rPr>
              <a:t>: Data Mining Overview (1/12)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9530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terms ‘artificial intelligence,’ ‘machine learning,’ and ‘data mining’ are all used interchangeably.</a:t>
            </a:r>
          </a:p>
          <a:p>
            <a:r>
              <a:rPr lang="en-US" sz="2400" dirty="0"/>
              <a:t>Their definitions overlap with no clear boundaries.</a:t>
            </a:r>
          </a:p>
          <a:p>
            <a:r>
              <a:rPr lang="en-US" sz="2400" dirty="0"/>
              <a:t>They describe applications of computer software used to obtain insightful solutions that traditional data analysis techniques may not be able to achieve. </a:t>
            </a:r>
          </a:p>
          <a:p>
            <a:r>
              <a:rPr lang="en-US" sz="2400" dirty="0"/>
              <a:t>In a very broad sense, artificial intelligence is used to describe computer systems that demonstrate human-like intelligence and cognitive abilities</a:t>
            </a:r>
          </a:p>
          <a:p>
            <a:pPr lvl="1"/>
            <a:r>
              <a:rPr lang="en-US" sz="2000" dirty="0"/>
              <a:t>Deduction</a:t>
            </a:r>
          </a:p>
          <a:p>
            <a:pPr lvl="1"/>
            <a:r>
              <a:rPr lang="en-US" sz="2000" dirty="0"/>
              <a:t>Pattern recognition</a:t>
            </a:r>
          </a:p>
          <a:p>
            <a:pPr lvl="1"/>
            <a:r>
              <a:rPr lang="en-US" sz="2000" dirty="0"/>
              <a:t>Interpretation of complex data</a:t>
            </a:r>
          </a:p>
          <a:p>
            <a:r>
              <a:rPr lang="en-US" sz="2400" dirty="0"/>
              <a:t>Examples: Deep Blue playing chess, Watson</a:t>
            </a:r>
          </a:p>
          <a:p>
            <a:endParaRPr lang="en-US" sz="24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023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(20/29)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3782"/>
            <a:ext cx="8572500" cy="4953000"/>
          </a:xfrm>
        </p:spPr>
        <p:txBody>
          <a:bodyPr>
            <a:noAutofit/>
          </a:bodyPr>
          <a:lstStyle/>
          <a:p>
            <a:r>
              <a:rPr lang="en-US" sz="2400" dirty="0"/>
              <a:t>Shows how well a predictive model can capture the target class cases compared to random selection.</a:t>
            </a:r>
          </a:p>
          <a:p>
            <a:r>
              <a:rPr lang="en-US" sz="2400" dirty="0"/>
              <a:t>A high lift number is desirable: we are able to capture a large proportion of the target class cases by only focusing on a small portion of cases with a high predicted probability.</a:t>
            </a:r>
          </a:p>
          <a:p>
            <a:r>
              <a:rPr lang="en-US" sz="2400" dirty="0"/>
              <a:t>A lift curve that is above the baseline is indicative of good predictive performance of the model. </a:t>
            </a:r>
          </a:p>
          <a:p>
            <a:r>
              <a:rPr lang="en-US" sz="2400" dirty="0"/>
              <a:t>The further above the baseline the lift curve lies, the better the model’s ability to identify target class cases. </a:t>
            </a:r>
          </a:p>
        </p:txBody>
      </p:sp>
    </p:spTree>
    <p:extLst>
      <p:ext uri="{BB962C8B-B14F-4D97-AF65-F5344CB8AC3E}">
        <p14:creationId xmlns:p14="http://schemas.microsoft.com/office/powerpoint/2010/main" val="1218070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(21/29)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3782"/>
            <a:ext cx="8572500" cy="4953000"/>
          </a:xfrm>
        </p:spPr>
        <p:txBody>
          <a:bodyPr>
            <a:noAutofit/>
          </a:bodyPr>
          <a:lstStyle/>
          <a:p>
            <a:r>
              <a:rPr lang="en-US" sz="2000" dirty="0"/>
              <a:t>The decile-wise lift chart conveys similar information but presents the information in 10 equal-sized intervals.</a:t>
            </a:r>
          </a:p>
          <a:p>
            <a:r>
              <a:rPr lang="en-US" sz="2000" dirty="0"/>
              <a:t>It is usually presented as a bar chart where the </a:t>
            </a:r>
            <a:r>
              <a:rPr lang="en-US" sz="2000" i="1" dirty="0"/>
              <a:t>y </a:t>
            </a:r>
            <a:r>
              <a:rPr lang="en-US" sz="2000" dirty="0"/>
              <a:t>axis represents the ratio of the target class cases identified by the model to those identified through random selection. </a:t>
            </a:r>
          </a:p>
          <a:p>
            <a:r>
              <a:rPr lang="en-US" sz="2000" dirty="0"/>
              <a:t>It also allows us to determine the point at which the model’s predictions become less useful.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650909-09B2-BA4D-9241-F2B356BD9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429000"/>
            <a:ext cx="3354548" cy="236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33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(22/29)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Autofit/>
          </a:bodyPr>
          <a:lstStyle/>
          <a:p>
            <a:r>
              <a:rPr lang="en-US" sz="2000" dirty="0"/>
              <a:t>The receiver operating characteristic (ROC) curve shows the sensitivity and specificity measures across all cutoff values. </a:t>
            </a:r>
          </a:p>
          <a:p>
            <a:pPr lvl="1"/>
            <a:r>
              <a:rPr lang="en-US" sz="1600" i="1" dirty="0"/>
              <a:t>x</a:t>
            </a:r>
            <a:r>
              <a:rPr lang="en-US" sz="1600" dirty="0"/>
              <a:t>-axis: 1 − Specificity, ranges from 0 (classifying 100% of the nontarget class cases correctly) to 1 (classifying 0% of the nontarget class cases correctly)</a:t>
            </a:r>
          </a:p>
          <a:p>
            <a:pPr lvl="1"/>
            <a:r>
              <a:rPr lang="en-US" sz="1600" i="1" dirty="0"/>
              <a:t>y</a:t>
            </a:r>
            <a:r>
              <a:rPr lang="en-US" sz="1600" dirty="0"/>
              <a:t>-axis: Sensitivity, ranges from 0 (classifying 0% of the target class cases correctly) to 1 (classifying 100% of the target class cases correctly)</a:t>
            </a:r>
          </a:p>
          <a:p>
            <a:pPr lvl="1"/>
            <a:r>
              <a:rPr lang="en-US" sz="1600" dirty="0"/>
              <a:t>Diagonal line: baseline model using random selection using prior probabilities</a:t>
            </a:r>
          </a:p>
          <a:p>
            <a:r>
              <a:rPr lang="en-US" sz="2000" dirty="0"/>
              <a:t>The perfect point on the diagram is point (0,1) as it indicates that the model is able to correctly classify 100% of both the target and nontarget class cases simultaneously. </a:t>
            </a:r>
          </a:p>
          <a:p>
            <a:r>
              <a:rPr lang="en-US" sz="2000" dirty="0"/>
              <a:t>A good predictive model will have a ROC curve that lies above random guessing.</a:t>
            </a:r>
          </a:p>
          <a:p>
            <a:r>
              <a:rPr lang="en-US" sz="2000" dirty="0"/>
              <a:t>The greater the area between the ROC curve and the baseline, the better the model is. 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53840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(23/29)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3782"/>
            <a:ext cx="8572500" cy="4953000"/>
          </a:xfrm>
        </p:spPr>
        <p:txBody>
          <a:bodyPr>
            <a:noAutofit/>
          </a:bodyPr>
          <a:lstStyle/>
          <a:p>
            <a:r>
              <a:rPr lang="en-US" sz="2200" dirty="0"/>
              <a:t>The overall performance of the model can also be assessed using the area under the curve (AUC) measure, which ranges from 0 (worst possible model) to 1 (perfect model). </a:t>
            </a:r>
          </a:p>
          <a:p>
            <a:r>
              <a:rPr lang="en-US" sz="2200" dirty="0"/>
              <a:t>The diagonal line has an AUC value of 0.5.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A7102-CF29-AF4E-A815-1695C635E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055" y="2667000"/>
            <a:ext cx="4495800" cy="32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63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(24/29)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3782"/>
            <a:ext cx="8572500" cy="4953000"/>
          </a:xfrm>
        </p:spPr>
        <p:txBody>
          <a:bodyPr>
            <a:noAutofit/>
          </a:bodyPr>
          <a:lstStyle/>
          <a:p>
            <a:r>
              <a:rPr lang="en-US" sz="2000" dirty="0"/>
              <a:t>Example: Let’s go back to the introductory case where Alissa and her team at </a:t>
            </a:r>
            <a:r>
              <a:rPr lang="en-US" sz="2000" dirty="0" err="1"/>
              <a:t>FashionTech</a:t>
            </a:r>
            <a:r>
              <a:rPr lang="en-US" sz="2000" dirty="0"/>
              <a:t> want to assess the performance of predictive models developed by </a:t>
            </a:r>
            <a:r>
              <a:rPr lang="en-US" sz="2000" dirty="0" err="1"/>
              <a:t>MarketWiz</a:t>
            </a:r>
            <a:r>
              <a:rPr lang="en-US" sz="2000" dirty="0"/>
              <a:t>.</a:t>
            </a:r>
          </a:p>
          <a:p>
            <a:r>
              <a:rPr lang="en-US" sz="2000" dirty="0"/>
              <a:t>Alissa and her team constructed a cumulative lift chart, a decile-wise lift chart, and a ROC curve.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EECF79-057A-8E4E-BAD2-F83A1CD73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776522"/>
            <a:ext cx="4633466" cy="32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301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(25/29)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3782"/>
            <a:ext cx="8572500" cy="4953000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979291-D67D-AA42-AC01-65821F01C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422400"/>
            <a:ext cx="54864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320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(26/29)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3782"/>
            <a:ext cx="8572500" cy="4953000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1EC74-0F58-FE41-8318-67F7F8981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14318"/>
            <a:ext cx="56388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382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(27/29)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952500"/>
                <a:ext cx="8572500" cy="4953000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The predictive performance of supervised data mining models is based on the prediction error using the validation or test data: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800" dirty="0"/>
                  <a:t>.</a:t>
                </a:r>
              </a:p>
              <a:p>
                <a:r>
                  <a:rPr lang="en-US" sz="1800" dirty="0"/>
                  <a:t>Root mean square error (RMSE):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Sup>
                                  <m:sSub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nary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rad>
                  </m:oMath>
                </a14:m>
                <a:endParaRPr lang="en-US" sz="1800" dirty="0"/>
              </a:p>
              <a:p>
                <a:pPr lvl="1"/>
                <a:r>
                  <a:rPr lang="en-US" sz="1400" dirty="0"/>
                  <a:t>Squared prediction errors, penalizes models with large prediction errors</a:t>
                </a:r>
              </a:p>
              <a:p>
                <a:r>
                  <a:rPr lang="en-US" sz="1800" dirty="0"/>
                  <a:t>Mean error (ME):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1800" dirty="0"/>
              </a:p>
              <a:p>
                <a:pPr lvl="1"/>
                <a:r>
                  <a:rPr lang="en-US" sz="1400" dirty="0"/>
                  <a:t>Average error is used as a measure of bias</a:t>
                </a:r>
              </a:p>
              <a:p>
                <a:pPr lvl="1"/>
                <a:r>
                  <a:rPr lang="en-US" sz="1400" dirty="0"/>
                  <a:t>Positive ME: model underpredicts, negative ME: model overpredicts, </a:t>
                </a:r>
              </a:p>
              <a:p>
                <a:r>
                  <a:rPr lang="en-US" sz="1800" dirty="0"/>
                  <a:t>Mean absolute deviation (MAD):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</m:nary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1800" dirty="0"/>
              </a:p>
              <a:p>
                <a:pPr lvl="1"/>
                <a:r>
                  <a:rPr lang="en-US" sz="1400" dirty="0"/>
                  <a:t>Measures magnitudes without direction</a:t>
                </a:r>
              </a:p>
              <a:p>
                <a:pPr lvl="1"/>
                <a:r>
                  <a:rPr lang="en-US" sz="1400" dirty="0"/>
                  <a:t>Model with large errors not penalized as much</a:t>
                </a:r>
              </a:p>
              <a:p>
                <a:r>
                  <a:rPr lang="en-US" sz="1800" dirty="0"/>
                  <a:t>Mean percentage error (MPE):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  <m:r>
                      <a:rPr lang="en-US" sz="1800" i="1">
                        <a:latin typeface="Cambria Math" panose="02040503050406030204" pitchFamily="18" charset="0"/>
                      </a:rPr>
                      <m:t>∗100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400" dirty="0"/>
                  <a:t>Measure of prediction bias</a:t>
                </a:r>
              </a:p>
              <a:p>
                <a:r>
                  <a:rPr lang="en-US" sz="1800" dirty="0"/>
                  <a:t>Mean absolute percentage error (MAPE):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nary>
                    <m:r>
                      <a:rPr lang="en-US" sz="1800" i="1">
                        <a:latin typeface="Cambria Math" panose="02040503050406030204" pitchFamily="18" charset="0"/>
                      </a:rPr>
                      <m:t>∗100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400" dirty="0"/>
                  <a:t>Error as percentage of the actual value, gives a sense of magnitude of the errors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952500"/>
                <a:ext cx="8572500" cy="4953000"/>
              </a:xfrm>
              <a:blipFill>
                <a:blip r:embed="rId3"/>
                <a:stretch>
                  <a:fillRect l="-444" t="-510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90148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(28/29)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Autofit/>
          </a:bodyPr>
          <a:lstStyle/>
          <a:p>
            <a:r>
              <a:rPr lang="en-US" sz="2200" dirty="0"/>
              <a:t>Example: Recall from the introductory case that Alissa and her team at </a:t>
            </a:r>
            <a:r>
              <a:rPr lang="en-US" sz="2200" dirty="0" err="1"/>
              <a:t>FashionTech</a:t>
            </a:r>
            <a:r>
              <a:rPr lang="en-US" sz="2200" dirty="0"/>
              <a:t> want to assess the performance of predictive models developed by </a:t>
            </a:r>
            <a:r>
              <a:rPr lang="en-US" sz="2200" dirty="0" err="1"/>
              <a:t>MarketWiz</a:t>
            </a:r>
            <a:r>
              <a:rPr lang="en-US" sz="2200" dirty="0"/>
              <a:t>. </a:t>
            </a:r>
          </a:p>
          <a:p>
            <a:r>
              <a:rPr lang="en-US" sz="2200" dirty="0"/>
              <a:t>Two prediction models were designed to predict the one-year purchase amounts for customers acquired through social media channels. </a:t>
            </a:r>
          </a:p>
          <a:p>
            <a:r>
              <a:rPr lang="en-US" sz="2200" dirty="0"/>
              <a:t>After applying the prediction models to the validation data set of 200 observations, Alissa and her team generated the Prediction</a:t>
            </a:r>
            <a:r>
              <a:rPr lang="en-US" sz="2200" b="1" i="1" dirty="0"/>
              <a:t> </a:t>
            </a:r>
            <a:r>
              <a:rPr lang="en-US" sz="2200" dirty="0"/>
              <a:t>data set, which contains the predicted one-year purchase amounts for the 200 observations. </a:t>
            </a:r>
          </a:p>
          <a:p>
            <a:r>
              <a:rPr lang="en-US" sz="2200" dirty="0"/>
              <a:t>Each row of the data set includes the actual target value (</a:t>
            </a:r>
            <a:r>
              <a:rPr lang="en-US" sz="2200" dirty="0" err="1"/>
              <a:t>ActVal</a:t>
            </a:r>
            <a:r>
              <a:rPr lang="en-US" sz="2200" dirty="0"/>
              <a:t>) and the corresponding predicted value for two models (PredVal1 and PredVal2). </a:t>
            </a:r>
          </a:p>
        </p:txBody>
      </p:sp>
    </p:spTree>
    <p:extLst>
      <p:ext uri="{BB962C8B-B14F-4D97-AF65-F5344CB8AC3E}">
        <p14:creationId xmlns:p14="http://schemas.microsoft.com/office/powerpoint/2010/main" val="11636941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11.3: Performance Evaluation (29/29)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Autofit/>
          </a:bodyPr>
          <a:lstStyle/>
          <a:p>
            <a:r>
              <a:rPr lang="en-US" sz="2200" dirty="0"/>
              <a:t>Example continued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A485BC-67F8-CA49-99AF-F61CC9EAD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600200"/>
            <a:ext cx="3962400" cy="16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36874B-E840-F04D-91B8-FA2EA534C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415419"/>
            <a:ext cx="55118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93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5844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11.1</a:t>
            </a:r>
            <a:r>
              <a:rPr lang="en-US" sz="3600" dirty="0">
                <a:solidFill>
                  <a:srgbClr val="1F4984"/>
                </a:solidFill>
              </a:rPr>
              <a:t>: Data Mining Overview </a:t>
            </a:r>
            <a:r>
              <a:rPr lang="en-US" sz="3600" dirty="0"/>
              <a:t>(2/12)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594" y="914400"/>
            <a:ext cx="8572500" cy="5219700"/>
          </a:xfrm>
        </p:spPr>
        <p:txBody>
          <a:bodyPr>
            <a:noAutofit/>
          </a:bodyPr>
          <a:lstStyle/>
          <a:p>
            <a:r>
              <a:rPr lang="en-US" sz="2400" dirty="0"/>
              <a:t>Machine learning describes techniques that integrate self-learning algorithms.</a:t>
            </a:r>
          </a:p>
          <a:p>
            <a:r>
              <a:rPr lang="en-US" sz="2400" dirty="0"/>
              <a:t>Its an application of artificial intelligence that allows the computer to learn automatically without human intervention or assistance. </a:t>
            </a:r>
          </a:p>
          <a:p>
            <a:r>
              <a:rPr lang="en-US" sz="2400" dirty="0"/>
              <a:t>Designed to evaluate results and to improve performance over time.</a:t>
            </a:r>
          </a:p>
          <a:p>
            <a:r>
              <a:rPr lang="en-US" sz="2400" dirty="0"/>
              <a:t>Machine learning techniques can uncover hidden patterns and relationships in data. </a:t>
            </a:r>
          </a:p>
          <a:p>
            <a:r>
              <a:rPr lang="en-US" sz="2400" dirty="0"/>
              <a:t>Use self-learning algorithms to evaluate results and improve performance over time.</a:t>
            </a:r>
          </a:p>
          <a:p>
            <a:r>
              <a:rPr lang="en-US" sz="2400" dirty="0"/>
              <a:t>Examples: Predict rider demand to strategically dispatch drivers for Uber</a:t>
            </a:r>
          </a:p>
        </p:txBody>
      </p:sp>
    </p:spTree>
    <p:extLst>
      <p:ext uri="{BB962C8B-B14F-4D97-AF65-F5344CB8AC3E}">
        <p14:creationId xmlns:p14="http://schemas.microsoft.com/office/powerpoint/2010/main" val="24764827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(1/18)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95400"/>
            <a:ext cx="8572500" cy="4191000"/>
          </a:xfrm>
        </p:spPr>
        <p:txBody>
          <a:bodyPr>
            <a:noAutofit/>
          </a:bodyPr>
          <a:lstStyle/>
          <a:p>
            <a:r>
              <a:rPr lang="en-US" sz="2400" dirty="0"/>
              <a:t>In many real-world situations, we may find a data set with a large number of variables. </a:t>
            </a:r>
          </a:p>
          <a:p>
            <a:r>
              <a:rPr lang="en-US" sz="2400" dirty="0"/>
              <a:t>Data sets that contain many variables (dimensions) are referred to as high-dimensional data. </a:t>
            </a:r>
          </a:p>
          <a:p>
            <a:r>
              <a:rPr lang="en-US" sz="2400" dirty="0"/>
              <a:t>Sometimes the number of variables even exceeds the number of observations in the data set. </a:t>
            </a:r>
          </a:p>
          <a:p>
            <a:r>
              <a:rPr lang="en-US" sz="2400" dirty="0"/>
              <a:t>We may be able to eliminate some of the redundant variables.</a:t>
            </a:r>
          </a:p>
          <a:p>
            <a:r>
              <a:rPr lang="en-US" sz="2400" dirty="0"/>
              <a:t>But in many other cases simply dropping the variables might result in losing valuable information. </a:t>
            </a:r>
          </a:p>
        </p:txBody>
      </p:sp>
    </p:spTree>
    <p:extLst>
      <p:ext uri="{BB962C8B-B14F-4D97-AF65-F5344CB8AC3E}">
        <p14:creationId xmlns:p14="http://schemas.microsoft.com/office/powerpoint/2010/main" val="29720012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(2/18)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495800"/>
          </a:xfrm>
        </p:spPr>
        <p:txBody>
          <a:bodyPr>
            <a:noAutofit/>
          </a:bodyPr>
          <a:lstStyle/>
          <a:p>
            <a:r>
              <a:rPr lang="en-US" sz="2400" dirty="0"/>
              <a:t>Principal component analysis (PCA) is a useful dimension reduction technique. </a:t>
            </a:r>
          </a:p>
          <a:p>
            <a:r>
              <a:rPr lang="en-US" sz="2400" dirty="0"/>
              <a:t>Effective when we want to reduce the number of variables but cannot completely eliminate any variables from the predictive model without losing important information. </a:t>
            </a:r>
          </a:p>
          <a:p>
            <a:r>
              <a:rPr lang="en-US" sz="2400" dirty="0"/>
              <a:t>PCA transforms a large number of possibly correlated variables into a smaller number of uncorrelated variables called principal components.</a:t>
            </a:r>
          </a:p>
          <a:p>
            <a:r>
              <a:rPr lang="en-US" sz="2400" dirty="0"/>
              <a:t>These principal components allow us to summarize the data with a smaller number of representative variables that collectively explain most of the variability in the data.</a:t>
            </a:r>
          </a:p>
        </p:txBody>
      </p:sp>
    </p:spTree>
    <p:extLst>
      <p:ext uri="{BB962C8B-B14F-4D97-AF65-F5344CB8AC3E}">
        <p14:creationId xmlns:p14="http://schemas.microsoft.com/office/powerpoint/2010/main" val="12977847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(3/18)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572000"/>
          </a:xfrm>
        </p:spPr>
        <p:txBody>
          <a:bodyPr>
            <a:noAutofit/>
          </a:bodyPr>
          <a:lstStyle/>
          <a:p>
            <a:r>
              <a:rPr lang="en-US" sz="2400" dirty="0"/>
              <a:t>PCA is considered an unsupervised data mining technique </a:t>
            </a:r>
          </a:p>
          <a:p>
            <a:r>
              <a:rPr lang="en-US" sz="2400" dirty="0"/>
              <a:t>Allows us to select a relatively small number of principal components that drive most of the patterns found in the data.</a:t>
            </a:r>
          </a:p>
          <a:p>
            <a:r>
              <a:rPr lang="en-US" sz="2400" dirty="0"/>
              <a:t>It can, for example, be used to visualize and pre-process data before applying other unsupervised learning methods such as clustering. </a:t>
            </a:r>
          </a:p>
          <a:p>
            <a:r>
              <a:rPr lang="en-US" sz="2400" dirty="0"/>
              <a:t>We can also use PCA with supervised learning methods, such as linear regression and logistic regression, where a large number of predictor variables can be substituted with a smaller number of principal components.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60885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(4/18)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43000"/>
                <a:ext cx="8629650" cy="45720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observations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Find a sequence of principal components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𝑃𝐶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𝑃𝐶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𝑃𝐶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where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The PCs are weighted linear combinations of the (standardized) original variables and fewer in numbers.</a:t>
                </a:r>
              </a:p>
              <a:p>
                <a:r>
                  <a:rPr lang="en-US" sz="2400" dirty="0"/>
                  <a:t>The weights are derived using an eigen decomposition. </a:t>
                </a:r>
              </a:p>
              <a:p>
                <a:r>
                  <a:rPr lang="en-US" sz="2400" dirty="0"/>
                  <a:t>The principal components are uncorrelated with one another.</a:t>
                </a:r>
              </a:p>
              <a:p>
                <a:r>
                  <a:rPr lang="en-US" sz="2400" dirty="0"/>
                  <a:t>The first principal component accounts for the most variation, the second accounts for the second most, etc.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43000"/>
                <a:ext cx="8629650" cy="4572000"/>
              </a:xfrm>
              <a:blipFill>
                <a:blip r:embed="rId3"/>
                <a:stretch>
                  <a:fillRect l="-1028" t="-1385" r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67687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(5/18)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43000"/>
                <a:ext cx="8629650" cy="45720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Example: The nutritional content for 37 candy bars: the calories per serving (Calories), total fat (Fat in grams), protein (Protein in grams), and carbohydrates (Carb in grams). </a:t>
                </a:r>
              </a:p>
              <a:p>
                <a:r>
                  <a:rPr lang="en-US" sz="2400" dirty="0"/>
                  <a:t>For ease of exposition, we will show how a single principal component can capture most of the variability between two of the variables: Fat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) and Protein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43000"/>
                <a:ext cx="8629650" cy="4572000"/>
              </a:xfrm>
              <a:blipFill>
                <a:blip r:embed="rId3"/>
                <a:stretch>
                  <a:fillRect l="-1028" t="-1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CA68811-4CD3-8743-AEC4-3AF6130C4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50" y="3899277"/>
            <a:ext cx="69469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801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(6/18)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629650" cy="45720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100E9-F276-9541-828F-5781AA438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801137"/>
            <a:ext cx="68453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535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(7/18)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143000"/>
            <a:ext cx="8629650" cy="4953000"/>
          </a:xfrm>
        </p:spPr>
        <p:txBody>
          <a:bodyPr>
            <a:noAutofit/>
          </a:bodyPr>
          <a:lstStyle/>
          <a:p>
            <a:r>
              <a:rPr lang="en-US" sz="2200" dirty="0"/>
              <a:t>Example continued</a:t>
            </a:r>
          </a:p>
          <a:p>
            <a:r>
              <a:rPr lang="en-US" sz="2200" dirty="0"/>
              <a:t>We are usually interested in the information associated with the variation in the data. </a:t>
            </a:r>
          </a:p>
          <a:p>
            <a:r>
              <a:rPr lang="en-US" sz="2200" dirty="0"/>
              <a:t>If there is no variation in the data, there would be nothing for us to study! </a:t>
            </a:r>
          </a:p>
          <a:p>
            <a:r>
              <a:rPr lang="en-US" sz="2200" dirty="0"/>
              <a:t>The direction where there is the most variation contains the most information. </a:t>
            </a:r>
          </a:p>
          <a:p>
            <a:r>
              <a:rPr lang="en-US" sz="2200" dirty="0"/>
              <a:t>The first principal component, represented by the purple line is designated along the direction where the observations vary the most.</a:t>
            </a:r>
          </a:p>
          <a:p>
            <a:r>
              <a:rPr lang="en-US" sz="2200" dirty="0"/>
              <a:t>Visually, this line captures the largest amount of variability in the observations.</a:t>
            </a:r>
          </a:p>
          <a:p>
            <a:r>
              <a:rPr lang="en-US" sz="2200" dirty="0"/>
              <a:t>Replace both variables by this first principal component.</a:t>
            </a:r>
          </a:p>
        </p:txBody>
      </p:sp>
    </p:spTree>
    <p:extLst>
      <p:ext uri="{BB962C8B-B14F-4D97-AF65-F5344CB8AC3E}">
        <p14:creationId xmlns:p14="http://schemas.microsoft.com/office/powerpoint/2010/main" val="10332438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(8/18)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43000"/>
                <a:ext cx="8629650" cy="4953000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Example continued</a:t>
                </a:r>
              </a:p>
              <a:p>
                <a:r>
                  <a:rPr lang="en-US" sz="2200" dirty="0"/>
                  <a:t>Think of first principal component as a weighted linear combination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 observations. </a:t>
                </a:r>
              </a:p>
              <a:p>
                <a:pPr lvl="1"/>
                <a:r>
                  <a:rPr lang="en-US" sz="1800" dirty="0"/>
                  <a:t>There is a linear relationship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A linear linear combination of them will adequately capture that relationship</a:t>
                </a:r>
              </a:p>
              <a:p>
                <a:pPr lvl="1"/>
                <a:r>
                  <a:rPr lang="en-US" sz="1800" dirty="0"/>
                  <a:t>The first principal component captures most of the information contained in the two variables</a:t>
                </a:r>
              </a:p>
              <a:p>
                <a:r>
                  <a:rPr lang="en-US" sz="2200" dirty="0"/>
                  <a:t>The second principal component is a linear combination of the variables that is uncorrelated and captures the second largest variability.</a:t>
                </a:r>
              </a:p>
              <a:p>
                <a:r>
                  <a:rPr lang="en-US" sz="2200" dirty="0"/>
                  <a:t>By applying PCA to a data set, we ensure that all of the resulting principal components are uncorrelated with each other, while collectively capturing almost all of the information (variation) contained in the data.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43000"/>
                <a:ext cx="8629650" cy="4953000"/>
              </a:xfrm>
              <a:blipFill>
                <a:blip r:embed="rId3"/>
                <a:stretch>
                  <a:fillRect l="-881" t="-1023" r="-294" b="-1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13680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(9/18)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629650" cy="4953000"/>
          </a:xfrm>
        </p:spPr>
        <p:txBody>
          <a:bodyPr>
            <a:noAutofit/>
          </a:bodyPr>
          <a:lstStyle/>
          <a:p>
            <a:r>
              <a:rPr lang="en-US" sz="2200" dirty="0"/>
              <a:t>Example continued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410F6C-4B86-6D4B-8211-151E37D59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76400"/>
            <a:ext cx="67183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0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(10/18)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629650" cy="4953000"/>
          </a:xfrm>
        </p:spPr>
        <p:txBody>
          <a:bodyPr>
            <a:noAutofit/>
          </a:bodyPr>
          <a:lstStyle/>
          <a:p>
            <a:r>
              <a:rPr lang="en-US" sz="2300" dirty="0"/>
              <a:t>Example continued</a:t>
            </a:r>
          </a:p>
          <a:p>
            <a:r>
              <a:rPr lang="en-US" sz="2300" dirty="0"/>
              <a:t>The observations have been rotated so that the first and second principal component directions coincide with the axes. </a:t>
            </a:r>
          </a:p>
          <a:p>
            <a:r>
              <a:rPr lang="en-US" sz="2300" dirty="0"/>
              <a:t>Note that the data have not changed; we are simply looking at the data from a different angle. </a:t>
            </a:r>
          </a:p>
          <a:p>
            <a:r>
              <a:rPr lang="en-US" sz="2300" dirty="0"/>
              <a:t>The positions of the observations relative to each other remain the same. </a:t>
            </a:r>
          </a:p>
          <a:p>
            <a:r>
              <a:rPr lang="en-US" sz="2300" dirty="0"/>
              <a:t>The only things that have changed are the axes used to derive the coordinates of the observations. </a:t>
            </a:r>
          </a:p>
          <a:p>
            <a:r>
              <a:rPr lang="en-US" sz="2300" dirty="0"/>
              <a:t>The new axes, however, are more abstract and simply represent weighted linear combinations of the original variables. </a:t>
            </a:r>
          </a:p>
        </p:txBody>
      </p:sp>
    </p:spTree>
    <p:extLst>
      <p:ext uri="{BB962C8B-B14F-4D97-AF65-F5344CB8AC3E}">
        <p14:creationId xmlns:p14="http://schemas.microsoft.com/office/powerpoint/2010/main" val="2970448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5844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11.1</a:t>
            </a:r>
            <a:r>
              <a:rPr lang="en-US" sz="3600" dirty="0">
                <a:solidFill>
                  <a:srgbClr val="1F4984"/>
                </a:solidFill>
              </a:rPr>
              <a:t>: Data Mining Overview </a:t>
            </a:r>
            <a:r>
              <a:rPr lang="en-US" sz="3600" dirty="0"/>
              <a:t>(3/12)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594" y="1143000"/>
            <a:ext cx="8572500" cy="4914900"/>
          </a:xfrm>
        </p:spPr>
        <p:txBody>
          <a:bodyPr>
            <a:noAutofit/>
          </a:bodyPr>
          <a:lstStyle/>
          <a:p>
            <a:r>
              <a:rPr lang="en-US" sz="2400" dirty="0"/>
              <a:t>Data mining describes the process of applying a set of analytical techniques necessary for the development of machine learning and artificial intelligence. </a:t>
            </a:r>
          </a:p>
          <a:p>
            <a:r>
              <a:rPr lang="en-US" sz="2400" dirty="0"/>
              <a:t>Data mining is often recognized as a building block of machine learning and artificial intelligence. </a:t>
            </a:r>
          </a:p>
          <a:p>
            <a:pPr lvl="1"/>
            <a:r>
              <a:rPr lang="en-US" sz="2000" dirty="0"/>
              <a:t>Uncover hidden patterns and relationships in data</a:t>
            </a:r>
          </a:p>
          <a:p>
            <a:pPr lvl="1"/>
            <a:r>
              <a:rPr lang="en-US" sz="2000" dirty="0"/>
              <a:t>Gain insights and derive relevant information to help make decisions</a:t>
            </a:r>
          </a:p>
          <a:p>
            <a:r>
              <a:rPr lang="en-US" sz="2400" dirty="0"/>
              <a:t>Data mining techniques are used for data segmentation, pattern recognition, classification, and prediction. </a:t>
            </a:r>
          </a:p>
          <a:p>
            <a:r>
              <a:rPr lang="en-US" sz="2400" dirty="0"/>
              <a:t>Example: Group customers into segments for customized promotions.</a:t>
            </a:r>
          </a:p>
        </p:txBody>
      </p:sp>
    </p:spTree>
    <p:extLst>
      <p:ext uri="{BB962C8B-B14F-4D97-AF65-F5344CB8AC3E}">
        <p14:creationId xmlns:p14="http://schemas.microsoft.com/office/powerpoint/2010/main" val="5708621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(11/18)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629650" cy="49530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</a:t>
            </a:r>
          </a:p>
          <a:p>
            <a:r>
              <a:rPr lang="en-US" sz="2400" dirty="0"/>
              <a:t>In the example with two original variables, we can construct at most two principal components. </a:t>
            </a:r>
          </a:p>
          <a:p>
            <a:r>
              <a:rPr lang="en-US" sz="2400" dirty="0"/>
              <a:t>The first principal component contains the most information on both variables. </a:t>
            </a:r>
          </a:p>
          <a:p>
            <a:r>
              <a:rPr lang="en-US" sz="2400" dirty="0"/>
              <a:t>A large amount of variation in the data is now captured by the first principal component.</a:t>
            </a:r>
          </a:p>
          <a:p>
            <a:r>
              <a:rPr lang="en-US" sz="2400" dirty="0"/>
              <a:t>We can replace both variables by the first principal component without loss of much information.</a:t>
            </a:r>
          </a:p>
          <a:p>
            <a:r>
              <a:rPr lang="en-US" sz="2400" dirty="0"/>
              <a:t>PCA is sensitive to the scale of the data.</a:t>
            </a:r>
          </a:p>
          <a:p>
            <a:r>
              <a:rPr lang="en-US" sz="2400" dirty="0"/>
              <a:t>It is recommended the data be standardized prior to PCA.</a:t>
            </a:r>
          </a:p>
        </p:txBody>
      </p:sp>
    </p:spTree>
    <p:extLst>
      <p:ext uri="{BB962C8B-B14F-4D97-AF65-F5344CB8AC3E}">
        <p14:creationId xmlns:p14="http://schemas.microsoft.com/office/powerpoint/2010/main" val="16656955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(12/18)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43000"/>
                <a:ext cx="8782050" cy="4953000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Example continued</a:t>
                </a:r>
              </a:p>
              <a:p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r>
                  <a:rPr lang="en-US" sz="2200" dirty="0"/>
                  <a:t>The </a:t>
                </a:r>
                <a:r>
                  <a:rPr lang="en-US" sz="2200" dirty="0" err="1"/>
                  <a:t>m</a:t>
                </a:r>
                <a:r>
                  <a:rPr lang="en-US" sz="2200" baseline="30000" dirty="0" err="1"/>
                  <a:t>th</a:t>
                </a:r>
                <a:r>
                  <a:rPr lang="en-US" sz="2200" dirty="0"/>
                  <a:t> principal component for the </a:t>
                </a:r>
                <a:r>
                  <a:rPr lang="en-US" sz="2200" dirty="0" err="1"/>
                  <a:t>i</a:t>
                </a:r>
                <a:r>
                  <a:rPr lang="en-US" sz="2200" baseline="30000" dirty="0" err="1"/>
                  <a:t>th</a:t>
                </a:r>
                <a:r>
                  <a:rPr lang="en-US" sz="2200" dirty="0"/>
                  <a:t> observation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𝑚𝑘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𝑘𝑖</m:t>
                        </m:r>
                      </m:sub>
                    </m:sSub>
                  </m:oMath>
                </a14:m>
                <a:r>
                  <a:rPr lang="en-US" sz="2200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𝑚𝑘</m:t>
                        </m:r>
                      </m:sub>
                    </m:sSub>
                  </m:oMath>
                </a14:m>
                <a:r>
                  <a:rPr lang="en-US" sz="1800" dirty="0"/>
                  <a:t> is the weight for the k</a:t>
                </a:r>
                <a:r>
                  <a:rPr lang="en-US" sz="1800" baseline="30000" dirty="0"/>
                  <a:t>th</a:t>
                </a:r>
                <a:r>
                  <a:rPr lang="en-US" sz="1800" dirty="0"/>
                  <a:t> variable of the </a:t>
                </a:r>
                <a:r>
                  <a:rPr lang="en-US" sz="1800" dirty="0" err="1"/>
                  <a:t>m</a:t>
                </a:r>
                <a:r>
                  <a:rPr lang="en-US" sz="1800" baseline="30000" dirty="0" err="1"/>
                  <a:t>th</a:t>
                </a:r>
                <a:r>
                  <a:rPr lang="en-US" sz="1800" dirty="0"/>
                  <a:t> component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𝑘𝑖</m:t>
                        </m:r>
                      </m:sub>
                    </m:sSub>
                  </m:oMath>
                </a14:m>
                <a:r>
                  <a:rPr lang="en-US" sz="1800" dirty="0"/>
                  <a:t> is the standardized value for the </a:t>
                </a:r>
                <a:r>
                  <a:rPr lang="en-US" sz="1800" dirty="0" err="1"/>
                  <a:t>i</a:t>
                </a:r>
                <a:r>
                  <a:rPr lang="en-US" sz="1800" baseline="30000" dirty="0" err="1"/>
                  <a:t>th</a:t>
                </a:r>
                <a:r>
                  <a:rPr lang="en-US" sz="1800" dirty="0"/>
                  <a:t> observation of the k</a:t>
                </a:r>
                <a:r>
                  <a:rPr lang="en-US" sz="1800" baseline="30000" dirty="0"/>
                  <a:t>th</a:t>
                </a:r>
                <a:r>
                  <a:rPr lang="en-US" sz="1800" dirty="0"/>
                  <a:t> variable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𝑃𝐶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=0.7071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07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∗−0.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9777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+0.7071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07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0.9489=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1.3623</m:t>
                    </m:r>
                  </m:oMath>
                </a14:m>
                <a:r>
                  <a:rPr lang="en-US" sz="2400" dirty="0"/>
                  <a:t> </a:t>
                </a:r>
                <a:endParaRPr lang="en-US" sz="2200" dirty="0"/>
              </a:p>
              <a:p>
                <a:endParaRPr lang="en-US" sz="2200" dirty="0"/>
              </a:p>
              <a:p>
                <a:pPr marL="0" indent="0">
                  <a:buNone/>
                </a:pPr>
                <a:endParaRPr lang="en-US" sz="22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43000"/>
                <a:ext cx="8782050" cy="4953000"/>
              </a:xfrm>
              <a:blipFill>
                <a:blip r:embed="rId3"/>
                <a:stretch>
                  <a:fillRect l="-972" t="-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B0539A7-363F-E818-9DF1-B5DE8B54F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524000"/>
            <a:ext cx="6781800" cy="23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849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(13/18)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219200"/>
            <a:ext cx="8629650" cy="4572000"/>
          </a:xfrm>
        </p:spPr>
        <p:txBody>
          <a:bodyPr>
            <a:noAutofit/>
          </a:bodyPr>
          <a:lstStyle/>
          <a:p>
            <a:r>
              <a:rPr lang="en-US" sz="2200" dirty="0"/>
              <a:t>If we had k original variables, then up to k principal components could be constructed. </a:t>
            </a:r>
          </a:p>
          <a:p>
            <a:r>
              <a:rPr lang="en-US" sz="2200" dirty="0"/>
              <a:t>The amount of variance explained decreases from the first principal component to the last principal component. </a:t>
            </a:r>
          </a:p>
          <a:p>
            <a:r>
              <a:rPr lang="en-US" sz="2200" dirty="0"/>
              <a:t>The first few principal components often represent a very large portion of the total variance (or information) in the data. </a:t>
            </a:r>
          </a:p>
          <a:p>
            <a:r>
              <a:rPr lang="en-US" sz="2200" dirty="0"/>
              <a:t>This allows us to significantly reduce the number of dimensions by only including the first few principal components instead of the entire list of original variables without losing a lot of information. </a:t>
            </a:r>
          </a:p>
          <a:p>
            <a:r>
              <a:rPr lang="en-US" sz="2200" dirty="0"/>
              <a:t>In addition, the principal components are uncorrelated; therefore, multicollinearity would not be an issue in subsequent data mining analysis.</a:t>
            </a:r>
          </a:p>
        </p:txBody>
      </p:sp>
    </p:spTree>
    <p:extLst>
      <p:ext uri="{BB962C8B-B14F-4D97-AF65-F5344CB8AC3E}">
        <p14:creationId xmlns:p14="http://schemas.microsoft.com/office/powerpoint/2010/main" val="26498034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(14/18)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219200"/>
            <a:ext cx="8629650" cy="4876800"/>
          </a:xfrm>
        </p:spPr>
        <p:txBody>
          <a:bodyPr>
            <a:noAutofit/>
          </a:bodyPr>
          <a:lstStyle/>
          <a:p>
            <a:r>
              <a:rPr lang="en-US" sz="2200" dirty="0"/>
              <a:t>Example: The World Bank maintains an extensive collection of data about its member nations. </a:t>
            </a:r>
          </a:p>
          <a:p>
            <a:r>
              <a:rPr lang="en-US" sz="2200" dirty="0"/>
              <a:t>Consider the Health data file with country-level health and population measures for 38 countries. </a:t>
            </a:r>
          </a:p>
          <a:p>
            <a:pPr lvl="1"/>
            <a:r>
              <a:rPr lang="en-US" sz="1600" dirty="0"/>
              <a:t>Death rate per 1,000 people (Death Rate, in %)</a:t>
            </a:r>
          </a:p>
          <a:p>
            <a:pPr lvl="1"/>
            <a:r>
              <a:rPr lang="en-US" sz="1600" dirty="0"/>
              <a:t>Health expenditure per capita (Health Expend, in US$)</a:t>
            </a:r>
          </a:p>
          <a:p>
            <a:pPr lvl="1"/>
            <a:r>
              <a:rPr lang="en-US" sz="1600" dirty="0"/>
              <a:t>Life expectancy at birth (Life Exp, in years)</a:t>
            </a:r>
          </a:p>
          <a:p>
            <a:pPr lvl="1"/>
            <a:r>
              <a:rPr lang="en-US" sz="1600" dirty="0"/>
              <a:t>Male adult mortality rate per 1,000 male adults (Male Mortality)</a:t>
            </a:r>
          </a:p>
          <a:p>
            <a:pPr lvl="1"/>
            <a:r>
              <a:rPr lang="en-US" sz="1600" dirty="0"/>
              <a:t>Female adult mortality rate per 1,000 female adults (Female Mortality)</a:t>
            </a:r>
          </a:p>
          <a:p>
            <a:pPr lvl="1"/>
            <a:r>
              <a:rPr lang="en-US" sz="1600" dirty="0"/>
              <a:t>Annual population growth (Population Growth, in %)</a:t>
            </a:r>
          </a:p>
          <a:p>
            <a:pPr lvl="1"/>
            <a:r>
              <a:rPr lang="en-US" sz="1600" dirty="0"/>
              <a:t>Female population (Female Pop, in %)</a:t>
            </a:r>
          </a:p>
          <a:p>
            <a:pPr lvl="1"/>
            <a:r>
              <a:rPr lang="en-US" sz="1600" dirty="0"/>
              <a:t>Male population (Male Pop, in %)</a:t>
            </a:r>
          </a:p>
          <a:p>
            <a:pPr lvl="1"/>
            <a:r>
              <a:rPr lang="en-US" sz="1600" dirty="0"/>
              <a:t>Total population (Total Pop)</a:t>
            </a:r>
          </a:p>
          <a:p>
            <a:pPr lvl="1"/>
            <a:r>
              <a:rPr lang="en-US" sz="1600" dirty="0"/>
              <a:t>Size of labor force (Labor Force)</a:t>
            </a:r>
          </a:p>
          <a:p>
            <a:pPr lvl="1"/>
            <a:r>
              <a:rPr lang="en-US" sz="1600" dirty="0"/>
              <a:t>Births per woman (Fertility Rate) and birth rate per 1,000 people (Birth Rate)</a:t>
            </a:r>
          </a:p>
          <a:p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73318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(15/18)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219200"/>
            <a:ext cx="8629650" cy="48768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Excel</a:t>
            </a:r>
          </a:p>
          <a:p>
            <a:r>
              <a:rPr lang="en-US" sz="2400" dirty="0"/>
              <a:t>Open the Health data file </a:t>
            </a:r>
          </a:p>
          <a:p>
            <a:r>
              <a:rPr lang="en-US" sz="2400" dirty="0"/>
              <a:t>Data Mining &gt; Transform &gt; Principal Components </a:t>
            </a:r>
          </a:p>
          <a:p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68C37-96CE-4746-9300-506EC8D8A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2590800"/>
            <a:ext cx="3707863" cy="290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A17CBF-AA64-514A-A36E-EDCCA6ED4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899" y="2584010"/>
            <a:ext cx="4286065" cy="266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431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(16/18)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219200"/>
            <a:ext cx="8629650" cy="48768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Excel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BECFBA-2D8E-5447-85ED-934E2A610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76400"/>
            <a:ext cx="6375400" cy="426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717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(17/18)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219200"/>
            <a:ext cx="8629650" cy="4876800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 with R</a:t>
            </a:r>
          </a:p>
          <a:p>
            <a:r>
              <a:rPr lang="en-US" sz="2000" dirty="0"/>
              <a:t>Import the Health data file into a data frame and label it </a:t>
            </a:r>
            <a:r>
              <a:rPr lang="en-US" sz="2000" dirty="0" err="1"/>
              <a:t>myData</a:t>
            </a:r>
            <a:r>
              <a:rPr lang="en-US" sz="2000" dirty="0"/>
              <a:t> </a:t>
            </a:r>
          </a:p>
          <a:p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ACF59E-A999-224A-8134-DD94EDC24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80" y="2115996"/>
            <a:ext cx="3911600" cy="49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C4F265-A526-5442-B531-01A8F797D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611296"/>
            <a:ext cx="3124200" cy="96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0CCB46-11C6-3A4B-B69B-216DC8765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900" y="3500296"/>
            <a:ext cx="16383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C672B2-1D1E-1642-9E68-DFB2A57D2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900" y="4071419"/>
            <a:ext cx="9525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BCB645-6C16-614B-887F-499AF0049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4603058"/>
            <a:ext cx="43561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369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11.4: Principal Component Analysis (18/18)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219200"/>
            <a:ext cx="8629650" cy="4876800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 with R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E6FD5A-A0E0-F542-A29A-02360F37D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17459"/>
            <a:ext cx="6705600" cy="392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7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5844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11.1</a:t>
            </a:r>
            <a:r>
              <a:rPr lang="en-US" sz="3600" dirty="0">
                <a:solidFill>
                  <a:srgbClr val="1F4984"/>
                </a:solidFill>
              </a:rPr>
              <a:t>: Data Mining Overview </a:t>
            </a:r>
            <a:r>
              <a:rPr lang="en-US" sz="3600" dirty="0"/>
              <a:t>(4/12)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594" y="1143000"/>
            <a:ext cx="8572500" cy="4724400"/>
          </a:xfrm>
        </p:spPr>
        <p:txBody>
          <a:bodyPr>
            <a:noAutofit/>
          </a:bodyPr>
          <a:lstStyle/>
          <a:p>
            <a:r>
              <a:rPr lang="en-US" sz="2400" dirty="0"/>
              <a:t>Data mining is a complex process of examining data and applying analytical techniques to gain valuable insights.</a:t>
            </a:r>
          </a:p>
          <a:p>
            <a:r>
              <a:rPr lang="en-US" sz="2400" dirty="0"/>
              <a:t>Requires a systematic approach to managing and conducting data mining projects.</a:t>
            </a:r>
          </a:p>
          <a:p>
            <a:r>
              <a:rPr lang="en-US" sz="2400" dirty="0"/>
              <a:t>A popular approach is based on the Cross-Industry Standard Process for Data Mining (CRISP-DM) methodology. </a:t>
            </a:r>
          </a:p>
          <a:p>
            <a:r>
              <a:rPr lang="en-US" sz="2400" dirty="0"/>
              <a:t>Although there are other data mining methodologies, many practitioners prefer CRISP-DM. </a:t>
            </a:r>
          </a:p>
          <a:p>
            <a:r>
              <a:rPr lang="en-US" sz="2400" dirty="0"/>
              <a:t>It emphasizes business goals and objectives prior to preparing the data and choosing analysis techniques.</a:t>
            </a:r>
          </a:p>
        </p:txBody>
      </p:sp>
    </p:spTree>
    <p:extLst>
      <p:ext uri="{BB962C8B-B14F-4D97-AF65-F5344CB8AC3E}">
        <p14:creationId xmlns:p14="http://schemas.microsoft.com/office/powerpoint/2010/main" val="728575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5844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11.1</a:t>
            </a:r>
            <a:r>
              <a:rPr lang="en-US" sz="3600" dirty="0">
                <a:solidFill>
                  <a:srgbClr val="1F4984"/>
                </a:solidFill>
              </a:rPr>
              <a:t>: Data Mining Overview </a:t>
            </a:r>
            <a:r>
              <a:rPr lang="en-US" sz="3600" dirty="0"/>
              <a:t>(5/12)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594" y="1143000"/>
            <a:ext cx="8572500" cy="4724400"/>
          </a:xfrm>
        </p:spPr>
        <p:txBody>
          <a:bodyPr>
            <a:noAutofit/>
          </a:bodyPr>
          <a:lstStyle/>
          <a:p>
            <a:r>
              <a:rPr lang="en-US" sz="2200" dirty="0"/>
              <a:t>CRISP-DM was developed in the 1990s by a group of five companies: SPSS, </a:t>
            </a:r>
            <a:r>
              <a:rPr lang="en-US" sz="2200" dirty="0" err="1"/>
              <a:t>TeraData</a:t>
            </a:r>
            <a:r>
              <a:rPr lang="en-US" sz="2200" dirty="0"/>
              <a:t>, Daimler AG, NCR, and OHRA. </a:t>
            </a:r>
          </a:p>
          <a:p>
            <a:r>
              <a:rPr lang="en-US" sz="2200" dirty="0"/>
              <a:t>CRISP-DM consists of six major phases.</a:t>
            </a:r>
          </a:p>
          <a:p>
            <a:pPr lvl="1">
              <a:buFont typeface="+mj-lt"/>
              <a:buAutoNum type="arabicPeriod"/>
            </a:pPr>
            <a:r>
              <a:rPr lang="en-US" sz="1800" dirty="0"/>
              <a:t>Business understanding: situational context, specific objectives, project schedule, deliverables</a:t>
            </a:r>
          </a:p>
          <a:p>
            <a:pPr lvl="1">
              <a:buFont typeface="+mj-lt"/>
              <a:buAutoNum type="arabicPeriod"/>
            </a:pPr>
            <a:r>
              <a:rPr lang="en-US" sz="1800" dirty="0"/>
              <a:t>Data understanding: collecting raw data, preliminary results, potential hypotheses</a:t>
            </a:r>
          </a:p>
          <a:p>
            <a:pPr lvl="1">
              <a:buFont typeface="+mj-lt"/>
              <a:buAutoNum type="arabicPeriod"/>
            </a:pPr>
            <a:r>
              <a:rPr lang="en-US" sz="1800" dirty="0"/>
              <a:t>Data preparation: record and variable selection, wrangling, cleaning</a:t>
            </a:r>
          </a:p>
          <a:p>
            <a:pPr lvl="1">
              <a:buFont typeface="+mj-lt"/>
              <a:buAutoNum type="arabicPeriod"/>
            </a:pPr>
            <a:r>
              <a:rPr lang="en-US" sz="1800" dirty="0"/>
              <a:t>Modeling: selection and execution of data mining techniques, convert or transform data to formats/types needed for certain analyses, document assumptions, cross-validation</a:t>
            </a:r>
          </a:p>
          <a:p>
            <a:pPr lvl="1">
              <a:buFont typeface="+mj-lt"/>
              <a:buAutoNum type="arabicPeriod"/>
            </a:pPr>
            <a:r>
              <a:rPr lang="en-US" sz="1800" dirty="0"/>
              <a:t>Evaluation: evaluate performance of competing models, select best models, review and interpret results, develop recommendations</a:t>
            </a:r>
          </a:p>
          <a:p>
            <a:pPr lvl="1">
              <a:buFont typeface="+mj-lt"/>
              <a:buAutoNum type="arabicPeriod"/>
            </a:pPr>
            <a:r>
              <a:rPr lang="en-US" sz="1800" dirty="0"/>
              <a:t>Deployment: develop a set of actionable insights and a strategy for deployment/monitoring/feedback</a:t>
            </a:r>
          </a:p>
        </p:txBody>
      </p:sp>
    </p:spTree>
    <p:extLst>
      <p:ext uri="{BB962C8B-B14F-4D97-AF65-F5344CB8AC3E}">
        <p14:creationId xmlns:p14="http://schemas.microsoft.com/office/powerpoint/2010/main" val="196309430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Design</Template>
  <TotalTime>17825</TotalTime>
  <Words>5815</Words>
  <Application>Microsoft Office PowerPoint</Application>
  <PresentationFormat>On-screen Show (4:3)</PresentationFormat>
  <Paragraphs>572</Paragraphs>
  <Slides>77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Arial</vt:lpstr>
      <vt:lpstr>Book Antiqua</vt:lpstr>
      <vt:lpstr>Calibri</vt:lpstr>
      <vt:lpstr>Cambria Math</vt:lpstr>
      <vt:lpstr>Helvetica</vt:lpstr>
      <vt:lpstr>Times New Roman</vt:lpstr>
      <vt:lpstr>Wingdings</vt:lpstr>
      <vt:lpstr>Master Design</vt:lpstr>
      <vt:lpstr>PowerPoint Presentation</vt:lpstr>
      <vt:lpstr>Chapter 11 Learning Objectives (LOs)</vt:lpstr>
      <vt:lpstr>Introductory Case: Social Media Marketing (1/2)</vt:lpstr>
      <vt:lpstr>Introductory Case: Social Media Marketing (2/2)</vt:lpstr>
      <vt:lpstr>11.1: Data Mining Overview (1/12)</vt:lpstr>
      <vt:lpstr>11.1: Data Mining Overview (2/12)</vt:lpstr>
      <vt:lpstr>11.1: Data Mining Overview (3/12)</vt:lpstr>
      <vt:lpstr>11.1: Data Mining Overview (4/12)</vt:lpstr>
      <vt:lpstr>11.1: Data Mining Overview (5/12)</vt:lpstr>
      <vt:lpstr>11.1: Data Mining Overview (6/12)</vt:lpstr>
      <vt:lpstr>11.1: Data Mining Overview (7/12)</vt:lpstr>
      <vt:lpstr>11.1: Data Mining Overview (8/12)</vt:lpstr>
      <vt:lpstr>11.1: Data Mining Overview (9/12)</vt:lpstr>
      <vt:lpstr>11.1: Data Mining Overview (10/12)</vt:lpstr>
      <vt:lpstr>11.1: Data Mining Overview (11/12)</vt:lpstr>
      <vt:lpstr>11.1: Data Mining Overview (12/12)</vt:lpstr>
      <vt:lpstr>11.2: Similarity Measures (1/14)</vt:lpstr>
      <vt:lpstr>11.2: Similarity Measures (2/14)</vt:lpstr>
      <vt:lpstr>11.2: Similarity Measures (3/14)</vt:lpstr>
      <vt:lpstr>11.2: Similarity Measures (4/14)</vt:lpstr>
      <vt:lpstr>11.2: Similarity Measures (5/14)</vt:lpstr>
      <vt:lpstr>11.2: Similarity Measures (6/14)</vt:lpstr>
      <vt:lpstr>11.2: Similarity Measures (7/14)</vt:lpstr>
      <vt:lpstr>11.2: Similarity Measures (8/14)</vt:lpstr>
      <vt:lpstr>11.2: Similarity Measures (9/14)</vt:lpstr>
      <vt:lpstr>11.2: Similarity Measures (10/14)</vt:lpstr>
      <vt:lpstr>11.2: Similarity Measures (11/14)</vt:lpstr>
      <vt:lpstr>11.2: Similarity Measures (12/14)</vt:lpstr>
      <vt:lpstr>11.2: Similarity Measures (13/14)</vt:lpstr>
      <vt:lpstr>11.2: Similarity Measures (14/14)</vt:lpstr>
      <vt:lpstr>11.3: Performance Evaluation (1/29)</vt:lpstr>
      <vt:lpstr>11.3: Performance Evaluation (2/29)</vt:lpstr>
      <vt:lpstr>11.3: Performance Evaluation (3/29)</vt:lpstr>
      <vt:lpstr>11.3: Performance Evaluation (4/29)</vt:lpstr>
      <vt:lpstr>11.3: Performance Evaluation (5/29)</vt:lpstr>
      <vt:lpstr>11.3: Performance Evaluation (6/29)</vt:lpstr>
      <vt:lpstr>11.3: Performance Evaluation (7/29)</vt:lpstr>
      <vt:lpstr>11.3: Performance Evaluation (8/29)</vt:lpstr>
      <vt:lpstr>11.3: Performance Evaluation (9/29)</vt:lpstr>
      <vt:lpstr>11.3: Performance Evaluation (10/29)</vt:lpstr>
      <vt:lpstr>11.3: Performance Evaluation (11/29)</vt:lpstr>
      <vt:lpstr>11.3: Performance Evaluation (12/29)</vt:lpstr>
      <vt:lpstr>11.3: Performance Evaluation (13/29)</vt:lpstr>
      <vt:lpstr>11.3: Performance Evaluation (14/29)</vt:lpstr>
      <vt:lpstr>11.3: Performance Evaluation (15/29)</vt:lpstr>
      <vt:lpstr>11.3: Performance Evaluation (16/29)</vt:lpstr>
      <vt:lpstr>11.3: Performance Evaluation (17/29)</vt:lpstr>
      <vt:lpstr>11.3: Performance Evaluation (18/29)</vt:lpstr>
      <vt:lpstr>11.3: Performance Evaluation (19/29)</vt:lpstr>
      <vt:lpstr>11.3: Performance Evaluation (20/29)</vt:lpstr>
      <vt:lpstr>11.3: Performance Evaluation (21/29)</vt:lpstr>
      <vt:lpstr>11.3: Performance Evaluation (22/29)</vt:lpstr>
      <vt:lpstr>11.3: Performance Evaluation (23/29)</vt:lpstr>
      <vt:lpstr>11.3: Performance Evaluation (24/29)</vt:lpstr>
      <vt:lpstr>11.3: Performance Evaluation (25/29)</vt:lpstr>
      <vt:lpstr>11.3: Performance Evaluation (26/29)</vt:lpstr>
      <vt:lpstr>11.3: Performance Evaluation (27/29)</vt:lpstr>
      <vt:lpstr>11.3: Performance Evaluation (28/29)</vt:lpstr>
      <vt:lpstr>11.3: Performance Evaluation (29/29)</vt:lpstr>
      <vt:lpstr>11.4: Principal Component Analysis (1/18)</vt:lpstr>
      <vt:lpstr>11.4: Principal Component Analysis (2/18)</vt:lpstr>
      <vt:lpstr>11.4: Principal Component Analysis (3/18)</vt:lpstr>
      <vt:lpstr>11.4: Principal Component Analysis (4/18)</vt:lpstr>
      <vt:lpstr>11.4: Principal Component Analysis (5/18)</vt:lpstr>
      <vt:lpstr>11.4: Principal Component Analysis (6/18)</vt:lpstr>
      <vt:lpstr>11.4: Principal Component Analysis (7/18)</vt:lpstr>
      <vt:lpstr>11.4: Principal Component Analysis (8/18)</vt:lpstr>
      <vt:lpstr>11.4: Principal Component Analysis (9/18)</vt:lpstr>
      <vt:lpstr>11.4: Principal Component Analysis (10/18)</vt:lpstr>
      <vt:lpstr>11.4: Principal Component Analysis (11/18)</vt:lpstr>
      <vt:lpstr>11.4: Principal Component Analysis (12/18)</vt:lpstr>
      <vt:lpstr>11.4: Principal Component Analysis (13/18)</vt:lpstr>
      <vt:lpstr>11.4: Principal Component Analysis (14/18)</vt:lpstr>
      <vt:lpstr>11.4: Principal Component Analysis (15/18)</vt:lpstr>
      <vt:lpstr>11.4: Principal Component Analysis (16/18)</vt:lpstr>
      <vt:lpstr>11.4: Principal Component Analysis (17/18)</vt:lpstr>
      <vt:lpstr>11.4: Principal Component Analysis (18/18)</vt:lpstr>
    </vt:vector>
  </TitlesOfParts>
  <Company>The McGraw-Hill Companies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wanda_zeman</dc:creator>
  <cp:lastModifiedBy>McAndrews, Ryan</cp:lastModifiedBy>
  <cp:revision>604</cp:revision>
  <dcterms:created xsi:type="dcterms:W3CDTF">2011-08-11T13:30:00Z</dcterms:created>
  <dcterms:modified xsi:type="dcterms:W3CDTF">2023-11-27T23:07:28Z</dcterms:modified>
</cp:coreProperties>
</file>