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2" r:id="rId1"/>
  </p:sldMasterIdLst>
  <p:notesMasterIdLst>
    <p:notesMasterId r:id="rId53"/>
  </p:notesMasterIdLst>
  <p:sldIdLst>
    <p:sldId id="256" r:id="rId2"/>
    <p:sldId id="257" r:id="rId3"/>
    <p:sldId id="297" r:id="rId4"/>
    <p:sldId id="300" r:id="rId5"/>
    <p:sldId id="298" r:id="rId6"/>
    <p:sldId id="301" r:id="rId7"/>
    <p:sldId id="302" r:id="rId8"/>
    <p:sldId id="303" r:id="rId9"/>
    <p:sldId id="304" r:id="rId10"/>
    <p:sldId id="305" r:id="rId11"/>
    <p:sldId id="306" r:id="rId12"/>
    <p:sldId id="307" r:id="rId13"/>
    <p:sldId id="308" r:id="rId14"/>
    <p:sldId id="309" r:id="rId15"/>
    <p:sldId id="310" r:id="rId16"/>
    <p:sldId id="311" r:id="rId17"/>
    <p:sldId id="321" r:id="rId18"/>
    <p:sldId id="322" r:id="rId19"/>
    <p:sldId id="312" r:id="rId20"/>
    <p:sldId id="313" r:id="rId21"/>
    <p:sldId id="314" r:id="rId22"/>
    <p:sldId id="315" r:id="rId23"/>
    <p:sldId id="316" r:id="rId24"/>
    <p:sldId id="318" r:id="rId25"/>
    <p:sldId id="319" r:id="rId26"/>
    <p:sldId id="320" r:id="rId27"/>
    <p:sldId id="323" r:id="rId28"/>
    <p:sldId id="324" r:id="rId29"/>
    <p:sldId id="325" r:id="rId30"/>
    <p:sldId id="326" r:id="rId31"/>
    <p:sldId id="327" r:id="rId32"/>
    <p:sldId id="328" r:id="rId33"/>
    <p:sldId id="329" r:id="rId34"/>
    <p:sldId id="330" r:id="rId35"/>
    <p:sldId id="331" r:id="rId36"/>
    <p:sldId id="332" r:id="rId37"/>
    <p:sldId id="333" r:id="rId38"/>
    <p:sldId id="334" r:id="rId39"/>
    <p:sldId id="335" r:id="rId40"/>
    <p:sldId id="336" r:id="rId41"/>
    <p:sldId id="337" r:id="rId42"/>
    <p:sldId id="338" r:id="rId43"/>
    <p:sldId id="339" r:id="rId44"/>
    <p:sldId id="340" r:id="rId45"/>
    <p:sldId id="341" r:id="rId46"/>
    <p:sldId id="342" r:id="rId47"/>
    <p:sldId id="343" r:id="rId48"/>
    <p:sldId id="344" r:id="rId49"/>
    <p:sldId id="345" r:id="rId50"/>
    <p:sldId id="346" r:id="rId51"/>
    <p:sldId id="347"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z Moliski" initials="" lastIdx="3" clrIdx="0"/>
  <p:cmAuthor id="1" name="Samuel Joseph Frame" initials="SJF" lastIdx="13" clrIdx="1"/>
  <p:cmAuthor id="2" name="Microsoft Office User" initials="MOU" lastIdx="14" clrIdx="2"/>
  <p:cmAuthor id="3" name="Ji Kim" initials="JK" lastIdx="18" clrIdx="3"/>
  <p:cmAuthor id="4" name="McAndrews, Ryan" initials="MR"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9E"/>
    <a:srgbClr val="CADB34"/>
    <a:srgbClr val="1F4984"/>
    <a:srgbClr val="000000"/>
    <a:srgbClr val="B1063A"/>
    <a:srgbClr val="CA0E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2" autoAdjust="0"/>
    <p:restoredTop sz="93892" autoAdjust="0"/>
  </p:normalViewPr>
  <p:slideViewPr>
    <p:cSldViewPr>
      <p:cViewPr varScale="1">
        <p:scale>
          <a:sx n="65" d="100"/>
          <a:sy n="65" d="100"/>
        </p:scale>
        <p:origin x="168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dirty="0"/>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5B47D05F-F09C-49A3-9825-49CA7FD0CA49}" type="datetimeFigureOut">
              <a:rPr lang="en-US"/>
              <a:pPr>
                <a:defRPr/>
              </a:pPr>
              <a:t>4/11/2022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dirty="0"/>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DCD38493-F6B3-4E5E-AA92-B81C23604AE6}" type="slidenum">
              <a:rPr lang="en-US"/>
              <a:pPr>
                <a:defRPr/>
              </a:pPr>
              <a:t>‹#›</a:t>
            </a:fld>
            <a:endParaRPr lang="en-US" dirty="0"/>
          </a:p>
        </p:txBody>
      </p:sp>
    </p:spTree>
    <p:extLst>
      <p:ext uri="{BB962C8B-B14F-4D97-AF65-F5344CB8AC3E}">
        <p14:creationId xmlns:p14="http://schemas.microsoft.com/office/powerpoint/2010/main" val="16083215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00D92A-AE8E-4D08-9087-DEE5B1482857}" type="slidenum">
              <a:rPr lang="en-US"/>
              <a:pPr/>
              <a:t>1</a:t>
            </a:fld>
            <a:endParaRPr lang="en-US" dirty="0"/>
          </a:p>
        </p:txBody>
      </p:sp>
    </p:spTree>
    <p:extLst>
      <p:ext uri="{BB962C8B-B14F-4D97-AF65-F5344CB8AC3E}">
        <p14:creationId xmlns:p14="http://schemas.microsoft.com/office/powerpoint/2010/main" val="2796875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10</a:t>
            </a:fld>
            <a:endParaRPr lang="en-US" dirty="0"/>
          </a:p>
        </p:txBody>
      </p:sp>
    </p:spTree>
    <p:extLst>
      <p:ext uri="{BB962C8B-B14F-4D97-AF65-F5344CB8AC3E}">
        <p14:creationId xmlns:p14="http://schemas.microsoft.com/office/powerpoint/2010/main" val="4167879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11</a:t>
            </a:fld>
            <a:endParaRPr lang="en-US" dirty="0"/>
          </a:p>
        </p:txBody>
      </p:sp>
    </p:spTree>
    <p:extLst>
      <p:ext uri="{BB962C8B-B14F-4D97-AF65-F5344CB8AC3E}">
        <p14:creationId xmlns:p14="http://schemas.microsoft.com/office/powerpoint/2010/main" val="4069712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12</a:t>
            </a:fld>
            <a:endParaRPr lang="en-US" dirty="0"/>
          </a:p>
        </p:txBody>
      </p:sp>
    </p:spTree>
    <p:extLst>
      <p:ext uri="{BB962C8B-B14F-4D97-AF65-F5344CB8AC3E}">
        <p14:creationId xmlns:p14="http://schemas.microsoft.com/office/powerpoint/2010/main" val="177944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13</a:t>
            </a:fld>
            <a:endParaRPr lang="en-US" dirty="0"/>
          </a:p>
        </p:txBody>
      </p:sp>
    </p:spTree>
    <p:extLst>
      <p:ext uri="{BB962C8B-B14F-4D97-AF65-F5344CB8AC3E}">
        <p14:creationId xmlns:p14="http://schemas.microsoft.com/office/powerpoint/2010/main" val="780948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14</a:t>
            </a:fld>
            <a:endParaRPr lang="en-US" dirty="0"/>
          </a:p>
        </p:txBody>
      </p:sp>
    </p:spTree>
    <p:extLst>
      <p:ext uri="{BB962C8B-B14F-4D97-AF65-F5344CB8AC3E}">
        <p14:creationId xmlns:p14="http://schemas.microsoft.com/office/powerpoint/2010/main" val="3186935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15</a:t>
            </a:fld>
            <a:endParaRPr lang="en-US" dirty="0"/>
          </a:p>
        </p:txBody>
      </p:sp>
    </p:spTree>
    <p:extLst>
      <p:ext uri="{BB962C8B-B14F-4D97-AF65-F5344CB8AC3E}">
        <p14:creationId xmlns:p14="http://schemas.microsoft.com/office/powerpoint/2010/main" val="213631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16</a:t>
            </a:fld>
            <a:endParaRPr lang="en-US" dirty="0"/>
          </a:p>
        </p:txBody>
      </p:sp>
    </p:spTree>
    <p:extLst>
      <p:ext uri="{BB962C8B-B14F-4D97-AF65-F5344CB8AC3E}">
        <p14:creationId xmlns:p14="http://schemas.microsoft.com/office/powerpoint/2010/main" val="1478304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17</a:t>
            </a:fld>
            <a:endParaRPr lang="en-US" dirty="0"/>
          </a:p>
        </p:txBody>
      </p:sp>
    </p:spTree>
    <p:extLst>
      <p:ext uri="{BB962C8B-B14F-4D97-AF65-F5344CB8AC3E}">
        <p14:creationId xmlns:p14="http://schemas.microsoft.com/office/powerpoint/2010/main" val="1146163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18</a:t>
            </a:fld>
            <a:endParaRPr lang="en-US" dirty="0"/>
          </a:p>
        </p:txBody>
      </p:sp>
    </p:spTree>
    <p:extLst>
      <p:ext uri="{BB962C8B-B14F-4D97-AF65-F5344CB8AC3E}">
        <p14:creationId xmlns:p14="http://schemas.microsoft.com/office/powerpoint/2010/main" val="2739152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19</a:t>
            </a:fld>
            <a:endParaRPr lang="en-US" dirty="0"/>
          </a:p>
        </p:txBody>
      </p:sp>
    </p:spTree>
    <p:extLst>
      <p:ext uri="{BB962C8B-B14F-4D97-AF65-F5344CB8AC3E}">
        <p14:creationId xmlns:p14="http://schemas.microsoft.com/office/powerpoint/2010/main" val="1805490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FB282B-5D9A-4E55-A561-D9014B8F1BB0}" type="slidenum">
              <a:rPr lang="en-US"/>
              <a:pPr/>
              <a:t>2</a:t>
            </a:fld>
            <a:endParaRPr lang="en-US" dirty="0"/>
          </a:p>
        </p:txBody>
      </p:sp>
    </p:spTree>
    <p:extLst>
      <p:ext uri="{BB962C8B-B14F-4D97-AF65-F5344CB8AC3E}">
        <p14:creationId xmlns:p14="http://schemas.microsoft.com/office/powerpoint/2010/main" val="3217098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20</a:t>
            </a:fld>
            <a:endParaRPr lang="en-US" dirty="0"/>
          </a:p>
        </p:txBody>
      </p:sp>
    </p:spTree>
    <p:extLst>
      <p:ext uri="{BB962C8B-B14F-4D97-AF65-F5344CB8AC3E}">
        <p14:creationId xmlns:p14="http://schemas.microsoft.com/office/powerpoint/2010/main" val="2770650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21</a:t>
            </a:fld>
            <a:endParaRPr lang="en-US" dirty="0"/>
          </a:p>
        </p:txBody>
      </p:sp>
    </p:spTree>
    <p:extLst>
      <p:ext uri="{BB962C8B-B14F-4D97-AF65-F5344CB8AC3E}">
        <p14:creationId xmlns:p14="http://schemas.microsoft.com/office/powerpoint/2010/main" val="2162835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22</a:t>
            </a:fld>
            <a:endParaRPr lang="en-US" dirty="0"/>
          </a:p>
        </p:txBody>
      </p:sp>
    </p:spTree>
    <p:extLst>
      <p:ext uri="{BB962C8B-B14F-4D97-AF65-F5344CB8AC3E}">
        <p14:creationId xmlns:p14="http://schemas.microsoft.com/office/powerpoint/2010/main" val="2544705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23</a:t>
            </a:fld>
            <a:endParaRPr lang="en-US" dirty="0"/>
          </a:p>
        </p:txBody>
      </p:sp>
    </p:spTree>
    <p:extLst>
      <p:ext uri="{BB962C8B-B14F-4D97-AF65-F5344CB8AC3E}">
        <p14:creationId xmlns:p14="http://schemas.microsoft.com/office/powerpoint/2010/main" val="919631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24</a:t>
            </a:fld>
            <a:endParaRPr lang="en-US" dirty="0"/>
          </a:p>
        </p:txBody>
      </p:sp>
    </p:spTree>
    <p:extLst>
      <p:ext uri="{BB962C8B-B14F-4D97-AF65-F5344CB8AC3E}">
        <p14:creationId xmlns:p14="http://schemas.microsoft.com/office/powerpoint/2010/main" val="4241004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25</a:t>
            </a:fld>
            <a:endParaRPr lang="en-US" dirty="0"/>
          </a:p>
        </p:txBody>
      </p:sp>
    </p:spTree>
    <p:extLst>
      <p:ext uri="{BB962C8B-B14F-4D97-AF65-F5344CB8AC3E}">
        <p14:creationId xmlns:p14="http://schemas.microsoft.com/office/powerpoint/2010/main" val="1107109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26</a:t>
            </a:fld>
            <a:endParaRPr lang="en-US" dirty="0"/>
          </a:p>
        </p:txBody>
      </p:sp>
    </p:spTree>
    <p:extLst>
      <p:ext uri="{BB962C8B-B14F-4D97-AF65-F5344CB8AC3E}">
        <p14:creationId xmlns:p14="http://schemas.microsoft.com/office/powerpoint/2010/main" val="3208182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27</a:t>
            </a:fld>
            <a:endParaRPr lang="en-US" dirty="0"/>
          </a:p>
        </p:txBody>
      </p:sp>
    </p:spTree>
    <p:extLst>
      <p:ext uri="{BB962C8B-B14F-4D97-AF65-F5344CB8AC3E}">
        <p14:creationId xmlns:p14="http://schemas.microsoft.com/office/powerpoint/2010/main" val="1275795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28</a:t>
            </a:fld>
            <a:endParaRPr lang="en-US" dirty="0"/>
          </a:p>
        </p:txBody>
      </p:sp>
    </p:spTree>
    <p:extLst>
      <p:ext uri="{BB962C8B-B14F-4D97-AF65-F5344CB8AC3E}">
        <p14:creationId xmlns:p14="http://schemas.microsoft.com/office/powerpoint/2010/main" val="1071792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29</a:t>
            </a:fld>
            <a:endParaRPr lang="en-US" dirty="0"/>
          </a:p>
        </p:txBody>
      </p:sp>
    </p:spTree>
    <p:extLst>
      <p:ext uri="{BB962C8B-B14F-4D97-AF65-F5344CB8AC3E}">
        <p14:creationId xmlns:p14="http://schemas.microsoft.com/office/powerpoint/2010/main" val="3464593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a:t>
            </a:fld>
            <a:endParaRPr lang="en-US" dirty="0"/>
          </a:p>
        </p:txBody>
      </p:sp>
    </p:spTree>
    <p:extLst>
      <p:ext uri="{BB962C8B-B14F-4D97-AF65-F5344CB8AC3E}">
        <p14:creationId xmlns:p14="http://schemas.microsoft.com/office/powerpoint/2010/main" val="312762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30</a:t>
            </a:fld>
            <a:endParaRPr lang="en-US" dirty="0"/>
          </a:p>
        </p:txBody>
      </p:sp>
    </p:spTree>
    <p:extLst>
      <p:ext uri="{BB962C8B-B14F-4D97-AF65-F5344CB8AC3E}">
        <p14:creationId xmlns:p14="http://schemas.microsoft.com/office/powerpoint/2010/main" val="1128995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31</a:t>
            </a:fld>
            <a:endParaRPr lang="en-US" dirty="0"/>
          </a:p>
        </p:txBody>
      </p:sp>
    </p:spTree>
    <p:extLst>
      <p:ext uri="{BB962C8B-B14F-4D97-AF65-F5344CB8AC3E}">
        <p14:creationId xmlns:p14="http://schemas.microsoft.com/office/powerpoint/2010/main" val="278152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32</a:t>
            </a:fld>
            <a:endParaRPr lang="en-US" dirty="0"/>
          </a:p>
        </p:txBody>
      </p:sp>
    </p:spTree>
    <p:extLst>
      <p:ext uri="{BB962C8B-B14F-4D97-AF65-F5344CB8AC3E}">
        <p14:creationId xmlns:p14="http://schemas.microsoft.com/office/powerpoint/2010/main" val="563415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33</a:t>
            </a:fld>
            <a:endParaRPr lang="en-US" dirty="0"/>
          </a:p>
        </p:txBody>
      </p:sp>
    </p:spTree>
    <p:extLst>
      <p:ext uri="{BB962C8B-B14F-4D97-AF65-F5344CB8AC3E}">
        <p14:creationId xmlns:p14="http://schemas.microsoft.com/office/powerpoint/2010/main" val="1048041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34</a:t>
            </a:fld>
            <a:endParaRPr lang="en-US" dirty="0"/>
          </a:p>
        </p:txBody>
      </p:sp>
    </p:spTree>
    <p:extLst>
      <p:ext uri="{BB962C8B-B14F-4D97-AF65-F5344CB8AC3E}">
        <p14:creationId xmlns:p14="http://schemas.microsoft.com/office/powerpoint/2010/main" val="2260631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35</a:t>
            </a:fld>
            <a:endParaRPr lang="en-US" dirty="0"/>
          </a:p>
        </p:txBody>
      </p:sp>
    </p:spTree>
    <p:extLst>
      <p:ext uri="{BB962C8B-B14F-4D97-AF65-F5344CB8AC3E}">
        <p14:creationId xmlns:p14="http://schemas.microsoft.com/office/powerpoint/2010/main" val="2692150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36</a:t>
            </a:fld>
            <a:endParaRPr lang="en-US" dirty="0"/>
          </a:p>
        </p:txBody>
      </p:sp>
    </p:spTree>
    <p:extLst>
      <p:ext uri="{BB962C8B-B14F-4D97-AF65-F5344CB8AC3E}">
        <p14:creationId xmlns:p14="http://schemas.microsoft.com/office/powerpoint/2010/main" val="765939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37</a:t>
            </a:fld>
            <a:endParaRPr lang="en-US" dirty="0"/>
          </a:p>
        </p:txBody>
      </p:sp>
    </p:spTree>
    <p:extLst>
      <p:ext uri="{BB962C8B-B14F-4D97-AF65-F5344CB8AC3E}">
        <p14:creationId xmlns:p14="http://schemas.microsoft.com/office/powerpoint/2010/main" val="486478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38</a:t>
            </a:fld>
            <a:endParaRPr lang="en-US" dirty="0"/>
          </a:p>
        </p:txBody>
      </p:sp>
    </p:spTree>
    <p:extLst>
      <p:ext uri="{BB962C8B-B14F-4D97-AF65-F5344CB8AC3E}">
        <p14:creationId xmlns:p14="http://schemas.microsoft.com/office/powerpoint/2010/main" val="1030134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39</a:t>
            </a:fld>
            <a:endParaRPr lang="en-US" dirty="0"/>
          </a:p>
        </p:txBody>
      </p:sp>
    </p:spTree>
    <p:extLst>
      <p:ext uri="{BB962C8B-B14F-4D97-AF65-F5344CB8AC3E}">
        <p14:creationId xmlns:p14="http://schemas.microsoft.com/office/powerpoint/2010/main" val="3529333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a:t>
            </a:fld>
            <a:endParaRPr lang="en-US" dirty="0"/>
          </a:p>
        </p:txBody>
      </p:sp>
    </p:spTree>
    <p:extLst>
      <p:ext uri="{BB962C8B-B14F-4D97-AF65-F5344CB8AC3E}">
        <p14:creationId xmlns:p14="http://schemas.microsoft.com/office/powerpoint/2010/main" val="2344927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40</a:t>
            </a:fld>
            <a:endParaRPr lang="en-US" dirty="0"/>
          </a:p>
        </p:txBody>
      </p:sp>
    </p:spTree>
    <p:extLst>
      <p:ext uri="{BB962C8B-B14F-4D97-AF65-F5344CB8AC3E}">
        <p14:creationId xmlns:p14="http://schemas.microsoft.com/office/powerpoint/2010/main" val="1404049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41</a:t>
            </a:fld>
            <a:endParaRPr lang="en-US" dirty="0"/>
          </a:p>
        </p:txBody>
      </p:sp>
    </p:spTree>
    <p:extLst>
      <p:ext uri="{BB962C8B-B14F-4D97-AF65-F5344CB8AC3E}">
        <p14:creationId xmlns:p14="http://schemas.microsoft.com/office/powerpoint/2010/main" val="12425841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42</a:t>
            </a:fld>
            <a:endParaRPr lang="en-US" dirty="0"/>
          </a:p>
        </p:txBody>
      </p:sp>
    </p:spTree>
    <p:extLst>
      <p:ext uri="{BB962C8B-B14F-4D97-AF65-F5344CB8AC3E}">
        <p14:creationId xmlns:p14="http://schemas.microsoft.com/office/powerpoint/2010/main" val="9984892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43</a:t>
            </a:fld>
            <a:endParaRPr lang="en-US" dirty="0"/>
          </a:p>
        </p:txBody>
      </p:sp>
    </p:spTree>
    <p:extLst>
      <p:ext uri="{BB962C8B-B14F-4D97-AF65-F5344CB8AC3E}">
        <p14:creationId xmlns:p14="http://schemas.microsoft.com/office/powerpoint/2010/main" val="21660983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44</a:t>
            </a:fld>
            <a:endParaRPr lang="en-US" dirty="0"/>
          </a:p>
        </p:txBody>
      </p:sp>
    </p:spTree>
    <p:extLst>
      <p:ext uri="{BB962C8B-B14F-4D97-AF65-F5344CB8AC3E}">
        <p14:creationId xmlns:p14="http://schemas.microsoft.com/office/powerpoint/2010/main" val="15209344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45</a:t>
            </a:fld>
            <a:endParaRPr lang="en-US" dirty="0"/>
          </a:p>
        </p:txBody>
      </p:sp>
    </p:spTree>
    <p:extLst>
      <p:ext uri="{BB962C8B-B14F-4D97-AF65-F5344CB8AC3E}">
        <p14:creationId xmlns:p14="http://schemas.microsoft.com/office/powerpoint/2010/main" val="33968298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46</a:t>
            </a:fld>
            <a:endParaRPr lang="en-US" dirty="0"/>
          </a:p>
        </p:txBody>
      </p:sp>
    </p:spTree>
    <p:extLst>
      <p:ext uri="{BB962C8B-B14F-4D97-AF65-F5344CB8AC3E}">
        <p14:creationId xmlns:p14="http://schemas.microsoft.com/office/powerpoint/2010/main" val="34889639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47</a:t>
            </a:fld>
            <a:endParaRPr lang="en-US" dirty="0"/>
          </a:p>
        </p:txBody>
      </p:sp>
    </p:spTree>
    <p:extLst>
      <p:ext uri="{BB962C8B-B14F-4D97-AF65-F5344CB8AC3E}">
        <p14:creationId xmlns:p14="http://schemas.microsoft.com/office/powerpoint/2010/main" val="3523177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48</a:t>
            </a:fld>
            <a:endParaRPr lang="en-US" dirty="0"/>
          </a:p>
        </p:txBody>
      </p:sp>
    </p:spTree>
    <p:extLst>
      <p:ext uri="{BB962C8B-B14F-4D97-AF65-F5344CB8AC3E}">
        <p14:creationId xmlns:p14="http://schemas.microsoft.com/office/powerpoint/2010/main" val="23454901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49</a:t>
            </a:fld>
            <a:endParaRPr lang="en-US" dirty="0"/>
          </a:p>
        </p:txBody>
      </p:sp>
    </p:spTree>
    <p:extLst>
      <p:ext uri="{BB962C8B-B14F-4D97-AF65-F5344CB8AC3E}">
        <p14:creationId xmlns:p14="http://schemas.microsoft.com/office/powerpoint/2010/main" val="3556226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5</a:t>
            </a:fld>
            <a:endParaRPr lang="en-US" dirty="0"/>
          </a:p>
        </p:txBody>
      </p:sp>
    </p:spTree>
    <p:extLst>
      <p:ext uri="{BB962C8B-B14F-4D97-AF65-F5344CB8AC3E}">
        <p14:creationId xmlns:p14="http://schemas.microsoft.com/office/powerpoint/2010/main" val="13309576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50</a:t>
            </a:fld>
            <a:endParaRPr lang="en-US" dirty="0"/>
          </a:p>
        </p:txBody>
      </p:sp>
    </p:spTree>
    <p:extLst>
      <p:ext uri="{BB962C8B-B14F-4D97-AF65-F5344CB8AC3E}">
        <p14:creationId xmlns:p14="http://schemas.microsoft.com/office/powerpoint/2010/main" val="343673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51</a:t>
            </a:fld>
            <a:endParaRPr lang="en-US" dirty="0"/>
          </a:p>
        </p:txBody>
      </p:sp>
    </p:spTree>
    <p:extLst>
      <p:ext uri="{BB962C8B-B14F-4D97-AF65-F5344CB8AC3E}">
        <p14:creationId xmlns:p14="http://schemas.microsoft.com/office/powerpoint/2010/main" val="4043023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6</a:t>
            </a:fld>
            <a:endParaRPr lang="en-US" dirty="0"/>
          </a:p>
        </p:txBody>
      </p:sp>
    </p:spTree>
    <p:extLst>
      <p:ext uri="{BB962C8B-B14F-4D97-AF65-F5344CB8AC3E}">
        <p14:creationId xmlns:p14="http://schemas.microsoft.com/office/powerpoint/2010/main" val="2476288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7</a:t>
            </a:fld>
            <a:endParaRPr lang="en-US" dirty="0"/>
          </a:p>
        </p:txBody>
      </p:sp>
    </p:spTree>
    <p:extLst>
      <p:ext uri="{BB962C8B-B14F-4D97-AF65-F5344CB8AC3E}">
        <p14:creationId xmlns:p14="http://schemas.microsoft.com/office/powerpoint/2010/main" val="761011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8</a:t>
            </a:fld>
            <a:endParaRPr lang="en-US" dirty="0"/>
          </a:p>
        </p:txBody>
      </p:sp>
    </p:spTree>
    <p:extLst>
      <p:ext uri="{BB962C8B-B14F-4D97-AF65-F5344CB8AC3E}">
        <p14:creationId xmlns:p14="http://schemas.microsoft.com/office/powerpoint/2010/main" val="1023277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9</a:t>
            </a:fld>
            <a:endParaRPr lang="en-US" dirty="0"/>
          </a:p>
        </p:txBody>
      </p:sp>
    </p:spTree>
    <p:extLst>
      <p:ext uri="{BB962C8B-B14F-4D97-AF65-F5344CB8AC3E}">
        <p14:creationId xmlns:p14="http://schemas.microsoft.com/office/powerpoint/2010/main" val="1974319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ltLang="en-US" dirty="0"/>
          </a:p>
        </p:txBody>
      </p:sp>
      <p:sp>
        <p:nvSpPr>
          <p:cNvPr id="7" name="Title 1"/>
          <p:cNvSpPr txBox="1">
            <a:spLocks/>
          </p:cNvSpPr>
          <p:nvPr/>
        </p:nvSpPr>
        <p:spPr>
          <a:xfrm>
            <a:off x="2819400" y="457200"/>
            <a:ext cx="6248400" cy="2514600"/>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15000" dirty="0">
                <a:solidFill>
                  <a:srgbClr val="009C9E"/>
                </a:solidFill>
                <a:latin typeface="Book Antiqua" panose="02040602050305030304" pitchFamily="18" charset="0"/>
              </a:rPr>
              <a:t>5</a:t>
            </a:r>
            <a:br>
              <a:rPr lang="en-US" sz="14500" dirty="0">
                <a:latin typeface="Book Antiqua" panose="02040602050305030304" pitchFamily="18" charset="0"/>
              </a:rPr>
            </a:br>
            <a:r>
              <a:rPr lang="en-US" sz="8300" dirty="0">
                <a:latin typeface="Book Antiqua" panose="02040602050305030304" pitchFamily="18" charset="0"/>
              </a:rPr>
              <a:t>Discrete Probability Distributions</a:t>
            </a:r>
          </a:p>
        </p:txBody>
      </p:sp>
      <p:sp>
        <p:nvSpPr>
          <p:cNvPr id="8" name="Subtitle 2"/>
          <p:cNvSpPr txBox="1">
            <a:spLocks/>
          </p:cNvSpPr>
          <p:nvPr/>
        </p:nvSpPr>
        <p:spPr>
          <a:xfrm>
            <a:off x="3124200" y="3886200"/>
            <a:ext cx="60198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sz="2800" dirty="0">
                <a:solidFill>
                  <a:srgbClr val="1F4984"/>
                </a:solidFill>
                <a:latin typeface="Helvetica" pitchFamily="34" charset="0"/>
              </a:rPr>
              <a:t>Business Statistics: </a:t>
            </a:r>
          </a:p>
          <a:p>
            <a:pPr marL="0" indent="0" algn="ctr">
              <a:spcBef>
                <a:spcPts val="0"/>
              </a:spcBef>
              <a:buNone/>
            </a:pPr>
            <a:r>
              <a:rPr lang="en-US" sz="2800" dirty="0">
                <a:solidFill>
                  <a:srgbClr val="1F4984"/>
                </a:solidFill>
                <a:latin typeface="Helvetica" pitchFamily="34" charset="0"/>
              </a:rPr>
              <a:t>Communicating with Numbers, 3e</a:t>
            </a:r>
          </a:p>
          <a:p>
            <a:pPr marL="0" indent="0" algn="ctr">
              <a:spcBef>
                <a:spcPts val="0"/>
              </a:spcBef>
              <a:buNone/>
            </a:pPr>
            <a:endParaRPr lang="en-US" sz="2800" dirty="0">
              <a:latin typeface="Helvetica" pitchFamily="34" charset="0"/>
            </a:endParaRPr>
          </a:p>
          <a:p>
            <a:pPr marL="0" indent="0" algn="ctr">
              <a:spcBef>
                <a:spcPts val="0"/>
              </a:spcBef>
              <a:buNone/>
            </a:pPr>
            <a:r>
              <a:rPr lang="en-US" sz="2200" dirty="0">
                <a:latin typeface="Helvetica" pitchFamily="34" charset="0"/>
              </a:rPr>
              <a:t>By Sanjiv Jaggia and Alison Kelly</a:t>
            </a:r>
          </a:p>
        </p:txBody>
      </p:sp>
      <p:sp>
        <p:nvSpPr>
          <p:cNvPr id="9" name="Rectangle 8"/>
          <p:cNvSpPr/>
          <p:nvPr/>
        </p:nvSpPr>
        <p:spPr>
          <a:xfrm>
            <a:off x="-2310" y="0"/>
            <a:ext cx="2745509" cy="6858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solidFill>
                <a:srgbClr val="E9F7FE"/>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3375" y="-5057775"/>
            <a:ext cx="404860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914400"/>
            <a:ext cx="269907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a:off x="4114800" y="3429000"/>
            <a:ext cx="3657600" cy="0"/>
          </a:xfrm>
          <a:prstGeom prst="line">
            <a:avLst/>
          </a:prstGeom>
          <a:ln>
            <a:solidFill>
              <a:srgbClr val="009C9E"/>
            </a:solidFill>
          </a:ln>
        </p:spPr>
        <p:style>
          <a:lnRef idx="1">
            <a:schemeClr val="accent1"/>
          </a:lnRef>
          <a:fillRef idx="0">
            <a:schemeClr val="accent1"/>
          </a:fillRef>
          <a:effectRef idx="0">
            <a:schemeClr val="accent1"/>
          </a:effectRef>
          <a:fontRef idx="minor">
            <a:schemeClr val="tx1"/>
          </a:fontRef>
        </p:style>
      </p:cxnSp>
      <p:sp>
        <p:nvSpPr>
          <p:cNvPr id="10" name="Text Box 5"/>
          <p:cNvSpPr txBox="1">
            <a:spLocks noChangeArrowheads="1"/>
          </p:cNvSpPr>
          <p:nvPr/>
        </p:nvSpPr>
        <p:spPr bwMode="auto">
          <a:xfrm>
            <a:off x="76200" y="6594475"/>
            <a:ext cx="1752600" cy="244475"/>
          </a:xfrm>
          <a:prstGeom prst="rect">
            <a:avLst/>
          </a:prstGeom>
          <a:noFill/>
          <a:ln w="9525">
            <a:noFill/>
            <a:miter lim="800000"/>
            <a:headEnd/>
            <a:tailEnd/>
          </a:ln>
        </p:spPr>
        <p:txBody>
          <a:bodyPr>
            <a:spAutoFit/>
          </a:bodyPr>
          <a:lstStyle/>
          <a:p>
            <a:r>
              <a:rPr lang="en-US" sz="1000" b="1" i="1" dirty="0">
                <a:latin typeface="Book Antiqua" panose="02040602050305030304" pitchFamily="18" charset="0"/>
                <a:ea typeface="ＭＳ Ｐゴシック"/>
                <a:cs typeface="ＭＳ Ｐゴシック"/>
              </a:rPr>
              <a:t>McGraw-Hill/Irwin</a:t>
            </a:r>
          </a:p>
        </p:txBody>
      </p:sp>
    </p:spTree>
    <p:extLst>
      <p:ext uri="{BB962C8B-B14F-4D97-AF65-F5344CB8AC3E}">
        <p14:creationId xmlns:p14="http://schemas.microsoft.com/office/powerpoint/2010/main" val="4015702907"/>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3115892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Helvetica"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3507114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914400" y="1524000"/>
            <a:ext cx="7623175" cy="1752600"/>
          </a:xfrm>
        </p:spPr>
        <p:txBody>
          <a:bodyPr/>
          <a:lstStyle>
            <a:lvl1pPr>
              <a:defRPr sz="5000"/>
            </a:lvl1pPr>
          </a:lstStyle>
          <a:p>
            <a:pPr lvl="0"/>
            <a:r>
              <a:rPr lang="en-US" altLang="en-US" noProof="0"/>
              <a:t>Click to edit Master title style</a:t>
            </a:r>
          </a:p>
        </p:txBody>
      </p:sp>
      <p:sp>
        <p:nvSpPr>
          <p:cNvPr id="9625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pPr lvl="0"/>
            <a:r>
              <a:rPr lang="en-US" altLang="en-US" noProof="0"/>
              <a:t>Click to edit Master subtitle style</a:t>
            </a:r>
          </a:p>
        </p:txBody>
      </p:sp>
      <p:sp>
        <p:nvSpPr>
          <p:cNvPr id="6" name="Rectangle 4"/>
          <p:cNvSpPr>
            <a:spLocks noGrp="1" noChangeArrowheads="1"/>
          </p:cNvSpPr>
          <p:nvPr>
            <p:ph type="dt" sz="half" idx="10"/>
          </p:nvPr>
        </p:nvSpPr>
        <p:spPr/>
        <p:txBody>
          <a:bodyPr/>
          <a:lstStyle>
            <a:lvl1pPr>
              <a:defRPr dirty="0"/>
            </a:lvl1pPr>
          </a:lstStyle>
          <a:p>
            <a:pPr>
              <a:defRPr/>
            </a:pPr>
            <a:endParaRPr lang="en-US" altLang="en-US" dirty="0"/>
          </a:p>
        </p:txBody>
      </p:sp>
      <p:sp>
        <p:nvSpPr>
          <p:cNvPr id="7" name="Rectangle 5"/>
          <p:cNvSpPr>
            <a:spLocks noGrp="1" noChangeArrowheads="1"/>
          </p:cNvSpPr>
          <p:nvPr>
            <p:ph type="ftr" sz="quarter" idx="11"/>
          </p:nvPr>
        </p:nvSpPr>
        <p:spPr>
          <a:xfrm>
            <a:off x="3124200" y="6243638"/>
            <a:ext cx="2895600" cy="457200"/>
          </a:xfrm>
        </p:spPr>
        <p:txBody>
          <a:bodyPr/>
          <a:lstStyle>
            <a:lvl1pPr>
              <a:defRPr dirty="0" smtClean="0"/>
            </a:lvl1pPr>
          </a:lstStyle>
          <a:p>
            <a:pPr>
              <a:defRPr/>
            </a:pPr>
            <a:r>
              <a:rPr lang="en-US" altLang="en-US" dirty="0"/>
              <a:t>Statistics and Data</a:t>
            </a:r>
          </a:p>
        </p:txBody>
      </p:sp>
      <p:sp>
        <p:nvSpPr>
          <p:cNvPr id="8" name="Rectangle 6"/>
          <p:cNvSpPr>
            <a:spLocks noGrp="1" noChangeArrowheads="1"/>
          </p:cNvSpPr>
          <p:nvPr>
            <p:ph type="sldNum" sz="quarter" idx="12"/>
          </p:nvPr>
        </p:nvSpPr>
        <p:spPr/>
        <p:txBody>
          <a:bodyPr/>
          <a:lstStyle>
            <a:lvl1pPr>
              <a:defRPr/>
            </a:lvl1pPr>
          </a:lstStyle>
          <a:p>
            <a:pPr>
              <a:defRPr/>
            </a:pPr>
            <a:fld id="{EF0C4479-7B06-4E55-A14B-5EBCD72ED841}" type="slidenum">
              <a:rPr lang="en-US" altLang="en-US"/>
              <a:pPr>
                <a:defRPr/>
              </a:pPr>
              <a:t>‹#›</a:t>
            </a:fld>
            <a:endParaRPr lang="en-US" altLang="en-US" dirty="0"/>
          </a:p>
        </p:txBody>
      </p:sp>
      <p:sp>
        <p:nvSpPr>
          <p:cNvPr id="13" name="TextBox 12"/>
          <p:cNvSpPr txBox="1"/>
          <p:nvPr userDrawn="1"/>
        </p:nvSpPr>
        <p:spPr>
          <a:xfrm>
            <a:off x="2743200" y="6229290"/>
            <a:ext cx="6400800" cy="400110"/>
          </a:xfrm>
          <a:prstGeom prst="rect">
            <a:avLst/>
          </a:prstGeom>
          <a:noFill/>
        </p:spPr>
        <p:txBody>
          <a:bodyPr wrap="square" rtlCol="0">
            <a:spAutoFit/>
          </a:bodyPr>
          <a:lstStyle/>
          <a:p>
            <a:pPr algn="ctr"/>
            <a:r>
              <a:rPr lang="en-IN" sz="1000" b="0" i="0" kern="1200" dirty="0">
                <a:solidFill>
                  <a:schemeClr val="tx1"/>
                </a:solidFill>
                <a:latin typeface="Helvetica"/>
                <a:ea typeface="ＭＳ Ｐゴシック"/>
                <a:cs typeface="Helvetica"/>
              </a:rPr>
              <a:t>© McGraw Hill LLC. All rights reserved. No reproduction or distribution without the prior written consent of McGraw Hill LLC.</a:t>
            </a:r>
            <a:r>
              <a:rPr lang="en-US" sz="1000" b="0" baseline="0" dirty="0">
                <a:solidFill>
                  <a:srgbClr val="000000"/>
                </a:solidFill>
                <a:latin typeface="Helvetica"/>
                <a:cs typeface="Helvetica"/>
              </a:rPr>
              <a:t> </a:t>
            </a:r>
            <a:endParaRPr lang="en-US" sz="1000" dirty="0">
              <a:solidFill>
                <a:srgbClr val="000000"/>
              </a:solidFill>
            </a:endParaRPr>
          </a:p>
        </p:txBody>
      </p:sp>
      <p:sp>
        <p:nvSpPr>
          <p:cNvPr id="12" name="Rectangle 21"/>
          <p:cNvSpPr>
            <a:spLocks noChangeArrowheads="1"/>
          </p:cNvSpPr>
          <p:nvPr userDrawn="1"/>
        </p:nvSpPr>
        <p:spPr bwMode="auto">
          <a:xfrm>
            <a:off x="6934200" y="6248400"/>
            <a:ext cx="2133600" cy="457200"/>
          </a:xfrm>
          <a:prstGeom prst="rect">
            <a:avLst/>
          </a:prstGeom>
          <a:noFill/>
          <a:ln w="9525">
            <a:noFill/>
            <a:miter lim="800000"/>
            <a:headEnd/>
            <a:tailEnd/>
          </a:ln>
        </p:spPr>
        <p:txBody>
          <a:bodyPr anchor="b"/>
          <a:lstStyle/>
          <a:p>
            <a:pPr algn="r">
              <a:defRPr/>
            </a:pPr>
            <a:r>
              <a:rPr lang="en-US" sz="1000" dirty="0">
                <a:latin typeface="Helvetica"/>
                <a:cs typeface="Helvetica"/>
              </a:rPr>
              <a:t>15-</a:t>
            </a:r>
            <a:fld id="{3B23F10E-B9DB-4030-83AA-1C45FF54A19F}" type="slidenum">
              <a:rPr lang="en-US" sz="1000">
                <a:latin typeface="Helvetica"/>
                <a:cs typeface="Helvetica"/>
              </a:rPr>
              <a:pPr algn="r">
                <a:defRPr/>
              </a:pPr>
              <a:t>‹#›</a:t>
            </a:fld>
            <a:endParaRPr lang="en-US" sz="1000" dirty="0">
              <a:latin typeface="Helvetica"/>
              <a:cs typeface="Helvetic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rgbClr val="1F4984"/>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rot="5400000">
            <a:off x="4229100" y="1866900"/>
            <a:ext cx="685800" cy="9144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BUSINESS</a:t>
            </a:r>
            <a:r>
              <a:rPr lang="en-US" sz="1200" baseline="0" dirty="0">
                <a:solidFill>
                  <a:srgbClr val="E9F7FE"/>
                </a:solidFill>
                <a:latin typeface="Helvetica" pitchFamily="34" charset="0"/>
              </a:rPr>
              <a:t> ANALYTICS, 2e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 Lertwachara, Chen</a:t>
            </a:r>
          </a:p>
          <a:p>
            <a:pPr algn="ctr"/>
            <a:endParaRPr lang="en-US" sz="900" b="1" i="0" kern="1200" dirty="0">
              <a:solidFill>
                <a:schemeClr val="bg1"/>
              </a:solidFill>
              <a:latin typeface="Book Antiqua" panose="02040602050305030304" pitchFamily="18" charset="0"/>
              <a:ea typeface="ＭＳ Ｐゴシック"/>
              <a:cs typeface="ＭＳ Ｐゴシック"/>
            </a:endParaRPr>
          </a:p>
          <a:p>
            <a:pPr algn="ctr"/>
            <a:r>
              <a:rPr lang="en-IN" sz="900" b="0" i="0" kern="1200" dirty="0">
                <a:solidFill>
                  <a:schemeClr val="bg1"/>
                </a:solidFill>
                <a:latin typeface="Helvetica"/>
                <a:ea typeface="ＭＳ Ｐゴシック"/>
                <a:cs typeface="Helvetica"/>
              </a:rPr>
              <a:t>© McGraw Hill LLC. All rights reserved. No reproduction or distribution without the prior written consent of McGraw Hill LLC.</a:t>
            </a:r>
            <a:r>
              <a:rPr lang="en-US" sz="900" b="0" baseline="0" dirty="0">
                <a:solidFill>
                  <a:schemeClr val="bg1"/>
                </a:solidFill>
                <a:latin typeface="Helvetica"/>
                <a:cs typeface="Helvetica"/>
              </a:rPr>
              <a:t>       </a:t>
            </a:r>
            <a:endParaRPr lang="en-US" sz="900" b="0" i="1" dirty="0">
              <a:solidFill>
                <a:srgbClr val="E9F7FE"/>
              </a:solidFill>
              <a:latin typeface="Helvetica"/>
              <a:cs typeface="Helvetica"/>
            </a:endParaRPr>
          </a:p>
        </p:txBody>
      </p:sp>
      <p:sp>
        <p:nvSpPr>
          <p:cNvPr id="6" name="Rectangle 21"/>
          <p:cNvSpPr>
            <a:spLocks noChangeArrowheads="1"/>
          </p:cNvSpPr>
          <p:nvPr userDrawn="1"/>
        </p:nvSpPr>
        <p:spPr bwMode="auto">
          <a:xfrm>
            <a:off x="7734300" y="5943600"/>
            <a:ext cx="1371600" cy="457200"/>
          </a:xfrm>
          <a:prstGeom prst="rect">
            <a:avLst/>
          </a:prstGeom>
          <a:noFill/>
          <a:ln w="9525">
            <a:noFill/>
            <a:miter lim="800000"/>
            <a:headEnd/>
            <a:tailEnd/>
          </a:ln>
        </p:spPr>
        <p:txBody>
          <a:bodyPr anchor="b"/>
          <a:lstStyle/>
          <a:p>
            <a:pPr algn="r">
              <a:defRPr/>
            </a:pPr>
            <a:r>
              <a:rPr lang="en-US" sz="1000" dirty="0">
                <a:solidFill>
                  <a:srgbClr val="FFFFFF"/>
                </a:solidFill>
                <a:latin typeface="Times New Roman" pitchFamily="18" charset="0"/>
              </a:rPr>
              <a:t>15-</a:t>
            </a:r>
            <a:fld id="{3B23F10E-B9DB-4030-83AA-1C45FF54A19F}" type="slidenum">
              <a:rPr lang="en-US" sz="1000">
                <a:solidFill>
                  <a:srgbClr val="FFFFFF"/>
                </a:solidFill>
                <a:latin typeface="Times New Roman" pitchFamily="18" charset="0"/>
              </a:rPr>
              <a:pPr algn="r">
                <a:defRPr/>
              </a:pPr>
              <a:t>‹#›</a:t>
            </a:fld>
            <a:endParaRPr lang="en-US" sz="1000" dirty="0">
              <a:solidFill>
                <a:srgbClr val="FFFFFF"/>
              </a:solidFill>
              <a:latin typeface="Times New Roman" pitchFamily="18" charset="0"/>
            </a:endParaRPr>
          </a:p>
        </p:txBody>
      </p:sp>
    </p:spTree>
    <p:extLst>
      <p:ext uri="{BB962C8B-B14F-4D97-AF65-F5344CB8AC3E}">
        <p14:creationId xmlns:p14="http://schemas.microsoft.com/office/powerpoint/2010/main" val="2657915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8229600" cy="1362075"/>
          </a:xfrm>
        </p:spPr>
        <p:txBody>
          <a:bodyPr anchor="t"/>
          <a:lstStyle>
            <a:lvl1pPr algn="l">
              <a:defRPr sz="4000" b="1" cap="all">
                <a:latin typeface="Helvetica"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8229600" cy="1500187"/>
          </a:xfrm>
        </p:spPr>
        <p:txBody>
          <a:bodyPr anchor="b"/>
          <a:lstStyle>
            <a:lvl1pPr marL="0" indent="0">
              <a:buNone/>
              <a:defRPr sz="2000">
                <a:solidFill>
                  <a:schemeClr val="tx1">
                    <a:tint val="75000"/>
                  </a:schemeClr>
                </a:solidFill>
                <a:latin typeface="Helvetic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Rectangle 7"/>
          <p:cNvSpPr/>
          <p:nvPr/>
        </p:nvSpPr>
        <p:spPr>
          <a:xfrm rot="5400000">
            <a:off x="457200" y="5867399"/>
            <a:ext cx="82296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502923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4202685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Helvetic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Helvetica" pitchFamily="34" charset="0"/>
              </a:defRPr>
            </a:lvl1pPr>
            <a:lvl2pPr>
              <a:defRPr sz="2000">
                <a:latin typeface="Helvetica" pitchFamily="34" charset="0"/>
              </a:defRPr>
            </a:lvl2pPr>
            <a:lvl3pPr>
              <a:defRPr sz="1800">
                <a:latin typeface="Helvetica" pitchFamily="34" charset="0"/>
              </a:defRPr>
            </a:lvl3pPr>
            <a:lvl4pPr>
              <a:defRPr sz="1600">
                <a:latin typeface="Helvetica" pitchFamily="34" charset="0"/>
              </a:defRPr>
            </a:lvl4pPr>
            <a:lvl5pPr>
              <a:defRPr sz="1600">
                <a:latin typeface="Helvetica"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Helvetic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Helvetica" pitchFamily="34" charset="0"/>
              </a:defRPr>
            </a:lvl1pPr>
            <a:lvl2pPr>
              <a:defRPr sz="2000">
                <a:latin typeface="Helvetica" pitchFamily="34" charset="0"/>
              </a:defRPr>
            </a:lvl2pPr>
            <a:lvl3pPr>
              <a:defRPr sz="1800">
                <a:latin typeface="Helvetica" pitchFamily="34" charset="0"/>
              </a:defRPr>
            </a:lvl3pPr>
            <a:lvl4pPr>
              <a:defRPr sz="1600">
                <a:latin typeface="Helvetica" pitchFamily="34" charset="0"/>
              </a:defRPr>
            </a:lvl4pPr>
            <a:lvl5pPr>
              <a:defRPr sz="1600">
                <a:latin typeface="Helvetica"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4207314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34" charset="0"/>
              </a:defRPr>
            </a:lvl1pPr>
          </a:lstStyle>
          <a:p>
            <a:r>
              <a:rPr lang="en-US"/>
              <a:t>Click to edit Master title style</a:t>
            </a:r>
            <a:endParaRPr lang="en-US" dirty="0"/>
          </a:p>
        </p:txBody>
      </p:sp>
      <p:sp>
        <p:nvSpPr>
          <p:cNvPr id="6" name="Rectangle 5"/>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2876570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1130076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Helvetica"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Helvetica" pitchFamily="34" charset="0"/>
              </a:defRPr>
            </a:lvl1pPr>
            <a:lvl2pPr>
              <a:defRPr sz="2800">
                <a:latin typeface="Helvetica" pitchFamily="34" charset="0"/>
              </a:defRPr>
            </a:lvl2pPr>
            <a:lvl3pPr>
              <a:defRPr sz="2400">
                <a:latin typeface="Helvetica" pitchFamily="34" charset="0"/>
              </a:defRPr>
            </a:lvl3pPr>
            <a:lvl4pPr>
              <a:defRPr sz="2000">
                <a:latin typeface="Helvetica" pitchFamily="34" charset="0"/>
              </a:defRPr>
            </a:lvl4pPr>
            <a:lvl5pPr>
              <a:defRPr sz="2000">
                <a:latin typeface="Helvetica"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Helvetic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Rectangle 7"/>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344632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Helvetica"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Helvetica"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Helvetic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Rectangle 7"/>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157999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2743200" y="6229290"/>
            <a:ext cx="6400800" cy="400110"/>
          </a:xfrm>
          <a:prstGeom prst="rect">
            <a:avLst/>
          </a:prstGeom>
          <a:noFill/>
        </p:spPr>
        <p:txBody>
          <a:bodyPr wrap="square" rtlCol="0">
            <a:spAutoFit/>
          </a:bodyPr>
          <a:lstStyle/>
          <a:p>
            <a:pPr algn="ctr"/>
            <a:r>
              <a:rPr lang="en-IN" sz="1000" b="0" i="0" kern="1200" dirty="0">
                <a:solidFill>
                  <a:schemeClr val="tx1"/>
                </a:solidFill>
                <a:latin typeface="Helvetica"/>
                <a:ea typeface="ＭＳ Ｐゴシック"/>
                <a:cs typeface="Helvetica"/>
              </a:rPr>
              <a:t>© McGraw Hill LLC. All rights reserved. No reproduction or distribution without the prior written consent of McGraw Hill LLC.</a:t>
            </a:r>
            <a:r>
              <a:rPr lang="en-US" sz="1000" b="0" baseline="0" dirty="0">
                <a:solidFill>
                  <a:srgbClr val="000000"/>
                </a:solidFill>
                <a:latin typeface="Helvetica"/>
                <a:cs typeface="Helvetica"/>
              </a:rPr>
              <a:t> </a:t>
            </a:r>
            <a:endParaRPr lang="en-US" sz="1000" dirty="0">
              <a:solidFill>
                <a:srgbClr val="000000"/>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ltLang="en-US" dirty="0"/>
              <a:t>Statistics and Data</a:t>
            </a:r>
          </a:p>
        </p:txBody>
      </p:sp>
      <p:sp>
        <p:nvSpPr>
          <p:cNvPr id="6" name="Slide Number Placeholder 5"/>
          <p:cNvSpPr>
            <a:spLocks noGrp="1"/>
          </p:cNvSpPr>
          <p:nvPr>
            <p:ph type="sldNum" sz="quarter" idx="4"/>
          </p:nvPr>
        </p:nvSpPr>
        <p:spPr>
          <a:xfrm>
            <a:off x="6553200" y="64547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r>
              <a:rPr lang="en-US" altLang="en-US" dirty="0"/>
              <a:t>1-</a:t>
            </a:r>
            <a:fld id="{52A43C86-E5ED-47BE-8B4E-11822D62BAD2}" type="slidenum">
              <a:rPr lang="en-US" altLang="en-US" smtClean="0"/>
              <a:pPr>
                <a:defRPr/>
              </a:pPr>
              <a:t>‹#›</a:t>
            </a:fld>
            <a:endParaRPr lang="en-US" altLang="en-US" dirty="0"/>
          </a:p>
        </p:txBody>
      </p:sp>
      <p:sp>
        <p:nvSpPr>
          <p:cNvPr id="7" name="Rectangle 21"/>
          <p:cNvSpPr>
            <a:spLocks noChangeArrowheads="1"/>
          </p:cNvSpPr>
          <p:nvPr userDrawn="1"/>
        </p:nvSpPr>
        <p:spPr bwMode="auto">
          <a:xfrm>
            <a:off x="6934200" y="6248400"/>
            <a:ext cx="2133600" cy="457200"/>
          </a:xfrm>
          <a:prstGeom prst="rect">
            <a:avLst/>
          </a:prstGeom>
          <a:noFill/>
          <a:ln w="9525">
            <a:noFill/>
            <a:miter lim="800000"/>
            <a:headEnd/>
            <a:tailEnd/>
          </a:ln>
        </p:spPr>
        <p:txBody>
          <a:bodyPr anchor="b"/>
          <a:lstStyle/>
          <a:p>
            <a:pPr algn="r">
              <a:defRPr/>
            </a:pPr>
            <a:r>
              <a:rPr lang="en-US" sz="1000" dirty="0">
                <a:latin typeface="Helvetica"/>
                <a:cs typeface="Helvetica"/>
              </a:rPr>
              <a:t>11-</a:t>
            </a:r>
            <a:fld id="{3B23F10E-B9DB-4030-83AA-1C45FF54A19F}" type="slidenum">
              <a:rPr lang="en-US" sz="1000">
                <a:latin typeface="Helvetica"/>
                <a:cs typeface="Helvetica"/>
              </a:rPr>
              <a:pPr algn="r">
                <a:defRPr/>
              </a:pPr>
              <a:t>‹#›</a:t>
            </a:fld>
            <a:endParaRPr lang="en-US" sz="1000" dirty="0">
              <a:latin typeface="Helvetica"/>
              <a:cs typeface="Helvetica"/>
            </a:endParaRPr>
          </a:p>
        </p:txBody>
      </p:sp>
      <p:sp>
        <p:nvSpPr>
          <p:cNvPr id="8" name="TextBox 7"/>
          <p:cNvSpPr txBox="1"/>
          <p:nvPr userDrawn="1"/>
        </p:nvSpPr>
        <p:spPr>
          <a:xfrm>
            <a:off x="8953500" y="67691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7267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457200" y="6356350"/>
            <a:ext cx="2133600" cy="365125"/>
          </a:xfrm>
        </p:spPr>
        <p:txBody>
          <a:bodyPr/>
          <a:lstStyle/>
          <a:p>
            <a:fld id="{7BD3F2FC-F329-4FBB-9115-628BF09552A4}" type="datetimeFigureOut">
              <a:rPr lang="en-US" smtClean="0"/>
              <a:t>4/11/2022</a:t>
            </a:fld>
            <a:endParaRPr lang="en-US" dirty="0"/>
          </a:p>
        </p:txBody>
      </p:sp>
      <p:sp>
        <p:nvSpPr>
          <p:cNvPr id="8" name="Title 1"/>
          <p:cNvSpPr txBox="1">
            <a:spLocks/>
          </p:cNvSpPr>
          <p:nvPr/>
        </p:nvSpPr>
        <p:spPr>
          <a:xfrm>
            <a:off x="2743200" y="457201"/>
            <a:ext cx="6248400" cy="2514600"/>
          </a:xfrm>
          <a:prstGeom prst="rect">
            <a:avLst/>
          </a:prstGeom>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14500" dirty="0">
                <a:latin typeface="Book Antiqua" panose="02040602050305030304" pitchFamily="18" charset="0"/>
              </a:rPr>
              <a:t>15</a:t>
            </a:r>
            <a:br>
              <a:rPr lang="en-US" sz="14500" dirty="0">
                <a:latin typeface="Book Antiqua" panose="02040602050305030304" pitchFamily="18" charset="0"/>
              </a:rPr>
            </a:br>
            <a:r>
              <a:rPr lang="en-US" sz="9800" dirty="0">
                <a:latin typeface="Book Antiqua" panose="02040602050305030304" pitchFamily="18" charset="0"/>
              </a:rPr>
              <a:t>Spreadsheet Modeling</a:t>
            </a:r>
          </a:p>
        </p:txBody>
      </p:sp>
      <p:sp>
        <p:nvSpPr>
          <p:cNvPr id="9" name="Subtitle 2"/>
          <p:cNvSpPr txBox="1">
            <a:spLocks/>
          </p:cNvSpPr>
          <p:nvPr/>
        </p:nvSpPr>
        <p:spPr>
          <a:xfrm>
            <a:off x="2743200" y="3893127"/>
            <a:ext cx="63246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sz="2800" dirty="0">
                <a:solidFill>
                  <a:srgbClr val="1F4984"/>
                </a:solidFill>
                <a:latin typeface="Helvetica" pitchFamily="34" charset="0"/>
              </a:rPr>
              <a:t>Business Analytics, 2e</a:t>
            </a:r>
          </a:p>
          <a:p>
            <a:pPr marL="0" indent="0" algn="ctr">
              <a:spcBef>
                <a:spcPts val="0"/>
              </a:spcBef>
              <a:buNone/>
            </a:pPr>
            <a:endParaRPr lang="en-US" sz="2800" dirty="0">
              <a:latin typeface="Helvetica" pitchFamily="34" charset="0"/>
            </a:endParaRPr>
          </a:p>
          <a:p>
            <a:pPr marL="0" indent="0" algn="ctr">
              <a:spcBef>
                <a:spcPts val="0"/>
              </a:spcBef>
              <a:buNone/>
            </a:pPr>
            <a:r>
              <a:rPr lang="en-US" sz="1600" dirty="0">
                <a:latin typeface="Helvetica" pitchFamily="34" charset="0"/>
              </a:rPr>
              <a:t>By Sanjiv Jaggia, Alison Kelly, Kevin Lertwachara, and Leida Chen</a:t>
            </a:r>
          </a:p>
        </p:txBody>
      </p:sp>
      <p:sp>
        <p:nvSpPr>
          <p:cNvPr id="10" name="Rectangle 9"/>
          <p:cNvSpPr/>
          <p:nvPr/>
        </p:nvSpPr>
        <p:spPr>
          <a:xfrm>
            <a:off x="0" y="0"/>
            <a:ext cx="25908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solidFill>
                <a:srgbClr val="E9F7FE"/>
              </a:solidFill>
            </a:endParaRPr>
          </a:p>
        </p:txBody>
      </p:sp>
      <p:cxnSp>
        <p:nvCxnSpPr>
          <p:cNvPr id="12" name="Straight Connector 11"/>
          <p:cNvCxnSpPr/>
          <p:nvPr/>
        </p:nvCxnSpPr>
        <p:spPr>
          <a:xfrm>
            <a:off x="4114800" y="3429000"/>
            <a:ext cx="3657600" cy="0"/>
          </a:xfrm>
          <a:prstGeom prst="line">
            <a:avLst/>
          </a:prstGeom>
          <a:ln>
            <a:solidFill>
              <a:srgbClr val="009C9E"/>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2342B41-1933-6B4F-B198-9119CC8895F1}"/>
              </a:ext>
            </a:extLst>
          </p:cNvPr>
          <p:cNvPicPr>
            <a:picLocks noChangeAspect="1"/>
          </p:cNvPicPr>
          <p:nvPr/>
        </p:nvPicPr>
        <p:blipFill>
          <a:blip r:embed="rId3"/>
          <a:stretch>
            <a:fillRect/>
          </a:stretch>
        </p:blipFill>
        <p:spPr>
          <a:xfrm>
            <a:off x="0" y="990600"/>
            <a:ext cx="2590800" cy="457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7121"/>
            <a:ext cx="9144000" cy="914400"/>
          </a:xfrm>
        </p:spPr>
        <p:txBody>
          <a:bodyPr>
            <a:noAutofit/>
          </a:bodyPr>
          <a:lstStyle/>
          <a:p>
            <a:r>
              <a:rPr lang="en-US" sz="3600" dirty="0"/>
              <a:t>15.1</a:t>
            </a:r>
            <a:r>
              <a:rPr lang="en-US" sz="3600" dirty="0">
                <a:solidFill>
                  <a:srgbClr val="1F4984"/>
                </a:solidFill>
              </a:rPr>
              <a:t>: Spreadsheet Modeling </a:t>
            </a:r>
            <a:r>
              <a:rPr lang="en-US" sz="3600" dirty="0"/>
              <a:t>(6/9)</a:t>
            </a:r>
            <a:endParaRPr lang="en-US" sz="3600" dirty="0">
              <a:solidFill>
                <a:srgbClr val="1F4984"/>
              </a:solidFill>
            </a:endParaRPr>
          </a:p>
        </p:txBody>
      </p:sp>
      <p:sp>
        <p:nvSpPr>
          <p:cNvPr id="3" name="Content Placeholder 2"/>
          <p:cNvSpPr>
            <a:spLocks noGrp="1"/>
          </p:cNvSpPr>
          <p:nvPr>
            <p:ph idx="1"/>
          </p:nvPr>
        </p:nvSpPr>
        <p:spPr>
          <a:xfrm>
            <a:off x="381000" y="1066800"/>
            <a:ext cx="8572500" cy="5181600"/>
          </a:xfrm>
        </p:spPr>
        <p:txBody>
          <a:bodyPr>
            <a:noAutofit/>
          </a:bodyPr>
          <a:lstStyle/>
          <a:p>
            <a:r>
              <a:rPr lang="en-US" sz="2200" dirty="0"/>
              <a:t>Example: Sarah Washington, a manager at Iniesta Consulting Group, oversees a team of business consultants. </a:t>
            </a:r>
          </a:p>
          <a:p>
            <a:r>
              <a:rPr lang="en-US" sz="2200" dirty="0"/>
              <a:t>Sarah wants to examine the after tax earnings of her team members to ensure that their salary remains competitive, compared to the salaries offered by competing firms. </a:t>
            </a:r>
          </a:p>
          <a:p>
            <a:r>
              <a:rPr lang="en-US" sz="2200" dirty="0"/>
              <a:t>Iniesta offers each employee medical benefits, but each employee is required to pay a co-premium (a portion of the medical insurance cost). </a:t>
            </a:r>
          </a:p>
          <a:p>
            <a:r>
              <a:rPr lang="en-US" sz="2200" dirty="0"/>
              <a:t>The annual co-premium amount differs between a management employee ($1,800) and a nonmanagement employee ($1,250). </a:t>
            </a:r>
          </a:p>
          <a:p>
            <a:r>
              <a:rPr lang="en-US" sz="2200" dirty="0"/>
              <a:t>Even though Iniesta’s medical benefits are much better than those offered by other employers, the co-premium reduces an employee’s net earnings. </a:t>
            </a:r>
          </a:p>
        </p:txBody>
      </p:sp>
    </p:spTree>
    <p:extLst>
      <p:ext uri="{BB962C8B-B14F-4D97-AF65-F5344CB8AC3E}">
        <p14:creationId xmlns:p14="http://schemas.microsoft.com/office/powerpoint/2010/main" val="78738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7121"/>
            <a:ext cx="9144000" cy="914400"/>
          </a:xfrm>
        </p:spPr>
        <p:txBody>
          <a:bodyPr>
            <a:noAutofit/>
          </a:bodyPr>
          <a:lstStyle/>
          <a:p>
            <a:r>
              <a:rPr lang="en-US" sz="3600" dirty="0"/>
              <a:t>15.1</a:t>
            </a:r>
            <a:r>
              <a:rPr lang="en-US" sz="3600" dirty="0">
                <a:solidFill>
                  <a:srgbClr val="1F4984"/>
                </a:solidFill>
              </a:rPr>
              <a:t>: Spreadsheet Modeling </a:t>
            </a:r>
            <a:r>
              <a:rPr lang="en-US" sz="3600" dirty="0"/>
              <a:t>(7/9)</a:t>
            </a:r>
            <a:endParaRPr lang="en-US" sz="3600" dirty="0">
              <a:solidFill>
                <a:srgbClr val="1F4984"/>
              </a:solidFill>
            </a:endParaRPr>
          </a:p>
        </p:txBody>
      </p:sp>
      <p:sp>
        <p:nvSpPr>
          <p:cNvPr id="3" name="Content Placeholder 2"/>
          <p:cNvSpPr>
            <a:spLocks noGrp="1"/>
          </p:cNvSpPr>
          <p:nvPr>
            <p:ph idx="1"/>
          </p:nvPr>
        </p:nvSpPr>
        <p:spPr>
          <a:xfrm>
            <a:off x="381000" y="990600"/>
            <a:ext cx="8572500" cy="4876800"/>
          </a:xfrm>
        </p:spPr>
        <p:txBody>
          <a:bodyPr>
            <a:noAutofit/>
          </a:bodyPr>
          <a:lstStyle/>
          <a:p>
            <a:r>
              <a:rPr lang="en-US" sz="2000" dirty="0"/>
              <a:t>Example continued</a:t>
            </a:r>
          </a:p>
          <a:p>
            <a:r>
              <a:rPr lang="en-US" sz="2000" dirty="0"/>
              <a:t>Sarah collects the salary information of her team members and income tax rates in an Excel spreadsheet. </a:t>
            </a:r>
          </a:p>
          <a:p>
            <a:r>
              <a:rPr lang="en-US" sz="2000" dirty="0"/>
              <a:t>She includes her own information in the table in order to verify the accuracy of her results. </a:t>
            </a:r>
          </a:p>
          <a:p>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endParaRPr lang="en-US" sz="2000" dirty="0"/>
          </a:p>
          <a:p>
            <a:endParaRPr lang="en-US" sz="2000" dirty="0"/>
          </a:p>
          <a:p>
            <a:r>
              <a:rPr lang="en-US" sz="2000" dirty="0"/>
              <a:t>Develop a spreadsheet model to help Sarah analyze the salary, income tax, co-premium, and net earnings of each employee. </a:t>
            </a:r>
          </a:p>
          <a:p>
            <a:endParaRPr lang="en-US" sz="2000" dirty="0"/>
          </a:p>
          <a:p>
            <a:pPr marL="0" indent="0">
              <a:buNone/>
            </a:pPr>
            <a:endParaRPr lang="en-US" sz="2000" dirty="0"/>
          </a:p>
        </p:txBody>
      </p:sp>
      <p:pic>
        <p:nvPicPr>
          <p:cNvPr id="2" name="Picture 1">
            <a:extLst>
              <a:ext uri="{FF2B5EF4-FFF2-40B4-BE49-F238E27FC236}">
                <a16:creationId xmlns:a16="http://schemas.microsoft.com/office/drawing/2014/main" id="{7AD1DFC3-6E19-364F-8ACE-9B36E47F6390}"/>
              </a:ext>
            </a:extLst>
          </p:cNvPr>
          <p:cNvPicPr>
            <a:picLocks noChangeAspect="1"/>
          </p:cNvPicPr>
          <p:nvPr/>
        </p:nvPicPr>
        <p:blipFill>
          <a:blip r:embed="rId3"/>
          <a:stretch>
            <a:fillRect/>
          </a:stretch>
        </p:blipFill>
        <p:spPr>
          <a:xfrm>
            <a:off x="2819400" y="2667000"/>
            <a:ext cx="3166534" cy="2590800"/>
          </a:xfrm>
          <a:prstGeom prst="rect">
            <a:avLst/>
          </a:prstGeom>
        </p:spPr>
      </p:pic>
    </p:spTree>
    <p:extLst>
      <p:ext uri="{BB962C8B-B14F-4D97-AF65-F5344CB8AC3E}">
        <p14:creationId xmlns:p14="http://schemas.microsoft.com/office/powerpoint/2010/main" val="1825500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7121"/>
            <a:ext cx="9144000" cy="914400"/>
          </a:xfrm>
        </p:spPr>
        <p:txBody>
          <a:bodyPr>
            <a:noAutofit/>
          </a:bodyPr>
          <a:lstStyle/>
          <a:p>
            <a:r>
              <a:rPr lang="en-US" sz="3600" dirty="0"/>
              <a:t>15.1</a:t>
            </a:r>
            <a:r>
              <a:rPr lang="en-US" sz="3600" dirty="0">
                <a:solidFill>
                  <a:srgbClr val="1F4984"/>
                </a:solidFill>
              </a:rPr>
              <a:t>: Spreadsheet Modeling </a:t>
            </a:r>
            <a:r>
              <a:rPr lang="en-US" sz="3600" dirty="0"/>
              <a:t>(8/9)</a:t>
            </a:r>
            <a:endParaRPr lang="en-US" sz="3600" dirty="0">
              <a:solidFill>
                <a:srgbClr val="1F4984"/>
              </a:solidFill>
            </a:endParaRPr>
          </a:p>
        </p:txBody>
      </p:sp>
      <p:sp>
        <p:nvSpPr>
          <p:cNvPr id="3" name="Content Placeholder 2"/>
          <p:cNvSpPr>
            <a:spLocks noGrp="1"/>
          </p:cNvSpPr>
          <p:nvPr>
            <p:ph idx="1"/>
          </p:nvPr>
        </p:nvSpPr>
        <p:spPr>
          <a:xfrm>
            <a:off x="381000" y="1066800"/>
            <a:ext cx="8572500" cy="4953000"/>
          </a:xfrm>
        </p:spPr>
        <p:txBody>
          <a:bodyPr>
            <a:noAutofit/>
          </a:bodyPr>
          <a:lstStyle/>
          <a:p>
            <a:r>
              <a:rPr lang="en-US" sz="2400" dirty="0"/>
              <a:t>Example continued</a:t>
            </a:r>
          </a:p>
          <a:p>
            <a:r>
              <a:rPr lang="en-US" sz="2400" dirty="0"/>
              <a:t>Sarah’s spreadsheet organizes the five employees into a table with each column containing similar information. </a:t>
            </a:r>
          </a:p>
          <a:p>
            <a:r>
              <a:rPr lang="en-US" sz="2400" dirty="0"/>
              <a:t>Each row is a simplified model representing an employee. </a:t>
            </a:r>
          </a:p>
          <a:p>
            <a:r>
              <a:rPr lang="en-US" sz="2400" dirty="0"/>
              <a:t>All columns are clearly labeled with column headings and appropriately formatted.</a:t>
            </a:r>
          </a:p>
          <a:p>
            <a:r>
              <a:rPr lang="en-US" sz="2400" dirty="0"/>
              <a:t>The input variables are stored in separate cells below the data. </a:t>
            </a:r>
          </a:p>
          <a:p>
            <a:r>
              <a:rPr lang="en-US" sz="2400" dirty="0"/>
              <a:t>This way, if Sarah wants to experiment with different scenarios, she can simply change the value in these individual cells. </a:t>
            </a:r>
            <a:endParaRPr lang="en-US" sz="2000" dirty="0"/>
          </a:p>
        </p:txBody>
      </p:sp>
    </p:spTree>
    <p:extLst>
      <p:ext uri="{BB962C8B-B14F-4D97-AF65-F5344CB8AC3E}">
        <p14:creationId xmlns:p14="http://schemas.microsoft.com/office/powerpoint/2010/main" val="3779336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7121"/>
            <a:ext cx="9144000" cy="914400"/>
          </a:xfrm>
        </p:spPr>
        <p:txBody>
          <a:bodyPr>
            <a:noAutofit/>
          </a:bodyPr>
          <a:lstStyle/>
          <a:p>
            <a:pPr eaLnBrk="1" hangingPunct="1"/>
            <a:r>
              <a:rPr lang="en-US" sz="3600" dirty="0"/>
              <a:t>15.1</a:t>
            </a:r>
            <a:r>
              <a:rPr lang="en-US" sz="3600" dirty="0">
                <a:solidFill>
                  <a:srgbClr val="1F4984"/>
                </a:solidFill>
              </a:rPr>
              <a:t>: Spreadsheet Modeling (9/9)</a:t>
            </a:r>
          </a:p>
        </p:txBody>
      </p:sp>
      <p:sp>
        <p:nvSpPr>
          <p:cNvPr id="3" name="Content Placeholder 2"/>
          <p:cNvSpPr>
            <a:spLocks noGrp="1"/>
          </p:cNvSpPr>
          <p:nvPr>
            <p:ph idx="1"/>
          </p:nvPr>
        </p:nvSpPr>
        <p:spPr>
          <a:xfrm>
            <a:off x="381000" y="1066800"/>
            <a:ext cx="8572500" cy="4953000"/>
          </a:xfrm>
        </p:spPr>
        <p:txBody>
          <a:bodyPr>
            <a:noAutofit/>
          </a:bodyPr>
          <a:lstStyle/>
          <a:p>
            <a:r>
              <a:rPr lang="en-US" sz="2400" dirty="0"/>
              <a:t>Example continued</a:t>
            </a:r>
          </a:p>
        </p:txBody>
      </p:sp>
      <p:pic>
        <p:nvPicPr>
          <p:cNvPr id="2" name="Picture 1">
            <a:extLst>
              <a:ext uri="{FF2B5EF4-FFF2-40B4-BE49-F238E27FC236}">
                <a16:creationId xmlns:a16="http://schemas.microsoft.com/office/drawing/2014/main" id="{1399A44C-8A24-C540-9CFC-7A7B09946F24}"/>
              </a:ext>
            </a:extLst>
          </p:cNvPr>
          <p:cNvPicPr>
            <a:picLocks noChangeAspect="1"/>
          </p:cNvPicPr>
          <p:nvPr/>
        </p:nvPicPr>
        <p:blipFill>
          <a:blip r:embed="rId3"/>
          <a:stretch>
            <a:fillRect/>
          </a:stretch>
        </p:blipFill>
        <p:spPr>
          <a:xfrm>
            <a:off x="381000" y="1663700"/>
            <a:ext cx="8089900" cy="3530600"/>
          </a:xfrm>
          <a:prstGeom prst="rect">
            <a:avLst/>
          </a:prstGeom>
        </p:spPr>
      </p:pic>
    </p:spTree>
    <p:extLst>
      <p:ext uri="{BB962C8B-B14F-4D97-AF65-F5344CB8AC3E}">
        <p14:creationId xmlns:p14="http://schemas.microsoft.com/office/powerpoint/2010/main" val="2767575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r>
              <a:rPr lang="en-US" sz="3600" dirty="0"/>
              <a:t>15.2</a:t>
            </a:r>
            <a:r>
              <a:rPr lang="en-US" sz="3600" dirty="0">
                <a:solidFill>
                  <a:srgbClr val="1F4984"/>
                </a:solidFill>
              </a:rPr>
              <a:t>: Spreadsheet Engineering and an </a:t>
            </a:r>
            <a:r>
              <a:rPr lang="en-US" sz="3600" dirty="0"/>
              <a:t>Influence Diagram</a:t>
            </a:r>
            <a:r>
              <a:rPr lang="en-US" sz="3600" dirty="0">
                <a:solidFill>
                  <a:srgbClr val="1F4984"/>
                </a:solidFill>
              </a:rPr>
              <a:t> </a:t>
            </a:r>
            <a:r>
              <a:rPr lang="en-US" sz="3600" dirty="0"/>
              <a:t>(1/13)</a:t>
            </a:r>
            <a:endParaRPr lang="en-US" sz="3600" dirty="0">
              <a:solidFill>
                <a:srgbClr val="1F4984"/>
              </a:solidFill>
            </a:endParaRPr>
          </a:p>
        </p:txBody>
      </p:sp>
      <p:sp>
        <p:nvSpPr>
          <p:cNvPr id="3" name="Content Placeholder 2"/>
          <p:cNvSpPr>
            <a:spLocks noGrp="1"/>
          </p:cNvSpPr>
          <p:nvPr>
            <p:ph idx="1"/>
          </p:nvPr>
        </p:nvSpPr>
        <p:spPr>
          <a:xfrm>
            <a:off x="381000" y="1447800"/>
            <a:ext cx="8572500" cy="4648200"/>
          </a:xfrm>
        </p:spPr>
        <p:txBody>
          <a:bodyPr>
            <a:noAutofit/>
          </a:bodyPr>
          <a:lstStyle/>
          <a:p>
            <a:r>
              <a:rPr lang="en-US" sz="2400" dirty="0"/>
              <a:t>Spreadsheet engineering is the process of designing, constructing, and testing spreadsheet models. </a:t>
            </a:r>
          </a:p>
          <a:p>
            <a:r>
              <a:rPr lang="en-US" sz="2400" dirty="0"/>
              <a:t>Due to the ease of use of spreadsheet software, business professionals are often tempted to jump right into the spreadsheet modeling project by entering formulas in the spreadsheet. </a:t>
            </a:r>
          </a:p>
          <a:p>
            <a:pPr lvl="1"/>
            <a:r>
              <a:rPr lang="en-US" sz="2000" dirty="0"/>
              <a:t>This approach often leads to critical design flaws or bugs </a:t>
            </a:r>
          </a:p>
          <a:p>
            <a:pPr lvl="1"/>
            <a:r>
              <a:rPr lang="en-US" sz="2000" dirty="0"/>
              <a:t>Requires even more time and effort to fix in the future </a:t>
            </a:r>
          </a:p>
          <a:p>
            <a:pPr lvl="1"/>
            <a:r>
              <a:rPr lang="en-US" sz="2000" dirty="0"/>
              <a:t>Yields flawed decision making if not detected</a:t>
            </a:r>
          </a:p>
          <a:p>
            <a:pPr lvl="1"/>
            <a:r>
              <a:rPr lang="en-US" sz="2000"/>
              <a:t>Careful </a:t>
            </a:r>
            <a:r>
              <a:rPr lang="en-US" sz="2000" dirty="0"/>
              <a:t>planning and design can improve both the speed and quality</a:t>
            </a:r>
          </a:p>
        </p:txBody>
      </p:sp>
    </p:spTree>
    <p:extLst>
      <p:ext uri="{BB962C8B-B14F-4D97-AF65-F5344CB8AC3E}">
        <p14:creationId xmlns:p14="http://schemas.microsoft.com/office/powerpoint/2010/main" val="2519957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r>
              <a:rPr lang="en-US" sz="3600" dirty="0"/>
              <a:t>15.2</a:t>
            </a:r>
            <a:r>
              <a:rPr lang="en-US" sz="3600" dirty="0">
                <a:solidFill>
                  <a:srgbClr val="1F4984"/>
                </a:solidFill>
              </a:rPr>
              <a:t>: Spreadsheet Engineering and an </a:t>
            </a:r>
            <a:r>
              <a:rPr lang="en-US" sz="3600" dirty="0"/>
              <a:t>Influence Diagram</a:t>
            </a:r>
            <a:r>
              <a:rPr lang="en-US" sz="3600" dirty="0">
                <a:solidFill>
                  <a:srgbClr val="1F4984"/>
                </a:solidFill>
              </a:rPr>
              <a:t> </a:t>
            </a:r>
            <a:r>
              <a:rPr lang="en-US" sz="3600" dirty="0"/>
              <a:t>(2/13)</a:t>
            </a:r>
            <a:endParaRPr lang="en-US" sz="3600" dirty="0">
              <a:solidFill>
                <a:srgbClr val="1F4984"/>
              </a:solidFill>
            </a:endParaRPr>
          </a:p>
        </p:txBody>
      </p:sp>
      <p:sp>
        <p:nvSpPr>
          <p:cNvPr id="3" name="Content Placeholder 2"/>
          <p:cNvSpPr>
            <a:spLocks noGrp="1"/>
          </p:cNvSpPr>
          <p:nvPr>
            <p:ph idx="1"/>
          </p:nvPr>
        </p:nvSpPr>
        <p:spPr>
          <a:xfrm>
            <a:off x="381000" y="1447800"/>
            <a:ext cx="8572500" cy="4495800"/>
          </a:xfrm>
        </p:spPr>
        <p:txBody>
          <a:bodyPr>
            <a:noAutofit/>
          </a:bodyPr>
          <a:lstStyle/>
          <a:p>
            <a:r>
              <a:rPr lang="en-US" sz="2400" dirty="0"/>
              <a:t>A decision can be decomposed into its components. </a:t>
            </a:r>
          </a:p>
          <a:p>
            <a:r>
              <a:rPr lang="en-US" sz="2400" dirty="0"/>
              <a:t>This process allows even very complex decisions to be precisely specified and understood.</a:t>
            </a:r>
          </a:p>
          <a:p>
            <a:r>
              <a:rPr lang="en-US" sz="2400" dirty="0"/>
              <a:t>An influence diagram is a visual tool to illustrate the various components of a decision and their relationships. </a:t>
            </a:r>
          </a:p>
          <a:p>
            <a:pPr lvl="1"/>
            <a:r>
              <a:rPr lang="en-US" sz="2000" dirty="0"/>
              <a:t>A visual representation</a:t>
            </a:r>
          </a:p>
          <a:p>
            <a:pPr lvl="1"/>
            <a:r>
              <a:rPr lang="en-US" sz="2000" dirty="0"/>
              <a:t>Represents a conceptual model of the business problem </a:t>
            </a:r>
          </a:p>
          <a:p>
            <a:pPr lvl="1"/>
            <a:r>
              <a:rPr lang="en-US" sz="2000" dirty="0"/>
              <a:t>Shows the logic behind the decision model</a:t>
            </a:r>
          </a:p>
          <a:p>
            <a:pPr lvl="1"/>
            <a:r>
              <a:rPr lang="en-US" sz="2000" dirty="0"/>
              <a:t>Useful in understanding the relationships between inputs and outputs</a:t>
            </a:r>
            <a:endParaRPr lang="en-US" sz="2000" dirty="0">
              <a:effectLst/>
            </a:endParaRPr>
          </a:p>
        </p:txBody>
      </p:sp>
    </p:spTree>
    <p:extLst>
      <p:ext uri="{BB962C8B-B14F-4D97-AF65-F5344CB8AC3E}">
        <p14:creationId xmlns:p14="http://schemas.microsoft.com/office/powerpoint/2010/main" val="376312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r>
              <a:rPr lang="en-US" sz="3600" dirty="0"/>
              <a:t>15.2</a:t>
            </a:r>
            <a:r>
              <a:rPr lang="en-US" sz="3600" dirty="0">
                <a:solidFill>
                  <a:srgbClr val="1F4984"/>
                </a:solidFill>
              </a:rPr>
              <a:t>: Spreadsheet Engineering and an </a:t>
            </a:r>
            <a:r>
              <a:rPr lang="en-US" sz="3600" dirty="0"/>
              <a:t>Influence Diagram</a:t>
            </a:r>
            <a:r>
              <a:rPr lang="en-US" sz="3600" dirty="0">
                <a:solidFill>
                  <a:srgbClr val="1F4984"/>
                </a:solidFill>
              </a:rPr>
              <a:t> </a:t>
            </a:r>
            <a:r>
              <a:rPr lang="en-US" sz="3600" dirty="0"/>
              <a:t>(3/13)</a:t>
            </a:r>
            <a:endParaRPr lang="en-US" sz="3600" dirty="0">
              <a:solidFill>
                <a:srgbClr val="1F4984"/>
              </a:solidFill>
            </a:endParaRPr>
          </a:p>
        </p:txBody>
      </p:sp>
      <p:sp>
        <p:nvSpPr>
          <p:cNvPr id="3" name="Content Placeholder 2"/>
          <p:cNvSpPr>
            <a:spLocks noGrp="1"/>
          </p:cNvSpPr>
          <p:nvPr>
            <p:ph idx="1"/>
          </p:nvPr>
        </p:nvSpPr>
        <p:spPr>
          <a:xfrm>
            <a:off x="381000" y="1447800"/>
            <a:ext cx="8572500" cy="4495800"/>
          </a:xfrm>
        </p:spPr>
        <p:txBody>
          <a:bodyPr>
            <a:noAutofit/>
          </a:bodyPr>
          <a:lstStyle/>
          <a:p>
            <a:r>
              <a:rPr lang="en-US" sz="2400" dirty="0"/>
              <a:t>The two key elements of an influence diagram are nodes (shown as ovals) and arrows. </a:t>
            </a:r>
          </a:p>
          <a:p>
            <a:r>
              <a:rPr lang="en-US" sz="2400" dirty="0"/>
              <a:t>The nodes represent the decision variables.</a:t>
            </a:r>
          </a:p>
          <a:p>
            <a:r>
              <a:rPr lang="en-US" sz="2400" dirty="0"/>
              <a:t>The arrows represent the influence that variables have on other variables. </a:t>
            </a:r>
          </a:p>
          <a:p>
            <a:r>
              <a:rPr lang="en-US" sz="2400" dirty="0"/>
              <a:t>An influence diagram starts with the final target output variable at the top. </a:t>
            </a:r>
          </a:p>
          <a:p>
            <a:r>
              <a:rPr lang="en-US" sz="2400" dirty="0"/>
              <a:t>Then continuously decomposes the decision to show how the intermediate output variables are influenced by input variables at each level. </a:t>
            </a:r>
            <a:endParaRPr lang="en-US" sz="2400" dirty="0">
              <a:effectLst/>
            </a:endParaRPr>
          </a:p>
        </p:txBody>
      </p:sp>
    </p:spTree>
    <p:extLst>
      <p:ext uri="{BB962C8B-B14F-4D97-AF65-F5344CB8AC3E}">
        <p14:creationId xmlns:p14="http://schemas.microsoft.com/office/powerpoint/2010/main" val="1027748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r>
              <a:rPr lang="en-US" sz="3600" dirty="0"/>
              <a:t>15.2</a:t>
            </a:r>
            <a:r>
              <a:rPr lang="en-US" sz="3600" dirty="0">
                <a:solidFill>
                  <a:srgbClr val="1F4984"/>
                </a:solidFill>
              </a:rPr>
              <a:t>: Spreadsheet Engineering and an </a:t>
            </a:r>
            <a:r>
              <a:rPr lang="en-US" sz="3600" dirty="0"/>
              <a:t>Influence Diagram</a:t>
            </a:r>
            <a:r>
              <a:rPr lang="en-US" sz="3600" dirty="0">
                <a:solidFill>
                  <a:srgbClr val="1F4984"/>
                </a:solidFill>
              </a:rPr>
              <a:t> </a:t>
            </a:r>
            <a:r>
              <a:rPr lang="en-US" sz="3600" dirty="0"/>
              <a:t>(4/13)</a:t>
            </a:r>
            <a:endParaRPr lang="en-US" sz="3600" dirty="0">
              <a:solidFill>
                <a:srgbClr val="1F4984"/>
              </a:solidFill>
            </a:endParaRPr>
          </a:p>
        </p:txBody>
      </p:sp>
      <p:sp>
        <p:nvSpPr>
          <p:cNvPr id="3" name="Content Placeholder 2"/>
          <p:cNvSpPr>
            <a:spLocks noGrp="1"/>
          </p:cNvSpPr>
          <p:nvPr>
            <p:ph idx="1"/>
          </p:nvPr>
        </p:nvSpPr>
        <p:spPr>
          <a:xfrm>
            <a:off x="381000" y="1447800"/>
            <a:ext cx="8572500" cy="4495800"/>
          </a:xfrm>
        </p:spPr>
        <p:txBody>
          <a:bodyPr>
            <a:noAutofit/>
          </a:bodyPr>
          <a:lstStyle/>
          <a:p>
            <a:r>
              <a:rPr lang="en-US" sz="2400" dirty="0"/>
              <a:t>Use the following steps to create an influence diagram.</a:t>
            </a:r>
          </a:p>
          <a:p>
            <a:pPr marL="457200" indent="-457200">
              <a:buFont typeface="+mj-lt"/>
              <a:buAutoNum type="arabicPeriod"/>
            </a:pPr>
            <a:r>
              <a:rPr lang="en-US" sz="2400" dirty="0"/>
              <a:t>Start with the target output.</a:t>
            </a:r>
          </a:p>
          <a:p>
            <a:pPr lvl="1"/>
            <a:r>
              <a:rPr lang="en-US" sz="1800" dirty="0"/>
              <a:t>Identify the variables that directly influence the value of the target output</a:t>
            </a:r>
          </a:p>
          <a:p>
            <a:pPr lvl="1"/>
            <a:r>
              <a:rPr lang="en-US" sz="1800" dirty="0"/>
              <a:t>Ideally, each variable is independent of other variables</a:t>
            </a:r>
          </a:p>
          <a:p>
            <a:pPr marL="457200" indent="-457200">
              <a:buFont typeface="+mj-lt"/>
              <a:buAutoNum type="arabicPeriod"/>
            </a:pPr>
            <a:r>
              <a:rPr lang="en-US" sz="2400" dirty="0"/>
              <a:t>Decompose each variable by identifying additional variables that you need to compute it. </a:t>
            </a:r>
          </a:p>
          <a:p>
            <a:pPr lvl="1"/>
            <a:r>
              <a:rPr lang="en-US" sz="1800" dirty="0"/>
              <a:t>Continue this process until all influencing variables can no longer be decomposed</a:t>
            </a:r>
          </a:p>
          <a:p>
            <a:pPr lvl="1"/>
            <a:r>
              <a:rPr lang="en-US" sz="1800" dirty="0"/>
              <a:t>Each variable should only appear in the influence diagram once</a:t>
            </a:r>
          </a:p>
          <a:p>
            <a:pPr marL="457200" indent="-457200">
              <a:buFont typeface="+mj-lt"/>
              <a:buAutoNum type="arabicPeriod"/>
            </a:pPr>
            <a:r>
              <a:rPr lang="en-US" sz="2400" dirty="0"/>
              <a:t>Document the intermediate calculations needed as you decompose the target output and intermediate variables. </a:t>
            </a:r>
          </a:p>
          <a:p>
            <a:pPr marL="457200" indent="-457200">
              <a:buFont typeface="+mj-lt"/>
              <a:buAutoNum type="arabicPeriod"/>
            </a:pPr>
            <a:r>
              <a:rPr lang="en-US" sz="2400" dirty="0"/>
              <a:t>Make incremental improvements to the influence diagram. </a:t>
            </a:r>
          </a:p>
          <a:p>
            <a:endParaRPr lang="en-US" sz="1600" dirty="0"/>
          </a:p>
          <a:p>
            <a:endParaRPr lang="en-US" sz="1600" dirty="0">
              <a:effectLst/>
            </a:endParaRPr>
          </a:p>
        </p:txBody>
      </p:sp>
    </p:spTree>
    <p:extLst>
      <p:ext uri="{BB962C8B-B14F-4D97-AF65-F5344CB8AC3E}">
        <p14:creationId xmlns:p14="http://schemas.microsoft.com/office/powerpoint/2010/main" val="1109920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r>
              <a:rPr lang="en-US" sz="3600" dirty="0"/>
              <a:t>15.2</a:t>
            </a:r>
            <a:r>
              <a:rPr lang="en-US" sz="3600" dirty="0">
                <a:solidFill>
                  <a:srgbClr val="1F4984"/>
                </a:solidFill>
              </a:rPr>
              <a:t>: Spreadsheet Engineering and an </a:t>
            </a:r>
            <a:r>
              <a:rPr lang="en-US" sz="3600" dirty="0"/>
              <a:t>Influence Diagram</a:t>
            </a:r>
            <a:r>
              <a:rPr lang="en-US" sz="3600" dirty="0">
                <a:solidFill>
                  <a:srgbClr val="1F4984"/>
                </a:solidFill>
              </a:rPr>
              <a:t> </a:t>
            </a:r>
            <a:r>
              <a:rPr lang="en-US" sz="3600" dirty="0"/>
              <a:t>(5/13)</a:t>
            </a:r>
            <a:endParaRPr lang="en-US" sz="3600" dirty="0">
              <a:solidFill>
                <a:srgbClr val="1F4984"/>
              </a:solidFill>
            </a:endParaRPr>
          </a:p>
        </p:txBody>
      </p:sp>
      <p:sp>
        <p:nvSpPr>
          <p:cNvPr id="3" name="Content Placeholder 2"/>
          <p:cNvSpPr>
            <a:spLocks noGrp="1"/>
          </p:cNvSpPr>
          <p:nvPr>
            <p:ph idx="1"/>
          </p:nvPr>
        </p:nvSpPr>
        <p:spPr>
          <a:xfrm>
            <a:off x="381000" y="1447800"/>
            <a:ext cx="8572500" cy="4495800"/>
          </a:xfrm>
        </p:spPr>
        <p:txBody>
          <a:bodyPr>
            <a:noAutofit/>
          </a:bodyPr>
          <a:lstStyle/>
          <a:p>
            <a:r>
              <a:rPr lang="en-US" sz="2400" dirty="0"/>
              <a:t>A well-constructed influence diagram simplifies the spreadsheet model building process and helps avoid errors as the model gets complicated.</a:t>
            </a:r>
          </a:p>
          <a:p>
            <a:r>
              <a:rPr lang="en-US" sz="2400" dirty="0"/>
              <a:t>The diagram documents the logic and assumptions behind the spreadsheet model, making it easy for other users to understand the decision process. </a:t>
            </a:r>
          </a:p>
          <a:p>
            <a:r>
              <a:rPr lang="en-US" sz="2400" dirty="0"/>
              <a:t>The influence diagram is an important tool for spreadsheet model building, auditing, and training. </a:t>
            </a:r>
          </a:p>
          <a:p>
            <a:r>
              <a:rPr lang="en-US" sz="2400" dirty="0"/>
              <a:t>Once a spreadsheet model is constructed based on the influence diagram, incremental improvements can be made to improve the model’s accuracy and tenability. </a:t>
            </a:r>
            <a:endParaRPr lang="en-US" sz="2400" dirty="0">
              <a:effectLst/>
            </a:endParaRPr>
          </a:p>
        </p:txBody>
      </p:sp>
    </p:spTree>
    <p:extLst>
      <p:ext uri="{BB962C8B-B14F-4D97-AF65-F5344CB8AC3E}">
        <p14:creationId xmlns:p14="http://schemas.microsoft.com/office/powerpoint/2010/main" val="3258035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r>
              <a:rPr lang="en-US" sz="3600" dirty="0"/>
              <a:t>15.2</a:t>
            </a:r>
            <a:r>
              <a:rPr lang="en-US" sz="3600" dirty="0">
                <a:solidFill>
                  <a:srgbClr val="1F4984"/>
                </a:solidFill>
              </a:rPr>
              <a:t>: Spreadsheet Engineering and an </a:t>
            </a:r>
            <a:r>
              <a:rPr lang="en-US" sz="3600" dirty="0"/>
              <a:t>Influence Diagram</a:t>
            </a:r>
            <a:r>
              <a:rPr lang="en-US" sz="3600" dirty="0">
                <a:solidFill>
                  <a:srgbClr val="1F4984"/>
                </a:solidFill>
              </a:rPr>
              <a:t> </a:t>
            </a:r>
            <a:r>
              <a:rPr lang="en-US" sz="3600" dirty="0"/>
              <a:t>(6/13)</a:t>
            </a:r>
            <a:endParaRPr lang="en-US" sz="3600" dirty="0">
              <a:solidFill>
                <a:srgbClr val="1F4984"/>
              </a:solidFill>
            </a:endParaRPr>
          </a:p>
        </p:txBody>
      </p:sp>
      <p:sp>
        <p:nvSpPr>
          <p:cNvPr id="3" name="Content Placeholder 2"/>
          <p:cNvSpPr>
            <a:spLocks noGrp="1"/>
          </p:cNvSpPr>
          <p:nvPr>
            <p:ph idx="1"/>
          </p:nvPr>
        </p:nvSpPr>
        <p:spPr>
          <a:xfrm>
            <a:off x="381000" y="1447800"/>
            <a:ext cx="8572500" cy="4495800"/>
          </a:xfrm>
        </p:spPr>
        <p:txBody>
          <a:bodyPr>
            <a:noAutofit/>
          </a:bodyPr>
          <a:lstStyle/>
          <a:p>
            <a:r>
              <a:rPr lang="en-US" sz="2400" dirty="0"/>
              <a:t>Example: Recall the introductory case.</a:t>
            </a:r>
          </a:p>
          <a:p>
            <a:r>
              <a:rPr lang="en-US" sz="2400" dirty="0"/>
              <a:t>Claire Wong is interested in constructing a spreadsheet model that would help her predict retirement savings over a 30-year career with disciplined contributions to her retirement account. </a:t>
            </a:r>
          </a:p>
          <a:p>
            <a:r>
              <a:rPr lang="en-US" sz="2400" dirty="0"/>
              <a:t>Create an influence diagram to illustrate the relationships between the input variables and the target outputs. </a:t>
            </a:r>
          </a:p>
          <a:p>
            <a:endParaRPr lang="en-US" sz="2400" dirty="0">
              <a:effectLst/>
            </a:endParaRPr>
          </a:p>
        </p:txBody>
      </p:sp>
    </p:spTree>
    <p:extLst>
      <p:ext uri="{BB962C8B-B14F-4D97-AF65-F5344CB8AC3E}">
        <p14:creationId xmlns:p14="http://schemas.microsoft.com/office/powerpoint/2010/main" val="1960352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a:xfrm>
            <a:off x="0" y="228600"/>
            <a:ext cx="8915400" cy="1139825"/>
          </a:xfrm>
        </p:spPr>
        <p:txBody>
          <a:bodyPr>
            <a:normAutofit fontScale="90000"/>
          </a:bodyPr>
          <a:lstStyle/>
          <a:p>
            <a:pPr eaLnBrk="1" hangingPunct="1"/>
            <a:r>
              <a:rPr lang="en-US" dirty="0">
                <a:solidFill>
                  <a:srgbClr val="1F4984"/>
                </a:solidFill>
              </a:rPr>
              <a:t>Chapter 15 Learning Objectives (LOs)</a:t>
            </a:r>
          </a:p>
        </p:txBody>
      </p:sp>
      <p:sp>
        <p:nvSpPr>
          <p:cNvPr id="12" name="Content Placeholder 2"/>
          <p:cNvSpPr>
            <a:spLocks noGrp="1"/>
          </p:cNvSpPr>
          <p:nvPr>
            <p:ph idx="1"/>
          </p:nvPr>
        </p:nvSpPr>
        <p:spPr>
          <a:xfrm>
            <a:off x="457200" y="1524000"/>
            <a:ext cx="8229600" cy="3886200"/>
          </a:xfrm>
        </p:spPr>
        <p:txBody>
          <a:bodyPr>
            <a:normAutofit/>
          </a:bodyPr>
          <a:lstStyle/>
          <a:p>
            <a:pPr marL="0" indent="0" eaLnBrk="1" hangingPunct="1">
              <a:buSzPct val="150000"/>
              <a:buFont typeface="Wingdings" pitchFamily="2" charset="2"/>
              <a:buNone/>
            </a:pPr>
            <a:r>
              <a:rPr lang="en-US" sz="2800" b="1" dirty="0">
                <a:solidFill>
                  <a:srgbClr val="009C9E"/>
                </a:solidFill>
              </a:rPr>
              <a:t>LO 15.1 </a:t>
            </a:r>
            <a:r>
              <a:rPr lang="en-US" sz="2800" dirty="0"/>
              <a:t>Understand the key concepts related to 	     spreadsheet modeling.</a:t>
            </a:r>
            <a:endParaRPr lang="en-US" sz="2800" dirty="0">
              <a:solidFill>
                <a:srgbClr val="009C9E"/>
              </a:solidFill>
            </a:endParaRPr>
          </a:p>
          <a:p>
            <a:pPr marL="0" indent="0">
              <a:buSzPct val="150000"/>
              <a:buNone/>
            </a:pPr>
            <a:r>
              <a:rPr lang="en-US" sz="2800" b="1" dirty="0">
                <a:solidFill>
                  <a:srgbClr val="009C9E"/>
                </a:solidFill>
              </a:rPr>
              <a:t>LO 15.2 </a:t>
            </a:r>
            <a:r>
              <a:rPr lang="en-US" sz="2800" dirty="0"/>
              <a:t>Construct the influence diagram for 	   	     spreadsheet modeling.</a:t>
            </a:r>
          </a:p>
          <a:p>
            <a:pPr marL="0" indent="0" eaLnBrk="1" hangingPunct="1">
              <a:buSzPct val="150000"/>
              <a:buFont typeface="Wingdings" pitchFamily="2" charset="2"/>
              <a:buNone/>
            </a:pPr>
            <a:r>
              <a:rPr lang="en-US" sz="2800" b="1" dirty="0">
                <a:solidFill>
                  <a:srgbClr val="009C9E"/>
                </a:solidFill>
              </a:rPr>
              <a:t>LO 15.3 </a:t>
            </a:r>
            <a:r>
              <a:rPr lang="en-US" sz="2800" dirty="0"/>
              <a:t>Perform what-if analysis on spreadsheet 	     models.</a:t>
            </a:r>
          </a:p>
          <a:p>
            <a:pPr marL="0" indent="0">
              <a:buSzPct val="150000"/>
              <a:buNone/>
            </a:pPr>
            <a:r>
              <a:rPr lang="en-US" sz="2800" b="1" dirty="0">
                <a:solidFill>
                  <a:srgbClr val="009C9E"/>
                </a:solidFill>
              </a:rPr>
              <a:t>LO 15.4 </a:t>
            </a:r>
            <a:r>
              <a:rPr lang="en-US" sz="2800" dirty="0"/>
              <a:t>Avoid and detect spreadsheet model 		     errors.</a:t>
            </a:r>
          </a:p>
          <a:p>
            <a:pPr marL="0" indent="0" eaLnBrk="1" hangingPunct="1">
              <a:buSzPct val="150000"/>
              <a:buFont typeface="Wingdings" pitchFamily="2" charset="2"/>
              <a:buNone/>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down)">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down)">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r>
              <a:rPr lang="en-US" sz="3600" dirty="0"/>
              <a:t>15.2</a:t>
            </a:r>
            <a:r>
              <a:rPr lang="en-US" sz="3600" dirty="0">
                <a:solidFill>
                  <a:srgbClr val="1F4984"/>
                </a:solidFill>
              </a:rPr>
              <a:t>: Spreadsheet Engineering and an </a:t>
            </a:r>
            <a:r>
              <a:rPr lang="en-US" sz="3600" dirty="0"/>
              <a:t>Influence Diagram</a:t>
            </a:r>
            <a:r>
              <a:rPr lang="en-US" sz="3600" dirty="0">
                <a:solidFill>
                  <a:srgbClr val="1F4984"/>
                </a:solidFill>
              </a:rPr>
              <a:t> </a:t>
            </a:r>
            <a:r>
              <a:rPr lang="en-US" sz="3600" dirty="0"/>
              <a:t>(7/13)</a:t>
            </a:r>
            <a:endParaRPr lang="en-US" sz="3600" dirty="0">
              <a:solidFill>
                <a:srgbClr val="1F4984"/>
              </a:solidFill>
            </a:endParaRPr>
          </a:p>
        </p:txBody>
      </p:sp>
      <p:sp>
        <p:nvSpPr>
          <p:cNvPr id="3" name="Content Placeholder 2"/>
          <p:cNvSpPr>
            <a:spLocks noGrp="1"/>
          </p:cNvSpPr>
          <p:nvPr>
            <p:ph idx="1"/>
          </p:nvPr>
        </p:nvSpPr>
        <p:spPr>
          <a:xfrm>
            <a:off x="381000" y="1447800"/>
            <a:ext cx="8572500" cy="4495800"/>
          </a:xfrm>
        </p:spPr>
        <p:txBody>
          <a:bodyPr>
            <a:noAutofit/>
          </a:bodyPr>
          <a:lstStyle/>
          <a:p>
            <a:r>
              <a:rPr lang="en-US" sz="2000" dirty="0"/>
              <a:t>Example continued</a:t>
            </a:r>
          </a:p>
          <a:p>
            <a:r>
              <a:rPr lang="en-US" sz="2000" dirty="0"/>
              <a:t>Convert the influence diagram into a spreadsheet model using the following assumptions.</a:t>
            </a:r>
          </a:p>
          <a:p>
            <a:pPr lvl="1"/>
            <a:r>
              <a:rPr lang="en-US" sz="1600" dirty="0"/>
              <a:t>Claire will begin her career with a starting annual salary of $50,000. </a:t>
            </a:r>
          </a:p>
          <a:p>
            <a:pPr lvl="1"/>
            <a:r>
              <a:rPr lang="en-US" sz="1600" dirty="0"/>
              <a:t>She will receive her first paycheck at the end of January in the first year, and there will be no interruption in her employment during the 30-year period. </a:t>
            </a:r>
          </a:p>
          <a:p>
            <a:pPr lvl="1"/>
            <a:r>
              <a:rPr lang="en-US" sz="1600" dirty="0"/>
              <a:t>Claire will receive a constant salary increase (3%), make a constant contribution of 10% of her salary, receive a constant match of 4% of her salary from the employer, and make a constant 6% return on her investments annually. </a:t>
            </a:r>
          </a:p>
          <a:p>
            <a:r>
              <a:rPr lang="en-US" sz="2000" dirty="0"/>
              <a:t>Assume that all contributions will be made at the beginning of the year.</a:t>
            </a:r>
          </a:p>
          <a:p>
            <a:r>
              <a:rPr lang="en-US" sz="2000" dirty="0"/>
              <a:t>Improve the spreadsheet model by changing the annual contributions and company matches to monthly contributions and company matches that are made at the end of each month, assuming equal monthly investment returns. </a:t>
            </a:r>
          </a:p>
          <a:p>
            <a:endParaRPr lang="en-US" sz="1600" dirty="0">
              <a:effectLst/>
            </a:endParaRPr>
          </a:p>
        </p:txBody>
      </p:sp>
    </p:spTree>
    <p:extLst>
      <p:ext uri="{BB962C8B-B14F-4D97-AF65-F5344CB8AC3E}">
        <p14:creationId xmlns:p14="http://schemas.microsoft.com/office/powerpoint/2010/main" val="1681839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r>
              <a:rPr lang="en-US" sz="3600" dirty="0"/>
              <a:t>15.2</a:t>
            </a:r>
            <a:r>
              <a:rPr lang="en-US" sz="3600" dirty="0">
                <a:solidFill>
                  <a:srgbClr val="1F4984"/>
                </a:solidFill>
              </a:rPr>
              <a:t>: Spreadsheet Engineering and an </a:t>
            </a:r>
            <a:r>
              <a:rPr lang="en-US" sz="3600" dirty="0"/>
              <a:t>Influence Diagram</a:t>
            </a:r>
            <a:r>
              <a:rPr lang="en-US" sz="3600" dirty="0">
                <a:solidFill>
                  <a:srgbClr val="1F4984"/>
                </a:solidFill>
              </a:rPr>
              <a:t> </a:t>
            </a:r>
            <a:r>
              <a:rPr lang="en-US" sz="3600" dirty="0"/>
              <a:t>(8/13)</a:t>
            </a:r>
            <a:endParaRPr lang="en-US" sz="3600" dirty="0">
              <a:solidFill>
                <a:srgbClr val="1F4984"/>
              </a:solidFill>
            </a:endParaRPr>
          </a:p>
        </p:txBody>
      </p:sp>
      <p:sp>
        <p:nvSpPr>
          <p:cNvPr id="3" name="Content Placeholder 2"/>
          <p:cNvSpPr>
            <a:spLocks noGrp="1"/>
          </p:cNvSpPr>
          <p:nvPr>
            <p:ph idx="1"/>
          </p:nvPr>
        </p:nvSpPr>
        <p:spPr>
          <a:xfrm>
            <a:off x="381000" y="1447800"/>
            <a:ext cx="8572500" cy="4495800"/>
          </a:xfrm>
        </p:spPr>
        <p:txBody>
          <a:bodyPr>
            <a:noAutofit/>
          </a:bodyPr>
          <a:lstStyle/>
          <a:p>
            <a:r>
              <a:rPr lang="en-US" sz="2000" dirty="0"/>
              <a:t>Example continued</a:t>
            </a:r>
          </a:p>
        </p:txBody>
      </p:sp>
      <p:pic>
        <p:nvPicPr>
          <p:cNvPr id="2" name="Picture 1">
            <a:extLst>
              <a:ext uri="{FF2B5EF4-FFF2-40B4-BE49-F238E27FC236}">
                <a16:creationId xmlns:a16="http://schemas.microsoft.com/office/drawing/2014/main" id="{2B077EBA-F624-C649-AD0E-30A1AE0B3281}"/>
              </a:ext>
            </a:extLst>
          </p:cNvPr>
          <p:cNvPicPr>
            <a:picLocks noChangeAspect="1"/>
          </p:cNvPicPr>
          <p:nvPr/>
        </p:nvPicPr>
        <p:blipFill>
          <a:blip r:embed="rId3"/>
          <a:stretch>
            <a:fillRect/>
          </a:stretch>
        </p:blipFill>
        <p:spPr>
          <a:xfrm>
            <a:off x="1905000" y="1828800"/>
            <a:ext cx="4887897" cy="4006850"/>
          </a:xfrm>
          <a:prstGeom prst="rect">
            <a:avLst/>
          </a:prstGeom>
        </p:spPr>
      </p:pic>
    </p:spTree>
    <p:extLst>
      <p:ext uri="{BB962C8B-B14F-4D97-AF65-F5344CB8AC3E}">
        <p14:creationId xmlns:p14="http://schemas.microsoft.com/office/powerpoint/2010/main" val="3327743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r>
              <a:rPr lang="en-US" sz="3600" dirty="0"/>
              <a:t>15.2</a:t>
            </a:r>
            <a:r>
              <a:rPr lang="en-US" sz="3600" dirty="0">
                <a:solidFill>
                  <a:srgbClr val="1F4984"/>
                </a:solidFill>
              </a:rPr>
              <a:t>: Spreadsheet Engineering and an </a:t>
            </a:r>
            <a:r>
              <a:rPr lang="en-US" sz="3600" dirty="0"/>
              <a:t>Influence Diagram</a:t>
            </a:r>
            <a:r>
              <a:rPr lang="en-US" sz="3600" dirty="0">
                <a:solidFill>
                  <a:srgbClr val="1F4984"/>
                </a:solidFill>
              </a:rPr>
              <a:t> </a:t>
            </a:r>
            <a:r>
              <a:rPr lang="en-US" sz="3600" dirty="0"/>
              <a:t>(9/13)</a:t>
            </a:r>
            <a:endParaRPr lang="en-US" sz="3600" dirty="0">
              <a:solidFill>
                <a:srgbClr val="1F4984"/>
              </a:solidFill>
            </a:endParaRPr>
          </a:p>
        </p:txBody>
      </p:sp>
      <p:sp>
        <p:nvSpPr>
          <p:cNvPr id="3" name="Content Placeholder 2"/>
          <p:cNvSpPr>
            <a:spLocks noGrp="1"/>
          </p:cNvSpPr>
          <p:nvPr>
            <p:ph idx="1"/>
          </p:nvPr>
        </p:nvSpPr>
        <p:spPr>
          <a:xfrm>
            <a:off x="381000" y="1447800"/>
            <a:ext cx="8572500" cy="4495800"/>
          </a:xfrm>
        </p:spPr>
        <p:txBody>
          <a:bodyPr>
            <a:noAutofit/>
          </a:bodyPr>
          <a:lstStyle/>
          <a:p>
            <a:r>
              <a:rPr lang="en-US" sz="2400" dirty="0"/>
              <a:t>Example continued</a:t>
            </a:r>
          </a:p>
          <a:p>
            <a:r>
              <a:rPr lang="en-US" sz="2400" dirty="0"/>
              <a:t>Balance (Current Year) = Principal + Returns</a:t>
            </a:r>
          </a:p>
          <a:p>
            <a:r>
              <a:rPr lang="en-US" sz="2400" dirty="0"/>
              <a:t>Principal = Balance (Prior Year) + Contribution + Company</a:t>
            </a:r>
          </a:p>
          <a:p>
            <a:r>
              <a:rPr lang="en-US" sz="2400" dirty="0"/>
              <a:t>Match Returns = Principal × Return Rate</a:t>
            </a:r>
          </a:p>
          <a:p>
            <a:r>
              <a:rPr lang="en-US" sz="2400" dirty="0"/>
              <a:t>Contribution = Salary (Current Year) × Contribution Rat</a:t>
            </a:r>
          </a:p>
          <a:p>
            <a:r>
              <a:rPr lang="en-US" sz="2400" dirty="0"/>
              <a:t>Company Match = Salary (Current Year) × Match Rate</a:t>
            </a:r>
          </a:p>
          <a:p>
            <a:r>
              <a:rPr lang="en-US" sz="2400" dirty="0"/>
              <a:t>Salary (Current Year) = Salary (Prior Year) × Increase Rate </a:t>
            </a:r>
          </a:p>
          <a:p>
            <a:endParaRPr lang="en-US" sz="2400" dirty="0"/>
          </a:p>
        </p:txBody>
      </p:sp>
    </p:spTree>
    <p:extLst>
      <p:ext uri="{BB962C8B-B14F-4D97-AF65-F5344CB8AC3E}">
        <p14:creationId xmlns:p14="http://schemas.microsoft.com/office/powerpoint/2010/main" val="1412601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r>
              <a:rPr lang="en-US" sz="3600" dirty="0"/>
              <a:t>15.2</a:t>
            </a:r>
            <a:r>
              <a:rPr lang="en-US" sz="3600" dirty="0">
                <a:solidFill>
                  <a:srgbClr val="1F4984"/>
                </a:solidFill>
              </a:rPr>
              <a:t>: Spreadsheet Engineering and an </a:t>
            </a:r>
            <a:r>
              <a:rPr lang="en-US" sz="3600" dirty="0"/>
              <a:t>Influence Diagram</a:t>
            </a:r>
            <a:r>
              <a:rPr lang="en-US" sz="3600" dirty="0">
                <a:solidFill>
                  <a:srgbClr val="1F4984"/>
                </a:solidFill>
              </a:rPr>
              <a:t> </a:t>
            </a:r>
            <a:r>
              <a:rPr lang="en-US" sz="3600" dirty="0"/>
              <a:t>(10/13)</a:t>
            </a:r>
            <a:endParaRPr lang="en-US" sz="3600" dirty="0">
              <a:solidFill>
                <a:srgbClr val="1F4984"/>
              </a:solidFill>
            </a:endParaRPr>
          </a:p>
        </p:txBody>
      </p:sp>
      <p:sp>
        <p:nvSpPr>
          <p:cNvPr id="3" name="Content Placeholder 2"/>
          <p:cNvSpPr>
            <a:spLocks noGrp="1"/>
          </p:cNvSpPr>
          <p:nvPr>
            <p:ph idx="1"/>
          </p:nvPr>
        </p:nvSpPr>
        <p:spPr>
          <a:xfrm>
            <a:off x="381000" y="1447800"/>
            <a:ext cx="8572500" cy="4495800"/>
          </a:xfrm>
        </p:spPr>
        <p:txBody>
          <a:bodyPr>
            <a:noAutofit/>
          </a:bodyPr>
          <a:lstStyle/>
          <a:p>
            <a:r>
              <a:rPr lang="en-US" sz="2400" dirty="0"/>
              <a:t>Example continued</a:t>
            </a:r>
          </a:p>
          <a:p>
            <a:pPr marL="0" indent="0">
              <a:buNone/>
            </a:pPr>
            <a:endParaRPr lang="en-US" sz="2400" dirty="0"/>
          </a:p>
        </p:txBody>
      </p:sp>
      <p:pic>
        <p:nvPicPr>
          <p:cNvPr id="4" name="Picture 3">
            <a:extLst>
              <a:ext uri="{FF2B5EF4-FFF2-40B4-BE49-F238E27FC236}">
                <a16:creationId xmlns:a16="http://schemas.microsoft.com/office/drawing/2014/main" id="{22F73AE3-D0B9-8A48-AE66-FBF8C7E6E69B}"/>
              </a:ext>
            </a:extLst>
          </p:cNvPr>
          <p:cNvPicPr>
            <a:picLocks noChangeAspect="1"/>
          </p:cNvPicPr>
          <p:nvPr/>
        </p:nvPicPr>
        <p:blipFill>
          <a:blip r:embed="rId3"/>
          <a:stretch>
            <a:fillRect/>
          </a:stretch>
        </p:blipFill>
        <p:spPr>
          <a:xfrm>
            <a:off x="539750" y="1828800"/>
            <a:ext cx="8064500" cy="4229100"/>
          </a:xfrm>
          <a:prstGeom prst="rect">
            <a:avLst/>
          </a:prstGeom>
        </p:spPr>
      </p:pic>
    </p:spTree>
    <p:extLst>
      <p:ext uri="{BB962C8B-B14F-4D97-AF65-F5344CB8AC3E}">
        <p14:creationId xmlns:p14="http://schemas.microsoft.com/office/powerpoint/2010/main" val="3245100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r>
              <a:rPr lang="en-US" sz="3600" dirty="0"/>
              <a:t>15.2</a:t>
            </a:r>
            <a:r>
              <a:rPr lang="en-US" sz="3600" dirty="0">
                <a:solidFill>
                  <a:srgbClr val="1F4984"/>
                </a:solidFill>
              </a:rPr>
              <a:t>: Spreadsheet Engineering and an </a:t>
            </a:r>
            <a:r>
              <a:rPr lang="en-US" sz="3600" dirty="0"/>
              <a:t>Influence Diagram</a:t>
            </a:r>
            <a:r>
              <a:rPr lang="en-US" sz="3600" dirty="0">
                <a:solidFill>
                  <a:srgbClr val="1F4984"/>
                </a:solidFill>
              </a:rPr>
              <a:t> </a:t>
            </a:r>
            <a:r>
              <a:rPr lang="en-US" sz="3600" dirty="0"/>
              <a:t>(11/13)</a:t>
            </a:r>
            <a:endParaRPr lang="en-US" sz="3600" dirty="0">
              <a:solidFill>
                <a:srgbClr val="1F4984"/>
              </a:solidFill>
            </a:endParaRPr>
          </a:p>
        </p:txBody>
      </p:sp>
      <p:sp>
        <p:nvSpPr>
          <p:cNvPr id="3" name="Content Placeholder 2"/>
          <p:cNvSpPr>
            <a:spLocks noGrp="1"/>
          </p:cNvSpPr>
          <p:nvPr>
            <p:ph idx="1"/>
          </p:nvPr>
        </p:nvSpPr>
        <p:spPr>
          <a:xfrm>
            <a:off x="381000" y="1447800"/>
            <a:ext cx="8572500" cy="4495800"/>
          </a:xfrm>
        </p:spPr>
        <p:txBody>
          <a:bodyPr>
            <a:noAutofit/>
          </a:bodyPr>
          <a:lstStyle/>
          <a:p>
            <a:r>
              <a:rPr lang="en-US" sz="2400" dirty="0"/>
              <a:t>Example continued</a:t>
            </a:r>
          </a:p>
          <a:p>
            <a:pPr marL="0" indent="0">
              <a:buNone/>
            </a:pPr>
            <a:endParaRPr lang="en-US" sz="2400" dirty="0"/>
          </a:p>
        </p:txBody>
      </p:sp>
      <p:pic>
        <p:nvPicPr>
          <p:cNvPr id="4" name="Picture 3">
            <a:extLst>
              <a:ext uri="{FF2B5EF4-FFF2-40B4-BE49-F238E27FC236}">
                <a16:creationId xmlns:a16="http://schemas.microsoft.com/office/drawing/2014/main" id="{BC10E9AB-DF18-3E4C-865C-9322D739339E}"/>
              </a:ext>
            </a:extLst>
          </p:cNvPr>
          <p:cNvPicPr>
            <a:picLocks noChangeAspect="1"/>
          </p:cNvPicPr>
          <p:nvPr/>
        </p:nvPicPr>
        <p:blipFill>
          <a:blip r:embed="rId3"/>
          <a:stretch>
            <a:fillRect/>
          </a:stretch>
        </p:blipFill>
        <p:spPr>
          <a:xfrm>
            <a:off x="1095629" y="1828292"/>
            <a:ext cx="6952741" cy="4127500"/>
          </a:xfrm>
          <a:prstGeom prst="rect">
            <a:avLst/>
          </a:prstGeom>
        </p:spPr>
      </p:pic>
    </p:spTree>
    <p:extLst>
      <p:ext uri="{BB962C8B-B14F-4D97-AF65-F5344CB8AC3E}">
        <p14:creationId xmlns:p14="http://schemas.microsoft.com/office/powerpoint/2010/main" val="1343242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r>
              <a:rPr lang="en-US" sz="3600" dirty="0"/>
              <a:t>15.2</a:t>
            </a:r>
            <a:r>
              <a:rPr lang="en-US" sz="3600" dirty="0">
                <a:solidFill>
                  <a:srgbClr val="1F4984"/>
                </a:solidFill>
              </a:rPr>
              <a:t>: Spreadsheet Engineering and an </a:t>
            </a:r>
            <a:r>
              <a:rPr lang="en-US" sz="3600" dirty="0"/>
              <a:t>Influence Diagram</a:t>
            </a:r>
            <a:r>
              <a:rPr lang="en-US" sz="3600" dirty="0">
                <a:solidFill>
                  <a:srgbClr val="1F4984"/>
                </a:solidFill>
              </a:rPr>
              <a:t> </a:t>
            </a:r>
            <a:r>
              <a:rPr lang="en-US" sz="3600" dirty="0"/>
              <a:t>(12/13)</a:t>
            </a:r>
            <a:endParaRPr lang="en-US" sz="3600" dirty="0">
              <a:solidFill>
                <a:srgbClr val="1F4984"/>
              </a:solidFill>
            </a:endParaRPr>
          </a:p>
        </p:txBody>
      </p:sp>
      <p:sp>
        <p:nvSpPr>
          <p:cNvPr id="3" name="Content Placeholder 2"/>
          <p:cNvSpPr>
            <a:spLocks noGrp="1"/>
          </p:cNvSpPr>
          <p:nvPr>
            <p:ph idx="1"/>
          </p:nvPr>
        </p:nvSpPr>
        <p:spPr>
          <a:xfrm>
            <a:off x="381000" y="1447800"/>
            <a:ext cx="8572500" cy="4495800"/>
          </a:xfrm>
        </p:spPr>
        <p:txBody>
          <a:bodyPr>
            <a:noAutofit/>
          </a:bodyPr>
          <a:lstStyle/>
          <a:p>
            <a:r>
              <a:rPr lang="en-US" sz="2400" dirty="0"/>
              <a:t>Example continued</a:t>
            </a:r>
          </a:p>
          <a:p>
            <a:r>
              <a:rPr lang="en-US" sz="2400" dirty="0"/>
              <a:t>Modify the formula for computing the investment returns. </a:t>
            </a:r>
          </a:p>
          <a:p>
            <a:endParaRPr lang="en-US" sz="2400" dirty="0"/>
          </a:p>
          <a:p>
            <a:pPr marL="0" indent="0">
              <a:buNone/>
            </a:pPr>
            <a:endParaRPr lang="en-US" sz="2400" dirty="0"/>
          </a:p>
        </p:txBody>
      </p:sp>
      <p:pic>
        <p:nvPicPr>
          <p:cNvPr id="2" name="Picture 1">
            <a:extLst>
              <a:ext uri="{FF2B5EF4-FFF2-40B4-BE49-F238E27FC236}">
                <a16:creationId xmlns:a16="http://schemas.microsoft.com/office/drawing/2014/main" id="{49C7EF4B-A05F-9D41-8DE5-1E6266D4B11A}"/>
              </a:ext>
            </a:extLst>
          </p:cNvPr>
          <p:cNvPicPr>
            <a:picLocks noChangeAspect="1"/>
          </p:cNvPicPr>
          <p:nvPr/>
        </p:nvPicPr>
        <p:blipFill>
          <a:blip r:embed="rId3"/>
          <a:stretch>
            <a:fillRect/>
          </a:stretch>
        </p:blipFill>
        <p:spPr>
          <a:xfrm>
            <a:off x="552450" y="2286000"/>
            <a:ext cx="8039100" cy="3606800"/>
          </a:xfrm>
          <a:prstGeom prst="rect">
            <a:avLst/>
          </a:prstGeom>
        </p:spPr>
      </p:pic>
    </p:spTree>
    <p:extLst>
      <p:ext uri="{BB962C8B-B14F-4D97-AF65-F5344CB8AC3E}">
        <p14:creationId xmlns:p14="http://schemas.microsoft.com/office/powerpoint/2010/main" val="1361882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pPr eaLnBrk="1" hangingPunct="1"/>
            <a:r>
              <a:rPr lang="en-US" sz="3600" dirty="0"/>
              <a:t>15.2</a:t>
            </a:r>
            <a:r>
              <a:rPr lang="en-US" sz="3600" dirty="0">
                <a:solidFill>
                  <a:srgbClr val="1F4984"/>
                </a:solidFill>
              </a:rPr>
              <a:t>: Spreadsheet Engineering and an </a:t>
            </a:r>
            <a:r>
              <a:rPr lang="en-US" sz="3600" dirty="0"/>
              <a:t>Influence Diagram</a:t>
            </a:r>
            <a:r>
              <a:rPr lang="en-US" sz="3600" dirty="0">
                <a:solidFill>
                  <a:srgbClr val="1F4984"/>
                </a:solidFill>
              </a:rPr>
              <a:t> (13/13)</a:t>
            </a:r>
          </a:p>
        </p:txBody>
      </p:sp>
      <p:sp>
        <p:nvSpPr>
          <p:cNvPr id="3" name="Content Placeholder 2"/>
          <p:cNvSpPr>
            <a:spLocks noGrp="1"/>
          </p:cNvSpPr>
          <p:nvPr>
            <p:ph idx="1"/>
          </p:nvPr>
        </p:nvSpPr>
        <p:spPr>
          <a:xfrm>
            <a:off x="381000" y="1447800"/>
            <a:ext cx="8572500" cy="4495800"/>
          </a:xfrm>
        </p:spPr>
        <p:txBody>
          <a:bodyPr>
            <a:noAutofit/>
          </a:bodyPr>
          <a:lstStyle/>
          <a:p>
            <a:r>
              <a:rPr lang="en-US" sz="2400" dirty="0"/>
              <a:t>Example continued</a:t>
            </a:r>
          </a:p>
          <a:p>
            <a:pPr marL="0" indent="0">
              <a:buNone/>
            </a:pPr>
            <a:endParaRPr lang="en-US" sz="2400" dirty="0"/>
          </a:p>
          <a:p>
            <a:pPr marL="0" indent="0">
              <a:buNone/>
            </a:pPr>
            <a:endParaRPr lang="en-US" sz="2400" dirty="0"/>
          </a:p>
        </p:txBody>
      </p:sp>
      <p:pic>
        <p:nvPicPr>
          <p:cNvPr id="4" name="Picture 3">
            <a:extLst>
              <a:ext uri="{FF2B5EF4-FFF2-40B4-BE49-F238E27FC236}">
                <a16:creationId xmlns:a16="http://schemas.microsoft.com/office/drawing/2014/main" id="{078D58CC-484D-5444-9A62-7C375C332AF1}"/>
              </a:ext>
            </a:extLst>
          </p:cNvPr>
          <p:cNvPicPr>
            <a:picLocks noChangeAspect="1"/>
          </p:cNvPicPr>
          <p:nvPr/>
        </p:nvPicPr>
        <p:blipFill>
          <a:blip r:embed="rId3"/>
          <a:stretch>
            <a:fillRect/>
          </a:stretch>
        </p:blipFill>
        <p:spPr>
          <a:xfrm>
            <a:off x="1437801" y="1828800"/>
            <a:ext cx="6029799" cy="4197120"/>
          </a:xfrm>
          <a:prstGeom prst="rect">
            <a:avLst/>
          </a:prstGeom>
        </p:spPr>
      </p:pic>
    </p:spTree>
    <p:extLst>
      <p:ext uri="{BB962C8B-B14F-4D97-AF65-F5344CB8AC3E}">
        <p14:creationId xmlns:p14="http://schemas.microsoft.com/office/powerpoint/2010/main" val="861932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6096"/>
            <a:ext cx="9144000" cy="914400"/>
          </a:xfrm>
        </p:spPr>
        <p:txBody>
          <a:bodyPr>
            <a:noAutofit/>
          </a:bodyPr>
          <a:lstStyle/>
          <a:p>
            <a:pPr eaLnBrk="1" hangingPunct="1"/>
            <a:r>
              <a:rPr lang="en-US" sz="3600" dirty="0"/>
              <a:t>15.3</a:t>
            </a:r>
            <a:r>
              <a:rPr lang="en-US" sz="3600" dirty="0">
                <a:solidFill>
                  <a:srgbClr val="1F4984"/>
                </a:solidFill>
              </a:rPr>
              <a:t>: What-If Analysis (1/12)</a:t>
            </a:r>
          </a:p>
        </p:txBody>
      </p:sp>
      <p:sp>
        <p:nvSpPr>
          <p:cNvPr id="3" name="Content Placeholder 2"/>
          <p:cNvSpPr>
            <a:spLocks noGrp="1"/>
          </p:cNvSpPr>
          <p:nvPr>
            <p:ph idx="1"/>
          </p:nvPr>
        </p:nvSpPr>
        <p:spPr>
          <a:xfrm>
            <a:off x="381000" y="971550"/>
            <a:ext cx="8572500" cy="4914900"/>
          </a:xfrm>
        </p:spPr>
        <p:txBody>
          <a:bodyPr>
            <a:noAutofit/>
          </a:bodyPr>
          <a:lstStyle/>
          <a:p>
            <a:r>
              <a:rPr lang="en-US" sz="2400" dirty="0"/>
              <a:t>Spreadsheet models and business decisions are often based on assumptions about input variables.</a:t>
            </a:r>
          </a:p>
          <a:p>
            <a:r>
              <a:rPr lang="en-US" sz="2400" dirty="0"/>
              <a:t>Sensitivity analysis helps the decision maker estimate how the target outputs of the model would change if one or more input variables are changed. </a:t>
            </a:r>
          </a:p>
          <a:p>
            <a:pPr lvl="1"/>
            <a:r>
              <a:rPr lang="en-US" sz="1800" dirty="0"/>
              <a:t>A crucial part of decision making</a:t>
            </a:r>
          </a:p>
          <a:p>
            <a:pPr lvl="1"/>
            <a:r>
              <a:rPr lang="en-US" sz="1800" dirty="0"/>
              <a:t>Especially with multiple input variables both controllable and uncontrollable</a:t>
            </a:r>
          </a:p>
          <a:p>
            <a:pPr lvl="1"/>
            <a:r>
              <a:rPr lang="en-US" sz="1800" dirty="0"/>
              <a:t>Relationships between the variables are intertwined and complex</a:t>
            </a:r>
          </a:p>
          <a:p>
            <a:r>
              <a:rPr lang="en-US" sz="2400" dirty="0"/>
              <a:t>The technique allows the decision maker to ask the what-if questions about possible alternative futures</a:t>
            </a:r>
          </a:p>
          <a:p>
            <a:r>
              <a:rPr lang="en-US" sz="2400" dirty="0"/>
              <a:t>It is often referred to as what-if analysis.</a:t>
            </a:r>
          </a:p>
          <a:p>
            <a:r>
              <a:rPr lang="en-US" sz="2400" dirty="0"/>
              <a:t>We consider three types: data table, Goal Seek and Scenario Manager.</a:t>
            </a:r>
          </a:p>
        </p:txBody>
      </p:sp>
    </p:spTree>
    <p:extLst>
      <p:ext uri="{BB962C8B-B14F-4D97-AF65-F5344CB8AC3E}">
        <p14:creationId xmlns:p14="http://schemas.microsoft.com/office/powerpoint/2010/main" val="3195574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6096"/>
            <a:ext cx="9144000" cy="914400"/>
          </a:xfrm>
        </p:spPr>
        <p:txBody>
          <a:bodyPr>
            <a:noAutofit/>
          </a:bodyPr>
          <a:lstStyle/>
          <a:p>
            <a:pPr eaLnBrk="1" hangingPunct="1"/>
            <a:r>
              <a:rPr lang="en-US" sz="3600" dirty="0"/>
              <a:t>15.3</a:t>
            </a:r>
            <a:r>
              <a:rPr lang="en-US" sz="3600" dirty="0">
                <a:solidFill>
                  <a:srgbClr val="1F4984"/>
                </a:solidFill>
              </a:rPr>
              <a:t>: What-If Analysis (2/12)</a:t>
            </a:r>
          </a:p>
        </p:txBody>
      </p:sp>
      <p:sp>
        <p:nvSpPr>
          <p:cNvPr id="3" name="Content Placeholder 2"/>
          <p:cNvSpPr>
            <a:spLocks noGrp="1"/>
          </p:cNvSpPr>
          <p:nvPr>
            <p:ph idx="1"/>
          </p:nvPr>
        </p:nvSpPr>
        <p:spPr>
          <a:xfrm>
            <a:off x="381000" y="971550"/>
            <a:ext cx="8572500" cy="4914900"/>
          </a:xfrm>
        </p:spPr>
        <p:txBody>
          <a:bodyPr>
            <a:noAutofit/>
          </a:bodyPr>
          <a:lstStyle/>
          <a:p>
            <a:r>
              <a:rPr lang="en-US" sz="2400" dirty="0"/>
              <a:t>A data table shows how the calculated results change if one or two input variables change within a range of possible values. </a:t>
            </a:r>
          </a:p>
          <a:p>
            <a:r>
              <a:rPr lang="en-US" sz="2400" dirty="0"/>
              <a:t>A one-way data table allows you to determine the sensitivity of the output variable to a range of values of a single input variable.</a:t>
            </a:r>
          </a:p>
          <a:p>
            <a:r>
              <a:rPr lang="en-US" sz="2400" dirty="0"/>
              <a:t>Example: Return on invested capital vs. inventory.</a:t>
            </a:r>
          </a:p>
          <a:p>
            <a:r>
              <a:rPr lang="en-US" sz="2400" dirty="0"/>
              <a:t>A two-way data table lets you change wo input variables at a time. </a:t>
            </a:r>
          </a:p>
          <a:p>
            <a:r>
              <a:rPr lang="en-US" sz="2400" dirty="0"/>
              <a:t>Example: The combined effect of down payment and interest rate on the monthly mortgage payment. </a:t>
            </a:r>
          </a:p>
          <a:p>
            <a:endParaRPr lang="en-US" sz="2400" dirty="0"/>
          </a:p>
          <a:p>
            <a:pPr marL="0" indent="0">
              <a:buNone/>
            </a:pPr>
            <a:endParaRPr lang="en-US" sz="2400" dirty="0"/>
          </a:p>
          <a:p>
            <a:endParaRPr lang="en-US" sz="2400" dirty="0">
              <a:effectLst/>
            </a:endParaRPr>
          </a:p>
        </p:txBody>
      </p:sp>
    </p:spTree>
    <p:extLst>
      <p:ext uri="{BB962C8B-B14F-4D97-AF65-F5344CB8AC3E}">
        <p14:creationId xmlns:p14="http://schemas.microsoft.com/office/powerpoint/2010/main" val="3815284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6096"/>
            <a:ext cx="9144000" cy="914400"/>
          </a:xfrm>
        </p:spPr>
        <p:txBody>
          <a:bodyPr>
            <a:noAutofit/>
          </a:bodyPr>
          <a:lstStyle/>
          <a:p>
            <a:pPr eaLnBrk="1" hangingPunct="1"/>
            <a:r>
              <a:rPr lang="en-US" sz="3600" dirty="0"/>
              <a:t>15.3</a:t>
            </a:r>
            <a:r>
              <a:rPr lang="en-US" sz="3600" dirty="0">
                <a:solidFill>
                  <a:srgbClr val="1F4984"/>
                </a:solidFill>
              </a:rPr>
              <a:t>: What-If Analysis (3/12)</a:t>
            </a:r>
          </a:p>
        </p:txBody>
      </p:sp>
      <p:sp>
        <p:nvSpPr>
          <p:cNvPr id="3" name="Content Placeholder 2"/>
          <p:cNvSpPr>
            <a:spLocks noGrp="1"/>
          </p:cNvSpPr>
          <p:nvPr>
            <p:ph idx="1"/>
          </p:nvPr>
        </p:nvSpPr>
        <p:spPr>
          <a:xfrm>
            <a:off x="381000" y="971550"/>
            <a:ext cx="8572500" cy="4914900"/>
          </a:xfrm>
        </p:spPr>
        <p:txBody>
          <a:bodyPr>
            <a:noAutofit/>
          </a:bodyPr>
          <a:lstStyle/>
          <a:p>
            <a:r>
              <a:rPr lang="en-US" sz="2400" dirty="0"/>
              <a:t>Example: After creating the spreadsheet model to predict her retirement savings over 30 years, Claire wants to see how different saving rates (ranging from 6% to 15%, with 1% increments) would change the retirement savings at the end of the 30-year period. </a:t>
            </a:r>
          </a:p>
          <a:p>
            <a:r>
              <a:rPr lang="en-US" sz="2400" dirty="0"/>
              <a:t>She also learned that different asset allocation strategies would lead to different returns on investment; a bigger allocation to riskier assets tends to generate higher average returns over the long run, and vice versa. </a:t>
            </a:r>
          </a:p>
          <a:p>
            <a:r>
              <a:rPr lang="en-US" sz="2400" dirty="0"/>
              <a:t>Claire is curious about how different contribution rates combined with different projected returns (ranging from 5% to 10%, with 1% increments) would change her retirement savings. </a:t>
            </a:r>
          </a:p>
          <a:p>
            <a:endParaRPr lang="en-US" sz="2400" dirty="0"/>
          </a:p>
          <a:p>
            <a:endParaRPr lang="en-US" sz="2400" dirty="0"/>
          </a:p>
          <a:p>
            <a:pPr marL="0" indent="0">
              <a:buNone/>
            </a:pPr>
            <a:endParaRPr lang="en-US" sz="2400" dirty="0"/>
          </a:p>
          <a:p>
            <a:endParaRPr lang="en-US" sz="2400" dirty="0">
              <a:effectLst/>
            </a:endParaRPr>
          </a:p>
        </p:txBody>
      </p:sp>
    </p:spTree>
    <p:extLst>
      <p:ext uri="{BB962C8B-B14F-4D97-AF65-F5344CB8AC3E}">
        <p14:creationId xmlns:p14="http://schemas.microsoft.com/office/powerpoint/2010/main" val="1115564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30480" y="152400"/>
            <a:ext cx="9144000" cy="914400"/>
          </a:xfrm>
        </p:spPr>
        <p:txBody>
          <a:bodyPr>
            <a:noAutofit/>
          </a:bodyPr>
          <a:lstStyle/>
          <a:p>
            <a:pPr eaLnBrk="1" hangingPunct="1"/>
            <a:r>
              <a:rPr lang="en-US" sz="3600" dirty="0">
                <a:solidFill>
                  <a:srgbClr val="1F4984"/>
                </a:solidFill>
              </a:rPr>
              <a:t>Introductory Case: Retirement Planning for Generation Z (1/2)</a:t>
            </a:r>
          </a:p>
        </p:txBody>
      </p:sp>
      <p:sp>
        <p:nvSpPr>
          <p:cNvPr id="3" name="Content Placeholder 2"/>
          <p:cNvSpPr>
            <a:spLocks noGrp="1"/>
          </p:cNvSpPr>
          <p:nvPr>
            <p:ph idx="1"/>
          </p:nvPr>
        </p:nvSpPr>
        <p:spPr>
          <a:xfrm>
            <a:off x="285750" y="1295400"/>
            <a:ext cx="8572500" cy="4724400"/>
          </a:xfrm>
        </p:spPr>
        <p:txBody>
          <a:bodyPr>
            <a:noAutofit/>
          </a:bodyPr>
          <a:lstStyle/>
          <a:p>
            <a:r>
              <a:rPr lang="en-US" sz="2000" dirty="0"/>
              <a:t>A recent study found that the median retirement account balance of all working-age Americans is $0, suggesting that more than half of all Americans have nothing saved for their golden years. </a:t>
            </a:r>
          </a:p>
          <a:p>
            <a:r>
              <a:rPr lang="en-US" sz="2000" dirty="0"/>
              <a:t>While more than 50% of working Americans have access to tax-deferred retirement plans such as a 401(k), only 40% participate in such plans. </a:t>
            </a:r>
          </a:p>
          <a:p>
            <a:r>
              <a:rPr lang="en-US" sz="2000" dirty="0"/>
              <a:t>Retirement saving for young people is especially difficult, given their record-high student loan debts. </a:t>
            </a:r>
          </a:p>
          <a:p>
            <a:r>
              <a:rPr lang="en-US" sz="2000" dirty="0"/>
              <a:t>Claire Wong is a graduating senior who is currently in the job market searching for her first full-time job. </a:t>
            </a:r>
          </a:p>
          <a:p>
            <a:r>
              <a:rPr lang="en-US" sz="2000" dirty="0"/>
              <a:t>She learned from a personal finance class about how compound interest can make a huge difference to those who invest over a long period of time and that building a substantial nest egg becomes significantly harder if you start late.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6096"/>
            <a:ext cx="9144000" cy="914400"/>
          </a:xfrm>
        </p:spPr>
        <p:txBody>
          <a:bodyPr>
            <a:noAutofit/>
          </a:bodyPr>
          <a:lstStyle/>
          <a:p>
            <a:pPr eaLnBrk="1" hangingPunct="1"/>
            <a:r>
              <a:rPr lang="en-US" sz="3600" dirty="0"/>
              <a:t>15.3</a:t>
            </a:r>
            <a:r>
              <a:rPr lang="en-US" sz="3600" dirty="0">
                <a:solidFill>
                  <a:srgbClr val="1F4984"/>
                </a:solidFill>
              </a:rPr>
              <a:t>: What-If Analysis (4/12)</a:t>
            </a:r>
          </a:p>
        </p:txBody>
      </p:sp>
      <p:sp>
        <p:nvSpPr>
          <p:cNvPr id="3" name="Content Placeholder 2"/>
          <p:cNvSpPr>
            <a:spLocks noGrp="1"/>
          </p:cNvSpPr>
          <p:nvPr>
            <p:ph idx="1"/>
          </p:nvPr>
        </p:nvSpPr>
        <p:spPr>
          <a:xfrm>
            <a:off x="381000" y="1358900"/>
            <a:ext cx="8572500" cy="4914900"/>
          </a:xfrm>
        </p:spPr>
        <p:txBody>
          <a:bodyPr>
            <a:noAutofit/>
          </a:bodyPr>
          <a:lstStyle/>
          <a:p>
            <a:r>
              <a:rPr lang="en-US" sz="2400" dirty="0"/>
              <a:t>Example continued</a:t>
            </a:r>
          </a:p>
          <a:p>
            <a:r>
              <a:rPr lang="en-US" sz="2400" dirty="0"/>
              <a:t>Open the Retirement Calculator</a:t>
            </a:r>
          </a:p>
          <a:p>
            <a:r>
              <a:rPr lang="en-US" sz="2400" dirty="0"/>
              <a:t>Data &gt; What-If Analysis &gt; Data Table </a:t>
            </a:r>
          </a:p>
          <a:p>
            <a:endParaRPr lang="en-US" sz="2400" dirty="0"/>
          </a:p>
          <a:p>
            <a:endParaRPr lang="en-US" sz="2400" dirty="0"/>
          </a:p>
          <a:p>
            <a:pPr marL="0" indent="0">
              <a:buNone/>
            </a:pPr>
            <a:endParaRPr lang="en-US" sz="2400" dirty="0"/>
          </a:p>
          <a:p>
            <a:endParaRPr lang="en-US" sz="2400" dirty="0">
              <a:effectLst/>
            </a:endParaRPr>
          </a:p>
        </p:txBody>
      </p:sp>
      <p:pic>
        <p:nvPicPr>
          <p:cNvPr id="4" name="Picture 3">
            <a:extLst>
              <a:ext uri="{FF2B5EF4-FFF2-40B4-BE49-F238E27FC236}">
                <a16:creationId xmlns:a16="http://schemas.microsoft.com/office/drawing/2014/main" id="{FBBBF520-B99F-8A46-BC7D-583E66260487}"/>
              </a:ext>
            </a:extLst>
          </p:cNvPr>
          <p:cNvPicPr>
            <a:picLocks noChangeAspect="1"/>
          </p:cNvPicPr>
          <p:nvPr/>
        </p:nvPicPr>
        <p:blipFill>
          <a:blip r:embed="rId3"/>
          <a:stretch>
            <a:fillRect/>
          </a:stretch>
        </p:blipFill>
        <p:spPr>
          <a:xfrm>
            <a:off x="2743200" y="2743200"/>
            <a:ext cx="3035300" cy="2755900"/>
          </a:xfrm>
          <a:prstGeom prst="rect">
            <a:avLst/>
          </a:prstGeom>
        </p:spPr>
      </p:pic>
    </p:spTree>
    <p:extLst>
      <p:ext uri="{BB962C8B-B14F-4D97-AF65-F5344CB8AC3E}">
        <p14:creationId xmlns:p14="http://schemas.microsoft.com/office/powerpoint/2010/main" val="1903572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6096"/>
            <a:ext cx="9144000" cy="914400"/>
          </a:xfrm>
        </p:spPr>
        <p:txBody>
          <a:bodyPr>
            <a:noAutofit/>
          </a:bodyPr>
          <a:lstStyle/>
          <a:p>
            <a:pPr eaLnBrk="1" hangingPunct="1"/>
            <a:r>
              <a:rPr lang="en-US" sz="3600" dirty="0"/>
              <a:t>15.3</a:t>
            </a:r>
            <a:r>
              <a:rPr lang="en-US" sz="3600" dirty="0">
                <a:solidFill>
                  <a:srgbClr val="1F4984"/>
                </a:solidFill>
              </a:rPr>
              <a:t>: What-If Analysis (5/12)</a:t>
            </a:r>
          </a:p>
        </p:txBody>
      </p:sp>
      <p:sp>
        <p:nvSpPr>
          <p:cNvPr id="3" name="Content Placeholder 2"/>
          <p:cNvSpPr>
            <a:spLocks noGrp="1"/>
          </p:cNvSpPr>
          <p:nvPr>
            <p:ph idx="1"/>
          </p:nvPr>
        </p:nvSpPr>
        <p:spPr>
          <a:xfrm>
            <a:off x="381000" y="1371600"/>
            <a:ext cx="8572500" cy="4514850"/>
          </a:xfrm>
        </p:spPr>
        <p:txBody>
          <a:bodyPr>
            <a:noAutofit/>
          </a:bodyPr>
          <a:lstStyle/>
          <a:p>
            <a:r>
              <a:rPr lang="en-US" sz="2400" dirty="0"/>
              <a:t>Example continued</a:t>
            </a:r>
          </a:p>
          <a:p>
            <a:pPr marL="0" indent="0">
              <a:buNone/>
            </a:pPr>
            <a:endParaRPr lang="en-US" sz="2400" dirty="0"/>
          </a:p>
          <a:p>
            <a:endParaRPr lang="en-US" sz="2400" dirty="0"/>
          </a:p>
          <a:p>
            <a:pPr marL="0" indent="0">
              <a:buNone/>
            </a:pPr>
            <a:endParaRPr lang="en-US" sz="2400" dirty="0"/>
          </a:p>
          <a:p>
            <a:endParaRPr lang="en-US" sz="2400" dirty="0">
              <a:effectLst/>
            </a:endParaRPr>
          </a:p>
        </p:txBody>
      </p:sp>
      <p:pic>
        <p:nvPicPr>
          <p:cNvPr id="4" name="Picture 3">
            <a:extLst>
              <a:ext uri="{FF2B5EF4-FFF2-40B4-BE49-F238E27FC236}">
                <a16:creationId xmlns:a16="http://schemas.microsoft.com/office/drawing/2014/main" id="{93718C63-D636-044B-B5C3-A9C003E0F9E7}"/>
              </a:ext>
            </a:extLst>
          </p:cNvPr>
          <p:cNvPicPr>
            <a:picLocks noChangeAspect="1"/>
          </p:cNvPicPr>
          <p:nvPr/>
        </p:nvPicPr>
        <p:blipFill>
          <a:blip r:embed="rId3"/>
          <a:stretch>
            <a:fillRect/>
          </a:stretch>
        </p:blipFill>
        <p:spPr>
          <a:xfrm>
            <a:off x="539750" y="1828800"/>
            <a:ext cx="8064500" cy="2819400"/>
          </a:xfrm>
          <a:prstGeom prst="rect">
            <a:avLst/>
          </a:prstGeom>
        </p:spPr>
      </p:pic>
    </p:spTree>
    <p:extLst>
      <p:ext uri="{BB962C8B-B14F-4D97-AF65-F5344CB8AC3E}">
        <p14:creationId xmlns:p14="http://schemas.microsoft.com/office/powerpoint/2010/main" val="305174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6096"/>
            <a:ext cx="9144000" cy="914400"/>
          </a:xfrm>
        </p:spPr>
        <p:txBody>
          <a:bodyPr>
            <a:noAutofit/>
          </a:bodyPr>
          <a:lstStyle/>
          <a:p>
            <a:pPr eaLnBrk="1" hangingPunct="1"/>
            <a:r>
              <a:rPr lang="en-US" sz="3600" dirty="0"/>
              <a:t>15.3</a:t>
            </a:r>
            <a:r>
              <a:rPr lang="en-US" sz="3600" dirty="0">
                <a:solidFill>
                  <a:srgbClr val="1F4984"/>
                </a:solidFill>
              </a:rPr>
              <a:t>: What-If Analysis (6/12)</a:t>
            </a:r>
          </a:p>
        </p:txBody>
      </p:sp>
      <p:sp>
        <p:nvSpPr>
          <p:cNvPr id="3" name="Content Placeholder 2"/>
          <p:cNvSpPr>
            <a:spLocks noGrp="1"/>
          </p:cNvSpPr>
          <p:nvPr>
            <p:ph idx="1"/>
          </p:nvPr>
        </p:nvSpPr>
        <p:spPr>
          <a:xfrm>
            <a:off x="381000" y="1219200"/>
            <a:ext cx="8572500" cy="4914900"/>
          </a:xfrm>
        </p:spPr>
        <p:txBody>
          <a:bodyPr>
            <a:noAutofit/>
          </a:bodyPr>
          <a:lstStyle/>
          <a:p>
            <a:r>
              <a:rPr lang="en-US" sz="2400" dirty="0"/>
              <a:t>Excel’s Goal Seek is the what-if analysis that can determine the exact value of the input variable to achieve a desired outcome. </a:t>
            </a:r>
          </a:p>
          <a:p>
            <a:r>
              <a:rPr lang="en-US" sz="2400" dirty="0"/>
              <a:t>Example: If your monthly budget allows you to spend $250 on a car payment, you can use Goal Seek to find out the exact price of a vehicle that you can afford.</a:t>
            </a:r>
          </a:p>
          <a:p>
            <a:r>
              <a:rPr lang="en-US" sz="2400" dirty="0"/>
              <a:t>In other words, Goal Seek allows you to set a desired outcome or goal by experimenting with one input variable at a time.</a:t>
            </a:r>
          </a:p>
          <a:p>
            <a:r>
              <a:rPr lang="en-US" sz="2400" dirty="0"/>
              <a:t>Goal Seek works backward to identify the exact value for an input variable to reach the desired outcome.</a:t>
            </a:r>
            <a:endParaRPr lang="en-US" sz="2400" dirty="0">
              <a:effectLst/>
            </a:endParaRPr>
          </a:p>
        </p:txBody>
      </p:sp>
    </p:spTree>
    <p:extLst>
      <p:ext uri="{BB962C8B-B14F-4D97-AF65-F5344CB8AC3E}">
        <p14:creationId xmlns:p14="http://schemas.microsoft.com/office/powerpoint/2010/main" val="2611380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6096"/>
            <a:ext cx="9144000" cy="914400"/>
          </a:xfrm>
        </p:spPr>
        <p:txBody>
          <a:bodyPr>
            <a:noAutofit/>
          </a:bodyPr>
          <a:lstStyle/>
          <a:p>
            <a:pPr eaLnBrk="1" hangingPunct="1"/>
            <a:r>
              <a:rPr lang="en-US" sz="3600" dirty="0"/>
              <a:t>15.3</a:t>
            </a:r>
            <a:r>
              <a:rPr lang="en-US" sz="3600" dirty="0">
                <a:solidFill>
                  <a:srgbClr val="1F4984"/>
                </a:solidFill>
              </a:rPr>
              <a:t>: What-If Analysis (7/12)</a:t>
            </a:r>
          </a:p>
        </p:txBody>
      </p:sp>
      <p:sp>
        <p:nvSpPr>
          <p:cNvPr id="3" name="Content Placeholder 2"/>
          <p:cNvSpPr>
            <a:spLocks noGrp="1"/>
          </p:cNvSpPr>
          <p:nvPr>
            <p:ph idx="1"/>
          </p:nvPr>
        </p:nvSpPr>
        <p:spPr>
          <a:xfrm>
            <a:off x="381000" y="1219200"/>
            <a:ext cx="8572500" cy="4914900"/>
          </a:xfrm>
        </p:spPr>
        <p:txBody>
          <a:bodyPr>
            <a:noAutofit/>
          </a:bodyPr>
          <a:lstStyle/>
          <a:p>
            <a:r>
              <a:rPr lang="en-US" sz="2400" dirty="0"/>
              <a:t>Example: Inspired by the F.I.R.E. (Financial Independence, Retire Early) movement, which advocates achieving early retirement through aggressive saving and investing, Claire is rethinking her retirement timeline. </a:t>
            </a:r>
          </a:p>
          <a:p>
            <a:r>
              <a:rPr lang="en-US" sz="2400" dirty="0"/>
              <a:t>She is curious to find out if it is possible to have a nest egg of $1.5 million after working for 20 years if she saves diligently and invests in assets that would have an average annual return of 10%. </a:t>
            </a:r>
          </a:p>
          <a:p>
            <a:r>
              <a:rPr lang="en-US" sz="2400" dirty="0"/>
              <a:t>If it is possible, what saving rate would help Claire achieve this goal? </a:t>
            </a:r>
          </a:p>
        </p:txBody>
      </p:sp>
    </p:spTree>
    <p:extLst>
      <p:ext uri="{BB962C8B-B14F-4D97-AF65-F5344CB8AC3E}">
        <p14:creationId xmlns:p14="http://schemas.microsoft.com/office/powerpoint/2010/main" val="1159923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6096"/>
            <a:ext cx="9144000" cy="914400"/>
          </a:xfrm>
        </p:spPr>
        <p:txBody>
          <a:bodyPr>
            <a:noAutofit/>
          </a:bodyPr>
          <a:lstStyle/>
          <a:p>
            <a:pPr eaLnBrk="1" hangingPunct="1"/>
            <a:r>
              <a:rPr lang="en-US" sz="3600" dirty="0"/>
              <a:t>15.3</a:t>
            </a:r>
            <a:r>
              <a:rPr lang="en-US" sz="3600" dirty="0">
                <a:solidFill>
                  <a:srgbClr val="1F4984"/>
                </a:solidFill>
              </a:rPr>
              <a:t>: What-If Analysis (8/12)</a:t>
            </a:r>
          </a:p>
        </p:txBody>
      </p:sp>
      <p:sp>
        <p:nvSpPr>
          <p:cNvPr id="3" name="Content Placeholder 2"/>
          <p:cNvSpPr>
            <a:spLocks noGrp="1"/>
          </p:cNvSpPr>
          <p:nvPr>
            <p:ph idx="1"/>
          </p:nvPr>
        </p:nvSpPr>
        <p:spPr>
          <a:xfrm>
            <a:off x="381000" y="1219200"/>
            <a:ext cx="8572500" cy="4914900"/>
          </a:xfrm>
        </p:spPr>
        <p:txBody>
          <a:bodyPr>
            <a:noAutofit/>
          </a:bodyPr>
          <a:lstStyle/>
          <a:p>
            <a:r>
              <a:rPr lang="en-US" sz="2400" dirty="0"/>
              <a:t>Managers may want to understand the combined effect of multiple input variables on an output variable. </a:t>
            </a:r>
          </a:p>
          <a:p>
            <a:r>
              <a:rPr lang="en-US" sz="2400" dirty="0"/>
              <a:t>Scenario Manager allows you to create and compare up to 32 possible scenarios based on multiple input variables.</a:t>
            </a:r>
          </a:p>
          <a:p>
            <a:r>
              <a:rPr lang="en-US" sz="2400" dirty="0"/>
              <a:t>You can use Scenario Manager to create a summary report that shows both the input values stored in each scenario and the results. </a:t>
            </a:r>
          </a:p>
          <a:p>
            <a:r>
              <a:rPr lang="en-US" sz="2400" dirty="0"/>
              <a:t>By comparing these scenarios, the business owner can assess the risk associated with the company’s expansion plan if one of these scenarios materializes in the future. </a:t>
            </a:r>
            <a:endParaRPr lang="en-US" sz="2400" dirty="0">
              <a:effectLst/>
            </a:endParaRPr>
          </a:p>
        </p:txBody>
      </p:sp>
    </p:spTree>
    <p:extLst>
      <p:ext uri="{BB962C8B-B14F-4D97-AF65-F5344CB8AC3E}">
        <p14:creationId xmlns:p14="http://schemas.microsoft.com/office/powerpoint/2010/main" val="2678698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6096"/>
            <a:ext cx="9144000" cy="914400"/>
          </a:xfrm>
        </p:spPr>
        <p:txBody>
          <a:bodyPr>
            <a:noAutofit/>
          </a:bodyPr>
          <a:lstStyle/>
          <a:p>
            <a:pPr eaLnBrk="1" hangingPunct="1"/>
            <a:r>
              <a:rPr lang="en-US" sz="3600" dirty="0"/>
              <a:t>15.3</a:t>
            </a:r>
            <a:r>
              <a:rPr lang="en-US" sz="3600" dirty="0">
                <a:solidFill>
                  <a:srgbClr val="1F4984"/>
                </a:solidFill>
              </a:rPr>
              <a:t>: What-If Analysis (9/12)</a:t>
            </a:r>
          </a:p>
        </p:txBody>
      </p:sp>
      <p:sp>
        <p:nvSpPr>
          <p:cNvPr id="3" name="Content Placeholder 2"/>
          <p:cNvSpPr>
            <a:spLocks noGrp="1"/>
          </p:cNvSpPr>
          <p:nvPr>
            <p:ph idx="1"/>
          </p:nvPr>
        </p:nvSpPr>
        <p:spPr>
          <a:xfrm>
            <a:off x="381000" y="971550"/>
            <a:ext cx="8572500" cy="4914900"/>
          </a:xfrm>
        </p:spPr>
        <p:txBody>
          <a:bodyPr>
            <a:noAutofit/>
          </a:bodyPr>
          <a:lstStyle/>
          <a:p>
            <a:r>
              <a:rPr lang="en-US" sz="2000" dirty="0"/>
              <a:t>Example: After the first round of interviews with companies, Claire has received job offers from three companies that she is interested in working for. </a:t>
            </a:r>
          </a:p>
          <a:p>
            <a:r>
              <a:rPr lang="en-US" sz="2000" dirty="0"/>
              <a:t>The first offer is from a national healthcare company located in the city Claire currently lives in. It offers an annual salary of $60,000 and a 3.5% company match on retirement savings. </a:t>
            </a:r>
          </a:p>
          <a:p>
            <a:r>
              <a:rPr lang="en-US" sz="2000" dirty="0"/>
              <a:t>Historical salary data show that employees of the company tend to receive a stable salary increase of 3% each year. </a:t>
            </a:r>
          </a:p>
          <a:p>
            <a:r>
              <a:rPr lang="en-US" sz="2000" dirty="0"/>
              <a:t>Due to the relatively low cost of living in the college town where Claire lives, Claire projects that she will be able to save an extra 5% of her salary for retirement, bumping her saving rate to 15%. </a:t>
            </a:r>
          </a:p>
          <a:p>
            <a:r>
              <a:rPr lang="en-US" sz="2000" dirty="0"/>
              <a:t>The second offer comes from a small start-up company that is located in a metropolitan area. While the starting salary of $48,000 is lower than what Claire expected, the company shows great growth potential and will likely increase employee salaries at a faster pace, around 5%. </a:t>
            </a:r>
          </a:p>
        </p:txBody>
      </p:sp>
    </p:spTree>
    <p:extLst>
      <p:ext uri="{BB962C8B-B14F-4D97-AF65-F5344CB8AC3E}">
        <p14:creationId xmlns:p14="http://schemas.microsoft.com/office/powerpoint/2010/main" val="388385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6096"/>
            <a:ext cx="9144000" cy="914400"/>
          </a:xfrm>
        </p:spPr>
        <p:txBody>
          <a:bodyPr>
            <a:noAutofit/>
          </a:bodyPr>
          <a:lstStyle/>
          <a:p>
            <a:pPr eaLnBrk="1" hangingPunct="1"/>
            <a:r>
              <a:rPr lang="en-US" sz="3600" dirty="0"/>
              <a:t>15.3</a:t>
            </a:r>
            <a:r>
              <a:rPr lang="en-US" sz="3600" dirty="0">
                <a:solidFill>
                  <a:srgbClr val="1F4984"/>
                </a:solidFill>
              </a:rPr>
              <a:t>: What-If Analysis (10/12)</a:t>
            </a:r>
          </a:p>
        </p:txBody>
      </p:sp>
      <p:sp>
        <p:nvSpPr>
          <p:cNvPr id="3" name="Content Placeholder 2"/>
          <p:cNvSpPr>
            <a:spLocks noGrp="1"/>
          </p:cNvSpPr>
          <p:nvPr>
            <p:ph idx="1"/>
          </p:nvPr>
        </p:nvSpPr>
        <p:spPr>
          <a:xfrm>
            <a:off x="381000" y="971550"/>
            <a:ext cx="8572500" cy="4914900"/>
          </a:xfrm>
        </p:spPr>
        <p:txBody>
          <a:bodyPr>
            <a:noAutofit/>
          </a:bodyPr>
          <a:lstStyle/>
          <a:p>
            <a:r>
              <a:rPr lang="en-US" sz="2200" dirty="0"/>
              <a:t>Example continued</a:t>
            </a:r>
          </a:p>
          <a:p>
            <a:r>
              <a:rPr lang="en-US" sz="2200" dirty="0"/>
              <a:t>In addition, the company boasts excellent benefits including a 5% company match on retirement savings. Finally, the third offer is from a global consulting company in a metropolitan area. </a:t>
            </a:r>
          </a:p>
          <a:p>
            <a:r>
              <a:rPr lang="en-US" sz="2200" dirty="0"/>
              <a:t>The company offers a salary of $65,000 and an average of 4% annual salary increase. However, the company only offers 2% match for retirement savings. </a:t>
            </a:r>
          </a:p>
          <a:p>
            <a:r>
              <a:rPr lang="en-US" sz="2200" dirty="0"/>
              <a:t>Faced with these choices, Claire wants to understand how accepting these job offers would impact her retirement savings after 10, 20, and 30 years. </a:t>
            </a:r>
          </a:p>
          <a:p>
            <a:r>
              <a:rPr lang="en-US" sz="2200" dirty="0"/>
              <a:t>Use Scenario Manager to help Claire evaluate these scenarios</a:t>
            </a:r>
            <a:r>
              <a:rPr lang="en-US" sz="2000" dirty="0"/>
              <a:t>. </a:t>
            </a:r>
          </a:p>
          <a:p>
            <a:endParaRPr lang="en-US" sz="1600" dirty="0">
              <a:effectLst/>
            </a:endParaRPr>
          </a:p>
        </p:txBody>
      </p:sp>
    </p:spTree>
    <p:extLst>
      <p:ext uri="{BB962C8B-B14F-4D97-AF65-F5344CB8AC3E}">
        <p14:creationId xmlns:p14="http://schemas.microsoft.com/office/powerpoint/2010/main" val="2371199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6096"/>
            <a:ext cx="9144000" cy="914400"/>
          </a:xfrm>
        </p:spPr>
        <p:txBody>
          <a:bodyPr>
            <a:noAutofit/>
          </a:bodyPr>
          <a:lstStyle/>
          <a:p>
            <a:pPr eaLnBrk="1" hangingPunct="1"/>
            <a:r>
              <a:rPr lang="en-US" sz="3600" dirty="0"/>
              <a:t>15.3</a:t>
            </a:r>
            <a:r>
              <a:rPr lang="en-US" sz="3600" dirty="0">
                <a:solidFill>
                  <a:srgbClr val="1F4984"/>
                </a:solidFill>
              </a:rPr>
              <a:t>: What-If Analysis (11/12)</a:t>
            </a:r>
          </a:p>
        </p:txBody>
      </p:sp>
      <p:sp>
        <p:nvSpPr>
          <p:cNvPr id="3" name="Content Placeholder 2"/>
          <p:cNvSpPr>
            <a:spLocks noGrp="1"/>
          </p:cNvSpPr>
          <p:nvPr>
            <p:ph idx="1"/>
          </p:nvPr>
        </p:nvSpPr>
        <p:spPr>
          <a:xfrm>
            <a:off x="381000" y="971550"/>
            <a:ext cx="8572500" cy="4914900"/>
          </a:xfrm>
        </p:spPr>
        <p:txBody>
          <a:bodyPr>
            <a:noAutofit/>
          </a:bodyPr>
          <a:lstStyle/>
          <a:p>
            <a:r>
              <a:rPr lang="en-US" sz="2400" dirty="0"/>
              <a:t>Example continued</a:t>
            </a:r>
          </a:p>
          <a:p>
            <a:r>
              <a:rPr lang="en-US" sz="2400" dirty="0"/>
              <a:t>Open the Retirement Calculator</a:t>
            </a:r>
          </a:p>
          <a:p>
            <a:r>
              <a:rPr lang="en-US" sz="2400" dirty="0"/>
              <a:t>Data &gt; What-If Analysis &gt; Scenario Manager </a:t>
            </a:r>
          </a:p>
          <a:p>
            <a:endParaRPr lang="en-US" sz="1600" dirty="0">
              <a:effectLst/>
            </a:endParaRPr>
          </a:p>
        </p:txBody>
      </p:sp>
      <p:pic>
        <p:nvPicPr>
          <p:cNvPr id="4" name="Picture 3">
            <a:extLst>
              <a:ext uri="{FF2B5EF4-FFF2-40B4-BE49-F238E27FC236}">
                <a16:creationId xmlns:a16="http://schemas.microsoft.com/office/drawing/2014/main" id="{3395DC79-912E-7149-92F8-FA55F41CC518}"/>
              </a:ext>
            </a:extLst>
          </p:cNvPr>
          <p:cNvPicPr>
            <a:picLocks noChangeAspect="1"/>
          </p:cNvPicPr>
          <p:nvPr/>
        </p:nvPicPr>
        <p:blipFill>
          <a:blip r:embed="rId3"/>
          <a:stretch>
            <a:fillRect/>
          </a:stretch>
        </p:blipFill>
        <p:spPr>
          <a:xfrm>
            <a:off x="571500" y="2362200"/>
            <a:ext cx="8001000" cy="2781300"/>
          </a:xfrm>
          <a:prstGeom prst="rect">
            <a:avLst/>
          </a:prstGeom>
        </p:spPr>
      </p:pic>
    </p:spTree>
    <p:extLst>
      <p:ext uri="{BB962C8B-B14F-4D97-AF65-F5344CB8AC3E}">
        <p14:creationId xmlns:p14="http://schemas.microsoft.com/office/powerpoint/2010/main" val="1882934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6096"/>
            <a:ext cx="9144000" cy="914400"/>
          </a:xfrm>
        </p:spPr>
        <p:txBody>
          <a:bodyPr>
            <a:noAutofit/>
          </a:bodyPr>
          <a:lstStyle/>
          <a:p>
            <a:pPr eaLnBrk="1" hangingPunct="1"/>
            <a:r>
              <a:rPr lang="en-US" sz="3600" dirty="0"/>
              <a:t>15.3</a:t>
            </a:r>
            <a:r>
              <a:rPr lang="en-US" sz="3600" dirty="0">
                <a:solidFill>
                  <a:srgbClr val="1F4984"/>
                </a:solidFill>
              </a:rPr>
              <a:t>: What-If Analysis (12/12)</a:t>
            </a:r>
          </a:p>
        </p:txBody>
      </p:sp>
      <p:sp>
        <p:nvSpPr>
          <p:cNvPr id="3" name="Content Placeholder 2"/>
          <p:cNvSpPr>
            <a:spLocks noGrp="1"/>
          </p:cNvSpPr>
          <p:nvPr>
            <p:ph idx="1"/>
          </p:nvPr>
        </p:nvSpPr>
        <p:spPr>
          <a:xfrm>
            <a:off x="381000" y="971550"/>
            <a:ext cx="8572500" cy="4914900"/>
          </a:xfrm>
        </p:spPr>
        <p:txBody>
          <a:bodyPr>
            <a:noAutofit/>
          </a:bodyPr>
          <a:lstStyle/>
          <a:p>
            <a:r>
              <a:rPr lang="en-US" sz="2400" dirty="0"/>
              <a:t>Example continued</a:t>
            </a:r>
          </a:p>
          <a:p>
            <a:pPr marL="0" indent="0">
              <a:buNone/>
            </a:pPr>
            <a:endParaRPr lang="en-US" sz="1600" dirty="0">
              <a:effectLst/>
            </a:endParaRPr>
          </a:p>
        </p:txBody>
      </p:sp>
      <p:pic>
        <p:nvPicPr>
          <p:cNvPr id="2" name="Picture 1">
            <a:extLst>
              <a:ext uri="{FF2B5EF4-FFF2-40B4-BE49-F238E27FC236}">
                <a16:creationId xmlns:a16="http://schemas.microsoft.com/office/drawing/2014/main" id="{9DE69CD1-32A0-164C-8C48-7549824B63C2}"/>
              </a:ext>
            </a:extLst>
          </p:cNvPr>
          <p:cNvPicPr>
            <a:picLocks noChangeAspect="1"/>
          </p:cNvPicPr>
          <p:nvPr/>
        </p:nvPicPr>
        <p:blipFill>
          <a:blip r:embed="rId3"/>
          <a:stretch>
            <a:fillRect/>
          </a:stretch>
        </p:blipFill>
        <p:spPr>
          <a:xfrm>
            <a:off x="571500" y="1752600"/>
            <a:ext cx="8001000" cy="2832100"/>
          </a:xfrm>
          <a:prstGeom prst="rect">
            <a:avLst/>
          </a:prstGeom>
        </p:spPr>
      </p:pic>
    </p:spTree>
    <p:extLst>
      <p:ext uri="{BB962C8B-B14F-4D97-AF65-F5344CB8AC3E}">
        <p14:creationId xmlns:p14="http://schemas.microsoft.com/office/powerpoint/2010/main" val="2186920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pPr eaLnBrk="1" hangingPunct="1"/>
            <a:r>
              <a:rPr lang="en-US" sz="3600" dirty="0"/>
              <a:t>15.4</a:t>
            </a:r>
            <a:r>
              <a:rPr lang="en-US" sz="3600" dirty="0">
                <a:solidFill>
                  <a:srgbClr val="1F4984"/>
                </a:solidFill>
              </a:rPr>
              <a:t>: Avoiding and Detecting Errors in Spreadsheet Models (1/13)</a:t>
            </a:r>
          </a:p>
        </p:txBody>
      </p:sp>
      <p:sp>
        <p:nvSpPr>
          <p:cNvPr id="3" name="Content Placeholder 2"/>
          <p:cNvSpPr>
            <a:spLocks noGrp="1"/>
          </p:cNvSpPr>
          <p:nvPr>
            <p:ph idx="1"/>
          </p:nvPr>
        </p:nvSpPr>
        <p:spPr>
          <a:xfrm>
            <a:off x="381000" y="1371600"/>
            <a:ext cx="8572500" cy="4514850"/>
          </a:xfrm>
        </p:spPr>
        <p:txBody>
          <a:bodyPr>
            <a:noAutofit/>
          </a:bodyPr>
          <a:lstStyle/>
          <a:p>
            <a:r>
              <a:rPr lang="en-US" sz="2400" dirty="0"/>
              <a:t>A spreadsheet model tends to evolve over time. </a:t>
            </a:r>
          </a:p>
          <a:p>
            <a:r>
              <a:rPr lang="en-US" sz="2400" dirty="0"/>
              <a:t>As managers compare the estimates from the model with reality, they make adjustments to improve the model’s accuracy in making future predictions. </a:t>
            </a:r>
          </a:p>
          <a:p>
            <a:r>
              <a:rPr lang="en-US" sz="2400" dirty="0"/>
              <a:t>As the spreadsheet model becomes more complex and is modified by other people, the possibility of introducing errors to the model also increases. </a:t>
            </a:r>
          </a:p>
          <a:p>
            <a:r>
              <a:rPr lang="en-US" sz="2400" dirty="0"/>
              <a:t>Spreadsheet errors are widespread and costly to businesses. </a:t>
            </a:r>
          </a:p>
          <a:p>
            <a:r>
              <a:rPr lang="en-US" sz="2400" dirty="0"/>
              <a:t>One study even shows that 50% of all spreadsheet models used in large organizations are defective. </a:t>
            </a:r>
          </a:p>
          <a:p>
            <a:pPr marL="0" indent="0">
              <a:buNone/>
            </a:pPr>
            <a:endParaRPr lang="en-US" sz="2000" dirty="0">
              <a:effectLst/>
            </a:endParaRPr>
          </a:p>
        </p:txBody>
      </p:sp>
    </p:spTree>
    <p:extLst>
      <p:ext uri="{BB962C8B-B14F-4D97-AF65-F5344CB8AC3E}">
        <p14:creationId xmlns:p14="http://schemas.microsoft.com/office/powerpoint/2010/main" val="2615673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30480" y="152400"/>
            <a:ext cx="9144000" cy="914400"/>
          </a:xfrm>
        </p:spPr>
        <p:txBody>
          <a:bodyPr>
            <a:noAutofit/>
          </a:bodyPr>
          <a:lstStyle/>
          <a:p>
            <a:pPr eaLnBrk="1" hangingPunct="1"/>
            <a:r>
              <a:rPr lang="en-US" sz="3600" dirty="0">
                <a:solidFill>
                  <a:srgbClr val="1F4984"/>
                </a:solidFill>
              </a:rPr>
              <a:t>Introductory Case: Retirement Planning for Generation Z (1/2)</a:t>
            </a:r>
          </a:p>
        </p:txBody>
      </p:sp>
      <p:sp>
        <p:nvSpPr>
          <p:cNvPr id="3" name="Content Placeholder 2"/>
          <p:cNvSpPr>
            <a:spLocks noGrp="1"/>
          </p:cNvSpPr>
          <p:nvPr>
            <p:ph idx="1"/>
          </p:nvPr>
        </p:nvSpPr>
        <p:spPr>
          <a:xfrm>
            <a:off x="285750" y="1371600"/>
            <a:ext cx="8572500" cy="4724400"/>
          </a:xfrm>
        </p:spPr>
        <p:txBody>
          <a:bodyPr>
            <a:noAutofit/>
          </a:bodyPr>
          <a:lstStyle/>
          <a:p>
            <a:r>
              <a:rPr lang="en-US" sz="2000" dirty="0"/>
              <a:t>Claire is committed to saving for her retirement as soon as she gets her first job and plans to consistently increase her retirement contributions throughout her career. </a:t>
            </a:r>
          </a:p>
          <a:p>
            <a:r>
              <a:rPr lang="en-US" sz="2000" dirty="0"/>
              <a:t>She hopes to accumulate a generous retirement account after a 30-year career. </a:t>
            </a:r>
          </a:p>
          <a:p>
            <a:r>
              <a:rPr lang="en-US" sz="2000" dirty="0"/>
              <a:t>Therefore, in addition to salary, Claire also takes into account the retirement benefits when comparing job offers. </a:t>
            </a:r>
          </a:p>
          <a:p>
            <a:r>
              <a:rPr lang="en-US" sz="2000" dirty="0"/>
              <a:t>Claire wants to develop a spreadsheet model to</a:t>
            </a:r>
          </a:p>
          <a:p>
            <a:pPr marL="457200" indent="-457200">
              <a:buFont typeface="+mj-lt"/>
              <a:buAutoNum type="arabicPeriod"/>
            </a:pPr>
            <a:r>
              <a:rPr lang="en-US" sz="2000" dirty="0"/>
              <a:t>Predict her retirement savings after 30 years of disciplined contributions to the retirement account.</a:t>
            </a:r>
          </a:p>
          <a:p>
            <a:pPr marL="457200" indent="-457200">
              <a:buFont typeface="+mj-lt"/>
              <a:buAutoNum type="arabicPeriod"/>
            </a:pPr>
            <a:r>
              <a:rPr lang="en-US" sz="2000" dirty="0"/>
              <a:t>Understand the impact of the size of her contributions, investment returns, employee match, and years of investment on the nest egg. </a:t>
            </a:r>
          </a:p>
        </p:txBody>
      </p:sp>
    </p:spTree>
    <p:extLst>
      <p:ext uri="{BB962C8B-B14F-4D97-AF65-F5344CB8AC3E}">
        <p14:creationId xmlns:p14="http://schemas.microsoft.com/office/powerpoint/2010/main" val="1542448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pPr eaLnBrk="1" hangingPunct="1"/>
            <a:r>
              <a:rPr lang="en-US" sz="3600" dirty="0"/>
              <a:t>15.4</a:t>
            </a:r>
            <a:r>
              <a:rPr lang="en-US" sz="3600" dirty="0">
                <a:solidFill>
                  <a:srgbClr val="1F4984"/>
                </a:solidFill>
              </a:rPr>
              <a:t>: Avoiding and Detecting Errors in Spreadsheet Models (2/13)</a:t>
            </a:r>
          </a:p>
        </p:txBody>
      </p:sp>
      <p:sp>
        <p:nvSpPr>
          <p:cNvPr id="3" name="Content Placeholder 2"/>
          <p:cNvSpPr>
            <a:spLocks noGrp="1"/>
          </p:cNvSpPr>
          <p:nvPr>
            <p:ph idx="1"/>
          </p:nvPr>
        </p:nvSpPr>
        <p:spPr>
          <a:xfrm>
            <a:off x="381000" y="1371600"/>
            <a:ext cx="8572500" cy="4514850"/>
          </a:xfrm>
        </p:spPr>
        <p:txBody>
          <a:bodyPr>
            <a:noAutofit/>
          </a:bodyPr>
          <a:lstStyle/>
          <a:p>
            <a:r>
              <a:rPr lang="en-US" sz="2400" dirty="0"/>
              <a:t>One common error in spreadsheet models is circular reference.</a:t>
            </a:r>
          </a:p>
          <a:p>
            <a:r>
              <a:rPr lang="en-US" sz="2400" dirty="0"/>
              <a:t>This means that a formula refers back to its own cell, either directly or indirectly. </a:t>
            </a:r>
          </a:p>
          <a:p>
            <a:pPr marL="0" indent="0">
              <a:buNone/>
            </a:pPr>
            <a:endParaRPr lang="en-US" sz="2000" dirty="0">
              <a:effectLst/>
            </a:endParaRPr>
          </a:p>
        </p:txBody>
      </p:sp>
      <p:pic>
        <p:nvPicPr>
          <p:cNvPr id="2" name="Picture 1">
            <a:extLst>
              <a:ext uri="{FF2B5EF4-FFF2-40B4-BE49-F238E27FC236}">
                <a16:creationId xmlns:a16="http://schemas.microsoft.com/office/drawing/2014/main" id="{78EE8800-8FC7-A249-BFD7-58A01802A4E0}"/>
              </a:ext>
            </a:extLst>
          </p:cNvPr>
          <p:cNvPicPr>
            <a:picLocks noChangeAspect="1"/>
          </p:cNvPicPr>
          <p:nvPr/>
        </p:nvPicPr>
        <p:blipFill>
          <a:blip r:embed="rId3"/>
          <a:stretch>
            <a:fillRect/>
          </a:stretch>
        </p:blipFill>
        <p:spPr>
          <a:xfrm>
            <a:off x="1606550" y="3124200"/>
            <a:ext cx="5930900" cy="2019300"/>
          </a:xfrm>
          <a:prstGeom prst="rect">
            <a:avLst/>
          </a:prstGeom>
        </p:spPr>
      </p:pic>
    </p:spTree>
    <p:extLst>
      <p:ext uri="{BB962C8B-B14F-4D97-AF65-F5344CB8AC3E}">
        <p14:creationId xmlns:p14="http://schemas.microsoft.com/office/powerpoint/2010/main" val="2183570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pPr eaLnBrk="1" hangingPunct="1"/>
            <a:r>
              <a:rPr lang="en-US" sz="3600" dirty="0"/>
              <a:t>15.4</a:t>
            </a:r>
            <a:r>
              <a:rPr lang="en-US" sz="3600" dirty="0">
                <a:solidFill>
                  <a:srgbClr val="1F4984"/>
                </a:solidFill>
              </a:rPr>
              <a:t>: Avoiding and Detecting Errors in Spreadsheet Models (3/13)</a:t>
            </a:r>
          </a:p>
        </p:txBody>
      </p:sp>
      <p:sp>
        <p:nvSpPr>
          <p:cNvPr id="3" name="Content Placeholder 2"/>
          <p:cNvSpPr>
            <a:spLocks noGrp="1"/>
          </p:cNvSpPr>
          <p:nvPr>
            <p:ph idx="1"/>
          </p:nvPr>
        </p:nvSpPr>
        <p:spPr>
          <a:xfrm>
            <a:off x="381000" y="1371600"/>
            <a:ext cx="8572500" cy="4724400"/>
          </a:xfrm>
        </p:spPr>
        <p:txBody>
          <a:bodyPr>
            <a:noAutofit/>
          </a:bodyPr>
          <a:lstStyle/>
          <a:p>
            <a:r>
              <a:rPr lang="en-US" sz="2000" dirty="0"/>
              <a:t>In some situations, circular reference is necessary and legitimate.</a:t>
            </a:r>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When the formula is logically correct, enable Excel to resolve the circular reference issue. </a:t>
            </a:r>
          </a:p>
          <a:p>
            <a:r>
              <a:rPr lang="en-US" sz="2000" dirty="0"/>
              <a:t>Click File &gt; Options to open the </a:t>
            </a:r>
            <a:r>
              <a:rPr lang="en-US" sz="2000" i="1" dirty="0"/>
              <a:t>Excel Options </a:t>
            </a:r>
            <a:r>
              <a:rPr lang="en-US" sz="2000" dirty="0"/>
              <a:t>dialog box. </a:t>
            </a:r>
          </a:p>
          <a:p>
            <a:r>
              <a:rPr lang="en-US" sz="2000" dirty="0"/>
              <a:t>Choose the Formulas tab and check the box next to </a:t>
            </a:r>
            <a:r>
              <a:rPr lang="en-US" sz="2000" i="1" dirty="0"/>
              <a:t>Enable iterative calculation</a:t>
            </a:r>
            <a:r>
              <a:rPr lang="en-US" sz="2000" dirty="0"/>
              <a:t>. Click OK.</a:t>
            </a:r>
          </a:p>
          <a:p>
            <a:endParaRPr lang="en-US" sz="2000" dirty="0"/>
          </a:p>
          <a:p>
            <a:pPr marL="0" indent="0">
              <a:buNone/>
            </a:pPr>
            <a:endParaRPr lang="en-US" sz="2000" dirty="0">
              <a:effectLst/>
            </a:endParaRPr>
          </a:p>
        </p:txBody>
      </p:sp>
      <p:pic>
        <p:nvPicPr>
          <p:cNvPr id="2" name="Picture 1">
            <a:extLst>
              <a:ext uri="{FF2B5EF4-FFF2-40B4-BE49-F238E27FC236}">
                <a16:creationId xmlns:a16="http://schemas.microsoft.com/office/drawing/2014/main" id="{A35A20B8-D93B-8E45-8D4B-D3C296EEA855}"/>
              </a:ext>
            </a:extLst>
          </p:cNvPr>
          <p:cNvPicPr>
            <a:picLocks noChangeAspect="1"/>
          </p:cNvPicPr>
          <p:nvPr/>
        </p:nvPicPr>
        <p:blipFill>
          <a:blip r:embed="rId3"/>
          <a:stretch>
            <a:fillRect/>
          </a:stretch>
        </p:blipFill>
        <p:spPr>
          <a:xfrm>
            <a:off x="2590800" y="1752600"/>
            <a:ext cx="3733800" cy="2482207"/>
          </a:xfrm>
          <a:prstGeom prst="rect">
            <a:avLst/>
          </a:prstGeom>
        </p:spPr>
      </p:pic>
    </p:spTree>
    <p:extLst>
      <p:ext uri="{BB962C8B-B14F-4D97-AF65-F5344CB8AC3E}">
        <p14:creationId xmlns:p14="http://schemas.microsoft.com/office/powerpoint/2010/main" val="3262323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pPr eaLnBrk="1" hangingPunct="1"/>
            <a:r>
              <a:rPr lang="en-US" sz="3600" dirty="0"/>
              <a:t>15.4</a:t>
            </a:r>
            <a:r>
              <a:rPr lang="en-US" sz="3600" dirty="0">
                <a:solidFill>
                  <a:srgbClr val="1F4984"/>
                </a:solidFill>
              </a:rPr>
              <a:t>: Avoiding and Detecting Errors in Spreadsheet Models (4/13)</a:t>
            </a:r>
          </a:p>
        </p:txBody>
      </p:sp>
      <p:sp>
        <p:nvSpPr>
          <p:cNvPr id="3" name="Content Placeholder 2"/>
          <p:cNvSpPr>
            <a:spLocks noGrp="1"/>
          </p:cNvSpPr>
          <p:nvPr>
            <p:ph idx="1"/>
          </p:nvPr>
        </p:nvSpPr>
        <p:spPr>
          <a:xfrm>
            <a:off x="381000" y="1371600"/>
            <a:ext cx="8572500" cy="4724400"/>
          </a:xfrm>
        </p:spPr>
        <p:txBody>
          <a:bodyPr>
            <a:noAutofit/>
          </a:bodyPr>
          <a:lstStyle/>
          <a:p>
            <a:r>
              <a:rPr lang="en-US" sz="2000" dirty="0"/>
              <a:t>Another common spreadsheet model error is using a relative cell reference where an absolute or mixed cell reference should be used. </a:t>
            </a:r>
          </a:p>
          <a:p>
            <a:r>
              <a:rPr lang="en-US" sz="2000" dirty="0"/>
              <a:t>When you copy a formula from one cell to another, Excel treats the cell references in your formula as relative by default. </a:t>
            </a:r>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To fix this problem, use absolute cell references e.g. $C$5.</a:t>
            </a:r>
          </a:p>
          <a:p>
            <a:r>
              <a:rPr lang="en-US" sz="2000" dirty="0"/>
              <a:t>The references to these cells remain consistent no matter to which cell the formulas are copied. </a:t>
            </a:r>
          </a:p>
          <a:p>
            <a:endParaRPr lang="en-US" sz="2000" dirty="0"/>
          </a:p>
          <a:p>
            <a:pPr marL="0" indent="0">
              <a:buNone/>
            </a:pPr>
            <a:endParaRPr lang="en-US" sz="2000" dirty="0">
              <a:effectLst/>
            </a:endParaRPr>
          </a:p>
        </p:txBody>
      </p:sp>
      <p:pic>
        <p:nvPicPr>
          <p:cNvPr id="4" name="Picture 3">
            <a:extLst>
              <a:ext uri="{FF2B5EF4-FFF2-40B4-BE49-F238E27FC236}">
                <a16:creationId xmlns:a16="http://schemas.microsoft.com/office/drawing/2014/main" id="{62DBCB92-143E-B34F-B373-115A6F07720B}"/>
              </a:ext>
            </a:extLst>
          </p:cNvPr>
          <p:cNvPicPr>
            <a:picLocks noChangeAspect="1"/>
          </p:cNvPicPr>
          <p:nvPr/>
        </p:nvPicPr>
        <p:blipFill>
          <a:blip r:embed="rId3"/>
          <a:stretch>
            <a:fillRect/>
          </a:stretch>
        </p:blipFill>
        <p:spPr>
          <a:xfrm>
            <a:off x="990600" y="2667000"/>
            <a:ext cx="7101346" cy="2057400"/>
          </a:xfrm>
          <a:prstGeom prst="rect">
            <a:avLst/>
          </a:prstGeom>
        </p:spPr>
      </p:pic>
    </p:spTree>
    <p:extLst>
      <p:ext uri="{BB962C8B-B14F-4D97-AF65-F5344CB8AC3E}">
        <p14:creationId xmlns:p14="http://schemas.microsoft.com/office/powerpoint/2010/main" val="2253375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pPr eaLnBrk="1" hangingPunct="1"/>
            <a:r>
              <a:rPr lang="en-US" sz="3600" dirty="0"/>
              <a:t>15.4</a:t>
            </a:r>
            <a:r>
              <a:rPr lang="en-US" sz="3600" dirty="0">
                <a:solidFill>
                  <a:srgbClr val="1F4984"/>
                </a:solidFill>
              </a:rPr>
              <a:t>: Avoiding and Detecting Errors in Spreadsheet Models (5/13)</a:t>
            </a:r>
          </a:p>
        </p:txBody>
      </p:sp>
      <p:sp>
        <p:nvSpPr>
          <p:cNvPr id="3" name="Content Placeholder 2"/>
          <p:cNvSpPr>
            <a:spLocks noGrp="1"/>
          </p:cNvSpPr>
          <p:nvPr>
            <p:ph idx="1"/>
          </p:nvPr>
        </p:nvSpPr>
        <p:spPr>
          <a:xfrm>
            <a:off x="381000" y="1371600"/>
            <a:ext cx="8572500" cy="4724400"/>
          </a:xfrm>
        </p:spPr>
        <p:txBody>
          <a:bodyPr>
            <a:noAutofit/>
          </a:bodyPr>
          <a:lstStyle/>
          <a:p>
            <a:r>
              <a:rPr lang="en-US" sz="2400" dirty="0"/>
              <a:t>Example: Sarah Washington notices that users of her spreadsheet model for analyzing employee salaries, income taxes, co-premiums, and net earnings tend to enter invalid salary data by inputting one digit too many or too few. </a:t>
            </a:r>
          </a:p>
          <a:p>
            <a:r>
              <a:rPr lang="en-US" sz="2400" dirty="0"/>
              <a:t>She knows that the current salaries range from $40,000 to $150,000.</a:t>
            </a:r>
          </a:p>
          <a:p>
            <a:r>
              <a:rPr lang="en-US" sz="2400" dirty="0"/>
              <a:t>She also notices that users sometimes misspell or enter terms other than “Management” and “Nonmanagement” in the Job Classification column, which causes the model to enter the incorrect co-premium amount. </a:t>
            </a:r>
          </a:p>
          <a:p>
            <a:r>
              <a:rPr lang="en-US" sz="2400" dirty="0"/>
              <a:t>Help Sarah prevent these user entry errors. </a:t>
            </a:r>
          </a:p>
          <a:p>
            <a:endParaRPr lang="en-US" sz="2000" dirty="0"/>
          </a:p>
          <a:p>
            <a:endParaRPr lang="en-US" sz="2000" dirty="0"/>
          </a:p>
          <a:p>
            <a:pPr marL="0" indent="0">
              <a:buNone/>
            </a:pPr>
            <a:endParaRPr lang="en-US" sz="2000" dirty="0">
              <a:effectLst/>
            </a:endParaRPr>
          </a:p>
        </p:txBody>
      </p:sp>
    </p:spTree>
    <p:extLst>
      <p:ext uri="{BB962C8B-B14F-4D97-AF65-F5344CB8AC3E}">
        <p14:creationId xmlns:p14="http://schemas.microsoft.com/office/powerpoint/2010/main" val="341436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pPr eaLnBrk="1" hangingPunct="1"/>
            <a:r>
              <a:rPr lang="en-US" sz="3600" dirty="0"/>
              <a:t>15.4</a:t>
            </a:r>
            <a:r>
              <a:rPr lang="en-US" sz="3600" dirty="0">
                <a:solidFill>
                  <a:srgbClr val="1F4984"/>
                </a:solidFill>
              </a:rPr>
              <a:t>: Avoiding and Detecting Errors in Spreadsheet Models (6/13)</a:t>
            </a:r>
          </a:p>
        </p:txBody>
      </p:sp>
      <p:sp>
        <p:nvSpPr>
          <p:cNvPr id="3" name="Content Placeholder 2"/>
          <p:cNvSpPr>
            <a:spLocks noGrp="1"/>
          </p:cNvSpPr>
          <p:nvPr>
            <p:ph idx="1"/>
          </p:nvPr>
        </p:nvSpPr>
        <p:spPr>
          <a:xfrm>
            <a:off x="381000" y="1371600"/>
            <a:ext cx="8572500" cy="4724400"/>
          </a:xfrm>
        </p:spPr>
        <p:txBody>
          <a:bodyPr>
            <a:noAutofit/>
          </a:bodyPr>
          <a:lstStyle/>
          <a:p>
            <a:r>
              <a:rPr lang="en-US" sz="2400" dirty="0"/>
              <a:t>Example continued</a:t>
            </a:r>
          </a:p>
          <a:p>
            <a:r>
              <a:rPr lang="en-US" sz="2400" dirty="0"/>
              <a:t>Open the </a:t>
            </a:r>
            <a:r>
              <a:rPr lang="en-US" sz="2400" i="1" dirty="0"/>
              <a:t>Consulting </a:t>
            </a:r>
            <a:r>
              <a:rPr lang="en-US" sz="2400" dirty="0"/>
              <a:t>data file </a:t>
            </a:r>
          </a:p>
          <a:p>
            <a:r>
              <a:rPr lang="en-US" sz="2400" dirty="0"/>
              <a:t>Data &gt; Data Validation </a:t>
            </a:r>
          </a:p>
          <a:p>
            <a:endParaRPr lang="en-US" sz="2400" dirty="0"/>
          </a:p>
          <a:p>
            <a:endParaRPr lang="en-US" sz="2000" dirty="0"/>
          </a:p>
          <a:p>
            <a:endParaRPr lang="en-US" sz="2000" dirty="0"/>
          </a:p>
          <a:p>
            <a:pPr marL="0" indent="0">
              <a:buNone/>
            </a:pPr>
            <a:endParaRPr lang="en-US" sz="2000" dirty="0">
              <a:effectLst/>
            </a:endParaRPr>
          </a:p>
        </p:txBody>
      </p:sp>
      <p:pic>
        <p:nvPicPr>
          <p:cNvPr id="2" name="Picture 1">
            <a:extLst>
              <a:ext uri="{FF2B5EF4-FFF2-40B4-BE49-F238E27FC236}">
                <a16:creationId xmlns:a16="http://schemas.microsoft.com/office/drawing/2014/main" id="{92A6C7D8-F368-1847-AB73-8D75493AE7C1}"/>
              </a:ext>
            </a:extLst>
          </p:cNvPr>
          <p:cNvPicPr>
            <a:picLocks noChangeAspect="1"/>
          </p:cNvPicPr>
          <p:nvPr/>
        </p:nvPicPr>
        <p:blipFill>
          <a:blip r:embed="rId3"/>
          <a:stretch>
            <a:fillRect/>
          </a:stretch>
        </p:blipFill>
        <p:spPr>
          <a:xfrm>
            <a:off x="1905000" y="2667000"/>
            <a:ext cx="4718050" cy="3318189"/>
          </a:xfrm>
          <a:prstGeom prst="rect">
            <a:avLst/>
          </a:prstGeom>
        </p:spPr>
      </p:pic>
    </p:spTree>
    <p:extLst>
      <p:ext uri="{BB962C8B-B14F-4D97-AF65-F5344CB8AC3E}">
        <p14:creationId xmlns:p14="http://schemas.microsoft.com/office/powerpoint/2010/main" val="2017489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pPr eaLnBrk="1" hangingPunct="1"/>
            <a:r>
              <a:rPr lang="en-US" sz="3600" dirty="0"/>
              <a:t>15.4</a:t>
            </a:r>
            <a:r>
              <a:rPr lang="en-US" sz="3600" dirty="0">
                <a:solidFill>
                  <a:srgbClr val="1F4984"/>
                </a:solidFill>
              </a:rPr>
              <a:t>: Avoiding and Detecting Errors in Spreadsheet Models (7/13)</a:t>
            </a:r>
          </a:p>
        </p:txBody>
      </p:sp>
      <p:sp>
        <p:nvSpPr>
          <p:cNvPr id="3" name="Content Placeholder 2"/>
          <p:cNvSpPr>
            <a:spLocks noGrp="1"/>
          </p:cNvSpPr>
          <p:nvPr>
            <p:ph idx="1"/>
          </p:nvPr>
        </p:nvSpPr>
        <p:spPr>
          <a:xfrm>
            <a:off x="381000" y="1371600"/>
            <a:ext cx="8572500" cy="4724400"/>
          </a:xfrm>
        </p:spPr>
        <p:txBody>
          <a:bodyPr>
            <a:noAutofit/>
          </a:bodyPr>
          <a:lstStyle/>
          <a:p>
            <a:r>
              <a:rPr lang="en-US" sz="2200" dirty="0"/>
              <a:t>Excel offers a number of features that help you audit the validity of formulas in spreadsheet models. </a:t>
            </a:r>
          </a:p>
          <a:p>
            <a:r>
              <a:rPr lang="en-US" sz="2200" dirty="0"/>
              <a:t>These features can be found in the Formula Auditing group of the Formulas menu. </a:t>
            </a:r>
          </a:p>
          <a:p>
            <a:r>
              <a:rPr lang="en-US" sz="2200" dirty="0"/>
              <a:t>Trace Precedents allows you to identify cells that contain data that are part of the formula in the active cell. </a:t>
            </a:r>
          </a:p>
          <a:p>
            <a:r>
              <a:rPr lang="en-US" sz="2200" dirty="0"/>
              <a:t>Trace Dependents, on the other hand, allows you to identify cells whose values are affected by the active cell. </a:t>
            </a:r>
          </a:p>
          <a:p>
            <a:r>
              <a:rPr lang="en-US" sz="2200" dirty="0"/>
              <a:t>Show Formulas allows you to inspect all the formulas in the spreadsheet model at the same time. </a:t>
            </a:r>
          </a:p>
          <a:p>
            <a:r>
              <a:rPr lang="en-US" sz="2200" dirty="0"/>
              <a:t>Finally, the Watch Window tool lets you monitor the values of selected cells from any workbook. </a:t>
            </a:r>
          </a:p>
          <a:p>
            <a:endParaRPr lang="en-US" sz="2000" dirty="0"/>
          </a:p>
          <a:p>
            <a:endParaRPr lang="en-US" sz="2000" dirty="0"/>
          </a:p>
          <a:p>
            <a:pPr marL="0" indent="0">
              <a:buNone/>
            </a:pPr>
            <a:endParaRPr lang="en-US" sz="2000" dirty="0">
              <a:effectLst/>
            </a:endParaRPr>
          </a:p>
        </p:txBody>
      </p:sp>
    </p:spTree>
    <p:extLst>
      <p:ext uri="{BB962C8B-B14F-4D97-AF65-F5344CB8AC3E}">
        <p14:creationId xmlns:p14="http://schemas.microsoft.com/office/powerpoint/2010/main" val="4072207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pPr eaLnBrk="1" hangingPunct="1"/>
            <a:r>
              <a:rPr lang="en-US" sz="3600" dirty="0"/>
              <a:t>15.4</a:t>
            </a:r>
            <a:r>
              <a:rPr lang="en-US" sz="3600" dirty="0">
                <a:solidFill>
                  <a:srgbClr val="1F4984"/>
                </a:solidFill>
              </a:rPr>
              <a:t>: Avoiding and Detecting Errors in Spreadsheet Models (8/13)</a:t>
            </a:r>
          </a:p>
        </p:txBody>
      </p:sp>
      <p:sp>
        <p:nvSpPr>
          <p:cNvPr id="3" name="Content Placeholder 2"/>
          <p:cNvSpPr>
            <a:spLocks noGrp="1"/>
          </p:cNvSpPr>
          <p:nvPr>
            <p:ph idx="1"/>
          </p:nvPr>
        </p:nvSpPr>
        <p:spPr>
          <a:xfrm>
            <a:off x="381000" y="1371600"/>
            <a:ext cx="8572500" cy="4724400"/>
          </a:xfrm>
        </p:spPr>
        <p:txBody>
          <a:bodyPr>
            <a:noAutofit/>
          </a:bodyPr>
          <a:lstStyle/>
          <a:p>
            <a:r>
              <a:rPr lang="en-US" sz="2400" dirty="0"/>
              <a:t>Example: After a computer hardware failure, Sarah Washington was only able to recover some of her files. </a:t>
            </a:r>
          </a:p>
          <a:p>
            <a:r>
              <a:rPr lang="en-US" sz="2400" dirty="0"/>
              <a:t>She was able to find an earlier version of the spreadsheet model for analyzing employee salaries, income taxes, co-premiums, and net earnings, which contains multiple errors.</a:t>
            </a:r>
          </a:p>
          <a:p>
            <a:r>
              <a:rPr lang="en-US" sz="2400" dirty="0"/>
              <a:t>Help Sarah fix the errors in the spreadsheet model using Excel’s Formula Auditing tools. </a:t>
            </a:r>
          </a:p>
          <a:p>
            <a:endParaRPr lang="en-US" sz="2400" dirty="0"/>
          </a:p>
          <a:p>
            <a:endParaRPr lang="en-US" sz="2400" dirty="0"/>
          </a:p>
          <a:p>
            <a:endParaRPr lang="en-US" sz="2400" dirty="0"/>
          </a:p>
          <a:p>
            <a:pPr marL="0" indent="0">
              <a:buNone/>
            </a:pPr>
            <a:endParaRPr lang="en-US" sz="2400" dirty="0">
              <a:effectLst/>
            </a:endParaRPr>
          </a:p>
        </p:txBody>
      </p:sp>
    </p:spTree>
    <p:extLst>
      <p:ext uri="{BB962C8B-B14F-4D97-AF65-F5344CB8AC3E}">
        <p14:creationId xmlns:p14="http://schemas.microsoft.com/office/powerpoint/2010/main" val="2812589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pPr eaLnBrk="1" hangingPunct="1"/>
            <a:r>
              <a:rPr lang="en-US" sz="3600" dirty="0"/>
              <a:t>15.4</a:t>
            </a:r>
            <a:r>
              <a:rPr lang="en-US" sz="3600" dirty="0">
                <a:solidFill>
                  <a:srgbClr val="1F4984"/>
                </a:solidFill>
              </a:rPr>
              <a:t>: Avoiding and Detecting Errors in Spreadsheet Models (9/13)</a:t>
            </a:r>
          </a:p>
        </p:txBody>
      </p:sp>
      <p:sp>
        <p:nvSpPr>
          <p:cNvPr id="3" name="Content Placeholder 2"/>
          <p:cNvSpPr>
            <a:spLocks noGrp="1"/>
          </p:cNvSpPr>
          <p:nvPr>
            <p:ph idx="1"/>
          </p:nvPr>
        </p:nvSpPr>
        <p:spPr>
          <a:xfrm>
            <a:off x="381000" y="1371600"/>
            <a:ext cx="8572500" cy="4724400"/>
          </a:xfrm>
        </p:spPr>
        <p:txBody>
          <a:bodyPr>
            <a:noAutofit/>
          </a:bodyPr>
          <a:lstStyle/>
          <a:p>
            <a:r>
              <a:rPr lang="en-US" sz="2000" dirty="0"/>
              <a:t>Example continued</a:t>
            </a:r>
          </a:p>
          <a:p>
            <a:r>
              <a:rPr lang="en-US" sz="2000" dirty="0"/>
              <a:t>Open the </a:t>
            </a:r>
            <a:r>
              <a:rPr lang="en-US" sz="2000" i="1" dirty="0" err="1"/>
              <a:t>Consulting_Error</a:t>
            </a:r>
            <a:r>
              <a:rPr lang="en-US" sz="2000" i="1" dirty="0"/>
              <a:t> </a:t>
            </a:r>
            <a:r>
              <a:rPr lang="en-US" sz="2000" dirty="0"/>
              <a:t>data file</a:t>
            </a:r>
          </a:p>
          <a:p>
            <a:r>
              <a:rPr lang="en-US" sz="2000" dirty="0"/>
              <a:t>Formulas &gt; Trace Dependents</a:t>
            </a:r>
          </a:p>
          <a:p>
            <a:r>
              <a:rPr lang="en-US" sz="2000" dirty="0"/>
              <a:t>Formulas &gt; Remove Arrows</a:t>
            </a:r>
          </a:p>
        </p:txBody>
      </p:sp>
      <p:pic>
        <p:nvPicPr>
          <p:cNvPr id="4" name="Picture 3">
            <a:extLst>
              <a:ext uri="{FF2B5EF4-FFF2-40B4-BE49-F238E27FC236}">
                <a16:creationId xmlns:a16="http://schemas.microsoft.com/office/drawing/2014/main" id="{2EBE6D2D-25C1-A54C-9066-BE573D041651}"/>
              </a:ext>
            </a:extLst>
          </p:cNvPr>
          <p:cNvPicPr>
            <a:picLocks noChangeAspect="1"/>
          </p:cNvPicPr>
          <p:nvPr/>
        </p:nvPicPr>
        <p:blipFill>
          <a:blip r:embed="rId3"/>
          <a:stretch>
            <a:fillRect/>
          </a:stretch>
        </p:blipFill>
        <p:spPr>
          <a:xfrm>
            <a:off x="1752600" y="2997200"/>
            <a:ext cx="5372100" cy="2489200"/>
          </a:xfrm>
          <a:prstGeom prst="rect">
            <a:avLst/>
          </a:prstGeom>
        </p:spPr>
      </p:pic>
    </p:spTree>
    <p:extLst>
      <p:ext uri="{BB962C8B-B14F-4D97-AF65-F5344CB8AC3E}">
        <p14:creationId xmlns:p14="http://schemas.microsoft.com/office/powerpoint/2010/main" val="36158280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pPr eaLnBrk="1" hangingPunct="1"/>
            <a:r>
              <a:rPr lang="en-US" sz="3600" dirty="0"/>
              <a:t>15.4</a:t>
            </a:r>
            <a:r>
              <a:rPr lang="en-US" sz="3600" dirty="0">
                <a:solidFill>
                  <a:srgbClr val="1F4984"/>
                </a:solidFill>
              </a:rPr>
              <a:t>: Avoiding and Detecting Errors in Spreadsheet Models (10/13)</a:t>
            </a:r>
          </a:p>
        </p:txBody>
      </p:sp>
      <p:sp>
        <p:nvSpPr>
          <p:cNvPr id="3" name="Content Placeholder 2"/>
          <p:cNvSpPr>
            <a:spLocks noGrp="1"/>
          </p:cNvSpPr>
          <p:nvPr>
            <p:ph idx="1"/>
          </p:nvPr>
        </p:nvSpPr>
        <p:spPr>
          <a:xfrm>
            <a:off x="381000" y="1371600"/>
            <a:ext cx="8572500" cy="4724400"/>
          </a:xfrm>
        </p:spPr>
        <p:txBody>
          <a:bodyPr>
            <a:noAutofit/>
          </a:bodyPr>
          <a:lstStyle/>
          <a:p>
            <a:r>
              <a:rPr lang="en-US" sz="2000" dirty="0"/>
              <a:t>Example continued</a:t>
            </a:r>
          </a:p>
          <a:p>
            <a:r>
              <a:rPr lang="en-US" sz="2000" dirty="0"/>
              <a:t>Formulas &gt; Trace Precedents</a:t>
            </a:r>
          </a:p>
        </p:txBody>
      </p:sp>
      <p:pic>
        <p:nvPicPr>
          <p:cNvPr id="2" name="Picture 1">
            <a:extLst>
              <a:ext uri="{FF2B5EF4-FFF2-40B4-BE49-F238E27FC236}">
                <a16:creationId xmlns:a16="http://schemas.microsoft.com/office/drawing/2014/main" id="{2723D4D9-545F-D946-8848-55ECDEA00595}"/>
              </a:ext>
            </a:extLst>
          </p:cNvPr>
          <p:cNvPicPr>
            <a:picLocks noChangeAspect="1"/>
          </p:cNvPicPr>
          <p:nvPr/>
        </p:nvPicPr>
        <p:blipFill>
          <a:blip r:embed="rId3"/>
          <a:stretch>
            <a:fillRect/>
          </a:stretch>
        </p:blipFill>
        <p:spPr>
          <a:xfrm>
            <a:off x="1447800" y="2165350"/>
            <a:ext cx="5854551" cy="3930650"/>
          </a:xfrm>
          <a:prstGeom prst="rect">
            <a:avLst/>
          </a:prstGeom>
        </p:spPr>
      </p:pic>
    </p:spTree>
    <p:extLst>
      <p:ext uri="{BB962C8B-B14F-4D97-AF65-F5344CB8AC3E}">
        <p14:creationId xmlns:p14="http://schemas.microsoft.com/office/powerpoint/2010/main" val="1037753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pPr eaLnBrk="1" hangingPunct="1"/>
            <a:r>
              <a:rPr lang="en-US" sz="3600" dirty="0"/>
              <a:t>15.4</a:t>
            </a:r>
            <a:r>
              <a:rPr lang="en-US" sz="3600" dirty="0">
                <a:solidFill>
                  <a:srgbClr val="1F4984"/>
                </a:solidFill>
              </a:rPr>
              <a:t>: Avoiding and Detecting Errors in Spreadsheet Models (11/13)</a:t>
            </a:r>
          </a:p>
        </p:txBody>
      </p:sp>
      <p:sp>
        <p:nvSpPr>
          <p:cNvPr id="3" name="Content Placeholder 2"/>
          <p:cNvSpPr>
            <a:spLocks noGrp="1"/>
          </p:cNvSpPr>
          <p:nvPr>
            <p:ph idx="1"/>
          </p:nvPr>
        </p:nvSpPr>
        <p:spPr>
          <a:xfrm>
            <a:off x="381000" y="1371600"/>
            <a:ext cx="8572500" cy="4724400"/>
          </a:xfrm>
        </p:spPr>
        <p:txBody>
          <a:bodyPr>
            <a:noAutofit/>
          </a:bodyPr>
          <a:lstStyle/>
          <a:p>
            <a:r>
              <a:rPr lang="en-US" sz="2000" dirty="0"/>
              <a:t>Example continued</a:t>
            </a:r>
          </a:p>
          <a:p>
            <a:r>
              <a:rPr lang="en-US" sz="2000" dirty="0"/>
              <a:t>Formulas &gt; Error Checking</a:t>
            </a:r>
          </a:p>
          <a:p>
            <a:endParaRPr lang="en-US" sz="2000" dirty="0"/>
          </a:p>
        </p:txBody>
      </p:sp>
      <p:pic>
        <p:nvPicPr>
          <p:cNvPr id="4" name="Picture 3">
            <a:extLst>
              <a:ext uri="{FF2B5EF4-FFF2-40B4-BE49-F238E27FC236}">
                <a16:creationId xmlns:a16="http://schemas.microsoft.com/office/drawing/2014/main" id="{F495A190-8792-F349-B000-2379527A18EA}"/>
              </a:ext>
            </a:extLst>
          </p:cNvPr>
          <p:cNvPicPr>
            <a:picLocks noChangeAspect="1"/>
          </p:cNvPicPr>
          <p:nvPr/>
        </p:nvPicPr>
        <p:blipFill>
          <a:blip r:embed="rId3"/>
          <a:stretch>
            <a:fillRect/>
          </a:stretch>
        </p:blipFill>
        <p:spPr>
          <a:xfrm>
            <a:off x="2286000" y="2133600"/>
            <a:ext cx="3988928" cy="3657600"/>
          </a:xfrm>
          <a:prstGeom prst="rect">
            <a:avLst/>
          </a:prstGeom>
        </p:spPr>
      </p:pic>
    </p:spTree>
    <p:extLst>
      <p:ext uri="{BB962C8B-B14F-4D97-AF65-F5344CB8AC3E}">
        <p14:creationId xmlns:p14="http://schemas.microsoft.com/office/powerpoint/2010/main" val="2104291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7121"/>
            <a:ext cx="9144000" cy="914400"/>
          </a:xfrm>
        </p:spPr>
        <p:txBody>
          <a:bodyPr>
            <a:noAutofit/>
          </a:bodyPr>
          <a:lstStyle/>
          <a:p>
            <a:r>
              <a:rPr lang="en-US" sz="3600" dirty="0"/>
              <a:t>15.1</a:t>
            </a:r>
            <a:r>
              <a:rPr lang="en-US" sz="3600" dirty="0">
                <a:solidFill>
                  <a:srgbClr val="1F4984"/>
                </a:solidFill>
              </a:rPr>
              <a:t>: Spreadsheet Modeling </a:t>
            </a:r>
            <a:r>
              <a:rPr lang="en-US" sz="3600" dirty="0"/>
              <a:t>(1/9)</a:t>
            </a:r>
            <a:endParaRPr lang="en-US" sz="3600" dirty="0">
              <a:solidFill>
                <a:srgbClr val="1F4984"/>
              </a:solidFill>
            </a:endParaRPr>
          </a:p>
        </p:txBody>
      </p:sp>
      <p:sp>
        <p:nvSpPr>
          <p:cNvPr id="3" name="Content Placeholder 2"/>
          <p:cNvSpPr>
            <a:spLocks noGrp="1"/>
          </p:cNvSpPr>
          <p:nvPr>
            <p:ph idx="1"/>
          </p:nvPr>
        </p:nvSpPr>
        <p:spPr>
          <a:xfrm>
            <a:off x="381000" y="1032260"/>
            <a:ext cx="8572500" cy="5063740"/>
          </a:xfrm>
        </p:spPr>
        <p:txBody>
          <a:bodyPr>
            <a:noAutofit/>
          </a:bodyPr>
          <a:lstStyle/>
          <a:p>
            <a:r>
              <a:rPr lang="en-US" sz="2400" dirty="0"/>
              <a:t>Spreadsheet modeling is the most popular decision support tool used by managers. </a:t>
            </a:r>
          </a:p>
          <a:p>
            <a:r>
              <a:rPr lang="en-US" sz="2400" dirty="0"/>
              <a:t>Spreadsheet modeling is the use of spreadsheet programs, e.g. Microsoft Excel, to implement decision models. </a:t>
            </a:r>
          </a:p>
          <a:p>
            <a:r>
              <a:rPr lang="en-US" sz="2400" dirty="0"/>
              <a:t>A decision model is the generalization of the relationships between inputs and outputs of a decision. </a:t>
            </a:r>
          </a:p>
          <a:p>
            <a:pPr lvl="1"/>
            <a:r>
              <a:rPr lang="en-US" sz="2000" dirty="0"/>
              <a:t>Designed to predict outputs/outcomes based on the model inputs </a:t>
            </a:r>
          </a:p>
          <a:p>
            <a:pPr lvl="1"/>
            <a:r>
              <a:rPr lang="en-US" sz="2000" dirty="0"/>
              <a:t>Expresses the relationships between inputs and outputs through mathematical and logical functions</a:t>
            </a:r>
          </a:p>
          <a:p>
            <a:r>
              <a:rPr lang="en-US" sz="2400" dirty="0"/>
              <a:t>Allows a manager to change inputs.</a:t>
            </a:r>
          </a:p>
          <a:p>
            <a:pPr lvl="1"/>
            <a:r>
              <a:rPr lang="en-US" sz="2000" dirty="0"/>
              <a:t>The spreadsheet model performs recalculations to estimate new outputs</a:t>
            </a:r>
          </a:p>
          <a:p>
            <a:pPr lvl="1"/>
            <a:r>
              <a:rPr lang="en-US" sz="2000" dirty="0"/>
              <a:t> Allows managers to conduct “what-if” analysis</a:t>
            </a:r>
          </a:p>
          <a:p>
            <a:endParaRPr lang="en-US" sz="2400" dirty="0"/>
          </a:p>
        </p:txBody>
      </p:sp>
    </p:spTree>
    <p:extLst>
      <p:ext uri="{BB962C8B-B14F-4D97-AF65-F5344CB8AC3E}">
        <p14:creationId xmlns:p14="http://schemas.microsoft.com/office/powerpoint/2010/main" val="305023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pPr eaLnBrk="1" hangingPunct="1"/>
            <a:r>
              <a:rPr lang="en-US" sz="3600" dirty="0"/>
              <a:t>15.4</a:t>
            </a:r>
            <a:r>
              <a:rPr lang="en-US" sz="3600" dirty="0">
                <a:solidFill>
                  <a:srgbClr val="1F4984"/>
                </a:solidFill>
              </a:rPr>
              <a:t>: Avoiding and Detecting Errors in Spreadsheet Models (12/13)</a:t>
            </a:r>
          </a:p>
        </p:txBody>
      </p:sp>
      <p:sp>
        <p:nvSpPr>
          <p:cNvPr id="3" name="Content Placeholder 2"/>
          <p:cNvSpPr>
            <a:spLocks noGrp="1"/>
          </p:cNvSpPr>
          <p:nvPr>
            <p:ph idx="1"/>
          </p:nvPr>
        </p:nvSpPr>
        <p:spPr>
          <a:xfrm>
            <a:off x="381000" y="1371600"/>
            <a:ext cx="8572500" cy="4724400"/>
          </a:xfrm>
        </p:spPr>
        <p:txBody>
          <a:bodyPr>
            <a:noAutofit/>
          </a:bodyPr>
          <a:lstStyle/>
          <a:p>
            <a:r>
              <a:rPr lang="en-US" sz="2000" dirty="0"/>
              <a:t>Example continued</a:t>
            </a:r>
          </a:p>
          <a:p>
            <a:r>
              <a:rPr lang="en-US" sz="2000" dirty="0"/>
              <a:t>Formulas &gt; Show Formulas</a:t>
            </a:r>
          </a:p>
          <a:p>
            <a:endParaRPr lang="en-US" sz="2000" dirty="0"/>
          </a:p>
        </p:txBody>
      </p:sp>
      <p:pic>
        <p:nvPicPr>
          <p:cNvPr id="2" name="Picture 1">
            <a:extLst>
              <a:ext uri="{FF2B5EF4-FFF2-40B4-BE49-F238E27FC236}">
                <a16:creationId xmlns:a16="http://schemas.microsoft.com/office/drawing/2014/main" id="{2B83D382-7B75-334F-8E18-B005DB752253}"/>
              </a:ext>
            </a:extLst>
          </p:cNvPr>
          <p:cNvPicPr>
            <a:picLocks noChangeAspect="1"/>
          </p:cNvPicPr>
          <p:nvPr/>
        </p:nvPicPr>
        <p:blipFill>
          <a:blip r:embed="rId3"/>
          <a:stretch>
            <a:fillRect/>
          </a:stretch>
        </p:blipFill>
        <p:spPr>
          <a:xfrm>
            <a:off x="495300" y="2209800"/>
            <a:ext cx="8153400" cy="2692400"/>
          </a:xfrm>
          <a:prstGeom prst="rect">
            <a:avLst/>
          </a:prstGeom>
        </p:spPr>
      </p:pic>
    </p:spTree>
    <p:extLst>
      <p:ext uri="{BB962C8B-B14F-4D97-AF65-F5344CB8AC3E}">
        <p14:creationId xmlns:p14="http://schemas.microsoft.com/office/powerpoint/2010/main" val="4139980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152400"/>
            <a:ext cx="9144000" cy="914400"/>
          </a:xfrm>
        </p:spPr>
        <p:txBody>
          <a:bodyPr>
            <a:noAutofit/>
          </a:bodyPr>
          <a:lstStyle/>
          <a:p>
            <a:pPr eaLnBrk="1" hangingPunct="1"/>
            <a:r>
              <a:rPr lang="en-US" sz="3600" dirty="0"/>
              <a:t>15.4</a:t>
            </a:r>
            <a:r>
              <a:rPr lang="en-US" sz="3600" dirty="0">
                <a:solidFill>
                  <a:srgbClr val="1F4984"/>
                </a:solidFill>
              </a:rPr>
              <a:t>: Avoiding and Detecting Errors in Spreadsheet Models (13/13)</a:t>
            </a:r>
          </a:p>
        </p:txBody>
      </p:sp>
      <p:sp>
        <p:nvSpPr>
          <p:cNvPr id="3" name="Content Placeholder 2"/>
          <p:cNvSpPr>
            <a:spLocks noGrp="1"/>
          </p:cNvSpPr>
          <p:nvPr>
            <p:ph idx="1"/>
          </p:nvPr>
        </p:nvSpPr>
        <p:spPr>
          <a:xfrm>
            <a:off x="381000" y="1371600"/>
            <a:ext cx="8572500" cy="4724400"/>
          </a:xfrm>
        </p:spPr>
        <p:txBody>
          <a:bodyPr>
            <a:noAutofit/>
          </a:bodyPr>
          <a:lstStyle/>
          <a:p>
            <a:r>
              <a:rPr lang="en-US" sz="2000" dirty="0"/>
              <a:t>Example continued</a:t>
            </a:r>
          </a:p>
          <a:p>
            <a:r>
              <a:rPr lang="en-US" sz="2000" dirty="0"/>
              <a:t>Watch Window</a:t>
            </a:r>
          </a:p>
          <a:p>
            <a:endParaRPr lang="en-US" sz="2000" dirty="0"/>
          </a:p>
        </p:txBody>
      </p:sp>
      <p:pic>
        <p:nvPicPr>
          <p:cNvPr id="2" name="Picture 1">
            <a:extLst>
              <a:ext uri="{FF2B5EF4-FFF2-40B4-BE49-F238E27FC236}">
                <a16:creationId xmlns:a16="http://schemas.microsoft.com/office/drawing/2014/main" id="{067C3AA2-6EEB-9441-999D-0346F0627478}"/>
              </a:ext>
            </a:extLst>
          </p:cNvPr>
          <p:cNvPicPr>
            <a:picLocks noChangeAspect="1"/>
          </p:cNvPicPr>
          <p:nvPr/>
        </p:nvPicPr>
        <p:blipFill>
          <a:blip r:embed="rId3"/>
          <a:stretch>
            <a:fillRect/>
          </a:stretch>
        </p:blipFill>
        <p:spPr>
          <a:xfrm>
            <a:off x="1257300" y="2292350"/>
            <a:ext cx="6629400" cy="2882900"/>
          </a:xfrm>
          <a:prstGeom prst="rect">
            <a:avLst/>
          </a:prstGeom>
        </p:spPr>
      </p:pic>
    </p:spTree>
    <p:extLst>
      <p:ext uri="{BB962C8B-B14F-4D97-AF65-F5344CB8AC3E}">
        <p14:creationId xmlns:p14="http://schemas.microsoft.com/office/powerpoint/2010/main" val="1521930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7121"/>
            <a:ext cx="9144000" cy="914400"/>
          </a:xfrm>
        </p:spPr>
        <p:txBody>
          <a:bodyPr>
            <a:noAutofit/>
          </a:bodyPr>
          <a:lstStyle/>
          <a:p>
            <a:r>
              <a:rPr lang="en-US" sz="3600" dirty="0"/>
              <a:t>15.1</a:t>
            </a:r>
            <a:r>
              <a:rPr lang="en-US" sz="3600" dirty="0">
                <a:solidFill>
                  <a:srgbClr val="1F4984"/>
                </a:solidFill>
              </a:rPr>
              <a:t>: Spreadsheet Modeling </a:t>
            </a:r>
            <a:r>
              <a:rPr lang="en-US" sz="3600" dirty="0"/>
              <a:t>(2/9)</a:t>
            </a:r>
            <a:endParaRPr lang="en-US" sz="3600" dirty="0">
              <a:solidFill>
                <a:srgbClr val="1F4984"/>
              </a:solidFill>
            </a:endParaRPr>
          </a:p>
        </p:txBody>
      </p:sp>
      <p:sp>
        <p:nvSpPr>
          <p:cNvPr id="3" name="Content Placeholder 2"/>
          <p:cNvSpPr>
            <a:spLocks noGrp="1"/>
          </p:cNvSpPr>
          <p:nvPr>
            <p:ph idx="1"/>
          </p:nvPr>
        </p:nvSpPr>
        <p:spPr>
          <a:xfrm>
            <a:off x="381000" y="921521"/>
            <a:ext cx="8572500" cy="5181600"/>
          </a:xfrm>
        </p:spPr>
        <p:txBody>
          <a:bodyPr>
            <a:noAutofit/>
          </a:bodyPr>
          <a:lstStyle/>
          <a:p>
            <a:r>
              <a:rPr lang="en-US" sz="2400" dirty="0"/>
              <a:t>There are two types of decision models: deterministic and stochastic models. </a:t>
            </a:r>
          </a:p>
          <a:p>
            <a:r>
              <a:rPr lang="en-US" sz="2400" dirty="0"/>
              <a:t>In a deterministic model, all model parameters are known with certainty.</a:t>
            </a:r>
          </a:p>
          <a:p>
            <a:pPr lvl="1"/>
            <a:r>
              <a:rPr lang="en-US" sz="2000" dirty="0"/>
              <a:t>Output is fully determined by the model parameters</a:t>
            </a:r>
          </a:p>
          <a:p>
            <a:pPr lvl="1"/>
            <a:r>
              <a:rPr lang="en-US" sz="2000" dirty="0"/>
              <a:t>Often represented by mathematical formulas</a:t>
            </a:r>
          </a:p>
          <a:p>
            <a:pPr lvl="1"/>
            <a:r>
              <a:rPr lang="en-US" sz="2000" dirty="0"/>
              <a:t>Allow us to understand how each input variable affects the output</a:t>
            </a:r>
          </a:p>
          <a:p>
            <a:r>
              <a:rPr lang="en-US" sz="2400" dirty="0"/>
              <a:t>A stochastic model incorporates some randomness in the model.</a:t>
            </a:r>
          </a:p>
          <a:p>
            <a:pPr lvl="1"/>
            <a:r>
              <a:rPr lang="en-US" sz="2000" dirty="0"/>
              <a:t>Will produce different outputs even with the same inputs</a:t>
            </a:r>
          </a:p>
          <a:p>
            <a:pPr lvl="1"/>
            <a:r>
              <a:rPr lang="en-US" sz="2000" dirty="0"/>
              <a:t>Allows the user to take uncertainty into account </a:t>
            </a:r>
          </a:p>
          <a:p>
            <a:pPr lvl="1"/>
            <a:r>
              <a:rPr lang="en-US" sz="2000" dirty="0"/>
              <a:t>Evaluate decisions that may produce a range of possible outcomes</a:t>
            </a:r>
          </a:p>
          <a:p>
            <a:pPr lvl="1"/>
            <a:r>
              <a:rPr lang="en-US" sz="2000" dirty="0"/>
              <a:t>Includes both a deterministic and a random error component</a:t>
            </a:r>
          </a:p>
          <a:p>
            <a:endParaRPr lang="en-US" sz="2400" dirty="0"/>
          </a:p>
          <a:p>
            <a:endParaRPr lang="en-US" sz="2400" dirty="0"/>
          </a:p>
          <a:p>
            <a:endParaRPr lang="en-US" sz="2400" dirty="0"/>
          </a:p>
        </p:txBody>
      </p:sp>
    </p:spTree>
    <p:extLst>
      <p:ext uri="{BB962C8B-B14F-4D97-AF65-F5344CB8AC3E}">
        <p14:creationId xmlns:p14="http://schemas.microsoft.com/office/powerpoint/2010/main" val="3219455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7121"/>
            <a:ext cx="9144000" cy="914400"/>
          </a:xfrm>
        </p:spPr>
        <p:txBody>
          <a:bodyPr>
            <a:noAutofit/>
          </a:bodyPr>
          <a:lstStyle/>
          <a:p>
            <a:r>
              <a:rPr lang="en-US" sz="3600" dirty="0"/>
              <a:t>15.1</a:t>
            </a:r>
            <a:r>
              <a:rPr lang="en-US" sz="3600" dirty="0">
                <a:solidFill>
                  <a:srgbClr val="1F4984"/>
                </a:solidFill>
              </a:rPr>
              <a:t>: Spreadsheet Modeling </a:t>
            </a:r>
            <a:r>
              <a:rPr lang="en-US" sz="3600" dirty="0"/>
              <a:t>(3/9)</a:t>
            </a:r>
            <a:endParaRPr lang="en-US" sz="3600" dirty="0">
              <a:solidFill>
                <a:srgbClr val="1F4984"/>
              </a:solidFill>
            </a:endParaRPr>
          </a:p>
        </p:txBody>
      </p:sp>
      <p:sp>
        <p:nvSpPr>
          <p:cNvPr id="3" name="Content Placeholder 2"/>
          <p:cNvSpPr>
            <a:spLocks noGrp="1"/>
          </p:cNvSpPr>
          <p:nvPr>
            <p:ph idx="1"/>
          </p:nvPr>
        </p:nvSpPr>
        <p:spPr>
          <a:xfrm>
            <a:off x="381000" y="921521"/>
            <a:ext cx="8572500" cy="5181600"/>
          </a:xfrm>
        </p:spPr>
        <p:txBody>
          <a:bodyPr>
            <a:noAutofit/>
          </a:bodyPr>
          <a:lstStyle/>
          <a:p>
            <a:r>
              <a:rPr lang="en-US" sz="2400" dirty="0"/>
              <a:t>There are three primary components in a decision model: outputs, inputs and processes.</a:t>
            </a:r>
          </a:p>
          <a:p>
            <a:r>
              <a:rPr lang="en-US" sz="2400" dirty="0"/>
              <a:t>The target outputs are the outcome values of a decision that we wish to know. </a:t>
            </a:r>
          </a:p>
          <a:p>
            <a:r>
              <a:rPr lang="en-US" sz="2400" dirty="0"/>
              <a:t>The model inputs are input variables.</a:t>
            </a:r>
          </a:p>
          <a:p>
            <a:pPr lvl="1"/>
            <a:r>
              <a:rPr lang="en-US" sz="2000" dirty="0"/>
              <a:t>Include both controllable and uncontrollable input variables</a:t>
            </a:r>
          </a:p>
          <a:p>
            <a:pPr lvl="1"/>
            <a:r>
              <a:rPr lang="en-US" sz="2000" dirty="0"/>
              <a:t>Sometimes referred to as assumptions</a:t>
            </a:r>
          </a:p>
          <a:p>
            <a:pPr lvl="1"/>
            <a:r>
              <a:rPr lang="en-US" sz="2000" dirty="0"/>
              <a:t>Intended to be manipulated to affect target outputs </a:t>
            </a:r>
          </a:p>
          <a:p>
            <a:r>
              <a:rPr lang="en-US" sz="2400" dirty="0"/>
              <a:t>The processes are the intermediate or final calculations that link the inputs with outputs of the decision model.</a:t>
            </a:r>
          </a:p>
          <a:p>
            <a:pPr lvl="1"/>
            <a:r>
              <a:rPr lang="en-US" sz="2000" dirty="0"/>
              <a:t>Key building blocks of the decision model</a:t>
            </a:r>
          </a:p>
          <a:p>
            <a:pPr lvl="1"/>
            <a:r>
              <a:rPr lang="en-US" sz="2000" dirty="0"/>
              <a:t>Embeds the assumptions and rules of the business </a:t>
            </a:r>
          </a:p>
          <a:p>
            <a:pPr lvl="1"/>
            <a:r>
              <a:rPr lang="en-US" sz="2000" dirty="0"/>
              <a:t>Mathematical and logical formulas</a:t>
            </a:r>
          </a:p>
          <a:p>
            <a:endParaRPr lang="en-US" sz="2400" dirty="0"/>
          </a:p>
          <a:p>
            <a:endParaRPr lang="en-US" sz="2400" dirty="0"/>
          </a:p>
          <a:p>
            <a:endParaRPr lang="en-US" sz="2400" dirty="0"/>
          </a:p>
        </p:txBody>
      </p:sp>
    </p:spTree>
    <p:extLst>
      <p:ext uri="{BB962C8B-B14F-4D97-AF65-F5344CB8AC3E}">
        <p14:creationId xmlns:p14="http://schemas.microsoft.com/office/powerpoint/2010/main" val="3309721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7121"/>
            <a:ext cx="9144000" cy="914400"/>
          </a:xfrm>
        </p:spPr>
        <p:txBody>
          <a:bodyPr>
            <a:noAutofit/>
          </a:bodyPr>
          <a:lstStyle/>
          <a:p>
            <a:r>
              <a:rPr lang="en-US" sz="3600" dirty="0"/>
              <a:t>15.1</a:t>
            </a:r>
            <a:r>
              <a:rPr lang="en-US" sz="3600" dirty="0">
                <a:solidFill>
                  <a:srgbClr val="1F4984"/>
                </a:solidFill>
              </a:rPr>
              <a:t>: Spreadsheet Modeling </a:t>
            </a:r>
            <a:r>
              <a:rPr lang="en-US" sz="3600" dirty="0"/>
              <a:t>(4/9)</a:t>
            </a:r>
            <a:endParaRPr lang="en-US" sz="3600" dirty="0">
              <a:solidFill>
                <a:srgbClr val="1F4984"/>
              </a:solidFill>
            </a:endParaRPr>
          </a:p>
        </p:txBody>
      </p:sp>
      <p:sp>
        <p:nvSpPr>
          <p:cNvPr id="3" name="Content Placeholder 2"/>
          <p:cNvSpPr>
            <a:spLocks noGrp="1"/>
          </p:cNvSpPr>
          <p:nvPr>
            <p:ph idx="1"/>
          </p:nvPr>
        </p:nvSpPr>
        <p:spPr>
          <a:xfrm>
            <a:off x="381000" y="921521"/>
            <a:ext cx="8572500" cy="5181600"/>
          </a:xfrm>
        </p:spPr>
        <p:txBody>
          <a:bodyPr>
            <a:noAutofit/>
          </a:bodyPr>
          <a:lstStyle/>
          <a:p>
            <a:r>
              <a:rPr lang="en-US" sz="2400" dirty="0"/>
              <a:t>Using formulas and functions involves an understanding of spreadsheet syntax.</a:t>
            </a:r>
          </a:p>
          <a:p>
            <a:r>
              <a:rPr lang="en-US" sz="2400" dirty="0"/>
              <a:t>Crafting a well-structured spreadsheet requires critical thinking and creativity. </a:t>
            </a:r>
          </a:p>
          <a:p>
            <a:r>
              <a:rPr lang="en-US" sz="2400" dirty="0"/>
              <a:t>Build a spreadsheet model to represent simplified reality. </a:t>
            </a:r>
          </a:p>
          <a:p>
            <a:pPr lvl="1"/>
            <a:r>
              <a:rPr lang="en-US" sz="2000" dirty="0"/>
              <a:t>Solve a business problem</a:t>
            </a:r>
          </a:p>
          <a:p>
            <a:pPr lvl="1"/>
            <a:r>
              <a:rPr lang="en-US" sz="2000" dirty="0"/>
              <a:t>Performing data analysis</a:t>
            </a:r>
          </a:p>
          <a:p>
            <a:pPr lvl="1"/>
            <a:r>
              <a:rPr lang="en-US" sz="2000" dirty="0"/>
              <a:t>Gain insightful information</a:t>
            </a:r>
          </a:p>
          <a:p>
            <a:r>
              <a:rPr lang="en-US" sz="2400" dirty="0"/>
              <a:t>A good spreadsheet model empowers users with the knowledge to improve its effectiveness.</a:t>
            </a:r>
          </a:p>
          <a:p>
            <a:pPr lvl="1"/>
            <a:r>
              <a:rPr lang="en-US" sz="2000" dirty="0"/>
              <a:t>Easily experiment with different assumptions</a:t>
            </a:r>
          </a:p>
          <a:p>
            <a:pPr lvl="1"/>
            <a:r>
              <a:rPr lang="en-US" sz="2000" dirty="0"/>
              <a:t>Evaluate and compare different scenarios</a:t>
            </a:r>
          </a:p>
          <a:p>
            <a:pPr lvl="1"/>
            <a:r>
              <a:rPr lang="en-US" sz="2000" dirty="0"/>
              <a:t>Improve decision making </a:t>
            </a:r>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904813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7121"/>
            <a:ext cx="9144000" cy="914400"/>
          </a:xfrm>
        </p:spPr>
        <p:txBody>
          <a:bodyPr>
            <a:noAutofit/>
          </a:bodyPr>
          <a:lstStyle/>
          <a:p>
            <a:r>
              <a:rPr lang="en-US" sz="3600" dirty="0"/>
              <a:t>15.1</a:t>
            </a:r>
            <a:r>
              <a:rPr lang="en-US" sz="3600" dirty="0">
                <a:solidFill>
                  <a:srgbClr val="1F4984"/>
                </a:solidFill>
              </a:rPr>
              <a:t>: Spreadsheet Modeling </a:t>
            </a:r>
            <a:r>
              <a:rPr lang="en-US" sz="3600" dirty="0"/>
              <a:t>(5/9)</a:t>
            </a:r>
            <a:endParaRPr lang="en-US" sz="3600" dirty="0">
              <a:solidFill>
                <a:srgbClr val="1F4984"/>
              </a:solidFill>
            </a:endParaRPr>
          </a:p>
        </p:txBody>
      </p:sp>
      <p:sp>
        <p:nvSpPr>
          <p:cNvPr id="3" name="Content Placeholder 2"/>
          <p:cNvSpPr>
            <a:spLocks noGrp="1"/>
          </p:cNvSpPr>
          <p:nvPr>
            <p:ph idx="1"/>
          </p:nvPr>
        </p:nvSpPr>
        <p:spPr>
          <a:xfrm>
            <a:off x="381000" y="838200"/>
            <a:ext cx="8572500" cy="5181600"/>
          </a:xfrm>
        </p:spPr>
        <p:txBody>
          <a:bodyPr>
            <a:noAutofit/>
          </a:bodyPr>
          <a:lstStyle/>
          <a:p>
            <a:r>
              <a:rPr lang="en-US" sz="2400" dirty="0"/>
              <a:t>There are principles to constructing a spreadsheet model.</a:t>
            </a:r>
          </a:p>
          <a:p>
            <a:r>
              <a:rPr lang="en-US" sz="2400" dirty="0"/>
              <a:t>The spreadsheet model should be well-organized.</a:t>
            </a:r>
          </a:p>
          <a:p>
            <a:pPr lvl="1"/>
            <a:r>
              <a:rPr lang="en-US" sz="1800" dirty="0"/>
              <a:t>Similar information should be grouped together</a:t>
            </a:r>
          </a:p>
          <a:p>
            <a:pPr lvl="1"/>
            <a:r>
              <a:rPr lang="en-US" sz="1800" dirty="0"/>
              <a:t>Clearly labeled and use the same format</a:t>
            </a:r>
          </a:p>
          <a:p>
            <a:r>
              <a:rPr lang="en-US" sz="2400" dirty="0"/>
              <a:t>The spreadsheet model should allow users to experiment with different scenarios. </a:t>
            </a:r>
          </a:p>
          <a:p>
            <a:pPr lvl="1"/>
            <a:r>
              <a:rPr lang="en-US" sz="1800" dirty="0"/>
              <a:t>Based on input variables</a:t>
            </a:r>
          </a:p>
          <a:p>
            <a:pPr lvl="1"/>
            <a:r>
              <a:rPr lang="en-US" sz="1800" dirty="0"/>
              <a:t>Stored in individual cells and separately from the data</a:t>
            </a:r>
          </a:p>
          <a:p>
            <a:r>
              <a:rPr lang="en-US" sz="2400" dirty="0"/>
              <a:t>Carefully consider formulas (references) so that the formula can be copied to other cells that require a similar calculation. </a:t>
            </a:r>
          </a:p>
          <a:p>
            <a:r>
              <a:rPr lang="en-US" sz="2400" dirty="0"/>
              <a:t>Output, including charts, should be clearly labeled. </a:t>
            </a:r>
          </a:p>
          <a:p>
            <a:pPr lvl="1"/>
            <a:r>
              <a:rPr lang="en-US" sz="1800" dirty="0"/>
              <a:t>Appropriately formatted</a:t>
            </a:r>
          </a:p>
          <a:p>
            <a:pPr lvl="1"/>
            <a:r>
              <a:rPr lang="en-US" sz="1800" dirty="0"/>
              <a:t>Should be able to easily identify and understand the results</a:t>
            </a:r>
          </a:p>
          <a:p>
            <a:pPr marL="0" indent="0">
              <a:buNone/>
            </a:pPr>
            <a:endParaRPr lang="en-US" sz="2000" dirty="0"/>
          </a:p>
        </p:txBody>
      </p:sp>
    </p:spTree>
    <p:extLst>
      <p:ext uri="{BB962C8B-B14F-4D97-AF65-F5344CB8AC3E}">
        <p14:creationId xmlns:p14="http://schemas.microsoft.com/office/powerpoint/2010/main" val="1490813377"/>
      </p:ext>
    </p:extLst>
  </p:cSld>
  <p:clrMapOvr>
    <a:masterClrMapping/>
  </p:clrMapOvr>
</p:sld>
</file>

<file path=ppt/theme/theme1.xml><?xml version="1.0" encoding="utf-8"?>
<a:theme xmlns:a="http://schemas.openxmlformats.org/drawingml/2006/main" name="Master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Master Design</Template>
  <TotalTime>13281</TotalTime>
  <Words>3737</Words>
  <Application>Microsoft Office PowerPoint</Application>
  <PresentationFormat>On-screen Show (4:3)</PresentationFormat>
  <Paragraphs>365</Paragraphs>
  <Slides>51</Slides>
  <Notes>51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Book Antiqua</vt:lpstr>
      <vt:lpstr>Calibri</vt:lpstr>
      <vt:lpstr>Helvetica</vt:lpstr>
      <vt:lpstr>Times New Roman</vt:lpstr>
      <vt:lpstr>Wingdings</vt:lpstr>
      <vt:lpstr>Master Design</vt:lpstr>
      <vt:lpstr>PowerPoint Presentation</vt:lpstr>
      <vt:lpstr>Chapter 15 Learning Objectives (LOs)</vt:lpstr>
      <vt:lpstr>Introductory Case: Retirement Planning for Generation Z (1/2)</vt:lpstr>
      <vt:lpstr>Introductory Case: Retirement Planning for Generation Z (1/2)</vt:lpstr>
      <vt:lpstr>15.1: Spreadsheet Modeling (1/9)</vt:lpstr>
      <vt:lpstr>15.1: Spreadsheet Modeling (2/9)</vt:lpstr>
      <vt:lpstr>15.1: Spreadsheet Modeling (3/9)</vt:lpstr>
      <vt:lpstr>15.1: Spreadsheet Modeling (4/9)</vt:lpstr>
      <vt:lpstr>15.1: Spreadsheet Modeling (5/9)</vt:lpstr>
      <vt:lpstr>15.1: Spreadsheet Modeling (6/9)</vt:lpstr>
      <vt:lpstr>15.1: Spreadsheet Modeling (7/9)</vt:lpstr>
      <vt:lpstr>15.1: Spreadsheet Modeling (8/9)</vt:lpstr>
      <vt:lpstr>15.1: Spreadsheet Modeling (9/9)</vt:lpstr>
      <vt:lpstr>15.2: Spreadsheet Engineering and an Influence Diagram (1/13)</vt:lpstr>
      <vt:lpstr>15.2: Spreadsheet Engineering and an Influence Diagram (2/13)</vt:lpstr>
      <vt:lpstr>15.2: Spreadsheet Engineering and an Influence Diagram (3/13)</vt:lpstr>
      <vt:lpstr>15.2: Spreadsheet Engineering and an Influence Diagram (4/13)</vt:lpstr>
      <vt:lpstr>15.2: Spreadsheet Engineering and an Influence Diagram (5/13)</vt:lpstr>
      <vt:lpstr>15.2: Spreadsheet Engineering and an Influence Diagram (6/13)</vt:lpstr>
      <vt:lpstr>15.2: Spreadsheet Engineering and an Influence Diagram (7/13)</vt:lpstr>
      <vt:lpstr>15.2: Spreadsheet Engineering and an Influence Diagram (8/13)</vt:lpstr>
      <vt:lpstr>15.2: Spreadsheet Engineering and an Influence Diagram (9/13)</vt:lpstr>
      <vt:lpstr>15.2: Spreadsheet Engineering and an Influence Diagram (10/13)</vt:lpstr>
      <vt:lpstr>15.2: Spreadsheet Engineering and an Influence Diagram (11/13)</vt:lpstr>
      <vt:lpstr>15.2: Spreadsheet Engineering and an Influence Diagram (12/13)</vt:lpstr>
      <vt:lpstr>15.2: Spreadsheet Engineering and an Influence Diagram (13/13)</vt:lpstr>
      <vt:lpstr>15.3: What-If Analysis (1/12)</vt:lpstr>
      <vt:lpstr>15.3: What-If Analysis (2/12)</vt:lpstr>
      <vt:lpstr>15.3: What-If Analysis (3/12)</vt:lpstr>
      <vt:lpstr>15.3: What-If Analysis (4/12)</vt:lpstr>
      <vt:lpstr>15.3: What-If Analysis (5/12)</vt:lpstr>
      <vt:lpstr>15.3: What-If Analysis (6/12)</vt:lpstr>
      <vt:lpstr>15.3: What-If Analysis (7/12)</vt:lpstr>
      <vt:lpstr>15.3: What-If Analysis (8/12)</vt:lpstr>
      <vt:lpstr>15.3: What-If Analysis (9/12)</vt:lpstr>
      <vt:lpstr>15.3: What-If Analysis (10/12)</vt:lpstr>
      <vt:lpstr>15.3: What-If Analysis (11/12)</vt:lpstr>
      <vt:lpstr>15.3: What-If Analysis (12/12)</vt:lpstr>
      <vt:lpstr>15.4: Avoiding and Detecting Errors in Spreadsheet Models (1/13)</vt:lpstr>
      <vt:lpstr>15.4: Avoiding and Detecting Errors in Spreadsheet Models (2/13)</vt:lpstr>
      <vt:lpstr>15.4: Avoiding and Detecting Errors in Spreadsheet Models (3/13)</vt:lpstr>
      <vt:lpstr>15.4: Avoiding and Detecting Errors in Spreadsheet Models (4/13)</vt:lpstr>
      <vt:lpstr>15.4: Avoiding and Detecting Errors in Spreadsheet Models (5/13)</vt:lpstr>
      <vt:lpstr>15.4: Avoiding and Detecting Errors in Spreadsheet Models (6/13)</vt:lpstr>
      <vt:lpstr>15.4: Avoiding and Detecting Errors in Spreadsheet Models (7/13)</vt:lpstr>
      <vt:lpstr>15.4: Avoiding and Detecting Errors in Spreadsheet Models (8/13)</vt:lpstr>
      <vt:lpstr>15.4: Avoiding and Detecting Errors in Spreadsheet Models (9/13)</vt:lpstr>
      <vt:lpstr>15.4: Avoiding and Detecting Errors in Spreadsheet Models (10/13)</vt:lpstr>
      <vt:lpstr>15.4: Avoiding and Detecting Errors in Spreadsheet Models (11/13)</vt:lpstr>
      <vt:lpstr>15.4: Avoiding and Detecting Errors in Spreadsheet Models (12/13)</vt:lpstr>
      <vt:lpstr>15.4: Avoiding and Detecting Errors in Spreadsheet Models (13/13)</vt:lpstr>
    </vt:vector>
  </TitlesOfParts>
  <Company>The McGraw-Hill Companies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wanda_zeman</dc:creator>
  <cp:lastModifiedBy>Amudha B</cp:lastModifiedBy>
  <cp:revision>736</cp:revision>
  <dcterms:created xsi:type="dcterms:W3CDTF">2011-08-11T13:30:00Z</dcterms:created>
  <dcterms:modified xsi:type="dcterms:W3CDTF">2022-04-11T09:07:54Z</dcterms:modified>
</cp:coreProperties>
</file>