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35"/>
  </p:notesMasterIdLst>
  <p:sldIdLst>
    <p:sldId id="256" r:id="rId2"/>
    <p:sldId id="257" r:id="rId3"/>
    <p:sldId id="309" r:id="rId4"/>
    <p:sldId id="298" r:id="rId5"/>
    <p:sldId id="308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299" r:id="rId25"/>
    <p:sldId id="330" r:id="rId26"/>
    <p:sldId id="329" r:id="rId27"/>
    <p:sldId id="331" r:id="rId28"/>
    <p:sldId id="333" r:id="rId29"/>
    <p:sldId id="334" r:id="rId30"/>
    <p:sldId id="335" r:id="rId31"/>
    <p:sldId id="336" r:id="rId32"/>
    <p:sldId id="337" r:id="rId33"/>
    <p:sldId id="33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Moliski" initials="" lastIdx="3" clrIdx="0"/>
  <p:cmAuthor id="1" name="Samuel Joseph Frame" initials="SJF" lastIdx="13" clrIdx="1"/>
  <p:cmAuthor id="2" name="Microsoft Office User" initials="MOU" lastIdx="14" clrIdx="2"/>
  <p:cmAuthor id="3" name="Ji Kim" initials="JK" lastIdx="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E"/>
    <a:srgbClr val="CADB34"/>
    <a:srgbClr val="1F4984"/>
    <a:srgbClr val="000000"/>
    <a:srgbClr val="B1063A"/>
    <a:srgbClr val="CA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3" autoAdjust="0"/>
    <p:restoredTop sz="93466" autoAdjust="0"/>
  </p:normalViewPr>
  <p:slideViewPr>
    <p:cSldViewPr>
      <p:cViewPr varScale="1">
        <p:scale>
          <a:sx n="65" d="100"/>
          <a:sy n="65" d="100"/>
        </p:scale>
        <p:origin x="16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47D05F-F09C-49A3-9825-49CA7FD0CA49}" type="datetimeFigureOut">
              <a:rPr lang="en-US"/>
              <a:pPr>
                <a:defRPr/>
              </a:pPr>
              <a:t>4/11/2022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D38493-F6B3-4E5E-AA92-B81C23604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00D92A-AE8E-4D08-9087-DEE5B148285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78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1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42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597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69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08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66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34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33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4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B282B-5D9A-4E55-A561-D9014B8F1BB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26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39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82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49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47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65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24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03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14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7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48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53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36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48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7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5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3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2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26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7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0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457200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5000" dirty="0">
                <a:solidFill>
                  <a:srgbClr val="009C9E"/>
                </a:solidFill>
                <a:latin typeface="Book Antiqua" panose="02040602050305030304" pitchFamily="18" charset="0"/>
              </a:rPr>
              <a:t>5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8300" dirty="0">
                <a:latin typeface="Book Antiqua" panose="02040602050305030304" pitchFamily="18" charset="0"/>
              </a:rPr>
              <a:t>Discrete Probability Distributions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124200" y="3886200"/>
            <a:ext cx="6019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Statistics: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Communicating with Numbers, 3e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>
                <a:latin typeface="Helvetica" pitchFamily="34" charset="0"/>
              </a:rPr>
              <a:t>By Sanjiv Jaggia and Alison Kelly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10" y="0"/>
            <a:ext cx="2745509" cy="6858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75" y="-5057775"/>
            <a:ext cx="40486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4400"/>
            <a:ext cx="26990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59447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latin typeface="Book Antiqua" panose="02040602050305030304" pitchFamily="18" charset="0"/>
                <a:ea typeface="ＭＳ Ｐゴシック"/>
                <a:cs typeface="ＭＳ Ｐゴシック"/>
              </a:rPr>
              <a:t>McGraw-Hill/Irwin</a:t>
            </a:r>
          </a:p>
        </p:txBody>
      </p:sp>
    </p:spTree>
    <p:extLst>
      <p:ext uri="{BB962C8B-B14F-4D97-AF65-F5344CB8AC3E}">
        <p14:creationId xmlns:p14="http://schemas.microsoft.com/office/powerpoint/2010/main" val="401570290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9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1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4479-7B06-4E55-A14B-5EBCD72ED8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16-</a:t>
            </a:r>
            <a:fld id="{3B23F10E-B9DB-4030-83AA-1C45FF54A19F}" type="slidenum">
              <a:rPr lang="en-US" sz="100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1F498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229100" y="1866900"/>
            <a:ext cx="685800" cy="9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ANALYTICS, 2e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Kelly, Lertwachara, Chen</a:t>
            </a:r>
          </a:p>
          <a:p>
            <a:pPr algn="ctr"/>
            <a:endParaRPr lang="en-US" sz="900" b="1" i="0" kern="1200" dirty="0">
              <a:solidFill>
                <a:schemeClr val="bg1"/>
              </a:solidFill>
              <a:latin typeface="Book Antiqua" panose="02040602050305030304" pitchFamily="18" charset="0"/>
              <a:ea typeface="ＭＳ Ｐゴシック"/>
              <a:cs typeface="ＭＳ Ｐゴシック"/>
            </a:endParaRPr>
          </a:p>
          <a:p>
            <a:pPr algn="ctr"/>
            <a:r>
              <a:rPr lang="en-IN" sz="900" b="0" i="0" kern="1200" dirty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900" b="0" baseline="0" dirty="0">
                <a:solidFill>
                  <a:schemeClr val="bg1"/>
                </a:solidFill>
                <a:latin typeface="Helvetica"/>
                <a:cs typeface="Helvetica"/>
              </a:rPr>
              <a:t>       </a:t>
            </a:r>
            <a:endParaRPr lang="en-US" sz="900" b="0" i="1" dirty="0">
              <a:solidFill>
                <a:srgbClr val="E9F7FE"/>
              </a:solidFill>
              <a:latin typeface="Helvetica"/>
              <a:cs typeface="Helvetica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77343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solidFill>
                  <a:srgbClr val="FFFFFF"/>
                </a:solidFill>
                <a:latin typeface="Times New Roman" pitchFamily="18" charset="0"/>
              </a:rPr>
              <a:t>16-</a:t>
            </a:r>
            <a:fld id="{3B23F10E-B9DB-4030-83AA-1C45FF54A19F}" type="slidenum">
              <a:rPr lang="en-US" sz="1000">
                <a:solidFill>
                  <a:srgbClr val="FFFFFF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229600" cy="1362075"/>
          </a:xfrm>
        </p:spPr>
        <p:txBody>
          <a:bodyPr anchor="t"/>
          <a:lstStyle>
            <a:lvl1pPr algn="l">
              <a:defRPr sz="4000" b="1" cap="all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57200" y="5867399"/>
            <a:ext cx="82296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2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7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" pitchFamily="34" charset="0"/>
              </a:defRPr>
            </a:lvl1pPr>
            <a:lvl2pPr>
              <a:defRPr sz="2800">
                <a:latin typeface="Helvetica" pitchFamily="34" charset="0"/>
              </a:defRPr>
            </a:lvl2pPr>
            <a:lvl3pPr>
              <a:defRPr sz="24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9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1-</a:t>
            </a:r>
            <a:fld id="{52A43C86-E5ED-47BE-8B4E-11822D62BA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13-</a:t>
            </a:r>
            <a:fld id="{3B23F10E-B9DB-4030-83AA-1C45FF54A19F}" type="slidenum">
              <a:rPr lang="en-US" sz="100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53500" y="676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3F2FC-F329-4FBB-9115-628BF09552A4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457201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500" dirty="0">
                <a:latin typeface="Book Antiqua" panose="02040602050305030304" pitchFamily="18" charset="0"/>
              </a:rPr>
              <a:t>16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9800" dirty="0">
                <a:latin typeface="Book Antiqua" panose="02040602050305030304" pitchFamily="18" charset="0"/>
              </a:rPr>
              <a:t>Risk Analysis and Simulation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3200" y="3893127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rgbClr val="1F4984"/>
                </a:solidFill>
                <a:latin typeface="Helvetica" pitchFamily="34" charset="0"/>
              </a:rPr>
              <a:t>Business </a:t>
            </a: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Analytics, 2e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Helvetica" pitchFamily="34" charset="0"/>
              </a:rPr>
              <a:t>By Sanjiv Jaggia, Alison Kelly, Kevin Lertwachara, and Leida Chen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42B41-1933-6B4F-B198-9119CC88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5908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(5/18)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with R</a:t>
            </a:r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B1064-AA76-194C-822E-BE647D8C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6070600" cy="48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1B0C2-1D9A-F441-9DFD-4DE2A942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438400"/>
            <a:ext cx="45593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AF11C-2D90-5C41-8A28-0E140835F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817620"/>
            <a:ext cx="1422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3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(6/18)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also use random variables to assess risk and uncertainty.</a:t>
            </a:r>
          </a:p>
          <a:p>
            <a:r>
              <a:rPr lang="en-US" dirty="0"/>
              <a:t>A random variable is a function that assigns numerical values to the outcome of an experiment.</a:t>
            </a:r>
          </a:p>
          <a:p>
            <a:r>
              <a:rPr lang="en-US" dirty="0"/>
              <a:t>Important discrete random variables:</a:t>
            </a:r>
          </a:p>
          <a:p>
            <a:pPr lvl="1"/>
            <a:r>
              <a:rPr lang="en-US" dirty="0"/>
              <a:t>Discrete uniform</a:t>
            </a:r>
          </a:p>
          <a:p>
            <a:pPr lvl="1"/>
            <a:r>
              <a:rPr lang="en-US" dirty="0"/>
              <a:t>Binomial</a:t>
            </a:r>
          </a:p>
          <a:p>
            <a:pPr lvl="1"/>
            <a:r>
              <a:rPr lang="en-US" dirty="0"/>
              <a:t>Poisson</a:t>
            </a:r>
          </a:p>
          <a:p>
            <a:r>
              <a:rPr lang="en-US" dirty="0"/>
              <a:t>Important continuous random variables:</a:t>
            </a:r>
          </a:p>
          <a:p>
            <a:pPr lvl="1"/>
            <a:r>
              <a:rPr lang="en-US" dirty="0"/>
              <a:t>Continuous uniform </a:t>
            </a:r>
          </a:p>
          <a:p>
            <a:pPr lvl="1"/>
            <a:r>
              <a:rPr lang="en-US" dirty="0"/>
              <a:t>Normal</a:t>
            </a:r>
          </a:p>
          <a:p>
            <a:pPr lvl="1"/>
            <a:r>
              <a:rPr lang="en-US" dirty="0"/>
              <a:t>Exponential</a:t>
            </a:r>
          </a:p>
          <a:p>
            <a:pPr lvl="1"/>
            <a:r>
              <a:rPr lang="en-US" dirty="0"/>
              <a:t>Triangular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111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(7/18)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Example: A company estimates that 30% of its customers would react positively to its new web features. </a:t>
            </a:r>
          </a:p>
          <a:p>
            <a:r>
              <a:rPr lang="en-US" dirty="0"/>
              <a:t>Here, we demonstrate how to generate random observations that represent the number of customers who react positively to the company’s new web features in a randomly selected group of 10 customers. </a:t>
            </a:r>
          </a:p>
          <a:p>
            <a:r>
              <a:rPr lang="en-US" dirty="0"/>
              <a:t>Simulate random observations based on 100 groups of 10 customers. </a:t>
            </a:r>
          </a:p>
          <a:p>
            <a:endParaRPr lang="en-US" dirty="0"/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392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(8/18)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Use BINOM.INV and RAND</a:t>
            </a:r>
          </a:p>
          <a:p>
            <a:r>
              <a:rPr lang="en-US" sz="2400" dirty="0"/>
              <a:t>Data &gt; Data Analysis &gt; Random Number Generation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80DACD-6519-1F43-A74C-4EDA4EAF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362201"/>
            <a:ext cx="38801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3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(9/18)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with 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Use sample to sample from a discrete uniform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Use </a:t>
            </a:r>
            <a:r>
              <a:rPr lang="en-US" sz="2400" dirty="0" err="1"/>
              <a:t>rpois</a:t>
            </a:r>
            <a:r>
              <a:rPr lang="en-US" sz="2400" dirty="0"/>
              <a:t> to sample from the Poisson distribution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A33E8-F218-8D4A-A13F-3C9E6DB9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14732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24E5F8-947B-2B4B-937A-0770966DC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968500"/>
            <a:ext cx="33401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11E14-A698-FD49-AF20-B97F5232E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035300"/>
            <a:ext cx="16510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91DAF9-200D-8D44-B4FC-D88DD8636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150" y="4597686"/>
            <a:ext cx="2527300" cy="2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1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(10/18)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/>
              <a:t>In many real-world settings, the appropriate probability distribution of a random variable is not known in advance.</a:t>
            </a:r>
          </a:p>
          <a:p>
            <a:r>
              <a:rPr lang="en-US" sz="3600" dirty="0"/>
              <a:t>Plot the data and inspect the histogram for distinctive shapes corresponding to theoretical distributions. </a:t>
            </a:r>
          </a:p>
          <a:p>
            <a:r>
              <a:rPr lang="en-US" sz="3600" dirty="0"/>
              <a:t>But many real-life events and the data we obtain from these events may not conform to any theoretical probability distributions. </a:t>
            </a:r>
          </a:p>
          <a:p>
            <a:r>
              <a:rPr lang="en-US" sz="3600" dirty="0"/>
              <a:t>Construct  and use an empirical probability distribution by using historical or empirical data. </a:t>
            </a:r>
          </a:p>
          <a:p>
            <a:pPr lvl="1"/>
            <a:r>
              <a:rPr lang="en-US" sz="3100" dirty="0"/>
              <a:t>An empirical probability distribution can be represented by a relative frequency table.</a:t>
            </a:r>
          </a:p>
          <a:p>
            <a:pPr lvl="1"/>
            <a:r>
              <a:rPr lang="en-US" sz="3100" dirty="0"/>
              <a:t>Cumulative relative frequencies are then used to generate random observations that reflect the pattern observed in the historical data.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956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(11/18)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Example: A medical supply provider examines the weekly demand by hospitals for respiratory ventilators.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Construct 100 weekly demands for ventilators based on the empirical probability distribution.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2A648-8ED1-3249-B68E-175E9C29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81200"/>
            <a:ext cx="34798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7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(12/18)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with Excel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Data &gt; Data Analysis &gt; Random Number Generation</a:t>
            </a:r>
          </a:p>
          <a:p>
            <a:endParaRPr lang="en-US" sz="2800" dirty="0"/>
          </a:p>
          <a:p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AB1E2-D1C5-884D-86A0-1A49287C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1553926"/>
            <a:ext cx="5791200" cy="1768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53239-1F44-3E45-8E11-274D59FA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20" y="3810000"/>
            <a:ext cx="6261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7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(13/18)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with 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145AF-56A1-3943-BFB9-E20A5E85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2743200" cy="688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57926-6F6D-3B44-B48D-98F93728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298732"/>
            <a:ext cx="3048000" cy="366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D8644-35A3-6448-810A-071913654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703297"/>
            <a:ext cx="3648860" cy="366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AA224-4E37-E840-AAD5-50E981DEC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643" y="3126160"/>
            <a:ext cx="3192714" cy="659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F46B4-D438-2D42-BE40-6AEC01D3A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3936577"/>
            <a:ext cx="5286616" cy="8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40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(14/18)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65200"/>
            <a:ext cx="8572500" cy="4953000"/>
          </a:xfrm>
        </p:spPr>
        <p:txBody>
          <a:bodyPr>
            <a:noAutofit/>
          </a:bodyPr>
          <a:lstStyle/>
          <a:p>
            <a:r>
              <a:rPr lang="en-US" sz="2400" dirty="0"/>
              <a:t>A triangular distribution is a simplistic representation of a continuous probability distribution with a triangular shape. </a:t>
            </a:r>
          </a:p>
          <a:p>
            <a:r>
              <a:rPr lang="en-US" sz="2400" dirty="0"/>
              <a:t>It is defined by three parameters: the minimum value, the maximum value, and the mode. </a:t>
            </a:r>
          </a:p>
          <a:p>
            <a:r>
              <a:rPr lang="en-US" sz="2400" dirty="0"/>
              <a:t>Sometimes the minimum value represents the worst-case scenario and the maximum value represents the best-case scenario.</a:t>
            </a:r>
          </a:p>
          <a:p>
            <a:r>
              <a:rPr lang="en-US" sz="2400" dirty="0"/>
              <a:t>To represent the most likely scenario, we usually use the mode.</a:t>
            </a:r>
          </a:p>
          <a:p>
            <a:r>
              <a:rPr lang="en-US" sz="2400" dirty="0"/>
              <a:t>Sometimes, we also consider the average value to represent the most likely scenario. </a:t>
            </a:r>
          </a:p>
          <a:p>
            <a:r>
              <a:rPr lang="en-US" sz="2400" dirty="0"/>
              <a:t>When symmetrical, the mode and mean are the same.</a:t>
            </a:r>
          </a:p>
        </p:txBody>
      </p:sp>
    </p:spTree>
    <p:extLst>
      <p:ext uri="{BB962C8B-B14F-4D97-AF65-F5344CB8AC3E}">
        <p14:creationId xmlns:p14="http://schemas.microsoft.com/office/powerpoint/2010/main" val="373640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1F4984"/>
                </a:solidFill>
              </a:rPr>
              <a:t>Chapter 16 Learning Objectives (LOs)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19600"/>
          </a:xfrm>
        </p:spPr>
        <p:txBody>
          <a:bodyPr>
            <a:normAutofit/>
          </a:bodyPr>
          <a:lstStyle/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b="1" dirty="0">
                <a:solidFill>
                  <a:srgbClr val="009C9E"/>
                </a:solidFill>
              </a:rPr>
              <a:t>LO 16.1 </a:t>
            </a:r>
            <a:r>
              <a:rPr lang="en-US" dirty="0"/>
              <a:t>Perform risk analysis. </a:t>
            </a:r>
            <a:endParaRPr lang="en-US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b="1" dirty="0">
                <a:solidFill>
                  <a:srgbClr val="009C9E"/>
                </a:solidFill>
              </a:rPr>
              <a:t>LO 16.2 </a:t>
            </a:r>
            <a:r>
              <a:rPr lang="en-US" dirty="0"/>
              <a:t>Generate random observations 	   	      from probability distributions.</a:t>
            </a:r>
          </a:p>
          <a:p>
            <a:pPr marL="0" indent="0">
              <a:buSzPct val="150000"/>
              <a:buNone/>
            </a:pPr>
            <a:r>
              <a:rPr lang="en-US" b="1" dirty="0">
                <a:solidFill>
                  <a:srgbClr val="009C9E"/>
                </a:solidFill>
              </a:rPr>
              <a:t>LO 16.3 </a:t>
            </a:r>
            <a:r>
              <a:rPr lang="en-US" dirty="0"/>
              <a:t>Develop and apply Monte Carlo 	      simulations.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(15/18)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95400"/>
                <a:ext cx="8572500" cy="4495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Use random numbers in order to model uncertainty based on a triangular probability distribution.</a:t>
                </a:r>
              </a:p>
              <a:p>
                <a:r>
                  <a:rPr lang="en-US" sz="2400" dirty="0">
                    <a:effectLst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</a:rPr>
                  <a:t> be a </a:t>
                </a:r>
                <a:r>
                  <a:rPr lang="en-US" sz="2400" dirty="0"/>
                  <a:t>random number uniformly distributed between 0 and 1.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</a:rPr>
                      <m:t>𝑅𝑎𝑛𝑑𝑜𝑚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</a:rPr>
                      <m:t>𝑂𝑏𝑠𝑒𝑟𝑣𝑎𝑡𝑖𝑜𝑛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  <m: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𝑚𝑜𝑑𝑒</m:t>
                                      </m:r>
                                      <m: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</m:e>
                              </m:rad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𝑚𝑜𝑑𝑒</m:t>
                                  </m:r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𝑚𝑜𝑑𝑒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e>
                                  </m: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𝑜𝑟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𝑚𝑜𝑑𝑒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lang="en-US" sz="16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95400"/>
                <a:ext cx="8572500" cy="4495800"/>
              </a:xfrm>
              <a:blipFill>
                <a:blip r:embed="rId3"/>
                <a:stretch>
                  <a:fillRect l="-1036" t="-9014" b="-27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88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(16/18)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495800"/>
          </a:xfrm>
        </p:spPr>
        <p:txBody>
          <a:bodyPr>
            <a:noAutofit/>
          </a:bodyPr>
          <a:lstStyle/>
          <a:p>
            <a:r>
              <a:rPr lang="en-US" sz="2800" dirty="0"/>
              <a:t>Example: The handbag manufacturer determines that its worst, best, and most likely profit (or loss) are −$4,500, $119,000, and $44,500, respectively. </a:t>
            </a:r>
          </a:p>
          <a:p>
            <a:r>
              <a:rPr lang="en-US" sz="2800" dirty="0"/>
              <a:t>Because we have no detailed historical data or additional information to make assumptions about any theoretical distribution, we use a triangular probability distribution to assess the uncertainty of the manufacturer’s profit. </a:t>
            </a:r>
          </a:p>
          <a:p>
            <a:r>
              <a:rPr lang="en-US" sz="2800" dirty="0"/>
              <a:t>Generate 100 random observations based on a triangular probability distribution. </a:t>
            </a:r>
          </a:p>
          <a:p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7458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(17/18)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495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Data &gt; Data Analysis &gt; Random Number Generation </a:t>
            </a:r>
          </a:p>
          <a:p>
            <a:endParaRPr lang="en-US" sz="2800" dirty="0"/>
          </a:p>
          <a:p>
            <a:endParaRPr lang="en-US" sz="1800" dirty="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9BACD-5109-BE44-A2C2-F84493D0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5791200" cy="32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35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(18/18)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495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  <a:p>
            <a:endParaRPr lang="en-US" sz="2800" dirty="0"/>
          </a:p>
          <a:p>
            <a:endParaRPr lang="en-US" sz="1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DD0D5-1C31-EA4B-BE42-7E2B05A6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32585"/>
            <a:ext cx="1809750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9E655-6FD4-5644-8209-A7F7A675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2569211"/>
            <a:ext cx="4648200" cy="420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25344-4D20-CB46-A2F8-6CF2480E8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3010273"/>
            <a:ext cx="3124200" cy="711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DF734-A6FA-E449-8216-517EA36C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727" y="3868048"/>
            <a:ext cx="4336622" cy="1000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E05A5-1777-B34B-BD67-E57FA59D9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461" y="5073912"/>
            <a:ext cx="5585440" cy="6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4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(1/10)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72500" cy="4648200"/>
          </a:xfrm>
        </p:spPr>
        <p:txBody>
          <a:bodyPr>
            <a:normAutofit/>
          </a:bodyPr>
          <a:lstStyle/>
          <a:p>
            <a:r>
              <a:rPr lang="en-US" sz="2400" dirty="0"/>
              <a:t>Computer simulation is often synonymous with the Monte Carlo method.</a:t>
            </a:r>
          </a:p>
          <a:p>
            <a:r>
              <a:rPr lang="en-US" sz="2400" dirty="0"/>
              <a:t>Named after the Monte Carlo Casino in Monaco.</a:t>
            </a:r>
          </a:p>
          <a:p>
            <a:r>
              <a:rPr lang="en-US" sz="2400" dirty="0"/>
              <a:t>Monte Carlo simulation is used to understand the impact of the risk and uncertainty in a wide variety of real-world process or system. </a:t>
            </a:r>
          </a:p>
          <a:p>
            <a:r>
              <a:rPr lang="en-US" sz="2400" dirty="0"/>
              <a:t>The technique relies on random variables to mimic the odds of all possible outcomes.</a:t>
            </a:r>
          </a:p>
          <a:p>
            <a:r>
              <a:rPr lang="en-US" sz="2400" dirty="0"/>
              <a:t>Monte Carlo simulation is also called probabilistic or stochastic simulation.</a:t>
            </a:r>
          </a:p>
        </p:txBody>
      </p:sp>
    </p:spTree>
    <p:extLst>
      <p:ext uri="{BB962C8B-B14F-4D97-AF65-F5344CB8AC3E}">
        <p14:creationId xmlns:p14="http://schemas.microsoft.com/office/powerpoint/2010/main" val="34079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(2/10)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72500" cy="4648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There are five steps to Monte Carlo simulation.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Data collection</a:t>
            </a:r>
          </a:p>
          <a:p>
            <a:pPr lvl="1"/>
            <a:r>
              <a:rPr lang="en-US" sz="2000" dirty="0"/>
              <a:t>Gather historical data to make an assumption about the probability distribution</a:t>
            </a:r>
          </a:p>
          <a:p>
            <a:pPr lvl="1"/>
            <a:r>
              <a:rPr lang="en-US" sz="2000" dirty="0"/>
              <a:t>Estimate the empirical probability distribution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Random number generation and assignment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Model formulation</a:t>
            </a:r>
          </a:p>
          <a:p>
            <a:pPr lvl="1"/>
            <a:r>
              <a:rPr lang="en-US" sz="2000" dirty="0"/>
              <a:t>Construct a quantitative model to represent the relationship</a:t>
            </a:r>
          </a:p>
          <a:p>
            <a:pPr lvl="1"/>
            <a:r>
              <a:rPr lang="en-US" sz="2000" dirty="0"/>
              <a:t>Capture the uncertainty of the random variables as related to the outcome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Performing and repeating the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Interpretation of results</a:t>
            </a:r>
          </a:p>
        </p:txBody>
      </p:sp>
    </p:spTree>
    <p:extLst>
      <p:ext uri="{BB962C8B-B14F-4D97-AF65-F5344CB8AC3E}">
        <p14:creationId xmlns:p14="http://schemas.microsoft.com/office/powerpoint/2010/main" val="457214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(3/10)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200" dirty="0"/>
              <a:t>Example: Abigail wants to develop an analytical model to analyze the demand and production information for a red pullover jacket for women, the top-selling product for </a:t>
            </a:r>
            <a:r>
              <a:rPr lang="en-US" sz="2200" dirty="0" err="1"/>
              <a:t>FashionTech</a:t>
            </a:r>
            <a:r>
              <a:rPr lang="en-US" sz="2200" dirty="0"/>
              <a:t>. </a:t>
            </a:r>
          </a:p>
          <a:p>
            <a:r>
              <a:rPr lang="en-US" sz="2200" dirty="0"/>
              <a:t>She obtains relevant demand and cost information from her corporate database.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Develop a Monte Carlo simulation to help Abigail examine the profit at each staffing level.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69200-35F7-AA49-9E2D-05F7BBA9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124200"/>
            <a:ext cx="5410200" cy="18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04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(4/10)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990600"/>
                <a:ext cx="8572500" cy="5105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r>
                  <a:rPr lang="en-US" sz="2400" dirty="0"/>
                  <a:t>Construct a quantitative model that represents the relationship among the relevant variables.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𝑃𝑟𝑜𝑓𝑖𝑡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𝑅𝑒𝑣𝑒𝑛𝑢𝑒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𝐶𝑜𝑠𝑡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/>
                  <a:t>: selling price per jacket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: number of jackets sold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400" dirty="0"/>
                  <a:t>: fixed, overhead cost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: variable cost per jacket (material costs, weekly wages)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: number of jackets produced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990600"/>
                <a:ext cx="8572500" cy="5105400"/>
              </a:xfrm>
              <a:blipFill>
                <a:blip r:embed="rId3"/>
                <a:stretch>
                  <a:fillRect l="-1036" t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2829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(5/10)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Data Analysis &gt; Random Number Generation 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1BD86-DEC4-EF42-8F89-50CCF9487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8800"/>
            <a:ext cx="740056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35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(6/10)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AB8CAE-DAA4-7B4C-BC17-EFA3982D6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7800"/>
            <a:ext cx="5919464" cy="220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EDC434-91CE-1549-B8D5-A81B580F9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57600"/>
            <a:ext cx="64262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0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Introductory Case: FashionTech Operation and Staffing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47800"/>
            <a:ext cx="8572500" cy="4572000"/>
          </a:xfrm>
        </p:spPr>
        <p:txBody>
          <a:bodyPr>
            <a:noAutofit/>
          </a:bodyPr>
          <a:lstStyle/>
          <a:p>
            <a:r>
              <a:rPr lang="en-US" sz="2000" dirty="0"/>
              <a:t>FashionTech’s best-selling item is a red pullover jacket for women. Abigail the company’s operations manager, is looking for a better, more data-driven strategy for production and staffing for this product.</a:t>
            </a:r>
          </a:p>
          <a:p>
            <a:r>
              <a:rPr lang="en-US" sz="2000" dirty="0"/>
              <a:t>Although the production process for the pullover is partly automated, many important steps are done manually by skilled tailors. </a:t>
            </a:r>
          </a:p>
          <a:p>
            <a:r>
              <a:rPr lang="en-US" sz="2000" dirty="0"/>
              <a:t>Abigail wants to get a better estimate of the demand of the pullover and determine how many tailors she needs to hire. </a:t>
            </a:r>
          </a:p>
          <a:p>
            <a:r>
              <a:rPr lang="en-US" sz="2000" dirty="0"/>
              <a:t>In addition, she is considering increasing the level of automation in the manufacturing process. </a:t>
            </a:r>
          </a:p>
          <a:p>
            <a:r>
              <a:rPr lang="en-US" sz="2000" dirty="0"/>
              <a:t>Abigail would like to accomplish the following tasks.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Develop a simulation to examine the profit at each staffing level as well as evaluate the plan to increase the automation level in the production process. 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Examine the profit variability given the uncertainty of the demand and the production rate. 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9142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(7/10)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8C32E-126B-7E43-9F8F-34C27439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590040"/>
            <a:ext cx="4372332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70FDD-3A99-B043-8B54-5655E10D7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3975100"/>
            <a:ext cx="8178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47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(8/10)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02859-6EC4-E245-9EC0-D672DA801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1"/>
            <a:ext cx="2819400" cy="444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B37E3-0053-CA46-A928-7DAAAEBAA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39" y="1902279"/>
            <a:ext cx="3477775" cy="1221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54376-8DC4-0845-8186-5C43579D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913" y="3191436"/>
            <a:ext cx="1416687" cy="70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F6A945-30FA-A049-9293-2C6EC4046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216" y="3909940"/>
            <a:ext cx="4780584" cy="850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75FA0-1BDC-BC48-A95C-A3386E7F9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5035500"/>
            <a:ext cx="5105400" cy="5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82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(9/10)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38A0D-B548-5E42-A13C-5BCEB1BD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8" y="1557020"/>
            <a:ext cx="27559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19C02-B4BA-9B49-9EED-AB326819F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2141220"/>
            <a:ext cx="8146052" cy="18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8965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16.3</a:t>
            </a:r>
            <a:r>
              <a:rPr lang="en-US" sz="3600" dirty="0">
                <a:solidFill>
                  <a:srgbClr val="1F4984"/>
                </a:solidFill>
              </a:rPr>
              <a:t>: Monte Carlo Simulation </a:t>
            </a:r>
            <a:r>
              <a:rPr lang="en-US" sz="3600" dirty="0"/>
              <a:t>(10/10)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C73D2E-3FA0-3A44-9BE4-29CC2413B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89785"/>
            <a:ext cx="1745605" cy="526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1CC1A4-2F6E-854B-8727-252C227D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083995"/>
            <a:ext cx="3607984" cy="1116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BFC99-1EC1-AF45-A6D5-337572861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267635"/>
            <a:ext cx="4403299" cy="1026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E50BF-47A9-884A-B61D-ACFCC29F0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" y="4534497"/>
            <a:ext cx="82296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8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1336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16.1</a:t>
            </a:r>
            <a:r>
              <a:rPr lang="en-US" sz="3600" dirty="0">
                <a:solidFill>
                  <a:srgbClr val="1F4984"/>
                </a:solidFill>
              </a:rPr>
              <a:t>: Overview of Prescriptive Analytics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47800"/>
            <a:ext cx="8572500" cy="45720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Prescriptive analytics is a process of using analysis tools to improve decision making. </a:t>
            </a:r>
          </a:p>
          <a:p>
            <a:r>
              <a:rPr lang="en-US" sz="3400" dirty="0"/>
              <a:t>In many cases, prescriptive analytics can help a decision maker determine the best course of action among different alternatives. </a:t>
            </a:r>
          </a:p>
          <a:p>
            <a:r>
              <a:rPr lang="en-US" sz="3400" dirty="0"/>
              <a:t>Some people regard prescriptive analytics as a very broad term that encompasses all analytics techniques with an overall goal of improving business decision making. </a:t>
            </a:r>
          </a:p>
          <a:p>
            <a:r>
              <a:rPr lang="en-US" sz="3400" dirty="0"/>
              <a:t>Most people prefer making a distinction between descriptive, predictive, and prescriptive analytics.</a:t>
            </a:r>
          </a:p>
          <a:p>
            <a:r>
              <a:rPr lang="en-US" sz="3400" dirty="0"/>
              <a:t>Prescriptive analytics uses simulation and optimization techniques to quantify the effect of different possible actions by a decision maker.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02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16.1</a:t>
            </a:r>
            <a:r>
              <a:rPr lang="en-US" sz="3600" dirty="0">
                <a:solidFill>
                  <a:srgbClr val="1F4984"/>
                </a:solidFill>
              </a:rPr>
              <a:t>: Overview of Prescriptive Analytics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There are three analytics techniques used to extract value from data and make better business decisions.</a:t>
            </a:r>
          </a:p>
          <a:p>
            <a:r>
              <a:rPr lang="en-US" sz="2400" dirty="0"/>
              <a:t>Descriptive statistics summarizes “what has happened.”</a:t>
            </a:r>
          </a:p>
          <a:p>
            <a:pPr lvl="1"/>
            <a:r>
              <a:rPr lang="en-US" sz="2000" dirty="0"/>
              <a:t>Gathering, organizing, tabulating, visualization</a:t>
            </a:r>
          </a:p>
          <a:p>
            <a:r>
              <a:rPr lang="en-US" sz="2400" dirty="0"/>
              <a:t>Predictive analytics predicts “what could happen.”</a:t>
            </a:r>
          </a:p>
          <a:p>
            <a:pPr lvl="1"/>
            <a:r>
              <a:rPr lang="en-US" sz="2000" dirty="0"/>
              <a:t>Using historical data for predictive models</a:t>
            </a:r>
          </a:p>
          <a:p>
            <a:r>
              <a:rPr lang="en-US" sz="2400" dirty="0"/>
              <a:t>Prescriptive analytics provides advice on “</a:t>
            </a:r>
            <a:r>
              <a:rPr lang="en-US" sz="2400" i="1" dirty="0"/>
              <a:t>what should we do.</a:t>
            </a:r>
            <a:r>
              <a:rPr lang="en-US" sz="2400" dirty="0"/>
              <a:t>”</a:t>
            </a:r>
          </a:p>
          <a:p>
            <a:pPr lvl="1"/>
            <a:r>
              <a:rPr lang="en-US" sz="2000" dirty="0"/>
              <a:t>Process of using decision analysis tools to improve decision making</a:t>
            </a:r>
          </a:p>
          <a:p>
            <a:pPr lvl="1"/>
            <a:r>
              <a:rPr lang="en-US" sz="2000" dirty="0"/>
              <a:t>Simulation is an attempt to imitate a real-world process examine the outcome of different scenarios</a:t>
            </a:r>
          </a:p>
          <a:p>
            <a:pPr lvl="1"/>
            <a:r>
              <a:rPr lang="en-US" sz="2000" dirty="0"/>
              <a:t>Optimization is an attempt to find an optimal way to achieve an objective under given constraints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800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(</a:t>
            </a:r>
            <a:r>
              <a:rPr lang="en-US" sz="3600" dirty="0"/>
              <a:t>1</a:t>
            </a:r>
            <a:r>
              <a:rPr lang="en-US" sz="3600" dirty="0">
                <a:solidFill>
                  <a:srgbClr val="1F4984"/>
                </a:solidFill>
              </a:rPr>
              <a:t>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Simulation has been extensively used in a wide variety of applications to explore alternative solutions or improve decision making.</a:t>
            </a:r>
          </a:p>
          <a:p>
            <a:r>
              <a:rPr lang="en-US" sz="2600" dirty="0"/>
              <a:t>Risk can be defined as the possibility or probability that an undesirable outcome may occur. </a:t>
            </a:r>
          </a:p>
          <a:p>
            <a:r>
              <a:rPr lang="en-US" sz="2600" dirty="0"/>
              <a:t>Risk analysis (also called scenario analysis) refers to a process of examining and assessing different scenarios in order to better understand the possibility of both intended and undesired outcomes. </a:t>
            </a:r>
          </a:p>
          <a:p>
            <a:r>
              <a:rPr lang="en-US" sz="2600" dirty="0"/>
              <a:t>We can assess and model risk using random variables and risk analysis.</a:t>
            </a:r>
          </a:p>
          <a:p>
            <a:r>
              <a:rPr lang="en-US" sz="2600" dirty="0"/>
              <a:t>Use random variables to capture the inherently uncertain nature of processes to make better-informed decisions. </a:t>
            </a:r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149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(2/18)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Examine multiple scenarios with different possible outcomes to assess risk.</a:t>
            </a:r>
          </a:p>
          <a:p>
            <a:r>
              <a:rPr lang="en-US" sz="2400" dirty="0"/>
              <a:t>Consider at least three scenarios to evaluate a range of outcomes from multiple scenarios.</a:t>
            </a:r>
          </a:p>
          <a:p>
            <a:pPr lvl="1"/>
            <a:r>
              <a:rPr lang="en-US" sz="1900" dirty="0"/>
              <a:t>Most likely</a:t>
            </a:r>
          </a:p>
          <a:p>
            <a:pPr lvl="1"/>
            <a:r>
              <a:rPr lang="en-US" sz="1900" dirty="0"/>
              <a:t>Pessimistic (worst case)</a:t>
            </a:r>
          </a:p>
          <a:p>
            <a:pPr lvl="1"/>
            <a:r>
              <a:rPr lang="en-US" sz="1900" dirty="0"/>
              <a:t>Optimistic (best case)</a:t>
            </a:r>
          </a:p>
          <a:p>
            <a:r>
              <a:rPr lang="en-US" sz="2400" dirty="0"/>
              <a:t>Also consider the average scenario or others.</a:t>
            </a:r>
          </a:p>
          <a:p>
            <a:r>
              <a:rPr lang="en-US" sz="2400" dirty="0"/>
              <a:t>It may be difficult to determine what the best/worst cases are.</a:t>
            </a:r>
          </a:p>
          <a:p>
            <a:r>
              <a:rPr lang="en-US" sz="2400" dirty="0"/>
              <a:t>Use historical data to help estimate the best/worst cases.</a:t>
            </a:r>
          </a:p>
          <a:p>
            <a:r>
              <a:rPr lang="en-US" sz="2400" dirty="0"/>
              <a:t>Considering at least these three scenarios reasonably captures some of the uncertainty of a real-life process </a:t>
            </a:r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767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(3/18)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Example: A company in the western United States manufactures and distributes women’s hand- bags to retail stores around the country. </a:t>
            </a:r>
          </a:p>
          <a:p>
            <a:r>
              <a:rPr lang="en-US" sz="2400" dirty="0"/>
              <a:t>To manufacture a handbag, the company usually incurs a variable cost of $40 per handbag, but the actual costs in the past have ranged from $35 to $46 per handbag. </a:t>
            </a:r>
          </a:p>
          <a:p>
            <a:r>
              <a:rPr lang="en-US" sz="2400" dirty="0"/>
              <a:t>The overall fixed cost is usually $43,000 but may vary between $31,000 and $52,000. </a:t>
            </a:r>
          </a:p>
          <a:p>
            <a:r>
              <a:rPr lang="en-US" sz="2400" dirty="0"/>
              <a:t>The retail price of each handbag is $65. Based on a small amount of sales data available, the demand has fluctuated between 2,500 and 5,000 handbags per quarter, but in most quarters the demand has been about 3,500 handbags. </a:t>
            </a:r>
          </a:p>
          <a:p>
            <a:r>
              <a:rPr lang="en-US" sz="2400" dirty="0"/>
              <a:t>Conduct a risk analysis to assess the quarterly profitability of the company.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761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/>
              <a:t>16.2</a:t>
            </a:r>
            <a:r>
              <a:rPr lang="en-US" sz="3600" dirty="0">
                <a:solidFill>
                  <a:srgbClr val="1F4984"/>
                </a:solidFill>
              </a:rPr>
              <a:t>: Assessing Risk </a:t>
            </a:r>
            <a:r>
              <a:rPr lang="en-US" sz="3600" dirty="0"/>
              <a:t>(4/18)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Profit = (Retail price per handbag − Variable cost per handbag) × Demand − Fixed cost</a:t>
            </a:r>
          </a:p>
          <a:p>
            <a:r>
              <a:rPr lang="en-US" sz="2400" dirty="0"/>
              <a:t> Open the Handbag worksheet</a:t>
            </a:r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3DED9-1EB4-9045-BE4C-09C985982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743200"/>
            <a:ext cx="5334000" cy="3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759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Design</Template>
  <TotalTime>12064</TotalTime>
  <Words>1808</Words>
  <Application>Microsoft Office PowerPoint</Application>
  <PresentationFormat>On-screen Show (4:3)</PresentationFormat>
  <Paragraphs>324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Book Antiqua</vt:lpstr>
      <vt:lpstr>Calibri</vt:lpstr>
      <vt:lpstr>Cambria Math</vt:lpstr>
      <vt:lpstr>Helvetica</vt:lpstr>
      <vt:lpstr>Times New Roman</vt:lpstr>
      <vt:lpstr>Wingdings</vt:lpstr>
      <vt:lpstr>Master Design</vt:lpstr>
      <vt:lpstr>PowerPoint Presentation</vt:lpstr>
      <vt:lpstr>Chapter 16 Learning Objectives (LOs)</vt:lpstr>
      <vt:lpstr>Introductory Case: FashionTech Operation and Staffing Strategy</vt:lpstr>
      <vt:lpstr>16.1: Overview of Prescriptive Analytics (1/2)</vt:lpstr>
      <vt:lpstr>16.1: Overview of Prescriptive Analytics (2/2)</vt:lpstr>
      <vt:lpstr>16.2: Assessing Risk (1/18)</vt:lpstr>
      <vt:lpstr>16.2: Assessing Risk (2/18)</vt:lpstr>
      <vt:lpstr>16.2: Assessing Risk (3/18)</vt:lpstr>
      <vt:lpstr>16.2: Assessing Risk (4/18)</vt:lpstr>
      <vt:lpstr>16.2: Assessing Risk (5/18)</vt:lpstr>
      <vt:lpstr>16.2: Assessing Risk (6/18)</vt:lpstr>
      <vt:lpstr>16.2: Assessing Risk (7/18)</vt:lpstr>
      <vt:lpstr>16.2: Assessing Risk (8/18)</vt:lpstr>
      <vt:lpstr>16.2: Assessing Risk (9/18)</vt:lpstr>
      <vt:lpstr>16.2: Assessing Risk (10/18)</vt:lpstr>
      <vt:lpstr>16.2: Assessing Risk (11/18)</vt:lpstr>
      <vt:lpstr>16.2: Assessing Risk (12/18)</vt:lpstr>
      <vt:lpstr>16.2: Assessing Risk (13/18)</vt:lpstr>
      <vt:lpstr>16.2: Assessing Risk (14/18)</vt:lpstr>
      <vt:lpstr>16.2: Assessing Risk (15/18)</vt:lpstr>
      <vt:lpstr>16.2: Assessing Risk (16/18)</vt:lpstr>
      <vt:lpstr>16.2: Assessing Risk (17/18)</vt:lpstr>
      <vt:lpstr>16.2: Assessing Risk (18/18)</vt:lpstr>
      <vt:lpstr>16.3: Monte Carlo Simulation (1/10)</vt:lpstr>
      <vt:lpstr>16.3: Monte Carlo Simulation (2/10)</vt:lpstr>
      <vt:lpstr>16.3: Monte Carlo Simulation (3/10)</vt:lpstr>
      <vt:lpstr>16.3: Monte Carlo Simulation (4/10)</vt:lpstr>
      <vt:lpstr>16.3: Monte Carlo Simulation (5/10)</vt:lpstr>
      <vt:lpstr>16.3: Monte Carlo Simulation (6/10)</vt:lpstr>
      <vt:lpstr>16.3: Monte Carlo Simulation (7/10)</vt:lpstr>
      <vt:lpstr>16.3: Monte Carlo Simulation (8/10)</vt:lpstr>
      <vt:lpstr>16.3: Monte Carlo Simulation (9/10)</vt:lpstr>
      <vt:lpstr>16.3: Monte Carlo Simulation (10/10)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wanda_zeman</dc:creator>
  <cp:lastModifiedBy>Amudha B</cp:lastModifiedBy>
  <cp:revision>717</cp:revision>
  <dcterms:created xsi:type="dcterms:W3CDTF">2011-08-11T13:30:00Z</dcterms:created>
  <dcterms:modified xsi:type="dcterms:W3CDTF">2022-04-11T09:07:22Z</dcterms:modified>
</cp:coreProperties>
</file>