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2" r:id="rId1"/>
  </p:sldMasterIdLst>
  <p:notesMasterIdLst>
    <p:notesMasterId r:id="rId39"/>
  </p:notesMasterIdLst>
  <p:sldIdLst>
    <p:sldId id="256" r:id="rId2"/>
    <p:sldId id="257" r:id="rId3"/>
    <p:sldId id="297" r:id="rId4"/>
    <p:sldId id="320" r:id="rId5"/>
    <p:sldId id="321" r:id="rId6"/>
    <p:sldId id="322" r:id="rId7"/>
    <p:sldId id="323" r:id="rId8"/>
    <p:sldId id="324" r:id="rId9"/>
    <p:sldId id="325" r:id="rId10"/>
    <p:sldId id="326" r:id="rId11"/>
    <p:sldId id="329" r:id="rId12"/>
    <p:sldId id="331" r:id="rId13"/>
    <p:sldId id="332" r:id="rId14"/>
    <p:sldId id="334" r:id="rId15"/>
    <p:sldId id="335" r:id="rId16"/>
    <p:sldId id="336" r:id="rId17"/>
    <p:sldId id="337" r:id="rId18"/>
    <p:sldId id="338" r:id="rId19"/>
    <p:sldId id="339" r:id="rId20"/>
    <p:sldId id="340" r:id="rId21"/>
    <p:sldId id="342" r:id="rId22"/>
    <p:sldId id="341" r:id="rId23"/>
    <p:sldId id="343" r:id="rId24"/>
    <p:sldId id="344" r:id="rId25"/>
    <p:sldId id="345" r:id="rId26"/>
    <p:sldId id="346" r:id="rId27"/>
    <p:sldId id="347" r:id="rId28"/>
    <p:sldId id="348" r:id="rId29"/>
    <p:sldId id="349" r:id="rId30"/>
    <p:sldId id="350" r:id="rId31"/>
    <p:sldId id="351" r:id="rId32"/>
    <p:sldId id="352" r:id="rId33"/>
    <p:sldId id="353" r:id="rId34"/>
    <p:sldId id="354" r:id="rId35"/>
    <p:sldId id="355" r:id="rId36"/>
    <p:sldId id="356" r:id="rId37"/>
    <p:sldId id="357" r:id="rId3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z Moliski" initials="" lastIdx="3" clrIdx="0"/>
  <p:cmAuthor id="1" name="Samuel Joseph Frame" initials="SJF" lastIdx="13" clrIdx="1"/>
  <p:cmAuthor id="2" name="Microsoft Office User" initials="MOU" lastIdx="14" clrIdx="2"/>
  <p:cmAuthor id="3" name="Ji Kim" initials="JK" lastIdx="6" clrIdx="3"/>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9E"/>
    <a:srgbClr val="CADB34"/>
    <a:srgbClr val="1F4984"/>
    <a:srgbClr val="000000"/>
    <a:srgbClr val="B1063A"/>
    <a:srgbClr val="CA0E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70" autoAdjust="0"/>
    <p:restoredTop sz="95739" autoAdjust="0"/>
  </p:normalViewPr>
  <p:slideViewPr>
    <p:cSldViewPr>
      <p:cViewPr varScale="1">
        <p:scale>
          <a:sx n="65" d="100"/>
          <a:sy n="65" d="100"/>
        </p:scale>
        <p:origin x="175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dirty="0"/>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5B47D05F-F09C-49A3-9825-49CA7FD0CA49}" type="datetimeFigureOut">
              <a:rPr lang="en-US"/>
              <a:pPr>
                <a:defRPr/>
              </a:pPr>
              <a:t>4/11/2022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dirty="0"/>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DCD38493-F6B3-4E5E-AA92-B81C23604AE6}" type="slidenum">
              <a:rPr lang="en-US"/>
              <a:pPr>
                <a:defRPr/>
              </a:pPr>
              <a:t>‹#›</a:t>
            </a:fld>
            <a:endParaRPr lang="en-US" dirty="0"/>
          </a:p>
        </p:txBody>
      </p:sp>
    </p:spTree>
    <p:extLst>
      <p:ext uri="{BB962C8B-B14F-4D97-AF65-F5344CB8AC3E}">
        <p14:creationId xmlns:p14="http://schemas.microsoft.com/office/powerpoint/2010/main" val="160832155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C00D92A-AE8E-4D08-9087-DEE5B1482857}" type="slidenum">
              <a:rPr lang="en-US"/>
              <a:pPr/>
              <a:t>1</a:t>
            </a:fld>
            <a:endParaRPr lang="en-US" dirty="0"/>
          </a:p>
        </p:txBody>
      </p:sp>
    </p:spTree>
    <p:extLst>
      <p:ext uri="{BB962C8B-B14F-4D97-AF65-F5344CB8AC3E}">
        <p14:creationId xmlns:p14="http://schemas.microsoft.com/office/powerpoint/2010/main" val="2796875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10</a:t>
            </a:fld>
            <a:endParaRPr lang="en-US" dirty="0"/>
          </a:p>
        </p:txBody>
      </p:sp>
    </p:spTree>
    <p:extLst>
      <p:ext uri="{BB962C8B-B14F-4D97-AF65-F5344CB8AC3E}">
        <p14:creationId xmlns:p14="http://schemas.microsoft.com/office/powerpoint/2010/main" val="983163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11</a:t>
            </a:fld>
            <a:endParaRPr lang="en-US" dirty="0"/>
          </a:p>
        </p:txBody>
      </p:sp>
    </p:spTree>
    <p:extLst>
      <p:ext uri="{BB962C8B-B14F-4D97-AF65-F5344CB8AC3E}">
        <p14:creationId xmlns:p14="http://schemas.microsoft.com/office/powerpoint/2010/main" val="2049808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12</a:t>
            </a:fld>
            <a:endParaRPr lang="en-US" dirty="0"/>
          </a:p>
        </p:txBody>
      </p:sp>
    </p:spTree>
    <p:extLst>
      <p:ext uri="{BB962C8B-B14F-4D97-AF65-F5344CB8AC3E}">
        <p14:creationId xmlns:p14="http://schemas.microsoft.com/office/powerpoint/2010/main" val="1838204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13</a:t>
            </a:fld>
            <a:endParaRPr lang="en-US" dirty="0"/>
          </a:p>
        </p:txBody>
      </p:sp>
    </p:spTree>
    <p:extLst>
      <p:ext uri="{BB962C8B-B14F-4D97-AF65-F5344CB8AC3E}">
        <p14:creationId xmlns:p14="http://schemas.microsoft.com/office/powerpoint/2010/main" val="3273310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14</a:t>
            </a:fld>
            <a:endParaRPr lang="en-US" dirty="0"/>
          </a:p>
        </p:txBody>
      </p:sp>
    </p:spTree>
    <p:extLst>
      <p:ext uri="{BB962C8B-B14F-4D97-AF65-F5344CB8AC3E}">
        <p14:creationId xmlns:p14="http://schemas.microsoft.com/office/powerpoint/2010/main" val="3320595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15</a:t>
            </a:fld>
            <a:endParaRPr lang="en-US" dirty="0"/>
          </a:p>
        </p:txBody>
      </p:sp>
    </p:spTree>
    <p:extLst>
      <p:ext uri="{BB962C8B-B14F-4D97-AF65-F5344CB8AC3E}">
        <p14:creationId xmlns:p14="http://schemas.microsoft.com/office/powerpoint/2010/main" val="1242877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16</a:t>
            </a:fld>
            <a:endParaRPr lang="en-US" dirty="0"/>
          </a:p>
        </p:txBody>
      </p:sp>
    </p:spTree>
    <p:extLst>
      <p:ext uri="{BB962C8B-B14F-4D97-AF65-F5344CB8AC3E}">
        <p14:creationId xmlns:p14="http://schemas.microsoft.com/office/powerpoint/2010/main" val="3874162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17</a:t>
            </a:fld>
            <a:endParaRPr lang="en-US" dirty="0"/>
          </a:p>
        </p:txBody>
      </p:sp>
    </p:spTree>
    <p:extLst>
      <p:ext uri="{BB962C8B-B14F-4D97-AF65-F5344CB8AC3E}">
        <p14:creationId xmlns:p14="http://schemas.microsoft.com/office/powerpoint/2010/main" val="937223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18</a:t>
            </a:fld>
            <a:endParaRPr lang="en-US" dirty="0"/>
          </a:p>
        </p:txBody>
      </p:sp>
    </p:spTree>
    <p:extLst>
      <p:ext uri="{BB962C8B-B14F-4D97-AF65-F5344CB8AC3E}">
        <p14:creationId xmlns:p14="http://schemas.microsoft.com/office/powerpoint/2010/main" val="4284662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19</a:t>
            </a:fld>
            <a:endParaRPr lang="en-US" dirty="0"/>
          </a:p>
        </p:txBody>
      </p:sp>
    </p:spTree>
    <p:extLst>
      <p:ext uri="{BB962C8B-B14F-4D97-AF65-F5344CB8AC3E}">
        <p14:creationId xmlns:p14="http://schemas.microsoft.com/office/powerpoint/2010/main" val="1895355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0FB282B-5D9A-4E55-A561-D9014B8F1BB0}" type="slidenum">
              <a:rPr lang="en-US"/>
              <a:pPr/>
              <a:t>2</a:t>
            </a:fld>
            <a:endParaRPr lang="en-US" dirty="0"/>
          </a:p>
        </p:txBody>
      </p:sp>
    </p:spTree>
    <p:extLst>
      <p:ext uri="{BB962C8B-B14F-4D97-AF65-F5344CB8AC3E}">
        <p14:creationId xmlns:p14="http://schemas.microsoft.com/office/powerpoint/2010/main" val="3217098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20</a:t>
            </a:fld>
            <a:endParaRPr lang="en-US" dirty="0"/>
          </a:p>
        </p:txBody>
      </p:sp>
    </p:spTree>
    <p:extLst>
      <p:ext uri="{BB962C8B-B14F-4D97-AF65-F5344CB8AC3E}">
        <p14:creationId xmlns:p14="http://schemas.microsoft.com/office/powerpoint/2010/main" val="838421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21</a:t>
            </a:fld>
            <a:endParaRPr lang="en-US" dirty="0"/>
          </a:p>
        </p:txBody>
      </p:sp>
    </p:spTree>
    <p:extLst>
      <p:ext uri="{BB962C8B-B14F-4D97-AF65-F5344CB8AC3E}">
        <p14:creationId xmlns:p14="http://schemas.microsoft.com/office/powerpoint/2010/main" val="2582630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22</a:t>
            </a:fld>
            <a:endParaRPr lang="en-US" dirty="0"/>
          </a:p>
        </p:txBody>
      </p:sp>
    </p:spTree>
    <p:extLst>
      <p:ext uri="{BB962C8B-B14F-4D97-AF65-F5344CB8AC3E}">
        <p14:creationId xmlns:p14="http://schemas.microsoft.com/office/powerpoint/2010/main" val="3768217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23</a:t>
            </a:fld>
            <a:endParaRPr lang="en-US" dirty="0"/>
          </a:p>
        </p:txBody>
      </p:sp>
    </p:spTree>
    <p:extLst>
      <p:ext uri="{BB962C8B-B14F-4D97-AF65-F5344CB8AC3E}">
        <p14:creationId xmlns:p14="http://schemas.microsoft.com/office/powerpoint/2010/main" val="2817152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24</a:t>
            </a:fld>
            <a:endParaRPr lang="en-US" dirty="0"/>
          </a:p>
        </p:txBody>
      </p:sp>
    </p:spTree>
    <p:extLst>
      <p:ext uri="{BB962C8B-B14F-4D97-AF65-F5344CB8AC3E}">
        <p14:creationId xmlns:p14="http://schemas.microsoft.com/office/powerpoint/2010/main" val="3510939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25</a:t>
            </a:fld>
            <a:endParaRPr lang="en-US" dirty="0"/>
          </a:p>
        </p:txBody>
      </p:sp>
    </p:spTree>
    <p:extLst>
      <p:ext uri="{BB962C8B-B14F-4D97-AF65-F5344CB8AC3E}">
        <p14:creationId xmlns:p14="http://schemas.microsoft.com/office/powerpoint/2010/main" val="3165386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26</a:t>
            </a:fld>
            <a:endParaRPr lang="en-US" dirty="0"/>
          </a:p>
        </p:txBody>
      </p:sp>
    </p:spTree>
    <p:extLst>
      <p:ext uri="{BB962C8B-B14F-4D97-AF65-F5344CB8AC3E}">
        <p14:creationId xmlns:p14="http://schemas.microsoft.com/office/powerpoint/2010/main" val="3969168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27</a:t>
            </a:fld>
            <a:endParaRPr lang="en-US" dirty="0"/>
          </a:p>
        </p:txBody>
      </p:sp>
    </p:spTree>
    <p:extLst>
      <p:ext uri="{BB962C8B-B14F-4D97-AF65-F5344CB8AC3E}">
        <p14:creationId xmlns:p14="http://schemas.microsoft.com/office/powerpoint/2010/main" val="168500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28</a:t>
            </a:fld>
            <a:endParaRPr lang="en-US" dirty="0"/>
          </a:p>
        </p:txBody>
      </p:sp>
    </p:spTree>
    <p:extLst>
      <p:ext uri="{BB962C8B-B14F-4D97-AF65-F5344CB8AC3E}">
        <p14:creationId xmlns:p14="http://schemas.microsoft.com/office/powerpoint/2010/main" val="19177675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29</a:t>
            </a:fld>
            <a:endParaRPr lang="en-US" dirty="0"/>
          </a:p>
        </p:txBody>
      </p:sp>
    </p:spTree>
    <p:extLst>
      <p:ext uri="{BB962C8B-B14F-4D97-AF65-F5344CB8AC3E}">
        <p14:creationId xmlns:p14="http://schemas.microsoft.com/office/powerpoint/2010/main" val="104132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3</a:t>
            </a:fld>
            <a:endParaRPr lang="en-US" dirty="0"/>
          </a:p>
        </p:txBody>
      </p:sp>
    </p:spTree>
    <p:extLst>
      <p:ext uri="{BB962C8B-B14F-4D97-AF65-F5344CB8AC3E}">
        <p14:creationId xmlns:p14="http://schemas.microsoft.com/office/powerpoint/2010/main" val="3127626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30</a:t>
            </a:fld>
            <a:endParaRPr lang="en-US" dirty="0"/>
          </a:p>
        </p:txBody>
      </p:sp>
    </p:spTree>
    <p:extLst>
      <p:ext uri="{BB962C8B-B14F-4D97-AF65-F5344CB8AC3E}">
        <p14:creationId xmlns:p14="http://schemas.microsoft.com/office/powerpoint/2010/main" val="3084757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31</a:t>
            </a:fld>
            <a:endParaRPr lang="en-US" dirty="0"/>
          </a:p>
        </p:txBody>
      </p:sp>
    </p:spTree>
    <p:extLst>
      <p:ext uri="{BB962C8B-B14F-4D97-AF65-F5344CB8AC3E}">
        <p14:creationId xmlns:p14="http://schemas.microsoft.com/office/powerpoint/2010/main" val="11569641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32</a:t>
            </a:fld>
            <a:endParaRPr lang="en-US" dirty="0"/>
          </a:p>
        </p:txBody>
      </p:sp>
    </p:spTree>
    <p:extLst>
      <p:ext uri="{BB962C8B-B14F-4D97-AF65-F5344CB8AC3E}">
        <p14:creationId xmlns:p14="http://schemas.microsoft.com/office/powerpoint/2010/main" val="38431476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33</a:t>
            </a:fld>
            <a:endParaRPr lang="en-US" dirty="0"/>
          </a:p>
        </p:txBody>
      </p:sp>
    </p:spTree>
    <p:extLst>
      <p:ext uri="{BB962C8B-B14F-4D97-AF65-F5344CB8AC3E}">
        <p14:creationId xmlns:p14="http://schemas.microsoft.com/office/powerpoint/2010/main" val="25027206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34</a:t>
            </a:fld>
            <a:endParaRPr lang="en-US" dirty="0"/>
          </a:p>
        </p:txBody>
      </p:sp>
    </p:spTree>
    <p:extLst>
      <p:ext uri="{BB962C8B-B14F-4D97-AF65-F5344CB8AC3E}">
        <p14:creationId xmlns:p14="http://schemas.microsoft.com/office/powerpoint/2010/main" val="24538643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35</a:t>
            </a:fld>
            <a:endParaRPr lang="en-US" dirty="0"/>
          </a:p>
        </p:txBody>
      </p:sp>
    </p:spTree>
    <p:extLst>
      <p:ext uri="{BB962C8B-B14F-4D97-AF65-F5344CB8AC3E}">
        <p14:creationId xmlns:p14="http://schemas.microsoft.com/office/powerpoint/2010/main" val="31596856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36</a:t>
            </a:fld>
            <a:endParaRPr lang="en-US" dirty="0"/>
          </a:p>
        </p:txBody>
      </p:sp>
    </p:spTree>
    <p:extLst>
      <p:ext uri="{BB962C8B-B14F-4D97-AF65-F5344CB8AC3E}">
        <p14:creationId xmlns:p14="http://schemas.microsoft.com/office/powerpoint/2010/main" val="21822449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37</a:t>
            </a:fld>
            <a:endParaRPr lang="en-US" dirty="0"/>
          </a:p>
        </p:txBody>
      </p:sp>
    </p:spTree>
    <p:extLst>
      <p:ext uri="{BB962C8B-B14F-4D97-AF65-F5344CB8AC3E}">
        <p14:creationId xmlns:p14="http://schemas.microsoft.com/office/powerpoint/2010/main" val="3865834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4</a:t>
            </a:fld>
            <a:endParaRPr lang="en-US" dirty="0"/>
          </a:p>
        </p:txBody>
      </p:sp>
    </p:spTree>
    <p:extLst>
      <p:ext uri="{BB962C8B-B14F-4D97-AF65-F5344CB8AC3E}">
        <p14:creationId xmlns:p14="http://schemas.microsoft.com/office/powerpoint/2010/main" val="1829952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5</a:t>
            </a:fld>
            <a:endParaRPr lang="en-US" dirty="0"/>
          </a:p>
        </p:txBody>
      </p:sp>
    </p:spTree>
    <p:extLst>
      <p:ext uri="{BB962C8B-B14F-4D97-AF65-F5344CB8AC3E}">
        <p14:creationId xmlns:p14="http://schemas.microsoft.com/office/powerpoint/2010/main" val="3264899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6</a:t>
            </a:fld>
            <a:endParaRPr lang="en-US" dirty="0"/>
          </a:p>
        </p:txBody>
      </p:sp>
    </p:spTree>
    <p:extLst>
      <p:ext uri="{BB962C8B-B14F-4D97-AF65-F5344CB8AC3E}">
        <p14:creationId xmlns:p14="http://schemas.microsoft.com/office/powerpoint/2010/main" val="1481753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7</a:t>
            </a:fld>
            <a:endParaRPr lang="en-US" dirty="0"/>
          </a:p>
        </p:txBody>
      </p:sp>
    </p:spTree>
    <p:extLst>
      <p:ext uri="{BB962C8B-B14F-4D97-AF65-F5344CB8AC3E}">
        <p14:creationId xmlns:p14="http://schemas.microsoft.com/office/powerpoint/2010/main" val="1250650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8</a:t>
            </a:fld>
            <a:endParaRPr lang="en-US" dirty="0"/>
          </a:p>
        </p:txBody>
      </p:sp>
    </p:spTree>
    <p:extLst>
      <p:ext uri="{BB962C8B-B14F-4D97-AF65-F5344CB8AC3E}">
        <p14:creationId xmlns:p14="http://schemas.microsoft.com/office/powerpoint/2010/main" val="3776101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9</a:t>
            </a:fld>
            <a:endParaRPr lang="en-US" dirty="0"/>
          </a:p>
        </p:txBody>
      </p:sp>
    </p:spTree>
    <p:extLst>
      <p:ext uri="{BB962C8B-B14F-4D97-AF65-F5344CB8AC3E}">
        <p14:creationId xmlns:p14="http://schemas.microsoft.com/office/powerpoint/2010/main" val="36922120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ltLang="en-US" dirty="0"/>
          </a:p>
        </p:txBody>
      </p:sp>
      <p:sp>
        <p:nvSpPr>
          <p:cNvPr id="7" name="Title 1"/>
          <p:cNvSpPr txBox="1">
            <a:spLocks/>
          </p:cNvSpPr>
          <p:nvPr/>
        </p:nvSpPr>
        <p:spPr>
          <a:xfrm>
            <a:off x="2819400" y="457200"/>
            <a:ext cx="6248400" cy="2514600"/>
          </a:xfrm>
          <a:prstGeom prst="rect">
            <a:avLst/>
          </a:prstGeom>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15000" dirty="0">
                <a:solidFill>
                  <a:srgbClr val="009C9E"/>
                </a:solidFill>
                <a:latin typeface="Book Antiqua" panose="02040602050305030304" pitchFamily="18" charset="0"/>
              </a:rPr>
              <a:t>5</a:t>
            </a:r>
            <a:br>
              <a:rPr lang="en-US" sz="14500" dirty="0">
                <a:latin typeface="Book Antiqua" panose="02040602050305030304" pitchFamily="18" charset="0"/>
              </a:rPr>
            </a:br>
            <a:r>
              <a:rPr lang="en-US" sz="8300" dirty="0">
                <a:latin typeface="Book Antiqua" panose="02040602050305030304" pitchFamily="18" charset="0"/>
              </a:rPr>
              <a:t>Discrete Probability Distributions</a:t>
            </a:r>
          </a:p>
        </p:txBody>
      </p:sp>
      <p:sp>
        <p:nvSpPr>
          <p:cNvPr id="8" name="Subtitle 2"/>
          <p:cNvSpPr txBox="1">
            <a:spLocks/>
          </p:cNvSpPr>
          <p:nvPr/>
        </p:nvSpPr>
        <p:spPr>
          <a:xfrm>
            <a:off x="3124200" y="3886200"/>
            <a:ext cx="6019800"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pPr>
            <a:r>
              <a:rPr lang="en-US" sz="2800" dirty="0">
                <a:solidFill>
                  <a:srgbClr val="1F4984"/>
                </a:solidFill>
                <a:latin typeface="Helvetica" pitchFamily="34" charset="0"/>
              </a:rPr>
              <a:t>Business Statistics: </a:t>
            </a:r>
          </a:p>
          <a:p>
            <a:pPr marL="0" indent="0" algn="ctr">
              <a:spcBef>
                <a:spcPts val="0"/>
              </a:spcBef>
              <a:buNone/>
            </a:pPr>
            <a:r>
              <a:rPr lang="en-US" sz="2800" dirty="0">
                <a:solidFill>
                  <a:srgbClr val="1F4984"/>
                </a:solidFill>
                <a:latin typeface="Helvetica" pitchFamily="34" charset="0"/>
              </a:rPr>
              <a:t>Communicating with Numbers, 3e</a:t>
            </a:r>
          </a:p>
          <a:p>
            <a:pPr marL="0" indent="0" algn="ctr">
              <a:spcBef>
                <a:spcPts val="0"/>
              </a:spcBef>
              <a:buNone/>
            </a:pPr>
            <a:endParaRPr lang="en-US" sz="2800" dirty="0">
              <a:latin typeface="Helvetica" pitchFamily="34" charset="0"/>
            </a:endParaRPr>
          </a:p>
          <a:p>
            <a:pPr marL="0" indent="0" algn="ctr">
              <a:spcBef>
                <a:spcPts val="0"/>
              </a:spcBef>
              <a:buNone/>
            </a:pPr>
            <a:r>
              <a:rPr lang="en-US" sz="2200" dirty="0">
                <a:latin typeface="Helvetica" pitchFamily="34" charset="0"/>
              </a:rPr>
              <a:t>By Sanjiv Jaggia and Alison Kelly</a:t>
            </a:r>
          </a:p>
        </p:txBody>
      </p:sp>
      <p:sp>
        <p:nvSpPr>
          <p:cNvPr id="9" name="Rectangle 8"/>
          <p:cNvSpPr/>
          <p:nvPr/>
        </p:nvSpPr>
        <p:spPr>
          <a:xfrm>
            <a:off x="-2310" y="0"/>
            <a:ext cx="2745509" cy="6858000"/>
          </a:xfrm>
          <a:prstGeom prst="rect">
            <a:avLst/>
          </a:prstGeom>
          <a:gradFill>
            <a:gsLst>
              <a:gs pos="50000">
                <a:srgbClr val="1F4984"/>
              </a:gs>
              <a:gs pos="100000">
                <a:srgbClr val="CADB3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dirty="0">
              <a:solidFill>
                <a:srgbClr val="E9F7FE"/>
              </a:solidFill>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3375" y="-5057775"/>
            <a:ext cx="4048606"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914400"/>
            <a:ext cx="2699071"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Connector 10"/>
          <p:cNvCxnSpPr/>
          <p:nvPr/>
        </p:nvCxnSpPr>
        <p:spPr>
          <a:xfrm>
            <a:off x="4114800" y="3429000"/>
            <a:ext cx="3657600" cy="0"/>
          </a:xfrm>
          <a:prstGeom prst="line">
            <a:avLst/>
          </a:prstGeom>
          <a:ln>
            <a:solidFill>
              <a:srgbClr val="009C9E"/>
            </a:solidFill>
          </a:ln>
        </p:spPr>
        <p:style>
          <a:lnRef idx="1">
            <a:schemeClr val="accent1"/>
          </a:lnRef>
          <a:fillRef idx="0">
            <a:schemeClr val="accent1"/>
          </a:fillRef>
          <a:effectRef idx="0">
            <a:schemeClr val="accent1"/>
          </a:effectRef>
          <a:fontRef idx="minor">
            <a:schemeClr val="tx1"/>
          </a:fontRef>
        </p:style>
      </p:cxnSp>
      <p:sp>
        <p:nvSpPr>
          <p:cNvPr id="10" name="Text Box 5"/>
          <p:cNvSpPr txBox="1">
            <a:spLocks noChangeArrowheads="1"/>
          </p:cNvSpPr>
          <p:nvPr/>
        </p:nvSpPr>
        <p:spPr bwMode="auto">
          <a:xfrm>
            <a:off x="76200" y="6594475"/>
            <a:ext cx="1752600" cy="244475"/>
          </a:xfrm>
          <a:prstGeom prst="rect">
            <a:avLst/>
          </a:prstGeom>
          <a:noFill/>
          <a:ln w="9525">
            <a:noFill/>
            <a:miter lim="800000"/>
            <a:headEnd/>
            <a:tailEnd/>
          </a:ln>
        </p:spPr>
        <p:txBody>
          <a:bodyPr>
            <a:spAutoFit/>
          </a:bodyPr>
          <a:lstStyle/>
          <a:p>
            <a:r>
              <a:rPr lang="en-US" sz="1000" b="1" i="1" dirty="0">
                <a:latin typeface="Book Antiqua" panose="02040602050305030304" pitchFamily="18" charset="0"/>
                <a:ea typeface="ＭＳ Ｐゴシック"/>
                <a:cs typeface="ＭＳ Ｐゴシック"/>
              </a:rPr>
              <a:t>McGraw-Hill/Irwin</a:t>
            </a:r>
          </a:p>
        </p:txBody>
      </p:sp>
    </p:spTree>
    <p:extLst>
      <p:ext uri="{BB962C8B-B14F-4D97-AF65-F5344CB8AC3E}">
        <p14:creationId xmlns:p14="http://schemas.microsoft.com/office/powerpoint/2010/main" val="4015702907"/>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Helvetica" pitchFamily="34" charset="0"/>
              </a:defRPr>
            </a:lvl1pPr>
            <a:lvl2pPr>
              <a:defRPr>
                <a:latin typeface="Helvetica" pitchFamily="34" charset="0"/>
              </a:defRPr>
            </a:lvl2pPr>
            <a:lvl3pPr>
              <a:defRPr>
                <a:latin typeface="Helvetica" pitchFamily="34" charset="0"/>
              </a:defRPr>
            </a:lvl3pPr>
            <a:lvl4pPr>
              <a:defRPr>
                <a:latin typeface="Helvetica" pitchFamily="34" charset="0"/>
              </a:defRPr>
            </a:lvl4pPr>
            <a:lvl5pPr>
              <a:defRPr>
                <a:latin typeface="Helvetic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rot="5400000">
            <a:off x="4343400" y="1981199"/>
            <a:ext cx="457200" cy="9144000"/>
          </a:xfrm>
          <a:prstGeom prst="rect">
            <a:avLst/>
          </a:prstGeom>
          <a:gradFill>
            <a:gsLst>
              <a:gs pos="50000">
                <a:srgbClr val="1F4984"/>
              </a:gs>
              <a:gs pos="100000">
                <a:srgbClr val="CADB3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E9F7FE"/>
                </a:solidFill>
                <a:latin typeface="Helvetica" pitchFamily="34" charset="0"/>
              </a:rPr>
              <a:t>						BUSINESS</a:t>
            </a:r>
            <a:r>
              <a:rPr lang="en-US" sz="1200" baseline="0" dirty="0">
                <a:solidFill>
                  <a:srgbClr val="E9F7FE"/>
                </a:solidFill>
                <a:latin typeface="Helvetica" pitchFamily="34" charset="0"/>
              </a:rPr>
              <a:t> STATISTICS </a:t>
            </a:r>
            <a:r>
              <a:rPr lang="en-US" sz="1200" dirty="0">
                <a:solidFill>
                  <a:schemeClr val="bg1"/>
                </a:solidFill>
                <a:latin typeface="Helvetica" pitchFamily="34" charset="0"/>
              </a:rPr>
              <a:t>| Jaggia,</a:t>
            </a:r>
            <a:r>
              <a:rPr lang="en-US" sz="1200" baseline="0" dirty="0">
                <a:solidFill>
                  <a:schemeClr val="bg1"/>
                </a:solidFill>
                <a:latin typeface="Helvetica" pitchFamily="34" charset="0"/>
              </a:rPr>
              <a:t> Kelly</a:t>
            </a:r>
            <a:endParaRPr lang="en-US" sz="1200" dirty="0">
              <a:solidFill>
                <a:srgbClr val="E9F7FE"/>
              </a:solidFill>
              <a:latin typeface="Helvetica" pitchFamily="34" charset="0"/>
            </a:endParaRPr>
          </a:p>
        </p:txBody>
      </p:sp>
    </p:spTree>
    <p:extLst>
      <p:ext uri="{BB962C8B-B14F-4D97-AF65-F5344CB8AC3E}">
        <p14:creationId xmlns:p14="http://schemas.microsoft.com/office/powerpoint/2010/main" val="3115892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Helvetica"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Helvetica" pitchFamily="34" charset="0"/>
              </a:defRPr>
            </a:lvl1pPr>
            <a:lvl2pPr>
              <a:defRPr>
                <a:latin typeface="Helvetica" pitchFamily="34" charset="0"/>
              </a:defRPr>
            </a:lvl2pPr>
            <a:lvl3pPr>
              <a:defRPr>
                <a:latin typeface="Helvetica" pitchFamily="34" charset="0"/>
              </a:defRPr>
            </a:lvl3pPr>
            <a:lvl4pPr>
              <a:defRPr>
                <a:latin typeface="Helvetica" pitchFamily="34" charset="0"/>
              </a:defRPr>
            </a:lvl4pPr>
            <a:lvl5pPr>
              <a:defRPr>
                <a:latin typeface="Helvetic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rot="5400000">
            <a:off x="4343400" y="1981199"/>
            <a:ext cx="457200" cy="9144000"/>
          </a:xfrm>
          <a:prstGeom prst="rect">
            <a:avLst/>
          </a:prstGeom>
          <a:gradFill>
            <a:gsLst>
              <a:gs pos="50000">
                <a:srgbClr val="1F4984"/>
              </a:gs>
              <a:gs pos="100000">
                <a:srgbClr val="CADB3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E9F7FE"/>
                </a:solidFill>
                <a:latin typeface="Helvetica" pitchFamily="34" charset="0"/>
              </a:rPr>
              <a:t>						BUSINESS</a:t>
            </a:r>
            <a:r>
              <a:rPr lang="en-US" sz="1200" baseline="0" dirty="0">
                <a:solidFill>
                  <a:srgbClr val="E9F7FE"/>
                </a:solidFill>
                <a:latin typeface="Helvetica" pitchFamily="34" charset="0"/>
              </a:rPr>
              <a:t> STATISTICS </a:t>
            </a:r>
            <a:r>
              <a:rPr lang="en-US" sz="1200" dirty="0">
                <a:solidFill>
                  <a:schemeClr val="bg1"/>
                </a:solidFill>
                <a:latin typeface="Helvetica" pitchFamily="34" charset="0"/>
              </a:rPr>
              <a:t>| Jaggia,</a:t>
            </a:r>
            <a:r>
              <a:rPr lang="en-US" sz="1200" baseline="0" dirty="0">
                <a:solidFill>
                  <a:schemeClr val="bg1"/>
                </a:solidFill>
                <a:latin typeface="Helvetica" pitchFamily="34" charset="0"/>
              </a:rPr>
              <a:t> Kelly</a:t>
            </a:r>
            <a:endParaRPr lang="en-US" sz="1200" dirty="0">
              <a:solidFill>
                <a:srgbClr val="E9F7FE"/>
              </a:solidFill>
              <a:latin typeface="Helvetica" pitchFamily="34" charset="0"/>
            </a:endParaRPr>
          </a:p>
        </p:txBody>
      </p:sp>
    </p:spTree>
    <p:extLst>
      <p:ext uri="{BB962C8B-B14F-4D97-AF65-F5344CB8AC3E}">
        <p14:creationId xmlns:p14="http://schemas.microsoft.com/office/powerpoint/2010/main" val="3507114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914400" y="1524000"/>
            <a:ext cx="7623175" cy="1752600"/>
          </a:xfrm>
        </p:spPr>
        <p:txBody>
          <a:bodyPr/>
          <a:lstStyle>
            <a:lvl1pPr>
              <a:defRPr sz="5000"/>
            </a:lvl1pPr>
          </a:lstStyle>
          <a:p>
            <a:pPr lvl="0"/>
            <a:r>
              <a:rPr lang="en-US" altLang="en-US" noProof="0"/>
              <a:t>Click to edit Master title style</a:t>
            </a:r>
          </a:p>
        </p:txBody>
      </p:sp>
      <p:sp>
        <p:nvSpPr>
          <p:cNvPr id="9625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pPr lvl="0"/>
            <a:r>
              <a:rPr lang="en-US" altLang="en-US" noProof="0"/>
              <a:t>Click to edit Master subtitle style</a:t>
            </a:r>
          </a:p>
        </p:txBody>
      </p:sp>
      <p:sp>
        <p:nvSpPr>
          <p:cNvPr id="6" name="Rectangle 4"/>
          <p:cNvSpPr>
            <a:spLocks noGrp="1" noChangeArrowheads="1"/>
          </p:cNvSpPr>
          <p:nvPr>
            <p:ph type="dt" sz="half" idx="10"/>
          </p:nvPr>
        </p:nvSpPr>
        <p:spPr/>
        <p:txBody>
          <a:bodyPr/>
          <a:lstStyle>
            <a:lvl1pPr>
              <a:defRPr dirty="0"/>
            </a:lvl1pPr>
          </a:lstStyle>
          <a:p>
            <a:pPr>
              <a:defRPr/>
            </a:pPr>
            <a:endParaRPr lang="en-US" altLang="en-US" dirty="0"/>
          </a:p>
        </p:txBody>
      </p:sp>
      <p:sp>
        <p:nvSpPr>
          <p:cNvPr id="7" name="Rectangle 5"/>
          <p:cNvSpPr>
            <a:spLocks noGrp="1" noChangeArrowheads="1"/>
          </p:cNvSpPr>
          <p:nvPr>
            <p:ph type="ftr" sz="quarter" idx="11"/>
          </p:nvPr>
        </p:nvSpPr>
        <p:spPr>
          <a:xfrm>
            <a:off x="3124200" y="6243638"/>
            <a:ext cx="2895600" cy="457200"/>
          </a:xfrm>
        </p:spPr>
        <p:txBody>
          <a:bodyPr/>
          <a:lstStyle>
            <a:lvl1pPr>
              <a:defRPr dirty="0" smtClean="0"/>
            </a:lvl1pPr>
          </a:lstStyle>
          <a:p>
            <a:pPr>
              <a:defRPr/>
            </a:pPr>
            <a:r>
              <a:rPr lang="en-US" altLang="en-US" dirty="0"/>
              <a:t>Statistics and Data</a:t>
            </a:r>
          </a:p>
        </p:txBody>
      </p:sp>
      <p:sp>
        <p:nvSpPr>
          <p:cNvPr id="8" name="Rectangle 6"/>
          <p:cNvSpPr>
            <a:spLocks noGrp="1" noChangeArrowheads="1"/>
          </p:cNvSpPr>
          <p:nvPr>
            <p:ph type="sldNum" sz="quarter" idx="12"/>
          </p:nvPr>
        </p:nvSpPr>
        <p:spPr/>
        <p:txBody>
          <a:bodyPr/>
          <a:lstStyle>
            <a:lvl1pPr>
              <a:defRPr/>
            </a:lvl1pPr>
          </a:lstStyle>
          <a:p>
            <a:pPr>
              <a:defRPr/>
            </a:pPr>
            <a:fld id="{EF0C4479-7B06-4E55-A14B-5EBCD72ED841}" type="slidenum">
              <a:rPr lang="en-US" altLang="en-US"/>
              <a:pPr>
                <a:defRPr/>
              </a:pPr>
              <a:t>‹#›</a:t>
            </a:fld>
            <a:endParaRPr lang="en-US" altLang="en-US" dirty="0"/>
          </a:p>
        </p:txBody>
      </p:sp>
      <p:sp>
        <p:nvSpPr>
          <p:cNvPr id="13" name="TextBox 12"/>
          <p:cNvSpPr txBox="1"/>
          <p:nvPr userDrawn="1"/>
        </p:nvSpPr>
        <p:spPr>
          <a:xfrm>
            <a:off x="2743200" y="6229290"/>
            <a:ext cx="6400800" cy="400110"/>
          </a:xfrm>
          <a:prstGeom prst="rect">
            <a:avLst/>
          </a:prstGeom>
          <a:noFill/>
        </p:spPr>
        <p:txBody>
          <a:bodyPr wrap="square" rtlCol="0">
            <a:spAutoFit/>
          </a:bodyPr>
          <a:lstStyle/>
          <a:p>
            <a:pPr algn="ctr"/>
            <a:r>
              <a:rPr lang="en-IN" sz="1000" b="0" i="0" kern="1200" dirty="0">
                <a:solidFill>
                  <a:schemeClr val="tx1"/>
                </a:solidFill>
                <a:latin typeface="Helvetica"/>
                <a:ea typeface="ＭＳ Ｐゴシック"/>
                <a:cs typeface="Helvetica"/>
              </a:rPr>
              <a:t>© McGraw Hill LLC. All rights reserved. No reproduction or distribution without the prior written consent of McGraw Hill LLC.</a:t>
            </a:r>
            <a:r>
              <a:rPr lang="en-US" sz="1000" b="0" baseline="0" dirty="0">
                <a:solidFill>
                  <a:srgbClr val="000000"/>
                </a:solidFill>
                <a:latin typeface="Helvetica"/>
                <a:cs typeface="Helvetica"/>
              </a:rPr>
              <a:t> </a:t>
            </a:r>
            <a:endParaRPr lang="en-US" sz="1000" dirty="0">
              <a:solidFill>
                <a:srgbClr val="000000"/>
              </a:solidFill>
            </a:endParaRPr>
          </a:p>
        </p:txBody>
      </p:sp>
      <p:sp>
        <p:nvSpPr>
          <p:cNvPr id="12" name="Rectangle 21"/>
          <p:cNvSpPr>
            <a:spLocks noChangeArrowheads="1"/>
          </p:cNvSpPr>
          <p:nvPr userDrawn="1"/>
        </p:nvSpPr>
        <p:spPr bwMode="auto">
          <a:xfrm>
            <a:off x="6934200" y="6248400"/>
            <a:ext cx="2133600" cy="457200"/>
          </a:xfrm>
          <a:prstGeom prst="rect">
            <a:avLst/>
          </a:prstGeom>
          <a:noFill/>
          <a:ln w="9525">
            <a:noFill/>
            <a:miter lim="800000"/>
            <a:headEnd/>
            <a:tailEnd/>
          </a:ln>
        </p:spPr>
        <p:txBody>
          <a:bodyPr anchor="b"/>
          <a:lstStyle/>
          <a:p>
            <a:pPr algn="r">
              <a:defRPr/>
            </a:pPr>
            <a:r>
              <a:rPr lang="en-US" sz="1000" dirty="0">
                <a:latin typeface="Helvetica"/>
                <a:cs typeface="Helvetica"/>
              </a:rPr>
              <a:t>17-</a:t>
            </a:r>
            <a:fld id="{3B23F10E-B9DB-4030-83AA-1C45FF54A19F}" type="slidenum">
              <a:rPr lang="en-US" sz="1000">
                <a:latin typeface="Helvetica"/>
                <a:cs typeface="Helvetica"/>
              </a:rPr>
              <a:pPr algn="r">
                <a:defRPr/>
              </a:pPr>
              <a:t>‹#›</a:t>
            </a:fld>
            <a:endParaRPr lang="en-US" sz="1000" dirty="0">
              <a:latin typeface="Helvetica"/>
              <a:cs typeface="Helvetic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solidFill>
                  <a:srgbClr val="1F4984"/>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Helvetica" pitchFamily="34" charset="0"/>
              </a:defRPr>
            </a:lvl1pPr>
            <a:lvl2pPr>
              <a:defRPr>
                <a:latin typeface="Helvetica" pitchFamily="34" charset="0"/>
              </a:defRPr>
            </a:lvl2pPr>
            <a:lvl3pPr>
              <a:defRPr>
                <a:latin typeface="Helvetica" pitchFamily="34" charset="0"/>
              </a:defRPr>
            </a:lvl3pPr>
            <a:lvl4pPr>
              <a:defRPr>
                <a:latin typeface="Helvetica" pitchFamily="34" charset="0"/>
              </a:defRPr>
            </a:lvl4pPr>
            <a:lvl5pPr>
              <a:defRPr>
                <a:latin typeface="Helvetic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p:nvSpPr>
        <p:spPr>
          <a:xfrm rot="5400000">
            <a:off x="4229100" y="1866900"/>
            <a:ext cx="685800" cy="9144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E9F7FE"/>
                </a:solidFill>
                <a:latin typeface="Helvetica" pitchFamily="34" charset="0"/>
              </a:rPr>
              <a:t>BUSINESS</a:t>
            </a:r>
            <a:r>
              <a:rPr lang="en-US" sz="1200" baseline="0" dirty="0">
                <a:solidFill>
                  <a:srgbClr val="E9F7FE"/>
                </a:solidFill>
                <a:latin typeface="Helvetica" pitchFamily="34" charset="0"/>
              </a:rPr>
              <a:t> ANALYTICS, 2e </a:t>
            </a:r>
            <a:r>
              <a:rPr lang="en-US" sz="1200" dirty="0">
                <a:solidFill>
                  <a:schemeClr val="bg1"/>
                </a:solidFill>
                <a:latin typeface="Helvetica" pitchFamily="34" charset="0"/>
              </a:rPr>
              <a:t>| Jaggia,</a:t>
            </a:r>
            <a:r>
              <a:rPr lang="en-US" sz="1200" baseline="0" dirty="0">
                <a:solidFill>
                  <a:schemeClr val="bg1"/>
                </a:solidFill>
                <a:latin typeface="Helvetica" pitchFamily="34" charset="0"/>
              </a:rPr>
              <a:t> Kelly, Lertwachara, Chen</a:t>
            </a:r>
          </a:p>
          <a:p>
            <a:pPr algn="ctr"/>
            <a:endParaRPr lang="en-US" sz="900" b="1" i="0" kern="1200" dirty="0">
              <a:solidFill>
                <a:schemeClr val="bg1"/>
              </a:solidFill>
              <a:latin typeface="Book Antiqua" panose="02040602050305030304" pitchFamily="18" charset="0"/>
              <a:ea typeface="ＭＳ Ｐゴシック"/>
              <a:cs typeface="ＭＳ Ｐゴシック"/>
            </a:endParaRPr>
          </a:p>
          <a:p>
            <a:pPr algn="ctr"/>
            <a:r>
              <a:rPr lang="en-IN" sz="900" b="0" i="0" kern="1200" dirty="0">
                <a:solidFill>
                  <a:schemeClr val="bg1"/>
                </a:solidFill>
                <a:latin typeface="Helvetica"/>
                <a:ea typeface="ＭＳ Ｐゴシック"/>
                <a:cs typeface="Helvetica"/>
              </a:rPr>
              <a:t>© McGraw Hill LLC. All rights reserved. No reproduction or distribution without the prior written consent of McGraw Hill LLC.</a:t>
            </a:r>
            <a:r>
              <a:rPr lang="en-US" sz="900" b="0" baseline="0" dirty="0">
                <a:solidFill>
                  <a:schemeClr val="bg1"/>
                </a:solidFill>
                <a:latin typeface="Helvetica"/>
                <a:cs typeface="Helvetica"/>
              </a:rPr>
              <a:t>       </a:t>
            </a:r>
            <a:endParaRPr lang="en-US" sz="900" b="0" i="1" dirty="0">
              <a:solidFill>
                <a:srgbClr val="E9F7FE"/>
              </a:solidFill>
              <a:latin typeface="Helvetica"/>
              <a:cs typeface="Helvetica"/>
            </a:endParaRPr>
          </a:p>
        </p:txBody>
      </p:sp>
      <p:sp>
        <p:nvSpPr>
          <p:cNvPr id="6" name="Rectangle 21"/>
          <p:cNvSpPr>
            <a:spLocks noChangeArrowheads="1"/>
          </p:cNvSpPr>
          <p:nvPr userDrawn="1"/>
        </p:nvSpPr>
        <p:spPr bwMode="auto">
          <a:xfrm>
            <a:off x="7734300" y="5943600"/>
            <a:ext cx="1371600" cy="457200"/>
          </a:xfrm>
          <a:prstGeom prst="rect">
            <a:avLst/>
          </a:prstGeom>
          <a:noFill/>
          <a:ln w="9525">
            <a:noFill/>
            <a:miter lim="800000"/>
            <a:headEnd/>
            <a:tailEnd/>
          </a:ln>
        </p:spPr>
        <p:txBody>
          <a:bodyPr anchor="b"/>
          <a:lstStyle/>
          <a:p>
            <a:pPr algn="r">
              <a:defRPr/>
            </a:pPr>
            <a:r>
              <a:rPr lang="en-US" sz="1000" dirty="0">
                <a:solidFill>
                  <a:srgbClr val="FFFFFF"/>
                </a:solidFill>
                <a:latin typeface="Times New Roman" pitchFamily="18" charset="0"/>
              </a:rPr>
              <a:t>17-</a:t>
            </a:r>
            <a:fld id="{3B23F10E-B9DB-4030-83AA-1C45FF54A19F}" type="slidenum">
              <a:rPr lang="en-US" sz="1000">
                <a:solidFill>
                  <a:srgbClr val="FFFFFF"/>
                </a:solidFill>
                <a:latin typeface="Times New Roman" pitchFamily="18" charset="0"/>
              </a:rPr>
              <a:pPr algn="r">
                <a:defRPr/>
              </a:pPr>
              <a:t>‹#›</a:t>
            </a:fld>
            <a:endParaRPr lang="en-US" sz="1000" dirty="0">
              <a:solidFill>
                <a:srgbClr val="FFFFFF"/>
              </a:solidFill>
              <a:latin typeface="Times New Roman" pitchFamily="18" charset="0"/>
            </a:endParaRPr>
          </a:p>
        </p:txBody>
      </p:sp>
    </p:spTree>
    <p:extLst>
      <p:ext uri="{BB962C8B-B14F-4D97-AF65-F5344CB8AC3E}">
        <p14:creationId xmlns:p14="http://schemas.microsoft.com/office/powerpoint/2010/main" val="2657915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8229600" cy="1362075"/>
          </a:xfrm>
        </p:spPr>
        <p:txBody>
          <a:bodyPr anchor="t"/>
          <a:lstStyle>
            <a:lvl1pPr algn="l">
              <a:defRPr sz="4000" b="1" cap="all">
                <a:latin typeface="Helvetica"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8229600" cy="1500187"/>
          </a:xfrm>
        </p:spPr>
        <p:txBody>
          <a:bodyPr anchor="b"/>
          <a:lstStyle>
            <a:lvl1pPr marL="0" indent="0">
              <a:buNone/>
              <a:defRPr sz="2000">
                <a:solidFill>
                  <a:schemeClr val="tx1">
                    <a:tint val="75000"/>
                  </a:schemeClr>
                </a:solidFill>
                <a:latin typeface="Helvetica"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Rectangle 7"/>
          <p:cNvSpPr/>
          <p:nvPr/>
        </p:nvSpPr>
        <p:spPr>
          <a:xfrm rot="5400000">
            <a:off x="457200" y="5867399"/>
            <a:ext cx="8229600" cy="9144000"/>
          </a:xfrm>
          <a:prstGeom prst="rect">
            <a:avLst/>
          </a:prstGeom>
          <a:gradFill>
            <a:gsLst>
              <a:gs pos="50000">
                <a:srgbClr val="1F4984"/>
              </a:gs>
              <a:gs pos="100000">
                <a:srgbClr val="CADB3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E9F7FE"/>
                </a:solidFill>
                <a:latin typeface="Helvetica" pitchFamily="34" charset="0"/>
              </a:rPr>
              <a:t>						BUSINESS</a:t>
            </a:r>
            <a:r>
              <a:rPr lang="en-US" sz="1200" baseline="0" dirty="0">
                <a:solidFill>
                  <a:srgbClr val="E9F7FE"/>
                </a:solidFill>
                <a:latin typeface="Helvetica" pitchFamily="34" charset="0"/>
              </a:rPr>
              <a:t> STATISTICS </a:t>
            </a:r>
            <a:r>
              <a:rPr lang="en-US" sz="1200" dirty="0">
                <a:solidFill>
                  <a:schemeClr val="bg1"/>
                </a:solidFill>
                <a:latin typeface="Helvetica" pitchFamily="34" charset="0"/>
              </a:rPr>
              <a:t>| Jaggia,</a:t>
            </a:r>
            <a:r>
              <a:rPr lang="en-US" sz="1200" baseline="0" dirty="0">
                <a:solidFill>
                  <a:schemeClr val="bg1"/>
                </a:solidFill>
                <a:latin typeface="Helvetica" pitchFamily="34" charset="0"/>
              </a:rPr>
              <a:t> Kelly</a:t>
            </a:r>
            <a:endParaRPr lang="en-US" sz="1200" dirty="0">
              <a:solidFill>
                <a:srgbClr val="E9F7FE"/>
              </a:solidFill>
              <a:latin typeface="Helvetica" pitchFamily="34" charset="0"/>
            </a:endParaRPr>
          </a:p>
        </p:txBody>
      </p:sp>
    </p:spTree>
    <p:extLst>
      <p:ext uri="{BB962C8B-B14F-4D97-AF65-F5344CB8AC3E}">
        <p14:creationId xmlns:p14="http://schemas.microsoft.com/office/powerpoint/2010/main" val="502923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Helvetica" pitchFamily="34" charset="0"/>
              </a:defRPr>
            </a:lvl1pPr>
            <a:lvl2pPr>
              <a:defRPr sz="2400">
                <a:latin typeface="Helvetica" pitchFamily="34" charset="0"/>
              </a:defRPr>
            </a:lvl2pPr>
            <a:lvl3pPr>
              <a:defRPr sz="2000">
                <a:latin typeface="Helvetica" pitchFamily="34" charset="0"/>
              </a:defRPr>
            </a:lvl3pPr>
            <a:lvl4pPr>
              <a:defRPr sz="1800">
                <a:latin typeface="Helvetica" pitchFamily="34" charset="0"/>
              </a:defRPr>
            </a:lvl4pPr>
            <a:lvl5pPr>
              <a:defRPr sz="1800">
                <a:latin typeface="Helvetica"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atin typeface="Helvetica" pitchFamily="34" charset="0"/>
              </a:defRPr>
            </a:lvl1pPr>
            <a:lvl2pPr>
              <a:defRPr sz="2400">
                <a:latin typeface="Helvetica" pitchFamily="34" charset="0"/>
              </a:defRPr>
            </a:lvl2pPr>
            <a:lvl3pPr>
              <a:defRPr sz="2000">
                <a:latin typeface="Helvetica" pitchFamily="34" charset="0"/>
              </a:defRPr>
            </a:lvl3pPr>
            <a:lvl4pPr>
              <a:defRPr sz="1800">
                <a:latin typeface="Helvetica" pitchFamily="34" charset="0"/>
              </a:defRPr>
            </a:lvl4pPr>
            <a:lvl5pPr>
              <a:defRPr sz="1800">
                <a:latin typeface="Helvetica"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p:nvSpPr>
        <p:spPr>
          <a:xfrm rot="5400000">
            <a:off x="4343400" y="1981199"/>
            <a:ext cx="457200" cy="9144000"/>
          </a:xfrm>
          <a:prstGeom prst="rect">
            <a:avLst/>
          </a:prstGeom>
          <a:gradFill>
            <a:gsLst>
              <a:gs pos="50000">
                <a:srgbClr val="1F4984"/>
              </a:gs>
              <a:gs pos="100000">
                <a:srgbClr val="CADB3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E9F7FE"/>
                </a:solidFill>
                <a:latin typeface="Helvetica" pitchFamily="34" charset="0"/>
              </a:rPr>
              <a:t>						BUSINESS</a:t>
            </a:r>
            <a:r>
              <a:rPr lang="en-US" sz="1200" baseline="0" dirty="0">
                <a:solidFill>
                  <a:srgbClr val="E9F7FE"/>
                </a:solidFill>
                <a:latin typeface="Helvetica" pitchFamily="34" charset="0"/>
              </a:rPr>
              <a:t> STATISTICS </a:t>
            </a:r>
            <a:r>
              <a:rPr lang="en-US" sz="1200" dirty="0">
                <a:solidFill>
                  <a:schemeClr val="bg1"/>
                </a:solidFill>
                <a:latin typeface="Helvetica" pitchFamily="34" charset="0"/>
              </a:rPr>
              <a:t>| Jaggia,</a:t>
            </a:r>
            <a:r>
              <a:rPr lang="en-US" sz="1200" baseline="0" dirty="0">
                <a:solidFill>
                  <a:schemeClr val="bg1"/>
                </a:solidFill>
                <a:latin typeface="Helvetica" pitchFamily="34" charset="0"/>
              </a:rPr>
              <a:t> Kelly</a:t>
            </a:r>
            <a:endParaRPr lang="en-US" sz="1200" dirty="0">
              <a:solidFill>
                <a:srgbClr val="E9F7FE"/>
              </a:solidFill>
              <a:latin typeface="Helvetica" pitchFamily="34" charset="0"/>
            </a:endParaRPr>
          </a:p>
        </p:txBody>
      </p:sp>
    </p:spTree>
    <p:extLst>
      <p:ext uri="{BB962C8B-B14F-4D97-AF65-F5344CB8AC3E}">
        <p14:creationId xmlns:p14="http://schemas.microsoft.com/office/powerpoint/2010/main" val="4202685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Helvetic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Helvetica" pitchFamily="34" charset="0"/>
              </a:defRPr>
            </a:lvl1pPr>
            <a:lvl2pPr>
              <a:defRPr sz="2000">
                <a:latin typeface="Helvetica" pitchFamily="34" charset="0"/>
              </a:defRPr>
            </a:lvl2pPr>
            <a:lvl3pPr>
              <a:defRPr sz="1800">
                <a:latin typeface="Helvetica" pitchFamily="34" charset="0"/>
              </a:defRPr>
            </a:lvl3pPr>
            <a:lvl4pPr>
              <a:defRPr sz="1600">
                <a:latin typeface="Helvetica" pitchFamily="34" charset="0"/>
              </a:defRPr>
            </a:lvl4pPr>
            <a:lvl5pPr>
              <a:defRPr sz="1600">
                <a:latin typeface="Helvetica"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Helvetic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Helvetica" pitchFamily="34" charset="0"/>
              </a:defRPr>
            </a:lvl1pPr>
            <a:lvl2pPr>
              <a:defRPr sz="2000">
                <a:latin typeface="Helvetica" pitchFamily="34" charset="0"/>
              </a:defRPr>
            </a:lvl2pPr>
            <a:lvl3pPr>
              <a:defRPr sz="1800">
                <a:latin typeface="Helvetica" pitchFamily="34" charset="0"/>
              </a:defRPr>
            </a:lvl3pPr>
            <a:lvl4pPr>
              <a:defRPr sz="1600">
                <a:latin typeface="Helvetica" pitchFamily="34" charset="0"/>
              </a:defRPr>
            </a:lvl4pPr>
            <a:lvl5pPr>
              <a:defRPr sz="1600">
                <a:latin typeface="Helvetica"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p:nvSpPr>
        <p:spPr>
          <a:xfrm rot="5400000">
            <a:off x="4343400" y="1981199"/>
            <a:ext cx="457200" cy="9144000"/>
          </a:xfrm>
          <a:prstGeom prst="rect">
            <a:avLst/>
          </a:prstGeom>
          <a:gradFill>
            <a:gsLst>
              <a:gs pos="50000">
                <a:srgbClr val="1F4984"/>
              </a:gs>
              <a:gs pos="100000">
                <a:srgbClr val="CADB3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E9F7FE"/>
                </a:solidFill>
                <a:latin typeface="Helvetica" pitchFamily="34" charset="0"/>
              </a:rPr>
              <a:t>						BUSINESS</a:t>
            </a:r>
            <a:r>
              <a:rPr lang="en-US" sz="1200" baseline="0" dirty="0">
                <a:solidFill>
                  <a:srgbClr val="E9F7FE"/>
                </a:solidFill>
                <a:latin typeface="Helvetica" pitchFamily="34" charset="0"/>
              </a:rPr>
              <a:t> STATISTICS </a:t>
            </a:r>
            <a:r>
              <a:rPr lang="en-US" sz="1200" dirty="0">
                <a:solidFill>
                  <a:schemeClr val="bg1"/>
                </a:solidFill>
                <a:latin typeface="Helvetica" pitchFamily="34" charset="0"/>
              </a:rPr>
              <a:t>| Jaggia,</a:t>
            </a:r>
            <a:r>
              <a:rPr lang="en-US" sz="1200" baseline="0" dirty="0">
                <a:solidFill>
                  <a:schemeClr val="bg1"/>
                </a:solidFill>
                <a:latin typeface="Helvetica" pitchFamily="34" charset="0"/>
              </a:rPr>
              <a:t> Kelly</a:t>
            </a:r>
            <a:endParaRPr lang="en-US" sz="1200" dirty="0">
              <a:solidFill>
                <a:srgbClr val="E9F7FE"/>
              </a:solidFill>
              <a:latin typeface="Helvetica" pitchFamily="34" charset="0"/>
            </a:endParaRPr>
          </a:p>
        </p:txBody>
      </p:sp>
    </p:spTree>
    <p:extLst>
      <p:ext uri="{BB962C8B-B14F-4D97-AF65-F5344CB8AC3E}">
        <p14:creationId xmlns:p14="http://schemas.microsoft.com/office/powerpoint/2010/main" val="4207314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pitchFamily="34" charset="0"/>
              </a:defRPr>
            </a:lvl1pPr>
          </a:lstStyle>
          <a:p>
            <a:r>
              <a:rPr lang="en-US"/>
              <a:t>Click to edit Master title style</a:t>
            </a:r>
            <a:endParaRPr lang="en-US" dirty="0"/>
          </a:p>
        </p:txBody>
      </p:sp>
      <p:sp>
        <p:nvSpPr>
          <p:cNvPr id="6" name="Rectangle 5"/>
          <p:cNvSpPr/>
          <p:nvPr/>
        </p:nvSpPr>
        <p:spPr>
          <a:xfrm rot="5400000">
            <a:off x="4343400" y="1981199"/>
            <a:ext cx="457200" cy="9144000"/>
          </a:xfrm>
          <a:prstGeom prst="rect">
            <a:avLst/>
          </a:prstGeom>
          <a:gradFill>
            <a:gsLst>
              <a:gs pos="50000">
                <a:srgbClr val="1F4984"/>
              </a:gs>
              <a:gs pos="100000">
                <a:srgbClr val="CADB3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E9F7FE"/>
                </a:solidFill>
                <a:latin typeface="Helvetica" pitchFamily="34" charset="0"/>
              </a:rPr>
              <a:t>						BUSINESS</a:t>
            </a:r>
            <a:r>
              <a:rPr lang="en-US" sz="1200" baseline="0" dirty="0">
                <a:solidFill>
                  <a:srgbClr val="E9F7FE"/>
                </a:solidFill>
                <a:latin typeface="Helvetica" pitchFamily="34" charset="0"/>
              </a:rPr>
              <a:t> STATISTICS </a:t>
            </a:r>
            <a:r>
              <a:rPr lang="en-US" sz="1200" dirty="0">
                <a:solidFill>
                  <a:schemeClr val="bg1"/>
                </a:solidFill>
                <a:latin typeface="Helvetica" pitchFamily="34" charset="0"/>
              </a:rPr>
              <a:t>| Jaggia,</a:t>
            </a:r>
            <a:r>
              <a:rPr lang="en-US" sz="1200" baseline="0" dirty="0">
                <a:solidFill>
                  <a:schemeClr val="bg1"/>
                </a:solidFill>
                <a:latin typeface="Helvetica" pitchFamily="34" charset="0"/>
              </a:rPr>
              <a:t> Kelly</a:t>
            </a:r>
            <a:endParaRPr lang="en-US" sz="1200" dirty="0">
              <a:solidFill>
                <a:srgbClr val="E9F7FE"/>
              </a:solidFill>
              <a:latin typeface="Helvetica" pitchFamily="34" charset="0"/>
            </a:endParaRPr>
          </a:p>
        </p:txBody>
      </p:sp>
    </p:spTree>
    <p:extLst>
      <p:ext uri="{BB962C8B-B14F-4D97-AF65-F5344CB8AC3E}">
        <p14:creationId xmlns:p14="http://schemas.microsoft.com/office/powerpoint/2010/main" val="2876570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rot="5400000">
            <a:off x="4343400" y="1981199"/>
            <a:ext cx="457200" cy="9144000"/>
          </a:xfrm>
          <a:prstGeom prst="rect">
            <a:avLst/>
          </a:prstGeom>
          <a:gradFill>
            <a:gsLst>
              <a:gs pos="50000">
                <a:srgbClr val="1F4984"/>
              </a:gs>
              <a:gs pos="100000">
                <a:srgbClr val="CADB3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E9F7FE"/>
                </a:solidFill>
                <a:latin typeface="Helvetica" pitchFamily="34" charset="0"/>
              </a:rPr>
              <a:t>						BUSINESS</a:t>
            </a:r>
            <a:r>
              <a:rPr lang="en-US" sz="1200" baseline="0" dirty="0">
                <a:solidFill>
                  <a:srgbClr val="E9F7FE"/>
                </a:solidFill>
                <a:latin typeface="Helvetica" pitchFamily="34" charset="0"/>
              </a:rPr>
              <a:t> STATISTICS </a:t>
            </a:r>
            <a:r>
              <a:rPr lang="en-US" sz="1200" dirty="0">
                <a:solidFill>
                  <a:schemeClr val="bg1"/>
                </a:solidFill>
                <a:latin typeface="Helvetica" pitchFamily="34" charset="0"/>
              </a:rPr>
              <a:t>| Jaggia,</a:t>
            </a:r>
            <a:r>
              <a:rPr lang="en-US" sz="1200" baseline="0" dirty="0">
                <a:solidFill>
                  <a:schemeClr val="bg1"/>
                </a:solidFill>
                <a:latin typeface="Helvetica" pitchFamily="34" charset="0"/>
              </a:rPr>
              <a:t> Kelly</a:t>
            </a:r>
            <a:endParaRPr lang="en-US" sz="1200" dirty="0">
              <a:solidFill>
                <a:srgbClr val="E9F7FE"/>
              </a:solidFill>
              <a:latin typeface="Helvetica" pitchFamily="34" charset="0"/>
            </a:endParaRPr>
          </a:p>
        </p:txBody>
      </p:sp>
    </p:spTree>
    <p:extLst>
      <p:ext uri="{BB962C8B-B14F-4D97-AF65-F5344CB8AC3E}">
        <p14:creationId xmlns:p14="http://schemas.microsoft.com/office/powerpoint/2010/main" val="1130076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Helvetica"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Helvetica" pitchFamily="34" charset="0"/>
              </a:defRPr>
            </a:lvl1pPr>
            <a:lvl2pPr>
              <a:defRPr sz="2800">
                <a:latin typeface="Helvetica" pitchFamily="34" charset="0"/>
              </a:defRPr>
            </a:lvl2pPr>
            <a:lvl3pPr>
              <a:defRPr sz="2400">
                <a:latin typeface="Helvetica" pitchFamily="34" charset="0"/>
              </a:defRPr>
            </a:lvl3pPr>
            <a:lvl4pPr>
              <a:defRPr sz="2000">
                <a:latin typeface="Helvetica" pitchFamily="34" charset="0"/>
              </a:defRPr>
            </a:lvl4pPr>
            <a:lvl5pPr>
              <a:defRPr sz="2000">
                <a:latin typeface="Helvetica"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Helvetic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Rectangle 7"/>
          <p:cNvSpPr/>
          <p:nvPr/>
        </p:nvSpPr>
        <p:spPr>
          <a:xfrm rot="5400000">
            <a:off x="4343400" y="1981199"/>
            <a:ext cx="457200" cy="9144000"/>
          </a:xfrm>
          <a:prstGeom prst="rect">
            <a:avLst/>
          </a:prstGeom>
          <a:gradFill>
            <a:gsLst>
              <a:gs pos="50000">
                <a:srgbClr val="1F4984"/>
              </a:gs>
              <a:gs pos="100000">
                <a:srgbClr val="CADB3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E9F7FE"/>
                </a:solidFill>
                <a:latin typeface="Helvetica" pitchFamily="34" charset="0"/>
              </a:rPr>
              <a:t>						BUSINESS</a:t>
            </a:r>
            <a:r>
              <a:rPr lang="en-US" sz="1200" baseline="0" dirty="0">
                <a:solidFill>
                  <a:srgbClr val="E9F7FE"/>
                </a:solidFill>
                <a:latin typeface="Helvetica" pitchFamily="34" charset="0"/>
              </a:rPr>
              <a:t> STATISTICS </a:t>
            </a:r>
            <a:r>
              <a:rPr lang="en-US" sz="1200" dirty="0">
                <a:solidFill>
                  <a:schemeClr val="bg1"/>
                </a:solidFill>
                <a:latin typeface="Helvetica" pitchFamily="34" charset="0"/>
              </a:rPr>
              <a:t>| Jaggia,</a:t>
            </a:r>
            <a:r>
              <a:rPr lang="en-US" sz="1200" baseline="0" dirty="0">
                <a:solidFill>
                  <a:schemeClr val="bg1"/>
                </a:solidFill>
                <a:latin typeface="Helvetica" pitchFamily="34" charset="0"/>
              </a:rPr>
              <a:t> Kelly</a:t>
            </a:r>
            <a:endParaRPr lang="en-US" sz="1200" dirty="0">
              <a:solidFill>
                <a:srgbClr val="E9F7FE"/>
              </a:solidFill>
              <a:latin typeface="Helvetica" pitchFamily="34" charset="0"/>
            </a:endParaRPr>
          </a:p>
        </p:txBody>
      </p:sp>
    </p:spTree>
    <p:extLst>
      <p:ext uri="{BB962C8B-B14F-4D97-AF65-F5344CB8AC3E}">
        <p14:creationId xmlns:p14="http://schemas.microsoft.com/office/powerpoint/2010/main" val="3446326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Helvetica"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Helvetica"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Helvetic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Rectangle 7"/>
          <p:cNvSpPr/>
          <p:nvPr/>
        </p:nvSpPr>
        <p:spPr>
          <a:xfrm rot="5400000">
            <a:off x="4343400" y="1981199"/>
            <a:ext cx="457200" cy="9144000"/>
          </a:xfrm>
          <a:prstGeom prst="rect">
            <a:avLst/>
          </a:prstGeom>
          <a:gradFill>
            <a:gsLst>
              <a:gs pos="50000">
                <a:srgbClr val="1F4984"/>
              </a:gs>
              <a:gs pos="100000">
                <a:srgbClr val="CADB3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E9F7FE"/>
                </a:solidFill>
                <a:latin typeface="Helvetica" pitchFamily="34" charset="0"/>
              </a:rPr>
              <a:t>						BUSINESS</a:t>
            </a:r>
            <a:r>
              <a:rPr lang="en-US" sz="1200" baseline="0" dirty="0">
                <a:solidFill>
                  <a:srgbClr val="E9F7FE"/>
                </a:solidFill>
                <a:latin typeface="Helvetica" pitchFamily="34" charset="0"/>
              </a:rPr>
              <a:t> STATISTICS </a:t>
            </a:r>
            <a:r>
              <a:rPr lang="en-US" sz="1200" dirty="0">
                <a:solidFill>
                  <a:schemeClr val="bg1"/>
                </a:solidFill>
                <a:latin typeface="Helvetica" pitchFamily="34" charset="0"/>
              </a:rPr>
              <a:t>| Jaggia,</a:t>
            </a:r>
            <a:r>
              <a:rPr lang="en-US" sz="1200" baseline="0" dirty="0">
                <a:solidFill>
                  <a:schemeClr val="bg1"/>
                </a:solidFill>
                <a:latin typeface="Helvetica" pitchFamily="34" charset="0"/>
              </a:rPr>
              <a:t> Kelly</a:t>
            </a:r>
            <a:endParaRPr lang="en-US" sz="1200" dirty="0">
              <a:solidFill>
                <a:srgbClr val="E9F7FE"/>
              </a:solidFill>
              <a:latin typeface="Helvetica" pitchFamily="34" charset="0"/>
            </a:endParaRPr>
          </a:p>
        </p:txBody>
      </p:sp>
    </p:spTree>
    <p:extLst>
      <p:ext uri="{BB962C8B-B14F-4D97-AF65-F5344CB8AC3E}">
        <p14:creationId xmlns:p14="http://schemas.microsoft.com/office/powerpoint/2010/main" val="1579994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ltLang="en-US" dirty="0"/>
              <a:t>Statistics and Data</a:t>
            </a:r>
          </a:p>
        </p:txBody>
      </p:sp>
      <p:sp>
        <p:nvSpPr>
          <p:cNvPr id="6" name="Slide Number Placeholder 5"/>
          <p:cNvSpPr>
            <a:spLocks noGrp="1"/>
          </p:cNvSpPr>
          <p:nvPr>
            <p:ph type="sldNum" sz="quarter" idx="4"/>
          </p:nvPr>
        </p:nvSpPr>
        <p:spPr>
          <a:xfrm>
            <a:off x="6553200" y="64547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r>
              <a:rPr lang="en-US" altLang="en-US" dirty="0"/>
              <a:t>1-</a:t>
            </a:r>
            <a:fld id="{52A43C86-E5ED-47BE-8B4E-11822D62BAD2}" type="slidenum">
              <a:rPr lang="en-US" altLang="en-US" smtClean="0"/>
              <a:pPr>
                <a:defRPr/>
              </a:pPr>
              <a:t>‹#›</a:t>
            </a:fld>
            <a:endParaRPr lang="en-US" altLang="en-US" dirty="0"/>
          </a:p>
        </p:txBody>
      </p:sp>
      <p:sp>
        <p:nvSpPr>
          <p:cNvPr id="9" name="TextBox 8"/>
          <p:cNvSpPr txBox="1"/>
          <p:nvPr userDrawn="1"/>
        </p:nvSpPr>
        <p:spPr>
          <a:xfrm>
            <a:off x="2743200" y="6229290"/>
            <a:ext cx="6400800" cy="400110"/>
          </a:xfrm>
          <a:prstGeom prst="rect">
            <a:avLst/>
          </a:prstGeom>
          <a:noFill/>
        </p:spPr>
        <p:txBody>
          <a:bodyPr wrap="square" rtlCol="0">
            <a:spAutoFit/>
          </a:bodyPr>
          <a:lstStyle/>
          <a:p>
            <a:pPr algn="ctr"/>
            <a:r>
              <a:rPr lang="en-IN" sz="1000" b="0" i="0" kern="1200" dirty="0">
                <a:solidFill>
                  <a:schemeClr val="tx1"/>
                </a:solidFill>
                <a:latin typeface="Helvetica"/>
                <a:ea typeface="ＭＳ Ｐゴシック"/>
                <a:cs typeface="Helvetica"/>
              </a:rPr>
              <a:t>© McGraw Hill LLC. All rights reserved. No reproduction or distribution without the prior written consent of McGraw Hill LLC.</a:t>
            </a:r>
            <a:r>
              <a:rPr lang="en-US" sz="1000" b="0" baseline="0" dirty="0">
                <a:solidFill>
                  <a:srgbClr val="000000"/>
                </a:solidFill>
                <a:latin typeface="Helvetica"/>
                <a:cs typeface="Helvetica"/>
              </a:rPr>
              <a:t> </a:t>
            </a:r>
            <a:endParaRPr lang="en-US" sz="1000" dirty="0">
              <a:solidFill>
                <a:srgbClr val="000000"/>
              </a:solidFill>
            </a:endParaRPr>
          </a:p>
        </p:txBody>
      </p:sp>
      <p:sp>
        <p:nvSpPr>
          <p:cNvPr id="7" name="Rectangle 21"/>
          <p:cNvSpPr>
            <a:spLocks noChangeArrowheads="1"/>
          </p:cNvSpPr>
          <p:nvPr userDrawn="1"/>
        </p:nvSpPr>
        <p:spPr bwMode="auto">
          <a:xfrm>
            <a:off x="6934200" y="6248400"/>
            <a:ext cx="2133600" cy="457200"/>
          </a:xfrm>
          <a:prstGeom prst="rect">
            <a:avLst/>
          </a:prstGeom>
          <a:noFill/>
          <a:ln w="9525">
            <a:noFill/>
            <a:miter lim="800000"/>
            <a:headEnd/>
            <a:tailEnd/>
          </a:ln>
        </p:spPr>
        <p:txBody>
          <a:bodyPr anchor="b"/>
          <a:lstStyle/>
          <a:p>
            <a:pPr algn="r">
              <a:defRPr/>
            </a:pPr>
            <a:r>
              <a:rPr lang="en-US" sz="1000" dirty="0">
                <a:latin typeface="Helvetica"/>
                <a:cs typeface="Helvetica"/>
              </a:rPr>
              <a:t>13-</a:t>
            </a:r>
            <a:fld id="{3B23F10E-B9DB-4030-83AA-1C45FF54A19F}" type="slidenum">
              <a:rPr lang="en-US" sz="1000">
                <a:latin typeface="Helvetica"/>
                <a:cs typeface="Helvetica"/>
              </a:rPr>
              <a:pPr algn="r">
                <a:defRPr/>
              </a:pPr>
              <a:t>‹#›</a:t>
            </a:fld>
            <a:endParaRPr lang="en-US" sz="1000" dirty="0">
              <a:latin typeface="Helvetica"/>
              <a:cs typeface="Helvetica"/>
            </a:endParaRPr>
          </a:p>
        </p:txBody>
      </p:sp>
      <p:sp>
        <p:nvSpPr>
          <p:cNvPr id="8" name="TextBox 7"/>
          <p:cNvSpPr txBox="1"/>
          <p:nvPr userDrawn="1"/>
        </p:nvSpPr>
        <p:spPr>
          <a:xfrm>
            <a:off x="8953500" y="67691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72670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1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image" Target="../media/image11.tiff"/><Relationship Id="rId7" Type="http://schemas.openxmlformats.org/officeDocument/2006/relationships/image" Target="../media/image15.tif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tiff"/><Relationship Id="rId10" Type="http://schemas.openxmlformats.org/officeDocument/2006/relationships/image" Target="../media/image18.tiff"/><Relationship Id="rId4" Type="http://schemas.openxmlformats.org/officeDocument/2006/relationships/image" Target="../media/image12.tiff"/><Relationship Id="rId9" Type="http://schemas.openxmlformats.org/officeDocument/2006/relationships/image" Target="../media/image17.tiff"/></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3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tif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457200" y="6356350"/>
            <a:ext cx="2133600" cy="365125"/>
          </a:xfrm>
        </p:spPr>
        <p:txBody>
          <a:bodyPr/>
          <a:lstStyle/>
          <a:p>
            <a:fld id="{7BD3F2FC-F329-4FBB-9115-628BF09552A4}" type="datetimeFigureOut">
              <a:rPr lang="en-US" smtClean="0"/>
              <a:t>4/11/2022</a:t>
            </a:fld>
            <a:endParaRPr lang="en-US" dirty="0"/>
          </a:p>
        </p:txBody>
      </p:sp>
      <p:sp>
        <p:nvSpPr>
          <p:cNvPr id="8" name="Title 1"/>
          <p:cNvSpPr txBox="1">
            <a:spLocks/>
          </p:cNvSpPr>
          <p:nvPr/>
        </p:nvSpPr>
        <p:spPr>
          <a:xfrm>
            <a:off x="2743200" y="457201"/>
            <a:ext cx="6248400" cy="2514600"/>
          </a:xfrm>
          <a:prstGeom prst="rect">
            <a:avLst/>
          </a:prstGeom>
        </p:spPr>
        <p:txBody>
          <a:bodyPr vert="horz" lIns="91440" tIns="45720" rIns="91440" bIns="45720" rtlCol="0" anchor="ctr">
            <a:normAutofit fontScale="5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14500" dirty="0">
                <a:latin typeface="Book Antiqua" panose="02040602050305030304" pitchFamily="18" charset="0"/>
              </a:rPr>
              <a:t>17</a:t>
            </a:r>
            <a:br>
              <a:rPr lang="en-US" sz="14500" dirty="0">
                <a:latin typeface="Book Antiqua" panose="02040602050305030304" pitchFamily="18" charset="0"/>
              </a:rPr>
            </a:br>
            <a:r>
              <a:rPr lang="en-US" sz="9800" dirty="0">
                <a:latin typeface="Book Antiqua" panose="02040602050305030304" pitchFamily="18" charset="0"/>
              </a:rPr>
              <a:t>Optimization: Linear Programming</a:t>
            </a:r>
          </a:p>
        </p:txBody>
      </p:sp>
      <p:sp>
        <p:nvSpPr>
          <p:cNvPr id="9" name="Subtitle 2"/>
          <p:cNvSpPr txBox="1">
            <a:spLocks/>
          </p:cNvSpPr>
          <p:nvPr/>
        </p:nvSpPr>
        <p:spPr>
          <a:xfrm>
            <a:off x="2743200" y="3893127"/>
            <a:ext cx="6324600"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pPr>
            <a:r>
              <a:rPr lang="en-US" sz="2800">
                <a:solidFill>
                  <a:srgbClr val="1F4984"/>
                </a:solidFill>
                <a:latin typeface="Helvetica" pitchFamily="34" charset="0"/>
              </a:rPr>
              <a:t>Business </a:t>
            </a:r>
            <a:r>
              <a:rPr lang="en-US" sz="2800" dirty="0">
                <a:solidFill>
                  <a:srgbClr val="1F4984"/>
                </a:solidFill>
                <a:latin typeface="Helvetica" pitchFamily="34" charset="0"/>
              </a:rPr>
              <a:t>Analytics, 2e</a:t>
            </a:r>
          </a:p>
          <a:p>
            <a:pPr marL="0" indent="0" algn="ctr">
              <a:spcBef>
                <a:spcPts val="0"/>
              </a:spcBef>
              <a:buNone/>
            </a:pPr>
            <a:endParaRPr lang="en-US" sz="2800" dirty="0">
              <a:latin typeface="Helvetica" pitchFamily="34" charset="0"/>
            </a:endParaRPr>
          </a:p>
          <a:p>
            <a:pPr marL="0" indent="0" algn="ctr">
              <a:spcBef>
                <a:spcPts val="0"/>
              </a:spcBef>
              <a:buNone/>
            </a:pPr>
            <a:r>
              <a:rPr lang="en-US" sz="1600" dirty="0">
                <a:latin typeface="Helvetica" pitchFamily="34" charset="0"/>
              </a:rPr>
              <a:t>By Sanjiv Jaggia, Alison Kelly, Kevin Lertwachara, and Leida Chen</a:t>
            </a:r>
          </a:p>
        </p:txBody>
      </p:sp>
      <p:sp>
        <p:nvSpPr>
          <p:cNvPr id="10" name="Rectangle 9"/>
          <p:cNvSpPr/>
          <p:nvPr/>
        </p:nvSpPr>
        <p:spPr>
          <a:xfrm>
            <a:off x="0" y="0"/>
            <a:ext cx="25908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dirty="0">
              <a:solidFill>
                <a:srgbClr val="E9F7FE"/>
              </a:solidFill>
            </a:endParaRPr>
          </a:p>
        </p:txBody>
      </p:sp>
      <p:cxnSp>
        <p:nvCxnSpPr>
          <p:cNvPr id="12" name="Straight Connector 11"/>
          <p:cNvCxnSpPr/>
          <p:nvPr/>
        </p:nvCxnSpPr>
        <p:spPr>
          <a:xfrm>
            <a:off x="4114800" y="3429000"/>
            <a:ext cx="3657600" cy="0"/>
          </a:xfrm>
          <a:prstGeom prst="line">
            <a:avLst/>
          </a:prstGeom>
          <a:ln>
            <a:solidFill>
              <a:srgbClr val="009C9E"/>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2342B41-1933-6B4F-B198-9119CC8895F1}"/>
              </a:ext>
            </a:extLst>
          </p:cNvPr>
          <p:cNvPicPr>
            <a:picLocks noChangeAspect="1"/>
          </p:cNvPicPr>
          <p:nvPr/>
        </p:nvPicPr>
        <p:blipFill>
          <a:blip r:embed="rId3"/>
          <a:stretch>
            <a:fillRect/>
          </a:stretch>
        </p:blipFill>
        <p:spPr>
          <a:xfrm>
            <a:off x="0" y="990600"/>
            <a:ext cx="2590800" cy="4572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17.1</a:t>
            </a:r>
            <a:r>
              <a:rPr lang="en-US" sz="3600" dirty="0">
                <a:solidFill>
                  <a:srgbClr val="1F4984"/>
                </a:solidFill>
              </a:rPr>
              <a:t>: Optimization with Linear Programming (6/19)</a:t>
            </a:r>
          </a:p>
        </p:txBody>
      </p:sp>
      <p:sp>
        <p:nvSpPr>
          <p:cNvPr id="3" name="Content Placeholder 2"/>
          <p:cNvSpPr>
            <a:spLocks noGrp="1"/>
          </p:cNvSpPr>
          <p:nvPr>
            <p:ph idx="1"/>
          </p:nvPr>
        </p:nvSpPr>
        <p:spPr>
          <a:xfrm>
            <a:off x="285750" y="1371600"/>
            <a:ext cx="8572500" cy="4343400"/>
          </a:xfrm>
        </p:spPr>
        <p:txBody>
          <a:bodyPr>
            <a:normAutofit/>
          </a:bodyPr>
          <a:lstStyle/>
          <a:p>
            <a:r>
              <a:rPr lang="en-US" sz="2400" dirty="0"/>
              <a:t>To gain an understanding of a linear programming technique, we solve an LP problem with two decision variables through graphical representation. </a:t>
            </a:r>
          </a:p>
          <a:p>
            <a:r>
              <a:rPr lang="en-US" sz="2400" dirty="0"/>
              <a:t>The objective function and constraints are linear. </a:t>
            </a:r>
          </a:p>
          <a:p>
            <a:r>
              <a:rPr lang="en-US" sz="2400" dirty="0"/>
              <a:t>Plot the mathematical expressions in a line chart and identify possible solutions that satisfy the constraints.</a:t>
            </a:r>
          </a:p>
          <a:p>
            <a:r>
              <a:rPr lang="en-US" sz="2400" dirty="0"/>
              <a:t>To find an optimal solution to a maximization problem, identify the values of the decision variables that maximize the profit while satisfying all the constraints. </a:t>
            </a:r>
          </a:p>
          <a:p>
            <a:endParaRPr lang="en-US" sz="2000" dirty="0"/>
          </a:p>
        </p:txBody>
      </p:sp>
    </p:spTree>
    <p:extLst>
      <p:ext uri="{BB962C8B-B14F-4D97-AF65-F5344CB8AC3E}">
        <p14:creationId xmlns:p14="http://schemas.microsoft.com/office/powerpoint/2010/main" val="3912039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17.1</a:t>
            </a:r>
            <a:r>
              <a:rPr lang="en-US" sz="3600" dirty="0">
                <a:solidFill>
                  <a:srgbClr val="1F4984"/>
                </a:solidFill>
              </a:rPr>
              <a:t>: Optimization with Linear Programming (7/19)</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5702" y="2286000"/>
                <a:ext cx="4286250" cy="3124200"/>
              </a:xfrm>
            </p:spPr>
            <p:txBody>
              <a:bodyPr>
                <a:normAutofit/>
              </a:bodyPr>
              <a:lstStyle/>
              <a:p>
                <a:r>
                  <a:rPr lang="en-US" sz="2200" dirty="0"/>
                  <a:t>Machine time: </a:t>
                </a:r>
                <a14:m>
                  <m:oMath xmlns:m="http://schemas.openxmlformats.org/officeDocument/2006/math">
                    <m:r>
                      <a:rPr lang="en-US" sz="2200">
                        <a:latin typeface="Cambria Math" panose="02040503050406030204" pitchFamily="18" charset="0"/>
                      </a:rPr>
                      <m:t>1.</m:t>
                    </m:r>
                    <m:r>
                      <a:rPr lang="en-US" sz="2200" i="1">
                        <a:latin typeface="Cambria Math" panose="02040503050406030204" pitchFamily="18" charset="0"/>
                      </a:rPr>
                      <m:t>5</m:t>
                    </m:r>
                    <m:sSub>
                      <m:sSubPr>
                        <m:ctrlPr>
                          <a:rPr lang="en-US" sz="2200" i="1">
                            <a:latin typeface="Cambria Math" panose="02040503050406030204" pitchFamily="18" charset="0"/>
                          </a:rPr>
                        </m:ctrlPr>
                      </m:sSubPr>
                      <m:e>
                        <m:r>
                          <a:rPr lang="en-US" sz="2200" i="1">
                            <a:latin typeface="Cambria Math" panose="02040503050406030204" pitchFamily="18" charset="0"/>
                          </a:rPr>
                          <m:t>𝑥</m:t>
                        </m:r>
                      </m:e>
                      <m:sub>
                        <m:r>
                          <a:rPr lang="en-US" sz="2200" i="1">
                            <a:latin typeface="Cambria Math" panose="02040503050406030204" pitchFamily="18" charset="0"/>
                          </a:rPr>
                          <m:t>1</m:t>
                        </m:r>
                      </m:sub>
                    </m:sSub>
                    <m:r>
                      <a:rPr lang="en-US" sz="2200" i="1">
                        <a:latin typeface="Cambria Math" panose="02040503050406030204" pitchFamily="18" charset="0"/>
                      </a:rPr>
                      <m:t>+2</m:t>
                    </m:r>
                    <m:sSub>
                      <m:sSubPr>
                        <m:ctrlPr>
                          <a:rPr lang="en-US" sz="2200" i="1">
                            <a:latin typeface="Cambria Math" panose="02040503050406030204" pitchFamily="18" charset="0"/>
                          </a:rPr>
                        </m:ctrlPr>
                      </m:sSubPr>
                      <m:e>
                        <m:r>
                          <a:rPr lang="en-US" sz="2200" i="1">
                            <a:latin typeface="Cambria Math" panose="02040503050406030204" pitchFamily="18" charset="0"/>
                          </a:rPr>
                          <m:t>𝑥</m:t>
                        </m:r>
                      </m:e>
                      <m:sub>
                        <m:r>
                          <a:rPr lang="en-US" sz="2200" i="1">
                            <a:latin typeface="Cambria Math" panose="02040503050406030204" pitchFamily="18" charset="0"/>
                          </a:rPr>
                          <m:t>2</m:t>
                        </m:r>
                      </m:sub>
                    </m:sSub>
                    <m:r>
                      <a:rPr lang="en-US" sz="2200" i="1">
                        <a:latin typeface="Cambria Math" panose="02040503050406030204" pitchFamily="18" charset="0"/>
                        <a:ea typeface="Cambria Math" panose="02040503050406030204" pitchFamily="18" charset="0"/>
                      </a:rPr>
                      <m:t>≤650</m:t>
                    </m:r>
                  </m:oMath>
                </a14:m>
                <a:endParaRPr lang="en-US" sz="2200" dirty="0"/>
              </a:p>
              <a:p>
                <a:r>
                  <a:rPr lang="en-US" sz="2200" dirty="0"/>
                  <a:t>Demand for jackets: </a:t>
                </a:r>
                <a14:m>
                  <m:oMath xmlns:m="http://schemas.openxmlformats.org/officeDocument/2006/math">
                    <m:sSub>
                      <m:sSubPr>
                        <m:ctrlPr>
                          <a:rPr lang="en-US" sz="2200" i="1">
                            <a:latin typeface="Cambria Math" panose="02040503050406030204" pitchFamily="18" charset="0"/>
                          </a:rPr>
                        </m:ctrlPr>
                      </m:sSubPr>
                      <m:e>
                        <m:r>
                          <a:rPr lang="en-US" sz="2200" i="1">
                            <a:latin typeface="Cambria Math" panose="02040503050406030204" pitchFamily="18" charset="0"/>
                          </a:rPr>
                          <m:t>𝑥</m:t>
                        </m:r>
                      </m:e>
                      <m:sub>
                        <m:r>
                          <a:rPr lang="en-US" sz="2200" i="1">
                            <a:latin typeface="Cambria Math" panose="02040503050406030204" pitchFamily="18" charset="0"/>
                          </a:rPr>
                          <m:t>1</m:t>
                        </m:r>
                      </m:sub>
                    </m:sSub>
                    <m:r>
                      <a:rPr lang="en-US" sz="2200" i="1">
                        <a:latin typeface="Cambria Math" panose="02040503050406030204" pitchFamily="18" charset="0"/>
                        <a:ea typeface="Cambria Math" panose="02040503050406030204" pitchFamily="18" charset="0"/>
                      </a:rPr>
                      <m:t>≤400</m:t>
                    </m:r>
                  </m:oMath>
                </a14:m>
                <a:endParaRPr lang="en-US" sz="2200" dirty="0"/>
              </a:p>
              <a:p>
                <a:r>
                  <a:rPr lang="en-US" sz="2200" dirty="0"/>
                  <a:t>Demand for parkas: </a:t>
                </a:r>
                <a14:m>
                  <m:oMath xmlns:m="http://schemas.openxmlformats.org/officeDocument/2006/math">
                    <m:sSub>
                      <m:sSubPr>
                        <m:ctrlPr>
                          <a:rPr lang="en-US" sz="2200" i="1">
                            <a:latin typeface="Cambria Math" panose="02040503050406030204" pitchFamily="18" charset="0"/>
                          </a:rPr>
                        </m:ctrlPr>
                      </m:sSubPr>
                      <m:e>
                        <m:r>
                          <a:rPr lang="en-US" sz="2200" i="1">
                            <a:latin typeface="Cambria Math" panose="02040503050406030204" pitchFamily="18" charset="0"/>
                          </a:rPr>
                          <m:t>𝑥</m:t>
                        </m:r>
                      </m:e>
                      <m:sub>
                        <m:r>
                          <a:rPr lang="en-US" sz="2200" i="1">
                            <a:latin typeface="Cambria Math" panose="02040503050406030204" pitchFamily="18" charset="0"/>
                          </a:rPr>
                          <m:t>2</m:t>
                        </m:r>
                      </m:sub>
                    </m:sSub>
                    <m:r>
                      <a:rPr lang="en-US" sz="2200" i="1">
                        <a:latin typeface="Cambria Math" panose="02040503050406030204" pitchFamily="18" charset="0"/>
                        <a:ea typeface="Cambria Math" panose="02040503050406030204" pitchFamily="18" charset="0"/>
                      </a:rPr>
                      <m:t>≤150</m:t>
                    </m:r>
                  </m:oMath>
                </a14:m>
                <a:endParaRPr lang="en-US" sz="2200" dirty="0"/>
              </a:p>
              <a:p>
                <a:endParaRPr lang="en-US" sz="2000" dirty="0"/>
              </a:p>
              <a:p>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5702" y="2286000"/>
                <a:ext cx="4286250" cy="3124200"/>
              </a:xfrm>
              <a:blipFill>
                <a:blip r:embed="rId3"/>
                <a:stretch>
                  <a:fillRect l="-1475" t="-1619"/>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B82775D3-7172-874C-BBD4-3F5BB1EBAD16}"/>
              </a:ext>
            </a:extLst>
          </p:cNvPr>
          <p:cNvPicPr>
            <a:picLocks noChangeAspect="1"/>
          </p:cNvPicPr>
          <p:nvPr/>
        </p:nvPicPr>
        <p:blipFill>
          <a:blip r:embed="rId4"/>
          <a:stretch>
            <a:fillRect/>
          </a:stretch>
        </p:blipFill>
        <p:spPr>
          <a:xfrm>
            <a:off x="4495800" y="1371600"/>
            <a:ext cx="4572000" cy="4526410"/>
          </a:xfrm>
          <a:prstGeom prst="rect">
            <a:avLst/>
          </a:prstGeom>
        </p:spPr>
      </p:pic>
    </p:spTree>
    <p:extLst>
      <p:ext uri="{BB962C8B-B14F-4D97-AF65-F5344CB8AC3E}">
        <p14:creationId xmlns:p14="http://schemas.microsoft.com/office/powerpoint/2010/main" val="3223531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17.1</a:t>
            </a:r>
            <a:r>
              <a:rPr lang="en-US" sz="3600" dirty="0">
                <a:solidFill>
                  <a:srgbClr val="1F4984"/>
                </a:solidFill>
              </a:rPr>
              <a:t>: Optimization with Linear Programming (8/19)</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94960" y="1410118"/>
                <a:ext cx="4286250" cy="4533481"/>
              </a:xfrm>
            </p:spPr>
            <p:txBody>
              <a:bodyPr>
                <a:normAutofit/>
              </a:bodyPr>
              <a:lstStyle/>
              <a:p>
                <a:r>
                  <a:rPr lang="en-US" sz="2200" dirty="0"/>
                  <a:t>Now add the other constraints</a:t>
                </a:r>
              </a:p>
              <a:p>
                <a:pPr lvl="1"/>
                <a:r>
                  <a:rPr lang="en-US" sz="1900" dirty="0"/>
                  <a:t>Fabric: </a:t>
                </a:r>
                <a14:m>
                  <m:oMath xmlns:m="http://schemas.openxmlformats.org/officeDocument/2006/math">
                    <m:r>
                      <a:rPr lang="en-US" sz="1900" i="1">
                        <a:latin typeface="Cambria Math" panose="02040503050406030204" pitchFamily="18" charset="0"/>
                      </a:rPr>
                      <m:t>8.5</m:t>
                    </m:r>
                    <m:sSub>
                      <m:sSubPr>
                        <m:ctrlPr>
                          <a:rPr lang="en-US" sz="1900" i="1">
                            <a:latin typeface="Cambria Math" panose="02040503050406030204" pitchFamily="18" charset="0"/>
                          </a:rPr>
                        </m:ctrlPr>
                      </m:sSubPr>
                      <m:e>
                        <m:r>
                          <a:rPr lang="en-US" sz="1900" i="1">
                            <a:latin typeface="Cambria Math" panose="02040503050406030204" pitchFamily="18" charset="0"/>
                          </a:rPr>
                          <m:t>𝑥</m:t>
                        </m:r>
                      </m:e>
                      <m:sub>
                        <m:r>
                          <a:rPr lang="en-US" sz="1900" i="1">
                            <a:latin typeface="Cambria Math" panose="02040503050406030204" pitchFamily="18" charset="0"/>
                          </a:rPr>
                          <m:t>1</m:t>
                        </m:r>
                      </m:sub>
                    </m:sSub>
                    <m:r>
                      <a:rPr lang="en-US" sz="1900" i="1">
                        <a:latin typeface="Cambria Math" panose="02040503050406030204" pitchFamily="18" charset="0"/>
                      </a:rPr>
                      <m:t>+12.5</m:t>
                    </m:r>
                    <m:sSub>
                      <m:sSubPr>
                        <m:ctrlPr>
                          <a:rPr lang="en-US" sz="1900" i="1">
                            <a:latin typeface="Cambria Math" panose="02040503050406030204" pitchFamily="18" charset="0"/>
                          </a:rPr>
                        </m:ctrlPr>
                      </m:sSubPr>
                      <m:e>
                        <m:r>
                          <a:rPr lang="en-US" sz="1900" i="1">
                            <a:latin typeface="Cambria Math" panose="02040503050406030204" pitchFamily="18" charset="0"/>
                          </a:rPr>
                          <m:t>𝑥</m:t>
                        </m:r>
                      </m:e>
                      <m:sub>
                        <m:r>
                          <a:rPr lang="en-US" sz="1900" i="1">
                            <a:latin typeface="Cambria Math" panose="02040503050406030204" pitchFamily="18" charset="0"/>
                          </a:rPr>
                          <m:t>2</m:t>
                        </m:r>
                      </m:sub>
                    </m:sSub>
                    <m:r>
                      <a:rPr lang="en-US" sz="1900" i="1">
                        <a:latin typeface="Cambria Math" panose="02040503050406030204" pitchFamily="18" charset="0"/>
                        <a:ea typeface="Cambria Math" panose="02040503050406030204" pitchFamily="18" charset="0"/>
                      </a:rPr>
                      <m:t>≤4000</m:t>
                    </m:r>
                  </m:oMath>
                </a14:m>
                <a:endParaRPr lang="en-US" sz="1900" dirty="0"/>
              </a:p>
              <a:p>
                <a:pPr lvl="1"/>
                <a:r>
                  <a:rPr lang="en-US" sz="1900" dirty="0"/>
                  <a:t>Machine time: </a:t>
                </a:r>
                <a14:m>
                  <m:oMath xmlns:m="http://schemas.openxmlformats.org/officeDocument/2006/math">
                    <m:r>
                      <a:rPr lang="en-US" sz="1900">
                        <a:latin typeface="Cambria Math" panose="02040503050406030204" pitchFamily="18" charset="0"/>
                      </a:rPr>
                      <m:t>1.</m:t>
                    </m:r>
                    <m:r>
                      <a:rPr lang="en-US" sz="1900" i="1">
                        <a:latin typeface="Cambria Math" panose="02040503050406030204" pitchFamily="18" charset="0"/>
                      </a:rPr>
                      <m:t>5</m:t>
                    </m:r>
                    <m:sSub>
                      <m:sSubPr>
                        <m:ctrlPr>
                          <a:rPr lang="en-US" sz="1900" i="1">
                            <a:latin typeface="Cambria Math" panose="02040503050406030204" pitchFamily="18" charset="0"/>
                          </a:rPr>
                        </m:ctrlPr>
                      </m:sSubPr>
                      <m:e>
                        <m:r>
                          <a:rPr lang="en-US" sz="1900" i="1">
                            <a:latin typeface="Cambria Math" panose="02040503050406030204" pitchFamily="18" charset="0"/>
                          </a:rPr>
                          <m:t>𝑥</m:t>
                        </m:r>
                      </m:e>
                      <m:sub>
                        <m:r>
                          <a:rPr lang="en-US" sz="1900" i="1">
                            <a:latin typeface="Cambria Math" panose="02040503050406030204" pitchFamily="18" charset="0"/>
                          </a:rPr>
                          <m:t>1</m:t>
                        </m:r>
                      </m:sub>
                    </m:sSub>
                    <m:r>
                      <a:rPr lang="en-US" sz="1900" i="1">
                        <a:latin typeface="Cambria Math" panose="02040503050406030204" pitchFamily="18" charset="0"/>
                      </a:rPr>
                      <m:t>+2</m:t>
                    </m:r>
                    <m:sSub>
                      <m:sSubPr>
                        <m:ctrlPr>
                          <a:rPr lang="en-US" sz="1900" i="1">
                            <a:latin typeface="Cambria Math" panose="02040503050406030204" pitchFamily="18" charset="0"/>
                          </a:rPr>
                        </m:ctrlPr>
                      </m:sSubPr>
                      <m:e>
                        <m:r>
                          <a:rPr lang="en-US" sz="1900" i="1">
                            <a:latin typeface="Cambria Math" panose="02040503050406030204" pitchFamily="18" charset="0"/>
                          </a:rPr>
                          <m:t>𝑥</m:t>
                        </m:r>
                      </m:e>
                      <m:sub>
                        <m:r>
                          <a:rPr lang="en-US" sz="1900" i="1">
                            <a:latin typeface="Cambria Math" panose="02040503050406030204" pitchFamily="18" charset="0"/>
                          </a:rPr>
                          <m:t>2</m:t>
                        </m:r>
                      </m:sub>
                    </m:sSub>
                    <m:r>
                      <a:rPr lang="en-US" sz="1900" i="1">
                        <a:latin typeface="Cambria Math" panose="02040503050406030204" pitchFamily="18" charset="0"/>
                        <a:ea typeface="Cambria Math" panose="02040503050406030204" pitchFamily="18" charset="0"/>
                      </a:rPr>
                      <m:t>≤650</m:t>
                    </m:r>
                  </m:oMath>
                </a14:m>
                <a:endParaRPr lang="en-US" sz="1900" dirty="0"/>
              </a:p>
              <a:p>
                <a:pPr lvl="1"/>
                <a:r>
                  <a:rPr lang="en-US" sz="1900" dirty="0"/>
                  <a:t>Labor: </a:t>
                </a:r>
                <a14:m>
                  <m:oMath xmlns:m="http://schemas.openxmlformats.org/officeDocument/2006/math">
                    <m:r>
                      <a:rPr lang="en-US" sz="1900">
                        <a:latin typeface="Cambria Math" panose="02040503050406030204" pitchFamily="18" charset="0"/>
                      </a:rPr>
                      <m:t>2</m:t>
                    </m:r>
                    <m:sSub>
                      <m:sSubPr>
                        <m:ctrlPr>
                          <a:rPr lang="en-US" sz="1900" i="1">
                            <a:latin typeface="Cambria Math" panose="02040503050406030204" pitchFamily="18" charset="0"/>
                          </a:rPr>
                        </m:ctrlPr>
                      </m:sSubPr>
                      <m:e>
                        <m:r>
                          <a:rPr lang="en-US" sz="1900" i="1">
                            <a:latin typeface="Cambria Math" panose="02040503050406030204" pitchFamily="18" charset="0"/>
                          </a:rPr>
                          <m:t>𝑥</m:t>
                        </m:r>
                      </m:e>
                      <m:sub>
                        <m:r>
                          <a:rPr lang="en-US" sz="1900" i="1">
                            <a:latin typeface="Cambria Math" panose="02040503050406030204" pitchFamily="18" charset="0"/>
                          </a:rPr>
                          <m:t>1</m:t>
                        </m:r>
                      </m:sub>
                    </m:sSub>
                    <m:r>
                      <a:rPr lang="en-US" sz="1900" i="1">
                        <a:latin typeface="Cambria Math" panose="02040503050406030204" pitchFamily="18" charset="0"/>
                      </a:rPr>
                      <m:t>+3</m:t>
                    </m:r>
                    <m:sSub>
                      <m:sSubPr>
                        <m:ctrlPr>
                          <a:rPr lang="en-US" sz="1900" i="1">
                            <a:latin typeface="Cambria Math" panose="02040503050406030204" pitchFamily="18" charset="0"/>
                          </a:rPr>
                        </m:ctrlPr>
                      </m:sSubPr>
                      <m:e>
                        <m:r>
                          <a:rPr lang="en-US" sz="1900" i="1">
                            <a:latin typeface="Cambria Math" panose="02040503050406030204" pitchFamily="18" charset="0"/>
                          </a:rPr>
                          <m:t>𝑥</m:t>
                        </m:r>
                      </m:e>
                      <m:sub>
                        <m:r>
                          <a:rPr lang="en-US" sz="1900" i="1">
                            <a:latin typeface="Cambria Math" panose="02040503050406030204" pitchFamily="18" charset="0"/>
                          </a:rPr>
                          <m:t>2</m:t>
                        </m:r>
                      </m:sub>
                    </m:sSub>
                    <m:r>
                      <a:rPr lang="en-US" sz="1900" i="1">
                        <a:latin typeface="Cambria Math" panose="02040503050406030204" pitchFamily="18" charset="0"/>
                        <a:ea typeface="Cambria Math" panose="02040503050406030204" pitchFamily="18" charset="0"/>
                      </a:rPr>
                      <m:t>≤900</m:t>
                    </m:r>
                  </m:oMath>
                </a14:m>
                <a:endParaRPr lang="en-US" sz="1900" dirty="0"/>
              </a:p>
              <a:p>
                <a:r>
                  <a:rPr lang="en-US" sz="2200" dirty="0"/>
                  <a:t>And the objective</a:t>
                </a:r>
              </a:p>
              <a:p>
                <a:pPr marL="0" indent="0">
                  <a:buNone/>
                </a:pPr>
                <a:r>
                  <a:rPr lang="en-US" sz="2000" dirty="0"/>
                  <a:t>     </a:t>
                </a:r>
                <a14:m>
                  <m:oMath xmlns:m="http://schemas.openxmlformats.org/officeDocument/2006/math">
                    <m:r>
                      <a:rPr lang="en-US" sz="2000" b="0" i="1" smtClean="0">
                        <a:latin typeface="Cambria Math" panose="02040503050406030204" pitchFamily="18" charset="0"/>
                      </a:rPr>
                      <m:t>𝑝</m:t>
                    </m:r>
                    <m:r>
                      <a:rPr lang="en-US" sz="2000" i="1">
                        <a:latin typeface="Cambria Math" panose="02040503050406030204" pitchFamily="18" charset="0"/>
                      </a:rPr>
                      <m:t>𝑟𝑜𝑓𝑖𝑡</m:t>
                    </m:r>
                    <m:r>
                      <a:rPr lang="en-US" sz="2000" i="1">
                        <a:latin typeface="Cambria Math" panose="02040503050406030204" pitchFamily="18" charset="0"/>
                      </a:rPr>
                      <m:t>=9</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+12.5</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oMath>
                </a14:m>
                <a:endParaRPr lang="en-US" sz="2200" dirty="0"/>
              </a:p>
              <a:p>
                <a:r>
                  <a:rPr lang="en-US" sz="2200" dirty="0"/>
                  <a:t>This gives the feasibility region: where the optimal solution exists.</a:t>
                </a:r>
              </a:p>
              <a:p>
                <a:endParaRPr lang="en-US" sz="2000" dirty="0"/>
              </a:p>
              <a:p>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94960" y="1410118"/>
                <a:ext cx="4286250" cy="4533481"/>
              </a:xfrm>
              <a:blipFill>
                <a:blip r:embed="rId3"/>
                <a:stretch>
                  <a:fillRect l="-1775" t="-557" r="-888"/>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7CFB52CC-F0B5-E241-A534-487301245762}"/>
              </a:ext>
            </a:extLst>
          </p:cNvPr>
          <p:cNvPicPr>
            <a:picLocks noChangeAspect="1"/>
          </p:cNvPicPr>
          <p:nvPr/>
        </p:nvPicPr>
        <p:blipFill>
          <a:blip r:embed="rId4"/>
          <a:stretch>
            <a:fillRect/>
          </a:stretch>
        </p:blipFill>
        <p:spPr>
          <a:xfrm>
            <a:off x="4617217" y="1447800"/>
            <a:ext cx="4235712" cy="4343400"/>
          </a:xfrm>
          <a:prstGeom prst="rect">
            <a:avLst/>
          </a:prstGeom>
        </p:spPr>
      </p:pic>
    </p:spTree>
    <p:extLst>
      <p:ext uri="{BB962C8B-B14F-4D97-AF65-F5344CB8AC3E}">
        <p14:creationId xmlns:p14="http://schemas.microsoft.com/office/powerpoint/2010/main" val="1662184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17.1</a:t>
            </a:r>
            <a:r>
              <a:rPr lang="en-US" sz="3600" dirty="0">
                <a:solidFill>
                  <a:srgbClr val="1F4984"/>
                </a:solidFill>
              </a:rPr>
              <a:t>: Optimization with Linear Programming (9/19)</a:t>
            </a:r>
          </a:p>
        </p:txBody>
      </p:sp>
      <p:sp>
        <p:nvSpPr>
          <p:cNvPr id="3" name="Content Placeholder 2"/>
          <p:cNvSpPr>
            <a:spLocks noGrp="1"/>
          </p:cNvSpPr>
          <p:nvPr>
            <p:ph idx="1"/>
          </p:nvPr>
        </p:nvSpPr>
        <p:spPr>
          <a:xfrm>
            <a:off x="285750" y="1219200"/>
            <a:ext cx="8572500" cy="4953000"/>
          </a:xfrm>
        </p:spPr>
        <p:txBody>
          <a:bodyPr>
            <a:normAutofit/>
          </a:bodyPr>
          <a:lstStyle/>
          <a:p>
            <a:r>
              <a:rPr lang="en-US" sz="2400" dirty="0"/>
              <a:t>Increase the profit as long as part of the profit line remains within the feasibility region to maximize the profit.</a:t>
            </a:r>
          </a:p>
          <a:p>
            <a:r>
              <a:rPr lang="en-US" sz="2400" dirty="0"/>
              <a:t>Normally, an optimal solution can be found at the boundary or at a corner of the feasibility region.</a:t>
            </a:r>
          </a:p>
          <a:p>
            <a:r>
              <a:rPr lang="en-US" sz="2400" dirty="0"/>
              <a:t>With only two decision variables, we can plot the LP model onto a two-dimensional line chart and find an optimal solution. </a:t>
            </a:r>
          </a:p>
          <a:p>
            <a:r>
              <a:rPr lang="en-US" sz="2400" dirty="0"/>
              <a:t>However, this approach is not suitable for LP problems with more than two decision variables. </a:t>
            </a:r>
          </a:p>
          <a:p>
            <a:r>
              <a:rPr lang="en-US" sz="2400" dirty="0"/>
              <a:t>Use an algebraic procedure called the simplex method (or simplex algorithm) to manually solve the LP problem with multiple decision variables.</a:t>
            </a:r>
          </a:p>
        </p:txBody>
      </p:sp>
    </p:spTree>
    <p:extLst>
      <p:ext uri="{BB962C8B-B14F-4D97-AF65-F5344CB8AC3E}">
        <p14:creationId xmlns:p14="http://schemas.microsoft.com/office/powerpoint/2010/main" val="2067073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17.1</a:t>
            </a:r>
            <a:r>
              <a:rPr lang="en-US" sz="3600" dirty="0">
                <a:solidFill>
                  <a:srgbClr val="1F4984"/>
                </a:solidFill>
              </a:rPr>
              <a:t>: Optimization with Linear Programming (10/19)</a:t>
            </a:r>
          </a:p>
        </p:txBody>
      </p:sp>
      <p:sp>
        <p:nvSpPr>
          <p:cNvPr id="3" name="Content Placeholder 2"/>
          <p:cNvSpPr>
            <a:spLocks noGrp="1"/>
          </p:cNvSpPr>
          <p:nvPr>
            <p:ph idx="1"/>
          </p:nvPr>
        </p:nvSpPr>
        <p:spPr>
          <a:xfrm>
            <a:off x="285750" y="1219200"/>
            <a:ext cx="8572500" cy="4953000"/>
          </a:xfrm>
        </p:spPr>
        <p:txBody>
          <a:bodyPr>
            <a:normAutofit fontScale="85000" lnSpcReduction="20000"/>
          </a:bodyPr>
          <a:lstStyle/>
          <a:p>
            <a:r>
              <a:rPr lang="en-US" sz="3100" dirty="0"/>
              <a:t>The simplex method says that, if the optimal solution exists, it will occur at one of the corners or boundaries of the feasibility region. </a:t>
            </a:r>
          </a:p>
          <a:p>
            <a:r>
              <a:rPr lang="en-US" sz="3100" dirty="0"/>
              <a:t>The feasibility region contains solutions that satisfy all the constraints in the LP problem. </a:t>
            </a:r>
          </a:p>
          <a:p>
            <a:pPr lvl="1"/>
            <a:r>
              <a:rPr lang="en-US" sz="2600" dirty="0"/>
              <a:t>Don’t evaluate every possible feasible solution</a:t>
            </a:r>
          </a:p>
          <a:p>
            <a:pPr lvl="1"/>
            <a:r>
              <a:rPr lang="en-US" sz="2600" dirty="0"/>
              <a:t>By evaluating corners/boundaries, it is more efficient to find the optimal solution even for a complex LP problem</a:t>
            </a:r>
          </a:p>
          <a:p>
            <a:pPr lvl="1"/>
            <a:r>
              <a:rPr lang="en-US" sz="2600" dirty="0"/>
              <a:t>Evaluate a feasible solution at one of the corners of the feasibility region</a:t>
            </a:r>
          </a:p>
          <a:p>
            <a:pPr lvl="1"/>
            <a:r>
              <a:rPr lang="en-US" sz="2600" dirty="0"/>
              <a:t>Then, iteratively move to an adjacent corner to determine if the current solution can be improved</a:t>
            </a:r>
          </a:p>
          <a:p>
            <a:pPr lvl="1"/>
            <a:r>
              <a:rPr lang="en-US" sz="2600" dirty="0"/>
              <a:t>This process is continued until the optimal solution is found</a:t>
            </a:r>
          </a:p>
          <a:p>
            <a:r>
              <a:rPr lang="en-US" sz="3100" dirty="0"/>
              <a:t>The simplex method can solve both maximization and minimization problems.</a:t>
            </a:r>
          </a:p>
        </p:txBody>
      </p:sp>
    </p:spTree>
    <p:extLst>
      <p:ext uri="{BB962C8B-B14F-4D97-AF65-F5344CB8AC3E}">
        <p14:creationId xmlns:p14="http://schemas.microsoft.com/office/powerpoint/2010/main" val="3607640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17.1</a:t>
            </a:r>
            <a:r>
              <a:rPr lang="en-US" sz="3600" dirty="0">
                <a:solidFill>
                  <a:srgbClr val="1F4984"/>
                </a:solidFill>
              </a:rPr>
              <a:t>: Optimization with Linear Programming (11/19)</a:t>
            </a:r>
          </a:p>
        </p:txBody>
      </p:sp>
      <p:sp>
        <p:nvSpPr>
          <p:cNvPr id="3" name="Content Placeholder 2"/>
          <p:cNvSpPr>
            <a:spLocks noGrp="1"/>
          </p:cNvSpPr>
          <p:nvPr>
            <p:ph idx="1"/>
          </p:nvPr>
        </p:nvSpPr>
        <p:spPr>
          <a:xfrm>
            <a:off x="285750" y="1219200"/>
            <a:ext cx="8572500" cy="4953000"/>
          </a:xfrm>
        </p:spPr>
        <p:txBody>
          <a:bodyPr>
            <a:normAutofit/>
          </a:bodyPr>
          <a:lstStyle/>
          <a:p>
            <a:r>
              <a:rPr lang="en-US" sz="2000" dirty="0"/>
              <a:t>Example: Recall the introductory case.</a:t>
            </a:r>
          </a:p>
          <a:p>
            <a:r>
              <a:rPr lang="en-US" sz="2000" dirty="0"/>
              <a:t>Maximize the objective function given the five constraints.</a:t>
            </a:r>
          </a:p>
          <a:p>
            <a:r>
              <a:rPr lang="en-US" sz="2000" dirty="0"/>
              <a:t>With Excel:</a:t>
            </a:r>
          </a:p>
          <a:p>
            <a:pPr lvl="1"/>
            <a:r>
              <a:rPr lang="en-US" sz="1600" dirty="0"/>
              <a:t>Open the Parkas worksheet </a:t>
            </a:r>
          </a:p>
          <a:p>
            <a:pPr lvl="1"/>
            <a:r>
              <a:rPr lang="en-US" sz="1600" dirty="0"/>
              <a:t>Make sure Solver is activated by going to File &gt; Options &gt; Add-ins &gt; Go </a:t>
            </a:r>
          </a:p>
          <a:p>
            <a:pPr lvl="1"/>
            <a:r>
              <a:rPr lang="en-US" sz="1600" dirty="0"/>
              <a:t>Verify that Solver is under the Data tab</a:t>
            </a:r>
          </a:p>
          <a:p>
            <a:pPr lvl="1"/>
            <a:r>
              <a:rPr lang="en-US" sz="1600" dirty="0"/>
              <a:t>Navigate to the Parameters section of the Parkas worksheet</a:t>
            </a:r>
          </a:p>
          <a:p>
            <a:endParaRPr lang="en-US" b="1" dirty="0"/>
          </a:p>
          <a:p>
            <a:endParaRPr lang="en-US" sz="2400" dirty="0"/>
          </a:p>
          <a:p>
            <a:endParaRPr lang="en-US" dirty="0"/>
          </a:p>
          <a:p>
            <a:endParaRPr lang="en-US" sz="2800" dirty="0"/>
          </a:p>
          <a:p>
            <a:endParaRPr lang="en-US" sz="3100" dirty="0"/>
          </a:p>
        </p:txBody>
      </p:sp>
      <p:pic>
        <p:nvPicPr>
          <p:cNvPr id="2" name="Picture 1">
            <a:extLst>
              <a:ext uri="{FF2B5EF4-FFF2-40B4-BE49-F238E27FC236}">
                <a16:creationId xmlns:a16="http://schemas.microsoft.com/office/drawing/2014/main" id="{5D06C096-4AF9-8E4A-91E1-CACCB047CDEE}"/>
              </a:ext>
            </a:extLst>
          </p:cNvPr>
          <p:cNvPicPr>
            <a:picLocks noChangeAspect="1"/>
          </p:cNvPicPr>
          <p:nvPr/>
        </p:nvPicPr>
        <p:blipFill>
          <a:blip r:embed="rId3"/>
          <a:stretch>
            <a:fillRect/>
          </a:stretch>
        </p:blipFill>
        <p:spPr>
          <a:xfrm>
            <a:off x="990600" y="3457470"/>
            <a:ext cx="6248400" cy="2575751"/>
          </a:xfrm>
          <a:prstGeom prst="rect">
            <a:avLst/>
          </a:prstGeom>
        </p:spPr>
      </p:pic>
    </p:spTree>
    <p:extLst>
      <p:ext uri="{BB962C8B-B14F-4D97-AF65-F5344CB8AC3E}">
        <p14:creationId xmlns:p14="http://schemas.microsoft.com/office/powerpoint/2010/main" val="1463541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17.1</a:t>
            </a:r>
            <a:r>
              <a:rPr lang="en-US" sz="3600" dirty="0">
                <a:solidFill>
                  <a:srgbClr val="1F4984"/>
                </a:solidFill>
              </a:rPr>
              <a:t>: Optimization with Linear Programming (12/19)</a:t>
            </a:r>
          </a:p>
        </p:txBody>
      </p:sp>
      <p:sp>
        <p:nvSpPr>
          <p:cNvPr id="3" name="Content Placeholder 2"/>
          <p:cNvSpPr>
            <a:spLocks noGrp="1"/>
          </p:cNvSpPr>
          <p:nvPr>
            <p:ph idx="1"/>
          </p:nvPr>
        </p:nvSpPr>
        <p:spPr>
          <a:xfrm>
            <a:off x="285750" y="1219200"/>
            <a:ext cx="8572500" cy="4953000"/>
          </a:xfrm>
        </p:spPr>
        <p:txBody>
          <a:bodyPr>
            <a:normAutofit/>
          </a:bodyPr>
          <a:lstStyle/>
          <a:p>
            <a:r>
              <a:rPr lang="en-US" sz="2400" dirty="0"/>
              <a:t>Example continued with Excel</a:t>
            </a:r>
            <a:endParaRPr lang="en-US" sz="2400" b="1" dirty="0"/>
          </a:p>
          <a:p>
            <a:endParaRPr lang="en-US" sz="2400" dirty="0"/>
          </a:p>
          <a:p>
            <a:endParaRPr lang="en-US" dirty="0"/>
          </a:p>
          <a:p>
            <a:endParaRPr lang="en-US" sz="2800" dirty="0"/>
          </a:p>
          <a:p>
            <a:endParaRPr lang="en-US" sz="3100" dirty="0"/>
          </a:p>
        </p:txBody>
      </p:sp>
      <p:pic>
        <p:nvPicPr>
          <p:cNvPr id="4" name="Picture 3">
            <a:extLst>
              <a:ext uri="{FF2B5EF4-FFF2-40B4-BE49-F238E27FC236}">
                <a16:creationId xmlns:a16="http://schemas.microsoft.com/office/drawing/2014/main" id="{44615AF8-7767-D94D-92A4-C651EF332058}"/>
              </a:ext>
            </a:extLst>
          </p:cNvPr>
          <p:cNvPicPr>
            <a:picLocks noChangeAspect="1"/>
          </p:cNvPicPr>
          <p:nvPr/>
        </p:nvPicPr>
        <p:blipFill>
          <a:blip r:embed="rId3"/>
          <a:stretch>
            <a:fillRect/>
          </a:stretch>
        </p:blipFill>
        <p:spPr>
          <a:xfrm>
            <a:off x="457200" y="1838325"/>
            <a:ext cx="7981882" cy="3181350"/>
          </a:xfrm>
          <a:prstGeom prst="rect">
            <a:avLst/>
          </a:prstGeom>
        </p:spPr>
      </p:pic>
    </p:spTree>
    <p:extLst>
      <p:ext uri="{BB962C8B-B14F-4D97-AF65-F5344CB8AC3E}">
        <p14:creationId xmlns:p14="http://schemas.microsoft.com/office/powerpoint/2010/main" val="249598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17.1</a:t>
            </a:r>
            <a:r>
              <a:rPr lang="en-US" sz="3600" dirty="0">
                <a:solidFill>
                  <a:srgbClr val="1F4984"/>
                </a:solidFill>
              </a:rPr>
              <a:t>: Optimization with Linear Programming (13/19)</a:t>
            </a:r>
          </a:p>
        </p:txBody>
      </p:sp>
      <p:sp>
        <p:nvSpPr>
          <p:cNvPr id="3" name="Content Placeholder 2"/>
          <p:cNvSpPr>
            <a:spLocks noGrp="1"/>
          </p:cNvSpPr>
          <p:nvPr>
            <p:ph idx="1"/>
          </p:nvPr>
        </p:nvSpPr>
        <p:spPr>
          <a:xfrm>
            <a:off x="285750" y="1219200"/>
            <a:ext cx="8572500" cy="4953000"/>
          </a:xfrm>
        </p:spPr>
        <p:txBody>
          <a:bodyPr>
            <a:normAutofit/>
          </a:bodyPr>
          <a:lstStyle/>
          <a:p>
            <a:r>
              <a:rPr lang="en-US" sz="2400" dirty="0"/>
              <a:t>Example continued with Excel</a:t>
            </a:r>
          </a:p>
          <a:p>
            <a:r>
              <a:rPr lang="en-US" sz="2400" dirty="0"/>
              <a:t>Launch Solver by navigating to the Data tab and click Solver</a:t>
            </a:r>
          </a:p>
          <a:p>
            <a:endParaRPr lang="en-US" sz="2400" b="1" dirty="0"/>
          </a:p>
          <a:p>
            <a:endParaRPr lang="en-US" sz="2400" dirty="0"/>
          </a:p>
          <a:p>
            <a:endParaRPr lang="en-US" dirty="0"/>
          </a:p>
          <a:p>
            <a:endParaRPr lang="en-US" sz="2800" dirty="0"/>
          </a:p>
          <a:p>
            <a:endParaRPr lang="en-US" sz="3100" dirty="0"/>
          </a:p>
        </p:txBody>
      </p:sp>
      <p:pic>
        <p:nvPicPr>
          <p:cNvPr id="2" name="Picture 1">
            <a:extLst>
              <a:ext uri="{FF2B5EF4-FFF2-40B4-BE49-F238E27FC236}">
                <a16:creationId xmlns:a16="http://schemas.microsoft.com/office/drawing/2014/main" id="{D81A2FAB-80C7-734E-89AA-CC625F9C3A13}"/>
              </a:ext>
            </a:extLst>
          </p:cNvPr>
          <p:cNvPicPr>
            <a:picLocks noChangeAspect="1"/>
          </p:cNvPicPr>
          <p:nvPr/>
        </p:nvPicPr>
        <p:blipFill>
          <a:blip r:embed="rId3"/>
          <a:stretch>
            <a:fillRect/>
          </a:stretch>
        </p:blipFill>
        <p:spPr>
          <a:xfrm>
            <a:off x="285750" y="2590800"/>
            <a:ext cx="3459145" cy="1371600"/>
          </a:xfrm>
          <a:prstGeom prst="rect">
            <a:avLst/>
          </a:prstGeom>
        </p:spPr>
      </p:pic>
      <p:pic>
        <p:nvPicPr>
          <p:cNvPr id="5" name="Picture 4">
            <a:extLst>
              <a:ext uri="{FF2B5EF4-FFF2-40B4-BE49-F238E27FC236}">
                <a16:creationId xmlns:a16="http://schemas.microsoft.com/office/drawing/2014/main" id="{E9306F88-4922-A940-826D-AB7CC9C05CE0}"/>
              </a:ext>
            </a:extLst>
          </p:cNvPr>
          <p:cNvPicPr>
            <a:picLocks noChangeAspect="1"/>
          </p:cNvPicPr>
          <p:nvPr/>
        </p:nvPicPr>
        <p:blipFill>
          <a:blip r:embed="rId4"/>
          <a:stretch>
            <a:fillRect/>
          </a:stretch>
        </p:blipFill>
        <p:spPr>
          <a:xfrm>
            <a:off x="3744895" y="2133600"/>
            <a:ext cx="4876800" cy="3806283"/>
          </a:xfrm>
          <a:prstGeom prst="rect">
            <a:avLst/>
          </a:prstGeom>
        </p:spPr>
      </p:pic>
    </p:spTree>
    <p:extLst>
      <p:ext uri="{BB962C8B-B14F-4D97-AF65-F5344CB8AC3E}">
        <p14:creationId xmlns:p14="http://schemas.microsoft.com/office/powerpoint/2010/main" val="1670724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17.1</a:t>
            </a:r>
            <a:r>
              <a:rPr lang="en-US" sz="3600" dirty="0">
                <a:solidFill>
                  <a:srgbClr val="1F4984"/>
                </a:solidFill>
              </a:rPr>
              <a:t>: Optimization with Linear Programming (14/19)</a:t>
            </a:r>
          </a:p>
        </p:txBody>
      </p:sp>
      <p:sp>
        <p:nvSpPr>
          <p:cNvPr id="3" name="Content Placeholder 2"/>
          <p:cNvSpPr>
            <a:spLocks noGrp="1"/>
          </p:cNvSpPr>
          <p:nvPr>
            <p:ph idx="1"/>
          </p:nvPr>
        </p:nvSpPr>
        <p:spPr>
          <a:xfrm>
            <a:off x="285750" y="1219200"/>
            <a:ext cx="8572500" cy="4953000"/>
          </a:xfrm>
        </p:spPr>
        <p:txBody>
          <a:bodyPr>
            <a:normAutofit/>
          </a:bodyPr>
          <a:lstStyle/>
          <a:p>
            <a:r>
              <a:rPr lang="en-US" sz="2400" dirty="0"/>
              <a:t>Example continued with Excel</a:t>
            </a:r>
          </a:p>
          <a:p>
            <a:endParaRPr lang="en-US" sz="2400" dirty="0"/>
          </a:p>
          <a:p>
            <a:endParaRPr lang="en-US" sz="2400" b="1" dirty="0"/>
          </a:p>
          <a:p>
            <a:endParaRPr lang="en-US" sz="2400" dirty="0"/>
          </a:p>
          <a:p>
            <a:endParaRPr lang="en-US" dirty="0"/>
          </a:p>
          <a:p>
            <a:endParaRPr lang="en-US" sz="2800" dirty="0"/>
          </a:p>
          <a:p>
            <a:endParaRPr lang="en-US" sz="3100" dirty="0"/>
          </a:p>
        </p:txBody>
      </p:sp>
      <p:pic>
        <p:nvPicPr>
          <p:cNvPr id="4" name="Picture 3">
            <a:extLst>
              <a:ext uri="{FF2B5EF4-FFF2-40B4-BE49-F238E27FC236}">
                <a16:creationId xmlns:a16="http://schemas.microsoft.com/office/drawing/2014/main" id="{674DEB18-9BD2-2343-A057-5D6922A8D0F9}"/>
              </a:ext>
            </a:extLst>
          </p:cNvPr>
          <p:cNvPicPr>
            <a:picLocks noChangeAspect="1"/>
          </p:cNvPicPr>
          <p:nvPr/>
        </p:nvPicPr>
        <p:blipFill>
          <a:blip r:embed="rId3"/>
          <a:stretch>
            <a:fillRect/>
          </a:stretch>
        </p:blipFill>
        <p:spPr>
          <a:xfrm>
            <a:off x="577780" y="1714500"/>
            <a:ext cx="7988439" cy="3429000"/>
          </a:xfrm>
          <a:prstGeom prst="rect">
            <a:avLst/>
          </a:prstGeom>
        </p:spPr>
      </p:pic>
    </p:spTree>
    <p:extLst>
      <p:ext uri="{BB962C8B-B14F-4D97-AF65-F5344CB8AC3E}">
        <p14:creationId xmlns:p14="http://schemas.microsoft.com/office/powerpoint/2010/main" val="2157465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17.1</a:t>
            </a:r>
            <a:r>
              <a:rPr lang="en-US" sz="3600" dirty="0">
                <a:solidFill>
                  <a:srgbClr val="1F4984"/>
                </a:solidFill>
              </a:rPr>
              <a:t>: Optimization with Linear Programming (15/19)</a:t>
            </a:r>
          </a:p>
        </p:txBody>
      </p:sp>
      <p:sp>
        <p:nvSpPr>
          <p:cNvPr id="3" name="Content Placeholder 2"/>
          <p:cNvSpPr>
            <a:spLocks noGrp="1"/>
          </p:cNvSpPr>
          <p:nvPr>
            <p:ph idx="1"/>
          </p:nvPr>
        </p:nvSpPr>
        <p:spPr>
          <a:xfrm>
            <a:off x="285750" y="1219200"/>
            <a:ext cx="8572500" cy="4876800"/>
          </a:xfrm>
        </p:spPr>
        <p:txBody>
          <a:bodyPr>
            <a:normAutofit/>
          </a:bodyPr>
          <a:lstStyle/>
          <a:p>
            <a:r>
              <a:rPr lang="en-US" sz="2400" dirty="0"/>
              <a:t>Example continued with Excel</a:t>
            </a:r>
          </a:p>
          <a:p>
            <a:endParaRPr lang="en-US" sz="2400" dirty="0"/>
          </a:p>
          <a:p>
            <a:endParaRPr lang="en-US" sz="2400" dirty="0"/>
          </a:p>
          <a:p>
            <a:endParaRPr lang="en-US" sz="2400" dirty="0"/>
          </a:p>
          <a:p>
            <a:endParaRPr lang="en-US" sz="2400" dirty="0"/>
          </a:p>
          <a:p>
            <a:endParaRPr lang="en-US" sz="2400" dirty="0"/>
          </a:p>
          <a:p>
            <a:r>
              <a:rPr lang="en-US" sz="2400" dirty="0"/>
              <a:t>Optimal values: 300 jackets and 100 parkas</a:t>
            </a:r>
          </a:p>
          <a:p>
            <a:r>
              <a:rPr lang="en-US" sz="2400" dirty="0"/>
              <a:t>Uses 3,800 feet of fabric of the 4,000 available</a:t>
            </a:r>
          </a:p>
          <a:p>
            <a:r>
              <a:rPr lang="en-US" sz="2400" dirty="0"/>
              <a:t>Remaining 200 feet is called slack, an excess of supply.</a:t>
            </a:r>
          </a:p>
          <a:p>
            <a:r>
              <a:rPr lang="en-US" sz="2400" dirty="0"/>
              <a:t>Uses all of the allotted machine time and labor</a:t>
            </a:r>
          </a:p>
          <a:p>
            <a:r>
              <a:rPr lang="en-US" sz="2400" dirty="0"/>
              <a:t>There is no slack.</a:t>
            </a:r>
          </a:p>
        </p:txBody>
      </p:sp>
      <p:pic>
        <p:nvPicPr>
          <p:cNvPr id="7" name="Picture 6">
            <a:extLst>
              <a:ext uri="{FF2B5EF4-FFF2-40B4-BE49-F238E27FC236}">
                <a16:creationId xmlns:a16="http://schemas.microsoft.com/office/drawing/2014/main" id="{22092574-D0AC-5E42-B889-8CA0B601F0EB}"/>
              </a:ext>
            </a:extLst>
          </p:cNvPr>
          <p:cNvPicPr>
            <a:picLocks noChangeAspect="1"/>
          </p:cNvPicPr>
          <p:nvPr/>
        </p:nvPicPr>
        <p:blipFill>
          <a:blip r:embed="rId3"/>
          <a:stretch>
            <a:fillRect/>
          </a:stretch>
        </p:blipFill>
        <p:spPr>
          <a:xfrm>
            <a:off x="457200" y="1828800"/>
            <a:ext cx="7924800" cy="1756307"/>
          </a:xfrm>
          <a:prstGeom prst="rect">
            <a:avLst/>
          </a:prstGeom>
        </p:spPr>
      </p:pic>
    </p:spTree>
    <p:extLst>
      <p:ext uri="{BB962C8B-B14F-4D97-AF65-F5344CB8AC3E}">
        <p14:creationId xmlns:p14="http://schemas.microsoft.com/office/powerpoint/2010/main" val="4271457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title"/>
          </p:nvPr>
        </p:nvSpPr>
        <p:spPr>
          <a:xfrm>
            <a:off x="0" y="228600"/>
            <a:ext cx="8915400" cy="1139825"/>
          </a:xfrm>
        </p:spPr>
        <p:txBody>
          <a:bodyPr>
            <a:normAutofit fontScale="90000"/>
          </a:bodyPr>
          <a:lstStyle/>
          <a:p>
            <a:pPr eaLnBrk="1" hangingPunct="1"/>
            <a:r>
              <a:rPr lang="en-US" dirty="0">
                <a:solidFill>
                  <a:srgbClr val="1F4984"/>
                </a:solidFill>
              </a:rPr>
              <a:t>Chapter 17 Learning Objectives (LOs)</a:t>
            </a:r>
          </a:p>
        </p:txBody>
      </p:sp>
      <p:sp>
        <p:nvSpPr>
          <p:cNvPr id="12" name="Content Placeholder 2"/>
          <p:cNvSpPr>
            <a:spLocks noGrp="1"/>
          </p:cNvSpPr>
          <p:nvPr>
            <p:ph idx="1"/>
          </p:nvPr>
        </p:nvSpPr>
        <p:spPr>
          <a:xfrm>
            <a:off x="457200" y="1447800"/>
            <a:ext cx="8229600" cy="4419600"/>
          </a:xfrm>
        </p:spPr>
        <p:txBody>
          <a:bodyPr>
            <a:normAutofit/>
          </a:bodyPr>
          <a:lstStyle/>
          <a:p>
            <a:pPr marL="0" indent="0" eaLnBrk="1" hangingPunct="1">
              <a:buSzPct val="150000"/>
              <a:buFont typeface="Wingdings" pitchFamily="2" charset="2"/>
              <a:buNone/>
            </a:pPr>
            <a:r>
              <a:rPr lang="en-US" sz="2800" b="1" dirty="0">
                <a:solidFill>
                  <a:srgbClr val="009C9E"/>
                </a:solidFill>
              </a:rPr>
              <a:t>LO 17.1 </a:t>
            </a:r>
            <a:r>
              <a:rPr lang="en-US" sz="2800" dirty="0"/>
              <a:t>Formulate and solve a maximization 	   	     linear programming problem.</a:t>
            </a:r>
          </a:p>
          <a:p>
            <a:pPr marL="0" indent="0">
              <a:buSzPct val="150000"/>
              <a:buNone/>
            </a:pPr>
            <a:r>
              <a:rPr lang="en-US" sz="2800" b="1" dirty="0">
                <a:solidFill>
                  <a:srgbClr val="009C9E"/>
                </a:solidFill>
              </a:rPr>
              <a:t>LO 17.2 </a:t>
            </a:r>
            <a:r>
              <a:rPr lang="en-US" sz="2800" dirty="0"/>
              <a:t>Formulate and solve a minimization linear 	     programming problem.</a:t>
            </a:r>
          </a:p>
          <a:p>
            <a:pPr marL="0" indent="0">
              <a:buSzPct val="150000"/>
              <a:buNone/>
            </a:pPr>
            <a:r>
              <a:rPr lang="en-US" sz="2800" b="1" dirty="0">
                <a:solidFill>
                  <a:srgbClr val="009C9E"/>
                </a:solidFill>
              </a:rPr>
              <a:t>LO 17.3 </a:t>
            </a:r>
            <a:r>
              <a:rPr lang="en-US" sz="2800" dirty="0"/>
              <a:t>Describe special cases and potential 	   	     issues in linear programming.</a:t>
            </a:r>
          </a:p>
          <a:p>
            <a:pPr marL="0" indent="0" eaLnBrk="1" hangingPunct="1">
              <a:buSzPct val="150000"/>
              <a:buFont typeface="Wingdings" pitchFamily="2" charset="2"/>
              <a:buNone/>
            </a:pPr>
            <a:endParaRPr lang="en-US" sz="2800" dirty="0">
              <a:solidFill>
                <a:srgbClr val="009C9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down)">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17.1</a:t>
            </a:r>
            <a:r>
              <a:rPr lang="en-US" sz="3600" dirty="0">
                <a:solidFill>
                  <a:srgbClr val="1F4984"/>
                </a:solidFill>
              </a:rPr>
              <a:t>: Optimization with Linear Programming (16/19)</a:t>
            </a:r>
          </a:p>
        </p:txBody>
      </p:sp>
      <p:sp>
        <p:nvSpPr>
          <p:cNvPr id="3" name="Content Placeholder 2"/>
          <p:cNvSpPr>
            <a:spLocks noGrp="1"/>
          </p:cNvSpPr>
          <p:nvPr>
            <p:ph idx="1"/>
          </p:nvPr>
        </p:nvSpPr>
        <p:spPr>
          <a:xfrm>
            <a:off x="285750" y="1219200"/>
            <a:ext cx="8572500" cy="4953000"/>
          </a:xfrm>
        </p:spPr>
        <p:txBody>
          <a:bodyPr>
            <a:normAutofit/>
          </a:bodyPr>
          <a:lstStyle/>
          <a:p>
            <a:r>
              <a:rPr lang="en-US" sz="2200" dirty="0"/>
              <a:t>Slack is the amount of available resources that are not exhausted when an LP solution is implemented for a maximization problem.</a:t>
            </a:r>
          </a:p>
          <a:p>
            <a:r>
              <a:rPr lang="en-US" sz="2200" dirty="0"/>
              <a:t>Surplus refers to the amount in excess of minimum requirements in the constraints when an LP solution is implemented for a minimization problem.</a:t>
            </a:r>
          </a:p>
          <a:p>
            <a:r>
              <a:rPr lang="en-US" sz="2200" dirty="0"/>
              <a:t>Binding constraints:</a:t>
            </a:r>
          </a:p>
          <a:p>
            <a:pPr lvl="1"/>
            <a:r>
              <a:rPr lang="en-US" sz="1800" dirty="0"/>
              <a:t>Without slack or surplus</a:t>
            </a:r>
          </a:p>
          <a:p>
            <a:pPr lvl="1"/>
            <a:r>
              <a:rPr lang="en-US" sz="1800" dirty="0"/>
              <a:t>Increasing or decreasing the resources will impact the LP solution and optimized values</a:t>
            </a:r>
          </a:p>
          <a:p>
            <a:r>
              <a:rPr lang="en-US" sz="2200" dirty="0"/>
              <a:t>Nonbinding constraints:</a:t>
            </a:r>
          </a:p>
          <a:p>
            <a:pPr lvl="1"/>
            <a:r>
              <a:rPr lang="en-US" sz="1800" dirty="0"/>
              <a:t>Have slack or surplus</a:t>
            </a:r>
          </a:p>
          <a:p>
            <a:pPr lvl="1"/>
            <a:r>
              <a:rPr lang="en-US" sz="1800" dirty="0"/>
              <a:t>Adding or reducing the nonbinding constraint value by one unit will not change the LP solution.</a:t>
            </a:r>
          </a:p>
          <a:p>
            <a:pPr lvl="1"/>
            <a:endParaRPr lang="en-US" sz="2400" dirty="0"/>
          </a:p>
          <a:p>
            <a:endParaRPr lang="en-US" sz="2400" dirty="0"/>
          </a:p>
          <a:p>
            <a:endParaRPr lang="en-US" sz="2400" dirty="0"/>
          </a:p>
          <a:p>
            <a:endParaRPr lang="en-US" sz="2400" b="1" dirty="0"/>
          </a:p>
          <a:p>
            <a:endParaRPr lang="en-US" sz="2400" dirty="0"/>
          </a:p>
          <a:p>
            <a:endParaRPr lang="en-US" dirty="0"/>
          </a:p>
          <a:p>
            <a:endParaRPr lang="en-US" sz="2800" dirty="0"/>
          </a:p>
          <a:p>
            <a:endParaRPr lang="en-US" sz="3100" dirty="0"/>
          </a:p>
        </p:txBody>
      </p:sp>
    </p:spTree>
    <p:extLst>
      <p:ext uri="{BB962C8B-B14F-4D97-AF65-F5344CB8AC3E}">
        <p14:creationId xmlns:p14="http://schemas.microsoft.com/office/powerpoint/2010/main" val="2319442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17.1</a:t>
            </a:r>
            <a:r>
              <a:rPr lang="en-US" sz="3600" dirty="0">
                <a:solidFill>
                  <a:srgbClr val="1F4984"/>
                </a:solidFill>
              </a:rPr>
              <a:t>: Optimization with Linear Programming (17/19)</a:t>
            </a:r>
          </a:p>
        </p:txBody>
      </p:sp>
      <p:sp>
        <p:nvSpPr>
          <p:cNvPr id="3" name="Content Placeholder 2"/>
          <p:cNvSpPr>
            <a:spLocks noGrp="1"/>
          </p:cNvSpPr>
          <p:nvPr>
            <p:ph idx="1"/>
          </p:nvPr>
        </p:nvSpPr>
        <p:spPr>
          <a:xfrm>
            <a:off x="285750" y="1219200"/>
            <a:ext cx="8572500" cy="4953000"/>
          </a:xfrm>
        </p:spPr>
        <p:txBody>
          <a:bodyPr>
            <a:normAutofit/>
          </a:bodyPr>
          <a:lstStyle/>
          <a:p>
            <a:r>
              <a:rPr lang="en-US" sz="2000" dirty="0"/>
              <a:t>Example: Recall the introductory case.</a:t>
            </a:r>
          </a:p>
          <a:p>
            <a:r>
              <a:rPr lang="en-US" sz="2000" dirty="0"/>
              <a:t>Consider the sensitivity report.</a:t>
            </a:r>
            <a:endParaRPr lang="en-US" sz="1600" dirty="0"/>
          </a:p>
          <a:p>
            <a:endParaRPr lang="en-US" b="1" dirty="0"/>
          </a:p>
          <a:p>
            <a:endParaRPr lang="en-US" sz="2400" dirty="0"/>
          </a:p>
          <a:p>
            <a:endParaRPr lang="en-US" dirty="0"/>
          </a:p>
          <a:p>
            <a:endParaRPr lang="en-US" sz="2800" dirty="0"/>
          </a:p>
          <a:p>
            <a:endParaRPr lang="en-US" sz="3100" dirty="0"/>
          </a:p>
        </p:txBody>
      </p:sp>
      <p:pic>
        <p:nvPicPr>
          <p:cNvPr id="4" name="Picture 3">
            <a:extLst>
              <a:ext uri="{FF2B5EF4-FFF2-40B4-BE49-F238E27FC236}">
                <a16:creationId xmlns:a16="http://schemas.microsoft.com/office/drawing/2014/main" id="{0F22667A-88EF-0943-B876-522A992856AC}"/>
              </a:ext>
            </a:extLst>
          </p:cNvPr>
          <p:cNvPicPr>
            <a:picLocks noChangeAspect="1"/>
          </p:cNvPicPr>
          <p:nvPr/>
        </p:nvPicPr>
        <p:blipFill>
          <a:blip r:embed="rId3"/>
          <a:stretch>
            <a:fillRect/>
          </a:stretch>
        </p:blipFill>
        <p:spPr>
          <a:xfrm>
            <a:off x="838200" y="1987550"/>
            <a:ext cx="7112000" cy="2882900"/>
          </a:xfrm>
          <a:prstGeom prst="rect">
            <a:avLst/>
          </a:prstGeom>
        </p:spPr>
      </p:pic>
    </p:spTree>
    <p:extLst>
      <p:ext uri="{BB962C8B-B14F-4D97-AF65-F5344CB8AC3E}">
        <p14:creationId xmlns:p14="http://schemas.microsoft.com/office/powerpoint/2010/main" val="118661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17.1</a:t>
            </a:r>
            <a:r>
              <a:rPr lang="en-US" sz="3600" dirty="0">
                <a:solidFill>
                  <a:srgbClr val="1F4984"/>
                </a:solidFill>
              </a:rPr>
              <a:t>: Optimization with Linear Programming (18/19)</a:t>
            </a:r>
          </a:p>
        </p:txBody>
      </p:sp>
      <p:sp>
        <p:nvSpPr>
          <p:cNvPr id="3" name="Content Placeholder 2"/>
          <p:cNvSpPr>
            <a:spLocks noGrp="1"/>
          </p:cNvSpPr>
          <p:nvPr>
            <p:ph idx="1"/>
          </p:nvPr>
        </p:nvSpPr>
        <p:spPr>
          <a:xfrm>
            <a:off x="285750" y="1219200"/>
            <a:ext cx="8572500" cy="4953000"/>
          </a:xfrm>
        </p:spPr>
        <p:txBody>
          <a:bodyPr>
            <a:normAutofit/>
          </a:bodyPr>
          <a:lstStyle/>
          <a:p>
            <a:r>
              <a:rPr lang="en-US" sz="2400" dirty="0"/>
              <a:t>Shadow price:</a:t>
            </a:r>
          </a:p>
          <a:p>
            <a:pPr lvl="1"/>
            <a:r>
              <a:rPr lang="en-US" sz="1800" dirty="0"/>
              <a:t>Dual price</a:t>
            </a:r>
          </a:p>
          <a:p>
            <a:pPr lvl="1"/>
            <a:r>
              <a:rPr lang="en-US" sz="1800" dirty="0"/>
              <a:t>The change in the optimized value of an objective function due to a 1-unit change in a binding constraint, holding all other parameters constant</a:t>
            </a:r>
          </a:p>
          <a:p>
            <a:pPr lvl="1"/>
            <a:r>
              <a:rPr lang="en-US" sz="1800" dirty="0"/>
              <a:t>Note that the optimized value of an objective function will not change due to a one-unit change in a nonbinding constraint</a:t>
            </a:r>
          </a:p>
          <a:p>
            <a:r>
              <a:rPr lang="en-US" sz="2400" dirty="0"/>
              <a:t>Range of optimality:</a:t>
            </a:r>
          </a:p>
          <a:p>
            <a:pPr lvl="1"/>
            <a:r>
              <a:rPr lang="en-US" sz="1800" dirty="0"/>
              <a:t>The range of objective function coefficients between the allowable increase and decrease</a:t>
            </a:r>
          </a:p>
          <a:p>
            <a:pPr lvl="1"/>
            <a:r>
              <a:rPr lang="en-US" sz="1800" dirty="0"/>
              <a:t>Within which the optimal solution for an LP problem remains unchanged</a:t>
            </a:r>
          </a:p>
          <a:p>
            <a:r>
              <a:rPr lang="en-US" sz="2400" dirty="0"/>
              <a:t>Range of feasibility: </a:t>
            </a:r>
          </a:p>
          <a:p>
            <a:pPr lvl="1"/>
            <a:r>
              <a:rPr lang="en-US" sz="1800" dirty="0"/>
              <a:t>The range of values of a binding constraint</a:t>
            </a:r>
          </a:p>
          <a:p>
            <a:pPr lvl="1"/>
            <a:r>
              <a:rPr lang="en-US" sz="1800" dirty="0"/>
              <a:t>Within which the shadow price remains the same</a:t>
            </a:r>
          </a:p>
          <a:p>
            <a:endParaRPr lang="en-US" sz="2800" dirty="0"/>
          </a:p>
          <a:p>
            <a:endParaRPr lang="en-US" sz="2600" dirty="0"/>
          </a:p>
          <a:p>
            <a:endParaRPr lang="en-US" sz="2400" dirty="0"/>
          </a:p>
          <a:p>
            <a:endParaRPr lang="en-US" sz="2400" dirty="0"/>
          </a:p>
          <a:p>
            <a:endParaRPr lang="en-US" sz="2400" dirty="0"/>
          </a:p>
          <a:p>
            <a:endParaRPr lang="en-US" sz="2400" b="1" dirty="0"/>
          </a:p>
          <a:p>
            <a:endParaRPr lang="en-US" sz="2400" dirty="0"/>
          </a:p>
          <a:p>
            <a:endParaRPr lang="en-US" dirty="0"/>
          </a:p>
          <a:p>
            <a:endParaRPr lang="en-US" sz="2800" dirty="0"/>
          </a:p>
          <a:p>
            <a:endParaRPr lang="en-US" sz="3100" dirty="0"/>
          </a:p>
        </p:txBody>
      </p:sp>
    </p:spTree>
    <p:extLst>
      <p:ext uri="{BB962C8B-B14F-4D97-AF65-F5344CB8AC3E}">
        <p14:creationId xmlns:p14="http://schemas.microsoft.com/office/powerpoint/2010/main" val="2655407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17.1</a:t>
            </a:r>
            <a:r>
              <a:rPr lang="en-US" sz="3600" dirty="0">
                <a:solidFill>
                  <a:srgbClr val="1F4984"/>
                </a:solidFill>
              </a:rPr>
              <a:t>: Optimization with Linear Programming (19/19)</a:t>
            </a:r>
          </a:p>
        </p:txBody>
      </p:sp>
      <p:sp>
        <p:nvSpPr>
          <p:cNvPr id="3" name="Content Placeholder 2"/>
          <p:cNvSpPr>
            <a:spLocks noGrp="1"/>
          </p:cNvSpPr>
          <p:nvPr>
            <p:ph idx="1"/>
          </p:nvPr>
        </p:nvSpPr>
        <p:spPr>
          <a:xfrm>
            <a:off x="285750" y="1219200"/>
            <a:ext cx="8572500" cy="4953000"/>
          </a:xfrm>
        </p:spPr>
        <p:txBody>
          <a:bodyPr>
            <a:normAutofit/>
          </a:bodyPr>
          <a:lstStyle/>
          <a:p>
            <a:r>
              <a:rPr lang="en-US" sz="2000" dirty="0"/>
              <a:t>Example: Recall the introductory case.</a:t>
            </a:r>
          </a:p>
          <a:p>
            <a:r>
              <a:rPr lang="en-US" sz="2000" dirty="0"/>
              <a:t>With R</a:t>
            </a:r>
            <a:endParaRPr lang="en-US" sz="1600" dirty="0"/>
          </a:p>
          <a:p>
            <a:endParaRPr lang="en-US" b="1" dirty="0"/>
          </a:p>
          <a:p>
            <a:endParaRPr lang="en-US" sz="2400" dirty="0"/>
          </a:p>
          <a:p>
            <a:endParaRPr lang="en-US" dirty="0"/>
          </a:p>
          <a:p>
            <a:endParaRPr lang="en-US" sz="2800" dirty="0"/>
          </a:p>
          <a:p>
            <a:endParaRPr lang="en-US" sz="3100" dirty="0"/>
          </a:p>
        </p:txBody>
      </p:sp>
      <p:pic>
        <p:nvPicPr>
          <p:cNvPr id="2" name="Picture 1">
            <a:extLst>
              <a:ext uri="{FF2B5EF4-FFF2-40B4-BE49-F238E27FC236}">
                <a16:creationId xmlns:a16="http://schemas.microsoft.com/office/drawing/2014/main" id="{B6523B5E-E8EB-FD45-9A25-BF0DC6609E5E}"/>
              </a:ext>
            </a:extLst>
          </p:cNvPr>
          <p:cNvPicPr>
            <a:picLocks noChangeAspect="1"/>
          </p:cNvPicPr>
          <p:nvPr/>
        </p:nvPicPr>
        <p:blipFill>
          <a:blip r:embed="rId3"/>
          <a:stretch>
            <a:fillRect/>
          </a:stretch>
        </p:blipFill>
        <p:spPr>
          <a:xfrm>
            <a:off x="241998" y="1988857"/>
            <a:ext cx="1978479" cy="424501"/>
          </a:xfrm>
          <a:prstGeom prst="rect">
            <a:avLst/>
          </a:prstGeom>
        </p:spPr>
      </p:pic>
      <p:pic>
        <p:nvPicPr>
          <p:cNvPr id="5" name="Picture 4">
            <a:extLst>
              <a:ext uri="{FF2B5EF4-FFF2-40B4-BE49-F238E27FC236}">
                <a16:creationId xmlns:a16="http://schemas.microsoft.com/office/drawing/2014/main" id="{9034F09F-756C-A043-B6F1-AC1C9EAA7B53}"/>
              </a:ext>
            </a:extLst>
          </p:cNvPr>
          <p:cNvPicPr>
            <a:picLocks noChangeAspect="1"/>
          </p:cNvPicPr>
          <p:nvPr/>
        </p:nvPicPr>
        <p:blipFill>
          <a:blip r:embed="rId4"/>
          <a:stretch>
            <a:fillRect/>
          </a:stretch>
        </p:blipFill>
        <p:spPr>
          <a:xfrm>
            <a:off x="609600" y="2407334"/>
            <a:ext cx="2351823" cy="349468"/>
          </a:xfrm>
          <a:prstGeom prst="rect">
            <a:avLst/>
          </a:prstGeom>
        </p:spPr>
      </p:pic>
      <p:pic>
        <p:nvPicPr>
          <p:cNvPr id="6" name="Picture 5">
            <a:extLst>
              <a:ext uri="{FF2B5EF4-FFF2-40B4-BE49-F238E27FC236}">
                <a16:creationId xmlns:a16="http://schemas.microsoft.com/office/drawing/2014/main" id="{8927714C-AACB-904B-A521-34C57B2B80CB}"/>
              </a:ext>
            </a:extLst>
          </p:cNvPr>
          <p:cNvPicPr>
            <a:picLocks noChangeAspect="1"/>
          </p:cNvPicPr>
          <p:nvPr/>
        </p:nvPicPr>
        <p:blipFill>
          <a:blip r:embed="rId5"/>
          <a:stretch>
            <a:fillRect/>
          </a:stretch>
        </p:blipFill>
        <p:spPr>
          <a:xfrm>
            <a:off x="910074" y="2788312"/>
            <a:ext cx="4343400" cy="361950"/>
          </a:xfrm>
          <a:prstGeom prst="rect">
            <a:avLst/>
          </a:prstGeom>
        </p:spPr>
      </p:pic>
      <p:pic>
        <p:nvPicPr>
          <p:cNvPr id="7" name="Picture 6">
            <a:extLst>
              <a:ext uri="{FF2B5EF4-FFF2-40B4-BE49-F238E27FC236}">
                <a16:creationId xmlns:a16="http://schemas.microsoft.com/office/drawing/2014/main" id="{77C2F1D2-402D-E649-928A-ACB20656D39B}"/>
              </a:ext>
            </a:extLst>
          </p:cNvPr>
          <p:cNvPicPr>
            <a:picLocks noChangeAspect="1"/>
          </p:cNvPicPr>
          <p:nvPr/>
        </p:nvPicPr>
        <p:blipFill>
          <a:blip r:embed="rId6"/>
          <a:stretch>
            <a:fillRect/>
          </a:stretch>
        </p:blipFill>
        <p:spPr>
          <a:xfrm>
            <a:off x="1453165" y="3252024"/>
            <a:ext cx="4184650" cy="349468"/>
          </a:xfrm>
          <a:prstGeom prst="rect">
            <a:avLst/>
          </a:prstGeom>
        </p:spPr>
      </p:pic>
      <p:pic>
        <p:nvPicPr>
          <p:cNvPr id="8" name="Picture 7">
            <a:extLst>
              <a:ext uri="{FF2B5EF4-FFF2-40B4-BE49-F238E27FC236}">
                <a16:creationId xmlns:a16="http://schemas.microsoft.com/office/drawing/2014/main" id="{4AC37DD6-56B4-5F47-BFB5-FE32C2CD2A0E}"/>
              </a:ext>
            </a:extLst>
          </p:cNvPr>
          <p:cNvPicPr>
            <a:picLocks noChangeAspect="1"/>
          </p:cNvPicPr>
          <p:nvPr/>
        </p:nvPicPr>
        <p:blipFill>
          <a:blip r:embed="rId7"/>
          <a:stretch>
            <a:fillRect/>
          </a:stretch>
        </p:blipFill>
        <p:spPr>
          <a:xfrm>
            <a:off x="1905000" y="3669387"/>
            <a:ext cx="2967420" cy="321978"/>
          </a:xfrm>
          <a:prstGeom prst="rect">
            <a:avLst/>
          </a:prstGeom>
        </p:spPr>
      </p:pic>
      <p:pic>
        <p:nvPicPr>
          <p:cNvPr id="9" name="Picture 8">
            <a:extLst>
              <a:ext uri="{FF2B5EF4-FFF2-40B4-BE49-F238E27FC236}">
                <a16:creationId xmlns:a16="http://schemas.microsoft.com/office/drawing/2014/main" id="{A302536B-178C-2C47-A874-5200D4607B2A}"/>
              </a:ext>
            </a:extLst>
          </p:cNvPr>
          <p:cNvPicPr>
            <a:picLocks noChangeAspect="1"/>
          </p:cNvPicPr>
          <p:nvPr/>
        </p:nvPicPr>
        <p:blipFill>
          <a:blip r:embed="rId8"/>
          <a:stretch>
            <a:fillRect/>
          </a:stretch>
        </p:blipFill>
        <p:spPr>
          <a:xfrm>
            <a:off x="2479675" y="4124126"/>
            <a:ext cx="4184650" cy="762719"/>
          </a:xfrm>
          <a:prstGeom prst="rect">
            <a:avLst/>
          </a:prstGeom>
        </p:spPr>
      </p:pic>
      <p:pic>
        <p:nvPicPr>
          <p:cNvPr id="10" name="Picture 9">
            <a:extLst>
              <a:ext uri="{FF2B5EF4-FFF2-40B4-BE49-F238E27FC236}">
                <a16:creationId xmlns:a16="http://schemas.microsoft.com/office/drawing/2014/main" id="{F746BDA4-F683-C44F-BC8C-0E25131183B0}"/>
              </a:ext>
            </a:extLst>
          </p:cNvPr>
          <p:cNvPicPr>
            <a:picLocks noChangeAspect="1"/>
          </p:cNvPicPr>
          <p:nvPr/>
        </p:nvPicPr>
        <p:blipFill>
          <a:blip r:embed="rId9"/>
          <a:stretch>
            <a:fillRect/>
          </a:stretch>
        </p:blipFill>
        <p:spPr>
          <a:xfrm>
            <a:off x="2651996" y="5002349"/>
            <a:ext cx="2917548" cy="747471"/>
          </a:xfrm>
          <a:prstGeom prst="rect">
            <a:avLst/>
          </a:prstGeom>
        </p:spPr>
      </p:pic>
      <p:pic>
        <p:nvPicPr>
          <p:cNvPr id="11" name="Picture 10">
            <a:extLst>
              <a:ext uri="{FF2B5EF4-FFF2-40B4-BE49-F238E27FC236}">
                <a16:creationId xmlns:a16="http://schemas.microsoft.com/office/drawing/2014/main" id="{D49ECCED-D2C0-A14C-B6BB-576EFED7C95B}"/>
              </a:ext>
            </a:extLst>
          </p:cNvPr>
          <p:cNvPicPr>
            <a:picLocks noChangeAspect="1"/>
          </p:cNvPicPr>
          <p:nvPr/>
        </p:nvPicPr>
        <p:blipFill>
          <a:blip r:embed="rId10"/>
          <a:stretch>
            <a:fillRect/>
          </a:stretch>
        </p:blipFill>
        <p:spPr>
          <a:xfrm>
            <a:off x="5637815" y="4719017"/>
            <a:ext cx="2425700" cy="1143000"/>
          </a:xfrm>
          <a:prstGeom prst="rect">
            <a:avLst/>
          </a:prstGeom>
        </p:spPr>
      </p:pic>
    </p:spTree>
    <p:extLst>
      <p:ext uri="{BB962C8B-B14F-4D97-AF65-F5344CB8AC3E}">
        <p14:creationId xmlns:p14="http://schemas.microsoft.com/office/powerpoint/2010/main" val="1414327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17.2</a:t>
            </a:r>
            <a:r>
              <a:rPr lang="en-US" sz="3600" dirty="0">
                <a:solidFill>
                  <a:srgbClr val="1F4984"/>
                </a:solidFill>
              </a:rPr>
              <a:t>: Minimization Problems in Linear Programming (1/9)</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85750" y="1219200"/>
                <a:ext cx="8572500" cy="4953000"/>
              </a:xfrm>
            </p:spPr>
            <p:txBody>
              <a:bodyPr>
                <a:normAutofit/>
              </a:bodyPr>
              <a:lstStyle/>
              <a:p>
                <a:r>
                  <a:rPr lang="en-US" sz="2800" dirty="0"/>
                  <a:t>A minimization problem can be formulated and solved in a similar fashion as a maximization problem. </a:t>
                </a:r>
              </a:p>
              <a:p>
                <a:r>
                  <a:rPr lang="en-US" sz="2800" dirty="0"/>
                  <a:t>We find the values of the decision variables that minimize the value of the objective function. </a:t>
                </a:r>
              </a:p>
              <a:p>
                <a:r>
                  <a:rPr lang="en-US" sz="2800" dirty="0"/>
                  <a:t>The constraints in the minimization problem usually describe minimum requirements that must be met. </a:t>
                </a:r>
              </a:p>
              <a:p>
                <a:r>
                  <a:rPr lang="en-US" sz="2800" dirty="0"/>
                  <a:t>As such, a minimization LP model usually has at least one constraint with the </a:t>
                </a:r>
                <a14:m>
                  <m:oMath xmlns:m="http://schemas.openxmlformats.org/officeDocument/2006/math">
                    <m:r>
                      <a:rPr lang="en-US" sz="2800" i="1" smtClean="0">
                        <a:latin typeface="Cambria Math" panose="02040503050406030204" pitchFamily="18" charset="0"/>
                        <a:ea typeface="Cambria Math" panose="02040503050406030204" pitchFamily="18" charset="0"/>
                      </a:rPr>
                      <m:t>≥</m:t>
                    </m:r>
                  </m:oMath>
                </a14:m>
                <a:r>
                  <a:rPr lang="en-US" sz="2800" dirty="0"/>
                  <a:t> sign.</a:t>
                </a:r>
              </a:p>
              <a:p>
                <a:endParaRPr lang="en-US" sz="2400" dirty="0"/>
              </a:p>
              <a:p>
                <a:pPr marL="0" indent="0">
                  <a:buNone/>
                </a:pPr>
                <a:endParaRPr lang="en-US" sz="1600" dirty="0"/>
              </a:p>
              <a:p>
                <a:endParaRPr lang="en-US" b="1" dirty="0"/>
              </a:p>
              <a:p>
                <a:endParaRPr lang="en-US" sz="2400" dirty="0"/>
              </a:p>
              <a:p>
                <a:endParaRPr lang="en-US" dirty="0"/>
              </a:p>
              <a:p>
                <a:endParaRPr lang="en-US" sz="2800" dirty="0"/>
              </a:p>
              <a:p>
                <a:endParaRPr lang="en-US" sz="31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85750" y="1219200"/>
                <a:ext cx="8572500" cy="4953000"/>
              </a:xfrm>
              <a:blipFill>
                <a:blip r:embed="rId3"/>
                <a:stretch>
                  <a:fillRect l="-1331" t="-1535" r="-296"/>
                </a:stretch>
              </a:blipFill>
            </p:spPr>
            <p:txBody>
              <a:bodyPr/>
              <a:lstStyle/>
              <a:p>
                <a:r>
                  <a:rPr lang="en-US">
                    <a:noFill/>
                  </a:rPr>
                  <a:t> </a:t>
                </a:r>
              </a:p>
            </p:txBody>
          </p:sp>
        </mc:Fallback>
      </mc:AlternateContent>
    </p:spTree>
    <p:extLst>
      <p:ext uri="{BB962C8B-B14F-4D97-AF65-F5344CB8AC3E}">
        <p14:creationId xmlns:p14="http://schemas.microsoft.com/office/powerpoint/2010/main" val="946106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17.2</a:t>
            </a:r>
            <a:r>
              <a:rPr lang="en-US" sz="3600" dirty="0">
                <a:solidFill>
                  <a:srgbClr val="1F4984"/>
                </a:solidFill>
              </a:rPr>
              <a:t>: Minimization Problems in Linear Programming (2/9)</a:t>
            </a:r>
          </a:p>
        </p:txBody>
      </p:sp>
      <p:sp>
        <p:nvSpPr>
          <p:cNvPr id="3" name="Content Placeholder 2"/>
          <p:cNvSpPr>
            <a:spLocks noGrp="1"/>
          </p:cNvSpPr>
          <p:nvPr>
            <p:ph idx="1"/>
          </p:nvPr>
        </p:nvSpPr>
        <p:spPr>
          <a:xfrm>
            <a:off x="285750" y="1219200"/>
            <a:ext cx="8572500" cy="4953000"/>
          </a:xfrm>
        </p:spPr>
        <p:txBody>
          <a:bodyPr>
            <a:normAutofit/>
          </a:bodyPr>
          <a:lstStyle/>
          <a:p>
            <a:r>
              <a:rPr lang="en-US" sz="2400" dirty="0"/>
              <a:t>Example: Yerba Buena Tea is a manufacturer and wholesaler of high-quality tea products. </a:t>
            </a:r>
          </a:p>
          <a:p>
            <a:r>
              <a:rPr lang="en-US" sz="2400" dirty="0"/>
              <a:t>Spiced chai is becoming increasingly popular among younger consumers, and Yerba Buena offers two chai products: spiced chai powder mix and spiced chai concentrate.</a:t>
            </a:r>
          </a:p>
          <a:p>
            <a:r>
              <a:rPr lang="en-US" sz="2400" dirty="0"/>
              <a:t>An older production facility costs $190 per hour to operate and, for each hour of operation, can produce 295 ounces of the powder mix and 260 ounces of the tea concentrate.</a:t>
            </a:r>
          </a:p>
          <a:p>
            <a:r>
              <a:rPr lang="en-US" sz="2400" dirty="0"/>
              <a:t>Because of its age, the old facility cannot operate longer than 8 consecutive hours at a time.</a:t>
            </a:r>
          </a:p>
        </p:txBody>
      </p:sp>
    </p:spTree>
    <p:extLst>
      <p:ext uri="{BB962C8B-B14F-4D97-AF65-F5344CB8AC3E}">
        <p14:creationId xmlns:p14="http://schemas.microsoft.com/office/powerpoint/2010/main" val="2763131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17.2</a:t>
            </a:r>
            <a:r>
              <a:rPr lang="en-US" sz="3600" dirty="0">
                <a:solidFill>
                  <a:srgbClr val="1F4984"/>
                </a:solidFill>
              </a:rPr>
              <a:t>: Minimization Problems in Linear Programming (3/9)</a:t>
            </a:r>
          </a:p>
        </p:txBody>
      </p:sp>
      <p:sp>
        <p:nvSpPr>
          <p:cNvPr id="3" name="Content Placeholder 2"/>
          <p:cNvSpPr>
            <a:spLocks noGrp="1"/>
          </p:cNvSpPr>
          <p:nvPr>
            <p:ph idx="1"/>
          </p:nvPr>
        </p:nvSpPr>
        <p:spPr>
          <a:xfrm>
            <a:off x="285750" y="1219200"/>
            <a:ext cx="8572500" cy="4953000"/>
          </a:xfrm>
        </p:spPr>
        <p:txBody>
          <a:bodyPr>
            <a:normAutofit fontScale="70000" lnSpcReduction="20000"/>
          </a:bodyPr>
          <a:lstStyle/>
          <a:p>
            <a:r>
              <a:rPr lang="en-US" sz="3400" dirty="0"/>
              <a:t>Example continued</a:t>
            </a:r>
          </a:p>
          <a:p>
            <a:r>
              <a:rPr lang="en-US" sz="3400" dirty="0"/>
              <a:t>A newer facility costs $260 per hour to operate and produces 385 ounces of the powder mix and 375 ounces of the tea concentrate per hour. </a:t>
            </a:r>
          </a:p>
          <a:p>
            <a:r>
              <a:rPr lang="en-US" sz="3400" dirty="0"/>
              <a:t>Yerba Buena also owns a small, single-purpose facility that costs $150 per hour to operate and produces 350 ounces of the powder mix per hour. </a:t>
            </a:r>
          </a:p>
          <a:p>
            <a:r>
              <a:rPr lang="en-US" sz="3400" dirty="0"/>
              <a:t>Several coffee shops have placed orders for a total of 5,500 ounces of the chai powder mix and 4,000 ounces of the tea concentrate. </a:t>
            </a:r>
          </a:p>
          <a:p>
            <a:r>
              <a:rPr lang="en-US" sz="3400" dirty="0"/>
              <a:t>Anika Patel, the general manager at Yerba Buena, has none of the two products left in inventory and needs to decide how many hours to operate each facility to fulfill the orders while minimizing the production cost. </a:t>
            </a:r>
          </a:p>
          <a:p>
            <a:r>
              <a:rPr lang="en-US" sz="3400" dirty="0"/>
              <a:t>Formulate and solve this problem for Yerba Buena.</a:t>
            </a:r>
          </a:p>
          <a:p>
            <a:endParaRPr lang="en-US" sz="3100" dirty="0"/>
          </a:p>
        </p:txBody>
      </p:sp>
    </p:spTree>
    <p:extLst>
      <p:ext uri="{BB962C8B-B14F-4D97-AF65-F5344CB8AC3E}">
        <p14:creationId xmlns:p14="http://schemas.microsoft.com/office/powerpoint/2010/main" val="3392220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17.2</a:t>
            </a:r>
            <a:r>
              <a:rPr lang="en-US" sz="3600" dirty="0">
                <a:solidFill>
                  <a:srgbClr val="1F4984"/>
                </a:solidFill>
              </a:rPr>
              <a:t>: Minimization Problems in Linear Programming (4/9)</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85750" y="1219200"/>
                <a:ext cx="8572500" cy="4953000"/>
              </a:xfrm>
            </p:spPr>
            <p:txBody>
              <a:bodyPr>
                <a:normAutofit/>
              </a:bodyPr>
              <a:lstStyle/>
              <a:p>
                <a:r>
                  <a:rPr lang="en-US" sz="2800" dirty="0"/>
                  <a:t>Example continued</a:t>
                </a:r>
              </a:p>
              <a:p>
                <a:r>
                  <a:rPr lang="en-US" sz="2800" dirty="0"/>
                  <a:t>Let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1</m:t>
                        </m:r>
                      </m:sub>
                    </m:sSub>
                  </m:oMath>
                </a14:m>
                <a:r>
                  <a:rPr lang="en-US" sz="2800" dirty="0"/>
                  <a:t>,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b="0" i="1" smtClean="0">
                            <a:latin typeface="Cambria Math" panose="02040503050406030204" pitchFamily="18" charset="0"/>
                          </a:rPr>
                          <m:t>2</m:t>
                        </m:r>
                      </m:sub>
                    </m:sSub>
                  </m:oMath>
                </a14:m>
                <a:r>
                  <a:rPr lang="en-US" sz="2800" dirty="0"/>
                  <a:t>,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b="0" i="1" smtClean="0">
                            <a:latin typeface="Cambria Math" panose="02040503050406030204" pitchFamily="18" charset="0"/>
                          </a:rPr>
                          <m:t>3</m:t>
                        </m:r>
                      </m:sub>
                    </m:sSub>
                  </m:oMath>
                </a14:m>
                <a:r>
                  <a:rPr lang="en-US" sz="2800" dirty="0"/>
                  <a:t> represent the number of hours to operate the three facilities</a:t>
                </a:r>
              </a:p>
              <a:p>
                <a:r>
                  <a:rPr lang="en-US" sz="2800" dirty="0"/>
                  <a:t>Minimize: </a:t>
                </a:r>
                <a14:m>
                  <m:oMath xmlns:m="http://schemas.openxmlformats.org/officeDocument/2006/math">
                    <m:r>
                      <m:rPr>
                        <m:sty m:val="p"/>
                      </m:rPr>
                      <a:rPr lang="en-US" sz="2800" b="0" i="0" smtClean="0">
                        <a:latin typeface="Cambria Math" panose="02040503050406030204" pitchFamily="18" charset="0"/>
                      </a:rPr>
                      <m:t>Production</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cost</m:t>
                    </m:r>
                    <m:r>
                      <a:rPr lang="en-US" sz="2800" i="1">
                        <a:latin typeface="Cambria Math" panose="02040503050406030204" pitchFamily="18" charset="0"/>
                      </a:rPr>
                      <m:t>=</m:t>
                    </m:r>
                    <m:r>
                      <a:rPr lang="en-US" sz="2800" b="0" i="1" smtClean="0">
                        <a:latin typeface="Cambria Math" panose="02040503050406030204" pitchFamily="18" charset="0"/>
                      </a:rPr>
                      <m:t>190</m:t>
                    </m:r>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1</m:t>
                        </m:r>
                      </m:sub>
                    </m:sSub>
                    <m:r>
                      <a:rPr lang="en-US" sz="2800" i="1">
                        <a:latin typeface="Cambria Math" panose="02040503050406030204" pitchFamily="18" charset="0"/>
                      </a:rPr>
                      <m:t>+</m:t>
                    </m:r>
                    <m:r>
                      <a:rPr lang="en-US" sz="2800" b="0" i="1" smtClean="0">
                        <a:latin typeface="Cambria Math" panose="02040503050406030204" pitchFamily="18" charset="0"/>
                      </a:rPr>
                      <m:t>260</m:t>
                    </m:r>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2</m:t>
                        </m:r>
                      </m:sub>
                    </m:sSub>
                    <m:r>
                      <a:rPr lang="en-US" sz="2800" b="0" i="1" smtClean="0">
                        <a:latin typeface="Cambria Math" panose="02040503050406030204" pitchFamily="18" charset="0"/>
                      </a:rPr>
                      <m:t>+150</m:t>
                    </m:r>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b="0" i="1" smtClean="0">
                            <a:latin typeface="Cambria Math" panose="02040503050406030204" pitchFamily="18" charset="0"/>
                          </a:rPr>
                          <m:t>3</m:t>
                        </m:r>
                      </m:sub>
                    </m:sSub>
                  </m:oMath>
                </a14:m>
                <a:endParaRPr lang="en-US" sz="2800" dirty="0"/>
              </a:p>
              <a:p>
                <a:r>
                  <a:rPr lang="en-US" sz="2800" dirty="0"/>
                  <a:t>Constraints:</a:t>
                </a:r>
              </a:p>
              <a:p>
                <a:pPr lvl="1"/>
                <a:r>
                  <a:rPr lang="en-US" sz="2400" dirty="0"/>
                  <a:t>Orders for power mix: </a:t>
                </a:r>
                <a14:m>
                  <m:oMath xmlns:m="http://schemas.openxmlformats.org/officeDocument/2006/math">
                    <m:r>
                      <a:rPr lang="en-US" sz="2400" i="1" dirty="0" smtClean="0">
                        <a:latin typeface="Cambria Math" panose="02040503050406030204" pitchFamily="18" charset="0"/>
                      </a:rPr>
                      <m:t>2</m:t>
                    </m:r>
                    <m:r>
                      <a:rPr lang="en-US" sz="2400" b="0" i="1" dirty="0" smtClean="0">
                        <a:latin typeface="Cambria Math" panose="02040503050406030204" pitchFamily="18" charset="0"/>
                      </a:rPr>
                      <m:t>95</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r>
                      <a:rPr lang="en-US" sz="2400" i="1">
                        <a:latin typeface="Cambria Math" panose="02040503050406030204" pitchFamily="18" charset="0"/>
                      </a:rPr>
                      <m:t>+</m:t>
                    </m:r>
                    <m:r>
                      <a:rPr lang="en-US" sz="2400" b="0" i="1" smtClean="0">
                        <a:latin typeface="Cambria Math" panose="02040503050406030204" pitchFamily="18" charset="0"/>
                      </a:rPr>
                      <m:t>385</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2</m:t>
                        </m:r>
                      </m:sub>
                    </m:sSub>
                    <m:r>
                      <a:rPr lang="en-US" sz="2400" i="1">
                        <a:latin typeface="Cambria Math" panose="02040503050406030204" pitchFamily="18" charset="0"/>
                      </a:rPr>
                      <m:t>+</m:t>
                    </m:r>
                    <m:r>
                      <a:rPr lang="en-US" sz="2400" b="0" i="1" smtClean="0">
                        <a:latin typeface="Cambria Math" panose="02040503050406030204" pitchFamily="18" charset="0"/>
                      </a:rPr>
                      <m:t>350</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3</m:t>
                        </m:r>
                      </m:sub>
                    </m:sSub>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5,500</m:t>
                    </m:r>
                  </m:oMath>
                </a14:m>
                <a:endParaRPr lang="en-US" sz="2400" dirty="0"/>
              </a:p>
              <a:p>
                <a:pPr lvl="1"/>
                <a:r>
                  <a:rPr lang="en-US" sz="2400" dirty="0"/>
                  <a:t>Orders for tea concentrate: </a:t>
                </a:r>
                <a14:m>
                  <m:oMath xmlns:m="http://schemas.openxmlformats.org/officeDocument/2006/math">
                    <m:r>
                      <a:rPr lang="en-US" sz="2400" i="1" dirty="0" smtClean="0">
                        <a:latin typeface="Cambria Math" panose="02040503050406030204" pitchFamily="18" charset="0"/>
                      </a:rPr>
                      <m:t>2</m:t>
                    </m:r>
                    <m:r>
                      <a:rPr lang="en-US" sz="2400" b="0" i="1" dirty="0" smtClean="0">
                        <a:latin typeface="Cambria Math" panose="02040503050406030204" pitchFamily="18" charset="0"/>
                      </a:rPr>
                      <m:t>60</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r>
                      <a:rPr lang="en-US" sz="2400" i="1">
                        <a:latin typeface="Cambria Math" panose="02040503050406030204" pitchFamily="18" charset="0"/>
                      </a:rPr>
                      <m:t>+</m:t>
                    </m:r>
                    <m:r>
                      <a:rPr lang="en-US" sz="2400" b="0" i="1" smtClean="0">
                        <a:latin typeface="Cambria Math" panose="02040503050406030204" pitchFamily="18" charset="0"/>
                      </a:rPr>
                      <m:t>375</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2</m:t>
                        </m:r>
                      </m:sub>
                    </m:sSub>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4</m:t>
                    </m:r>
                    <m:r>
                      <a:rPr lang="en-US" sz="2400" i="1">
                        <a:latin typeface="Cambria Math" panose="02040503050406030204" pitchFamily="18" charset="0"/>
                        <a:ea typeface="Cambria Math" panose="02040503050406030204" pitchFamily="18" charset="0"/>
                      </a:rPr>
                      <m:t>,500</m:t>
                    </m:r>
                  </m:oMath>
                </a14:m>
                <a:endParaRPr lang="en-US" sz="2400" dirty="0"/>
              </a:p>
              <a:p>
                <a:pPr lvl="1"/>
                <a:r>
                  <a:rPr lang="en-US" sz="2400" dirty="0"/>
                  <a:t>Old facility operating hours: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8</m:t>
                    </m:r>
                  </m:oMath>
                </a14:m>
                <a:endParaRPr lang="en-US" sz="2400" dirty="0"/>
              </a:p>
              <a:p>
                <a:pPr lvl="1"/>
                <a:r>
                  <a:rPr lang="en-US" sz="2400" dirty="0"/>
                  <a:t>Non-negativity: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b="0" i="1" smtClean="0">
                            <a:latin typeface="Cambria Math" panose="02040503050406030204" pitchFamily="18" charset="0"/>
                          </a:rPr>
                          <m:t>3</m:t>
                        </m:r>
                      </m:sub>
                    </m:sSub>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0</m:t>
                    </m:r>
                  </m:oMath>
                </a14:m>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85750" y="1219200"/>
                <a:ext cx="8572500" cy="4953000"/>
              </a:xfrm>
              <a:blipFill>
                <a:blip r:embed="rId3"/>
                <a:stretch>
                  <a:fillRect l="-1331" t="-1535"/>
                </a:stretch>
              </a:blipFill>
            </p:spPr>
            <p:txBody>
              <a:bodyPr/>
              <a:lstStyle/>
              <a:p>
                <a:r>
                  <a:rPr lang="en-US">
                    <a:noFill/>
                  </a:rPr>
                  <a:t> </a:t>
                </a:r>
              </a:p>
            </p:txBody>
          </p:sp>
        </mc:Fallback>
      </mc:AlternateContent>
    </p:spTree>
    <p:extLst>
      <p:ext uri="{BB962C8B-B14F-4D97-AF65-F5344CB8AC3E}">
        <p14:creationId xmlns:p14="http://schemas.microsoft.com/office/powerpoint/2010/main" val="790972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17.2</a:t>
            </a:r>
            <a:r>
              <a:rPr lang="en-US" sz="3600" dirty="0">
                <a:solidFill>
                  <a:srgbClr val="1F4984"/>
                </a:solidFill>
              </a:rPr>
              <a:t>: Minimization Problems in Linear Programming (5/9)</a:t>
            </a:r>
          </a:p>
        </p:txBody>
      </p:sp>
      <p:sp>
        <p:nvSpPr>
          <p:cNvPr id="3" name="Content Placeholder 2"/>
          <p:cNvSpPr>
            <a:spLocks noGrp="1"/>
          </p:cNvSpPr>
          <p:nvPr>
            <p:ph idx="1"/>
          </p:nvPr>
        </p:nvSpPr>
        <p:spPr>
          <a:xfrm>
            <a:off x="285750" y="1219200"/>
            <a:ext cx="8572500" cy="4953000"/>
          </a:xfrm>
        </p:spPr>
        <p:txBody>
          <a:bodyPr>
            <a:normAutofit/>
          </a:bodyPr>
          <a:lstStyle/>
          <a:p>
            <a:r>
              <a:rPr lang="en-US" sz="2000" dirty="0"/>
              <a:t>Example continued with Excel</a:t>
            </a:r>
          </a:p>
          <a:p>
            <a:r>
              <a:rPr lang="en-US" sz="2000" dirty="0"/>
              <a:t>Open the Chai worksheet and enter the parameter values from the minimization model</a:t>
            </a:r>
          </a:p>
          <a:p>
            <a:endParaRPr lang="en-US" sz="2400" dirty="0"/>
          </a:p>
        </p:txBody>
      </p:sp>
      <p:pic>
        <p:nvPicPr>
          <p:cNvPr id="2" name="Picture 1">
            <a:extLst>
              <a:ext uri="{FF2B5EF4-FFF2-40B4-BE49-F238E27FC236}">
                <a16:creationId xmlns:a16="http://schemas.microsoft.com/office/drawing/2014/main" id="{2A0B617F-2D7B-2640-A709-8C8263556687}"/>
              </a:ext>
            </a:extLst>
          </p:cNvPr>
          <p:cNvPicPr>
            <a:picLocks noChangeAspect="1"/>
          </p:cNvPicPr>
          <p:nvPr/>
        </p:nvPicPr>
        <p:blipFill>
          <a:blip r:embed="rId3"/>
          <a:stretch>
            <a:fillRect/>
          </a:stretch>
        </p:blipFill>
        <p:spPr>
          <a:xfrm>
            <a:off x="527050" y="2438400"/>
            <a:ext cx="8089900" cy="2781300"/>
          </a:xfrm>
          <a:prstGeom prst="rect">
            <a:avLst/>
          </a:prstGeom>
        </p:spPr>
      </p:pic>
    </p:spTree>
    <p:extLst>
      <p:ext uri="{BB962C8B-B14F-4D97-AF65-F5344CB8AC3E}">
        <p14:creationId xmlns:p14="http://schemas.microsoft.com/office/powerpoint/2010/main" val="1653863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17.2</a:t>
            </a:r>
            <a:r>
              <a:rPr lang="en-US" sz="3600" dirty="0">
                <a:solidFill>
                  <a:srgbClr val="1F4984"/>
                </a:solidFill>
              </a:rPr>
              <a:t>: Minimization Problems in Linear Programming (6/9)</a:t>
            </a:r>
          </a:p>
        </p:txBody>
      </p:sp>
      <p:sp>
        <p:nvSpPr>
          <p:cNvPr id="3" name="Content Placeholder 2"/>
          <p:cNvSpPr>
            <a:spLocks noGrp="1"/>
          </p:cNvSpPr>
          <p:nvPr>
            <p:ph idx="1"/>
          </p:nvPr>
        </p:nvSpPr>
        <p:spPr>
          <a:xfrm>
            <a:off x="285750" y="1219200"/>
            <a:ext cx="8572500" cy="4953000"/>
          </a:xfrm>
        </p:spPr>
        <p:txBody>
          <a:bodyPr>
            <a:normAutofit/>
          </a:bodyPr>
          <a:lstStyle/>
          <a:p>
            <a:r>
              <a:rPr lang="en-US" sz="2000" dirty="0"/>
              <a:t>Example continued with Excel</a:t>
            </a:r>
          </a:p>
          <a:p>
            <a:r>
              <a:rPr lang="en-US" sz="2000" dirty="0"/>
              <a:t>Data &gt; Solver</a:t>
            </a:r>
          </a:p>
          <a:p>
            <a:endParaRPr lang="en-US" sz="2400" dirty="0"/>
          </a:p>
        </p:txBody>
      </p:sp>
      <p:pic>
        <p:nvPicPr>
          <p:cNvPr id="4" name="Picture 3">
            <a:extLst>
              <a:ext uri="{FF2B5EF4-FFF2-40B4-BE49-F238E27FC236}">
                <a16:creationId xmlns:a16="http://schemas.microsoft.com/office/drawing/2014/main" id="{765C6683-DB4F-2A4A-95A7-91E415304FD1}"/>
              </a:ext>
            </a:extLst>
          </p:cNvPr>
          <p:cNvPicPr>
            <a:picLocks noChangeAspect="1"/>
          </p:cNvPicPr>
          <p:nvPr/>
        </p:nvPicPr>
        <p:blipFill>
          <a:blip r:embed="rId3"/>
          <a:stretch>
            <a:fillRect/>
          </a:stretch>
        </p:blipFill>
        <p:spPr>
          <a:xfrm>
            <a:off x="1828800" y="1943100"/>
            <a:ext cx="4907280" cy="3505200"/>
          </a:xfrm>
          <a:prstGeom prst="rect">
            <a:avLst/>
          </a:prstGeom>
        </p:spPr>
      </p:pic>
    </p:spTree>
    <p:extLst>
      <p:ext uri="{BB962C8B-B14F-4D97-AF65-F5344CB8AC3E}">
        <p14:creationId xmlns:p14="http://schemas.microsoft.com/office/powerpoint/2010/main" val="3531652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228600"/>
            <a:ext cx="9144000" cy="914400"/>
          </a:xfrm>
        </p:spPr>
        <p:txBody>
          <a:bodyPr>
            <a:noAutofit/>
          </a:bodyPr>
          <a:lstStyle/>
          <a:p>
            <a:pPr eaLnBrk="1" hangingPunct="1"/>
            <a:r>
              <a:rPr lang="en-US" sz="3600" dirty="0">
                <a:solidFill>
                  <a:srgbClr val="1F4984"/>
                </a:solidFill>
              </a:rPr>
              <a:t>Introductory Case</a:t>
            </a:r>
            <a:r>
              <a:rPr lang="en-US" sz="3600" dirty="0"/>
              <a:t>: Optimizing Manufacturing Plan (1/2)</a:t>
            </a:r>
            <a:endParaRPr lang="en-US" sz="3600" dirty="0">
              <a:solidFill>
                <a:srgbClr val="1F4984"/>
              </a:solidFill>
            </a:endParaRPr>
          </a:p>
        </p:txBody>
      </p:sp>
      <p:sp>
        <p:nvSpPr>
          <p:cNvPr id="3" name="Content Placeholder 2"/>
          <p:cNvSpPr>
            <a:spLocks noGrp="1"/>
          </p:cNvSpPr>
          <p:nvPr>
            <p:ph idx="1"/>
          </p:nvPr>
        </p:nvSpPr>
        <p:spPr>
          <a:xfrm>
            <a:off x="285750" y="1371600"/>
            <a:ext cx="8572500" cy="4572000"/>
          </a:xfrm>
        </p:spPr>
        <p:txBody>
          <a:bodyPr>
            <a:noAutofit/>
          </a:bodyPr>
          <a:lstStyle/>
          <a:p>
            <a:r>
              <a:rPr lang="en-US" sz="2000" dirty="0"/>
              <a:t>Abigail Kwan is an operations manager at </a:t>
            </a:r>
            <a:r>
              <a:rPr lang="en-US" sz="2000" dirty="0" err="1"/>
              <a:t>FashionTech</a:t>
            </a:r>
            <a:r>
              <a:rPr lang="en-US" sz="2000" dirty="0"/>
              <a:t>, a manufacturer of clothing for families with an active and outdoor lifestyle. </a:t>
            </a:r>
          </a:p>
          <a:p>
            <a:r>
              <a:rPr lang="en-US" sz="2000" dirty="0"/>
              <a:t>One of the difficult decisions that Abigail has to make every winter season is to decide how many parkas and winter jackets for women to produce. </a:t>
            </a:r>
          </a:p>
          <a:p>
            <a:r>
              <a:rPr lang="en-US" sz="2000" dirty="0"/>
              <a:t>Both products use the same materials and require very similar sewing and stitching skills and manufacturing steps, and, therefore, compete for the same resources. </a:t>
            </a:r>
          </a:p>
          <a:p>
            <a:r>
              <a:rPr lang="en-US" sz="2000" dirty="0"/>
              <a:t>She starts by focusing on analyzing data for the medium-sized jackets and parkas. </a:t>
            </a:r>
          </a:p>
          <a:p>
            <a:r>
              <a:rPr lang="en-US" sz="2000" dirty="0"/>
              <a:t>The amount of machine time needed to produce a jacket and a parka are 1.5 hours and 2 hours, respectively. </a:t>
            </a:r>
          </a:p>
          <a:p>
            <a:r>
              <a:rPr lang="en-US" sz="2000" dirty="0"/>
              <a:t>A tailor usually spends about 2 hours on sewing and stitching for a winter jacket and about 3 hours for a parka.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17.2</a:t>
            </a:r>
            <a:r>
              <a:rPr lang="en-US" sz="3600" dirty="0">
                <a:solidFill>
                  <a:srgbClr val="1F4984"/>
                </a:solidFill>
              </a:rPr>
              <a:t>: Minimization Problems in Linear Programming (7/9)</a:t>
            </a:r>
          </a:p>
        </p:txBody>
      </p:sp>
      <p:sp>
        <p:nvSpPr>
          <p:cNvPr id="3" name="Content Placeholder 2"/>
          <p:cNvSpPr>
            <a:spLocks noGrp="1"/>
          </p:cNvSpPr>
          <p:nvPr>
            <p:ph idx="1"/>
          </p:nvPr>
        </p:nvSpPr>
        <p:spPr>
          <a:xfrm>
            <a:off x="285750" y="1219200"/>
            <a:ext cx="8572500" cy="4953000"/>
          </a:xfrm>
        </p:spPr>
        <p:txBody>
          <a:bodyPr>
            <a:normAutofit/>
          </a:bodyPr>
          <a:lstStyle/>
          <a:p>
            <a:r>
              <a:rPr lang="en-US" sz="2000" dirty="0"/>
              <a:t>Example continued with Excel</a:t>
            </a:r>
          </a:p>
        </p:txBody>
      </p:sp>
      <p:pic>
        <p:nvPicPr>
          <p:cNvPr id="2" name="Picture 1">
            <a:extLst>
              <a:ext uri="{FF2B5EF4-FFF2-40B4-BE49-F238E27FC236}">
                <a16:creationId xmlns:a16="http://schemas.microsoft.com/office/drawing/2014/main" id="{E718E06F-16B6-9D4B-8638-423AC19C3FA1}"/>
              </a:ext>
            </a:extLst>
          </p:cNvPr>
          <p:cNvPicPr>
            <a:picLocks noChangeAspect="1"/>
          </p:cNvPicPr>
          <p:nvPr/>
        </p:nvPicPr>
        <p:blipFill>
          <a:blip r:embed="rId3"/>
          <a:stretch>
            <a:fillRect/>
          </a:stretch>
        </p:blipFill>
        <p:spPr>
          <a:xfrm>
            <a:off x="762000" y="1676400"/>
            <a:ext cx="6858000" cy="2448695"/>
          </a:xfrm>
          <a:prstGeom prst="rect">
            <a:avLst/>
          </a:prstGeom>
        </p:spPr>
      </p:pic>
      <p:pic>
        <p:nvPicPr>
          <p:cNvPr id="5" name="Picture 4">
            <a:extLst>
              <a:ext uri="{FF2B5EF4-FFF2-40B4-BE49-F238E27FC236}">
                <a16:creationId xmlns:a16="http://schemas.microsoft.com/office/drawing/2014/main" id="{FE54851D-974B-BF41-AC5F-829806685AB7}"/>
              </a:ext>
            </a:extLst>
          </p:cNvPr>
          <p:cNvPicPr>
            <a:picLocks noChangeAspect="1"/>
          </p:cNvPicPr>
          <p:nvPr/>
        </p:nvPicPr>
        <p:blipFill>
          <a:blip r:embed="rId4"/>
          <a:stretch>
            <a:fillRect/>
          </a:stretch>
        </p:blipFill>
        <p:spPr>
          <a:xfrm>
            <a:off x="914400" y="4289304"/>
            <a:ext cx="7073900" cy="1714500"/>
          </a:xfrm>
          <a:prstGeom prst="rect">
            <a:avLst/>
          </a:prstGeom>
        </p:spPr>
      </p:pic>
    </p:spTree>
    <p:extLst>
      <p:ext uri="{BB962C8B-B14F-4D97-AF65-F5344CB8AC3E}">
        <p14:creationId xmlns:p14="http://schemas.microsoft.com/office/powerpoint/2010/main" val="23689392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17.2</a:t>
            </a:r>
            <a:r>
              <a:rPr lang="en-US" sz="3600" dirty="0">
                <a:solidFill>
                  <a:srgbClr val="1F4984"/>
                </a:solidFill>
              </a:rPr>
              <a:t>: Minimization Problems in Linear Programming (8/9)</a:t>
            </a:r>
          </a:p>
        </p:txBody>
      </p:sp>
      <p:sp>
        <p:nvSpPr>
          <p:cNvPr id="3" name="Content Placeholder 2"/>
          <p:cNvSpPr>
            <a:spLocks noGrp="1"/>
          </p:cNvSpPr>
          <p:nvPr>
            <p:ph idx="1"/>
          </p:nvPr>
        </p:nvSpPr>
        <p:spPr>
          <a:xfrm>
            <a:off x="285750" y="1219200"/>
            <a:ext cx="8572500" cy="4953000"/>
          </a:xfrm>
        </p:spPr>
        <p:txBody>
          <a:bodyPr>
            <a:normAutofit/>
          </a:bodyPr>
          <a:lstStyle/>
          <a:p>
            <a:r>
              <a:rPr lang="en-US" sz="2000" dirty="0"/>
              <a:t>Example continued with Excel</a:t>
            </a:r>
          </a:p>
        </p:txBody>
      </p:sp>
      <p:pic>
        <p:nvPicPr>
          <p:cNvPr id="4" name="Picture 3">
            <a:extLst>
              <a:ext uri="{FF2B5EF4-FFF2-40B4-BE49-F238E27FC236}">
                <a16:creationId xmlns:a16="http://schemas.microsoft.com/office/drawing/2014/main" id="{879E22AD-25CC-B24D-BB68-DB418060B214}"/>
              </a:ext>
            </a:extLst>
          </p:cNvPr>
          <p:cNvPicPr>
            <a:picLocks noChangeAspect="1"/>
          </p:cNvPicPr>
          <p:nvPr/>
        </p:nvPicPr>
        <p:blipFill>
          <a:blip r:embed="rId3"/>
          <a:stretch>
            <a:fillRect/>
          </a:stretch>
        </p:blipFill>
        <p:spPr>
          <a:xfrm>
            <a:off x="609600" y="1676400"/>
            <a:ext cx="7678446" cy="2564004"/>
          </a:xfrm>
          <a:prstGeom prst="rect">
            <a:avLst/>
          </a:prstGeom>
        </p:spPr>
      </p:pic>
    </p:spTree>
    <p:extLst>
      <p:ext uri="{BB962C8B-B14F-4D97-AF65-F5344CB8AC3E}">
        <p14:creationId xmlns:p14="http://schemas.microsoft.com/office/powerpoint/2010/main" val="1255866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17.2</a:t>
            </a:r>
            <a:r>
              <a:rPr lang="en-US" sz="3600" dirty="0">
                <a:solidFill>
                  <a:srgbClr val="1F4984"/>
                </a:solidFill>
              </a:rPr>
              <a:t>: Minimization Problems in Linear Programming (9/9)</a:t>
            </a:r>
          </a:p>
        </p:txBody>
      </p:sp>
      <p:sp>
        <p:nvSpPr>
          <p:cNvPr id="3" name="Content Placeholder 2"/>
          <p:cNvSpPr>
            <a:spLocks noGrp="1"/>
          </p:cNvSpPr>
          <p:nvPr>
            <p:ph idx="1"/>
          </p:nvPr>
        </p:nvSpPr>
        <p:spPr>
          <a:xfrm>
            <a:off x="285750" y="1219200"/>
            <a:ext cx="8572500" cy="4953000"/>
          </a:xfrm>
        </p:spPr>
        <p:txBody>
          <a:bodyPr>
            <a:normAutofit/>
          </a:bodyPr>
          <a:lstStyle/>
          <a:p>
            <a:r>
              <a:rPr lang="en-US" sz="2000" dirty="0"/>
              <a:t>Example continued with R</a:t>
            </a:r>
          </a:p>
        </p:txBody>
      </p:sp>
      <p:pic>
        <p:nvPicPr>
          <p:cNvPr id="2" name="Picture 1">
            <a:extLst>
              <a:ext uri="{FF2B5EF4-FFF2-40B4-BE49-F238E27FC236}">
                <a16:creationId xmlns:a16="http://schemas.microsoft.com/office/drawing/2014/main" id="{99939F83-812F-0C42-B540-5BD436ECF807}"/>
              </a:ext>
            </a:extLst>
          </p:cNvPr>
          <p:cNvPicPr>
            <a:picLocks noChangeAspect="1"/>
          </p:cNvPicPr>
          <p:nvPr/>
        </p:nvPicPr>
        <p:blipFill>
          <a:blip r:embed="rId3"/>
          <a:stretch>
            <a:fillRect/>
          </a:stretch>
        </p:blipFill>
        <p:spPr>
          <a:xfrm>
            <a:off x="609600" y="1676400"/>
            <a:ext cx="4796528" cy="1066800"/>
          </a:xfrm>
          <a:prstGeom prst="rect">
            <a:avLst/>
          </a:prstGeom>
        </p:spPr>
      </p:pic>
      <p:pic>
        <p:nvPicPr>
          <p:cNvPr id="5" name="Picture 4">
            <a:extLst>
              <a:ext uri="{FF2B5EF4-FFF2-40B4-BE49-F238E27FC236}">
                <a16:creationId xmlns:a16="http://schemas.microsoft.com/office/drawing/2014/main" id="{C185DD3E-8CEB-4144-A161-8D3241370DB9}"/>
              </a:ext>
            </a:extLst>
          </p:cNvPr>
          <p:cNvPicPr>
            <a:picLocks noChangeAspect="1"/>
          </p:cNvPicPr>
          <p:nvPr/>
        </p:nvPicPr>
        <p:blipFill>
          <a:blip r:embed="rId4"/>
          <a:stretch>
            <a:fillRect/>
          </a:stretch>
        </p:blipFill>
        <p:spPr>
          <a:xfrm>
            <a:off x="1219200" y="2954215"/>
            <a:ext cx="5397731" cy="609600"/>
          </a:xfrm>
          <a:prstGeom prst="rect">
            <a:avLst/>
          </a:prstGeom>
        </p:spPr>
      </p:pic>
      <p:pic>
        <p:nvPicPr>
          <p:cNvPr id="6" name="Picture 5">
            <a:extLst>
              <a:ext uri="{FF2B5EF4-FFF2-40B4-BE49-F238E27FC236}">
                <a16:creationId xmlns:a16="http://schemas.microsoft.com/office/drawing/2014/main" id="{E545B91D-8498-324B-AF6C-0B912286860C}"/>
              </a:ext>
            </a:extLst>
          </p:cNvPr>
          <p:cNvPicPr>
            <a:picLocks noChangeAspect="1"/>
          </p:cNvPicPr>
          <p:nvPr/>
        </p:nvPicPr>
        <p:blipFill>
          <a:blip r:embed="rId5"/>
          <a:stretch>
            <a:fillRect/>
          </a:stretch>
        </p:blipFill>
        <p:spPr>
          <a:xfrm>
            <a:off x="4800600" y="3657600"/>
            <a:ext cx="2642969" cy="2202474"/>
          </a:xfrm>
          <a:prstGeom prst="rect">
            <a:avLst/>
          </a:prstGeom>
        </p:spPr>
      </p:pic>
    </p:spTree>
    <p:extLst>
      <p:ext uri="{BB962C8B-B14F-4D97-AF65-F5344CB8AC3E}">
        <p14:creationId xmlns:p14="http://schemas.microsoft.com/office/powerpoint/2010/main" val="27475836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17.3: Special Cases in Linear Programming </a:t>
            </a:r>
            <a:r>
              <a:rPr lang="en-US" sz="3600" dirty="0">
                <a:solidFill>
                  <a:srgbClr val="1F4984"/>
                </a:solidFill>
              </a:rPr>
              <a:t>(1/5)</a:t>
            </a:r>
          </a:p>
        </p:txBody>
      </p:sp>
      <p:sp>
        <p:nvSpPr>
          <p:cNvPr id="3" name="Content Placeholder 2"/>
          <p:cNvSpPr>
            <a:spLocks noGrp="1"/>
          </p:cNvSpPr>
          <p:nvPr>
            <p:ph idx="1"/>
          </p:nvPr>
        </p:nvSpPr>
        <p:spPr>
          <a:xfrm>
            <a:off x="285750" y="1219200"/>
            <a:ext cx="8572500" cy="4953000"/>
          </a:xfrm>
        </p:spPr>
        <p:txBody>
          <a:bodyPr>
            <a:normAutofit lnSpcReduction="10000"/>
          </a:bodyPr>
          <a:lstStyle/>
          <a:p>
            <a:r>
              <a:rPr lang="en-US" sz="2400" dirty="0"/>
              <a:t>Real-world optimization problems are usually complex and involve multiple decision variables and constraints. </a:t>
            </a:r>
          </a:p>
          <a:p>
            <a:r>
              <a:rPr lang="en-US" sz="2400" dirty="0"/>
              <a:t>Simplifying assumptions, such as linear relationships among variables in the LP model, we can solve these problems. </a:t>
            </a:r>
          </a:p>
          <a:p>
            <a:r>
              <a:rPr lang="en-US" sz="2400" dirty="0"/>
              <a:t>When we formulate an LP model to reflect the complexity of a real-life situation, the LP model may yield more than one optimal solution. </a:t>
            </a:r>
          </a:p>
          <a:p>
            <a:r>
              <a:rPr lang="en-US" sz="2400" dirty="0"/>
              <a:t>In other scenarios, an LP model may not yield any feasible solution at all. </a:t>
            </a:r>
          </a:p>
          <a:p>
            <a:r>
              <a:rPr lang="en-US" sz="2400" dirty="0"/>
              <a:t>These situations may stem from a variety of reasons.</a:t>
            </a:r>
          </a:p>
          <a:p>
            <a:pPr lvl="1"/>
            <a:r>
              <a:rPr lang="en-US" sz="2000" dirty="0"/>
              <a:t>Missing constraints in the model</a:t>
            </a:r>
          </a:p>
          <a:p>
            <a:pPr lvl="1"/>
            <a:r>
              <a:rPr lang="en-US" sz="2000" dirty="0"/>
              <a:t>Errors in specifying the constraints or parameter values</a:t>
            </a:r>
          </a:p>
        </p:txBody>
      </p:sp>
    </p:spTree>
    <p:extLst>
      <p:ext uri="{BB962C8B-B14F-4D97-AF65-F5344CB8AC3E}">
        <p14:creationId xmlns:p14="http://schemas.microsoft.com/office/powerpoint/2010/main" val="3077115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17.3: Special Cases in Linear Programming </a:t>
            </a:r>
            <a:r>
              <a:rPr lang="en-US" sz="3600" dirty="0">
                <a:solidFill>
                  <a:srgbClr val="1F4984"/>
                </a:solidFill>
              </a:rPr>
              <a:t>(2/5)</a:t>
            </a:r>
          </a:p>
        </p:txBody>
      </p:sp>
      <p:sp>
        <p:nvSpPr>
          <p:cNvPr id="3" name="Content Placeholder 2"/>
          <p:cNvSpPr>
            <a:spLocks noGrp="1"/>
          </p:cNvSpPr>
          <p:nvPr>
            <p:ph idx="1"/>
          </p:nvPr>
        </p:nvSpPr>
        <p:spPr>
          <a:xfrm>
            <a:off x="285750" y="1219200"/>
            <a:ext cx="8572500" cy="4953000"/>
          </a:xfrm>
        </p:spPr>
        <p:txBody>
          <a:bodyPr>
            <a:normAutofit lnSpcReduction="10000"/>
          </a:bodyPr>
          <a:lstStyle/>
          <a:p>
            <a:r>
              <a:rPr lang="en-US" sz="2400" dirty="0"/>
              <a:t>An LP model may yield multiple optimal solutions that have the same maximized or minimized value of the objective function. </a:t>
            </a:r>
          </a:p>
          <a:p>
            <a:r>
              <a:rPr lang="en-US" sz="2400" dirty="0"/>
              <a:t>This may reflect the diverse options available to a decision maker. </a:t>
            </a:r>
          </a:p>
          <a:p>
            <a:r>
              <a:rPr lang="en-US" sz="2400" dirty="0"/>
              <a:t>This is not necessarily an adverse outcome. </a:t>
            </a:r>
          </a:p>
          <a:p>
            <a:r>
              <a:rPr lang="en-US" sz="2400" dirty="0"/>
              <a:t>It may allow a decision maker to incorporate other qualitative criteria to choose the most desirable course of action. </a:t>
            </a:r>
          </a:p>
          <a:p>
            <a:r>
              <a:rPr lang="en-US" sz="2400" dirty="0"/>
              <a:t>If the allowable increase or decrease of a decision variable is zero, this indicates that the LP problem may have multiple optimal solutions. </a:t>
            </a:r>
          </a:p>
          <a:p>
            <a:r>
              <a:rPr lang="en-US" sz="2400" dirty="0"/>
              <a:t>R and Excel can only show one solution.</a:t>
            </a:r>
          </a:p>
          <a:p>
            <a:endParaRPr lang="en-US" sz="2000" dirty="0"/>
          </a:p>
          <a:p>
            <a:endParaRPr lang="en-US" sz="2000" dirty="0"/>
          </a:p>
        </p:txBody>
      </p:sp>
    </p:spTree>
    <p:extLst>
      <p:ext uri="{BB962C8B-B14F-4D97-AF65-F5344CB8AC3E}">
        <p14:creationId xmlns:p14="http://schemas.microsoft.com/office/powerpoint/2010/main" val="957957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17.3: Special Cases in Linear Programming </a:t>
            </a:r>
            <a:r>
              <a:rPr lang="en-US" sz="3600" dirty="0">
                <a:solidFill>
                  <a:srgbClr val="1F4984"/>
                </a:solidFill>
              </a:rPr>
              <a:t>(3/5)</a:t>
            </a:r>
          </a:p>
        </p:txBody>
      </p:sp>
      <p:sp>
        <p:nvSpPr>
          <p:cNvPr id="3" name="Content Placeholder 2"/>
          <p:cNvSpPr>
            <a:spLocks noGrp="1"/>
          </p:cNvSpPr>
          <p:nvPr>
            <p:ph idx="1"/>
          </p:nvPr>
        </p:nvSpPr>
        <p:spPr>
          <a:xfrm>
            <a:off x="335364" y="1066800"/>
            <a:ext cx="8572500" cy="4953000"/>
          </a:xfrm>
        </p:spPr>
        <p:txBody>
          <a:bodyPr>
            <a:noAutofit/>
          </a:bodyPr>
          <a:lstStyle/>
          <a:p>
            <a:r>
              <a:rPr lang="en-US" sz="2400" dirty="0"/>
              <a:t>A linear programming problem is infeasible when there is no solution for which all constraints in the LP model are satisfied. </a:t>
            </a:r>
          </a:p>
          <a:p>
            <a:pPr lvl="1"/>
            <a:r>
              <a:rPr lang="en-US" sz="2000" dirty="0"/>
              <a:t>Incorrectly formulating some of the constraints</a:t>
            </a:r>
          </a:p>
          <a:p>
            <a:pPr lvl="1"/>
            <a:r>
              <a:rPr lang="en-US" sz="2000" dirty="0"/>
              <a:t>Erroneous signs in a constraint</a:t>
            </a:r>
          </a:p>
          <a:p>
            <a:r>
              <a:rPr lang="en-US" sz="2400" dirty="0"/>
              <a:t>Excel/R will analyze and identify an LP model with no feasible solutions. </a:t>
            </a:r>
          </a:p>
          <a:p>
            <a:r>
              <a:rPr lang="en-US" sz="2400" dirty="0"/>
              <a:t>The source of infeasibility is not always easy to detect, especially in an LP model with a large number of constraints. </a:t>
            </a:r>
          </a:p>
          <a:p>
            <a:r>
              <a:rPr lang="en-US" sz="2400" dirty="0"/>
              <a:t>In many cases, each mathematical expression in the LP model needs to be carefully examined in order to identify the cause of infeasibility.</a:t>
            </a:r>
          </a:p>
        </p:txBody>
      </p:sp>
    </p:spTree>
    <p:extLst>
      <p:ext uri="{BB962C8B-B14F-4D97-AF65-F5344CB8AC3E}">
        <p14:creationId xmlns:p14="http://schemas.microsoft.com/office/powerpoint/2010/main" val="4223579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17.3: Special Cases in Linear Programming </a:t>
            </a:r>
            <a:r>
              <a:rPr lang="en-US" sz="3600" dirty="0">
                <a:solidFill>
                  <a:srgbClr val="1F4984"/>
                </a:solidFill>
              </a:rPr>
              <a:t>(4/5)</a:t>
            </a:r>
          </a:p>
        </p:txBody>
      </p:sp>
      <p:pic>
        <p:nvPicPr>
          <p:cNvPr id="5" name="Picture 4">
            <a:extLst>
              <a:ext uri="{FF2B5EF4-FFF2-40B4-BE49-F238E27FC236}">
                <a16:creationId xmlns:a16="http://schemas.microsoft.com/office/drawing/2014/main" id="{5F5A0E3C-37D5-4844-B7B9-EE4410124796}"/>
              </a:ext>
            </a:extLst>
          </p:cNvPr>
          <p:cNvPicPr>
            <a:picLocks noChangeAspect="1"/>
          </p:cNvPicPr>
          <p:nvPr/>
        </p:nvPicPr>
        <p:blipFill>
          <a:blip r:embed="rId3"/>
          <a:stretch>
            <a:fillRect/>
          </a:stretch>
        </p:blipFill>
        <p:spPr>
          <a:xfrm>
            <a:off x="1447800" y="1257300"/>
            <a:ext cx="5900882" cy="4343400"/>
          </a:xfrm>
          <a:prstGeom prst="rect">
            <a:avLst/>
          </a:prstGeom>
        </p:spPr>
      </p:pic>
    </p:spTree>
    <p:extLst>
      <p:ext uri="{BB962C8B-B14F-4D97-AF65-F5344CB8AC3E}">
        <p14:creationId xmlns:p14="http://schemas.microsoft.com/office/powerpoint/2010/main" val="5054407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17.3: Special Cases in Linear Programming </a:t>
            </a:r>
            <a:r>
              <a:rPr lang="en-US" sz="3600" dirty="0">
                <a:solidFill>
                  <a:srgbClr val="1F4984"/>
                </a:solidFill>
              </a:rPr>
              <a:t>(5/5)</a:t>
            </a:r>
          </a:p>
        </p:txBody>
      </p:sp>
      <p:sp>
        <p:nvSpPr>
          <p:cNvPr id="3" name="Content Placeholder 2"/>
          <p:cNvSpPr>
            <a:spLocks noGrp="1"/>
          </p:cNvSpPr>
          <p:nvPr>
            <p:ph idx="1"/>
          </p:nvPr>
        </p:nvSpPr>
        <p:spPr>
          <a:xfrm>
            <a:off x="285750" y="1219200"/>
            <a:ext cx="8572500" cy="4800600"/>
          </a:xfrm>
        </p:spPr>
        <p:txBody>
          <a:bodyPr>
            <a:normAutofit fontScale="92500" lnSpcReduction="20000"/>
          </a:bodyPr>
          <a:lstStyle/>
          <a:p>
            <a:r>
              <a:rPr lang="en-US" sz="2400" dirty="0"/>
              <a:t>Linear programming problems are unbounded when the objective function can attain an infinite value without violating any constraints. </a:t>
            </a:r>
          </a:p>
          <a:p>
            <a:pPr lvl="1"/>
            <a:r>
              <a:rPr lang="en-US" sz="1800" dirty="0"/>
              <a:t>Maximization: the objective function can increase to positive infinity</a:t>
            </a:r>
          </a:p>
          <a:p>
            <a:pPr lvl="1"/>
            <a:r>
              <a:rPr lang="en-US" sz="1800" dirty="0"/>
              <a:t>Minimization: the objective function can decrease to negative infinity</a:t>
            </a:r>
          </a:p>
          <a:p>
            <a:r>
              <a:rPr lang="en-US" sz="2400" dirty="0"/>
              <a:t>These solutions are not realistic as it is not possible for a company to continue to increase a revenue or profit indefinitely or reduce cost indefinitely. </a:t>
            </a:r>
          </a:p>
          <a:p>
            <a:r>
              <a:rPr lang="en-US" sz="2400" dirty="0"/>
              <a:t>The unbounded problem is usually caused by mistakes in the formulation of the LP problem. </a:t>
            </a:r>
          </a:p>
          <a:p>
            <a:pPr lvl="1"/>
            <a:r>
              <a:rPr lang="en-US" sz="1800" dirty="0"/>
              <a:t>A maximization problem is erroneously solved with a minimization objective function</a:t>
            </a:r>
          </a:p>
          <a:p>
            <a:pPr lvl="1"/>
            <a:r>
              <a:rPr lang="en-US" sz="1800" dirty="0"/>
              <a:t>Necessary constraints are missing from the LP formulation</a:t>
            </a:r>
          </a:p>
          <a:p>
            <a:r>
              <a:rPr lang="en-US" sz="2400" dirty="0"/>
              <a:t>We should revisit the underlying problem and identify any necessary constraints that are not being explicitly included in the model.</a:t>
            </a:r>
          </a:p>
        </p:txBody>
      </p:sp>
    </p:spTree>
    <p:extLst>
      <p:ext uri="{BB962C8B-B14F-4D97-AF65-F5344CB8AC3E}">
        <p14:creationId xmlns:p14="http://schemas.microsoft.com/office/powerpoint/2010/main" val="1760651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228600"/>
            <a:ext cx="9144000" cy="914400"/>
          </a:xfrm>
        </p:spPr>
        <p:txBody>
          <a:bodyPr>
            <a:noAutofit/>
          </a:bodyPr>
          <a:lstStyle/>
          <a:p>
            <a:pPr eaLnBrk="1" hangingPunct="1"/>
            <a:r>
              <a:rPr lang="en-US" sz="3600" dirty="0">
                <a:solidFill>
                  <a:srgbClr val="1F4984"/>
                </a:solidFill>
              </a:rPr>
              <a:t>Introductory Case</a:t>
            </a:r>
            <a:r>
              <a:rPr lang="en-US" sz="3600" dirty="0"/>
              <a:t>: Optimizing Manufacturing Plan (2/2)</a:t>
            </a:r>
            <a:endParaRPr lang="en-US" sz="3600" dirty="0">
              <a:solidFill>
                <a:srgbClr val="1F4984"/>
              </a:solidFill>
            </a:endParaRPr>
          </a:p>
        </p:txBody>
      </p:sp>
      <p:sp>
        <p:nvSpPr>
          <p:cNvPr id="3" name="Content Placeholder 2"/>
          <p:cNvSpPr>
            <a:spLocks noGrp="1"/>
          </p:cNvSpPr>
          <p:nvPr>
            <p:ph idx="1"/>
          </p:nvPr>
        </p:nvSpPr>
        <p:spPr>
          <a:xfrm>
            <a:off x="285750" y="1447800"/>
            <a:ext cx="8572500" cy="4572000"/>
          </a:xfrm>
        </p:spPr>
        <p:txBody>
          <a:bodyPr>
            <a:noAutofit/>
          </a:bodyPr>
          <a:lstStyle/>
          <a:p>
            <a:r>
              <a:rPr lang="en-US" sz="2000" dirty="0" err="1"/>
              <a:t>FashionTech</a:t>
            </a:r>
            <a:r>
              <a:rPr lang="en-US" sz="2000" dirty="0"/>
              <a:t> has a monthly contract with its supplier to procure 4,000 feet of the required fabric. </a:t>
            </a:r>
          </a:p>
          <a:p>
            <a:r>
              <a:rPr lang="en-US" sz="2000" dirty="0"/>
              <a:t>The amount of machine time allocated to producing the two products is 650 hours per month, and each month a number of skilled tailors are assigned to these products for approximately 900 hours. </a:t>
            </a:r>
          </a:p>
          <a:p>
            <a:r>
              <a:rPr lang="en-US" sz="2000" dirty="0"/>
              <a:t>Historically, </a:t>
            </a:r>
            <a:r>
              <a:rPr lang="en-US" sz="2000" dirty="0" err="1"/>
              <a:t>FashionTech</a:t>
            </a:r>
            <a:r>
              <a:rPr lang="en-US" sz="2000" dirty="0"/>
              <a:t> has never sold more than 400 jackets and 150 parkas in a month.</a:t>
            </a:r>
          </a:p>
          <a:p>
            <a:r>
              <a:rPr lang="en-US" sz="2000" dirty="0"/>
              <a:t>The monthly production rate of parkas and winter jackets need not be more than these historical limits. </a:t>
            </a:r>
          </a:p>
          <a:p>
            <a:r>
              <a:rPr lang="en-US" sz="2000" dirty="0"/>
              <a:t>Abigail would like to:</a:t>
            </a:r>
          </a:p>
          <a:p>
            <a:pPr marL="800100" lvl="1" indent="-342900">
              <a:buFont typeface="+mj-lt"/>
              <a:buAutoNum type="arabicPeriod"/>
            </a:pPr>
            <a:r>
              <a:rPr lang="en-US" sz="1800" dirty="0"/>
              <a:t>Determine how many winter jacket her company should make each winter.</a:t>
            </a:r>
          </a:p>
          <a:p>
            <a:pPr marL="800100" lvl="1" indent="-342900">
              <a:buFont typeface="+mj-lt"/>
              <a:buAutoNum type="arabicPeriod"/>
            </a:pPr>
            <a:r>
              <a:rPr lang="en-US" sz="1800" dirty="0"/>
              <a:t>Understand the impact that each production resource has on the overall profit. </a:t>
            </a:r>
          </a:p>
          <a:p>
            <a:endParaRPr lang="en-US" sz="2000" dirty="0"/>
          </a:p>
          <a:p>
            <a:endParaRPr lang="en-US" sz="2000" dirty="0"/>
          </a:p>
        </p:txBody>
      </p:sp>
    </p:spTree>
    <p:extLst>
      <p:ext uri="{BB962C8B-B14F-4D97-AF65-F5344CB8AC3E}">
        <p14:creationId xmlns:p14="http://schemas.microsoft.com/office/powerpoint/2010/main" val="651349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17.1</a:t>
            </a:r>
            <a:r>
              <a:rPr lang="en-US" sz="3600" dirty="0">
                <a:solidFill>
                  <a:srgbClr val="1F4984"/>
                </a:solidFill>
              </a:rPr>
              <a:t>: Optimization with Linear Programming (1/19)</a:t>
            </a:r>
          </a:p>
        </p:txBody>
      </p:sp>
      <p:sp>
        <p:nvSpPr>
          <p:cNvPr id="3" name="Content Placeholder 2"/>
          <p:cNvSpPr>
            <a:spLocks noGrp="1"/>
          </p:cNvSpPr>
          <p:nvPr>
            <p:ph idx="1"/>
          </p:nvPr>
        </p:nvSpPr>
        <p:spPr>
          <a:xfrm>
            <a:off x="285750" y="1143000"/>
            <a:ext cx="8572500" cy="5029200"/>
          </a:xfrm>
        </p:spPr>
        <p:txBody>
          <a:bodyPr>
            <a:normAutofit/>
          </a:bodyPr>
          <a:lstStyle/>
          <a:p>
            <a:r>
              <a:rPr lang="en-US" sz="2400" dirty="0"/>
              <a:t>Optimization is a family of quantitative techniques for obtaining optimal solutions to complex problem under constraints. </a:t>
            </a:r>
          </a:p>
          <a:p>
            <a:pPr lvl="1"/>
            <a:r>
              <a:rPr lang="en-US" sz="2000" dirty="0"/>
              <a:t>Start with a well-defined objective function</a:t>
            </a:r>
          </a:p>
          <a:p>
            <a:pPr lvl="1"/>
            <a:r>
              <a:rPr lang="en-US" sz="2000" dirty="0"/>
              <a:t>Find a set of inputs that maximizes or minimizes the value of an objective function</a:t>
            </a:r>
          </a:p>
          <a:p>
            <a:r>
              <a:rPr lang="en-US" sz="2400" dirty="0"/>
              <a:t>Linear Programming (LP) is a simple way to perform optimization by assuming linear relationships among relevant variables.</a:t>
            </a:r>
          </a:p>
          <a:p>
            <a:pPr lvl="1"/>
            <a:r>
              <a:rPr lang="en-US" sz="2000" dirty="0"/>
              <a:t>Maximize or minimize a linear function subject to resource constraints</a:t>
            </a:r>
          </a:p>
          <a:p>
            <a:pPr lvl="1"/>
            <a:r>
              <a:rPr lang="en-US" sz="2000" dirty="0"/>
              <a:t>Few assumptions helps solve a very complex problem</a:t>
            </a:r>
          </a:p>
          <a:p>
            <a:pPr lvl="1"/>
            <a:r>
              <a:rPr lang="en-US" sz="2000" dirty="0"/>
              <a:t>Widely used</a:t>
            </a:r>
          </a:p>
          <a:p>
            <a:pPr lvl="1"/>
            <a:endParaRPr lang="en-US" sz="2000" dirty="0"/>
          </a:p>
          <a:p>
            <a:endParaRPr lang="en-US" sz="2400" dirty="0"/>
          </a:p>
          <a:p>
            <a:endParaRPr lang="en-US" sz="2000" dirty="0"/>
          </a:p>
          <a:p>
            <a:pPr lvl="1"/>
            <a:endParaRPr lang="en-US" sz="1600" dirty="0"/>
          </a:p>
          <a:p>
            <a:endParaRPr lang="en-US" sz="1800" dirty="0"/>
          </a:p>
          <a:p>
            <a:pPr lvl="1"/>
            <a:endParaRPr lang="en-US" sz="1600" dirty="0"/>
          </a:p>
          <a:p>
            <a:pPr lvl="1"/>
            <a:endParaRPr lang="en-US" sz="1600" dirty="0"/>
          </a:p>
          <a:p>
            <a:pPr lvl="1"/>
            <a:endParaRPr lang="en-US" sz="1200" dirty="0"/>
          </a:p>
          <a:p>
            <a:endParaRPr lang="en-US" sz="2000" dirty="0"/>
          </a:p>
        </p:txBody>
      </p:sp>
    </p:spTree>
    <p:extLst>
      <p:ext uri="{BB962C8B-B14F-4D97-AF65-F5344CB8AC3E}">
        <p14:creationId xmlns:p14="http://schemas.microsoft.com/office/powerpoint/2010/main" val="3077790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17.1</a:t>
            </a:r>
            <a:r>
              <a:rPr lang="en-US" sz="3600" dirty="0">
                <a:solidFill>
                  <a:srgbClr val="1F4984"/>
                </a:solidFill>
              </a:rPr>
              <a:t>: Optimization with Linear Programming (2/19)</a:t>
            </a:r>
          </a:p>
        </p:txBody>
      </p:sp>
      <p:sp>
        <p:nvSpPr>
          <p:cNvPr id="3" name="Content Placeholder 2"/>
          <p:cNvSpPr>
            <a:spLocks noGrp="1"/>
          </p:cNvSpPr>
          <p:nvPr>
            <p:ph idx="1"/>
          </p:nvPr>
        </p:nvSpPr>
        <p:spPr>
          <a:xfrm>
            <a:off x="285750" y="1143000"/>
            <a:ext cx="8572500" cy="5029200"/>
          </a:xfrm>
        </p:spPr>
        <p:txBody>
          <a:bodyPr>
            <a:normAutofit/>
          </a:bodyPr>
          <a:lstStyle/>
          <a:p>
            <a:r>
              <a:rPr lang="en-US" sz="2400" dirty="0"/>
              <a:t>The first step in performing LP is to formulate a problem into a series of mathematical expressions. </a:t>
            </a:r>
          </a:p>
          <a:p>
            <a:r>
              <a:rPr lang="en-US" sz="2400" dirty="0"/>
              <a:t>The mathematical representation of most LP problems has four essential components: an objective function, decision variables, constraints, and parameters.</a:t>
            </a:r>
          </a:p>
          <a:p>
            <a:r>
              <a:rPr lang="en-US" sz="2400" dirty="0"/>
              <a:t>Objective function: A mathematical representation of an objective, usually expressed as a maximization or minimization function of a single variable, such as profit or cost.</a:t>
            </a:r>
          </a:p>
          <a:p>
            <a:pPr lvl="1"/>
            <a:r>
              <a:rPr lang="en-US" sz="2000" dirty="0"/>
              <a:t>Assumed to be linear</a:t>
            </a:r>
          </a:p>
          <a:p>
            <a:pPr lvl="1"/>
            <a:r>
              <a:rPr lang="en-US" sz="2000" dirty="0"/>
              <a:t>Maximization: profit, revenue, return</a:t>
            </a:r>
          </a:p>
          <a:p>
            <a:pPr lvl="1"/>
            <a:r>
              <a:rPr lang="en-US" sz="2000" dirty="0"/>
              <a:t>Minimization: cost, time, distance</a:t>
            </a:r>
          </a:p>
        </p:txBody>
      </p:sp>
    </p:spTree>
    <p:extLst>
      <p:ext uri="{BB962C8B-B14F-4D97-AF65-F5344CB8AC3E}">
        <p14:creationId xmlns:p14="http://schemas.microsoft.com/office/powerpoint/2010/main" val="4133138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17.1</a:t>
            </a:r>
            <a:r>
              <a:rPr lang="en-US" sz="3600" dirty="0">
                <a:solidFill>
                  <a:srgbClr val="1F4984"/>
                </a:solidFill>
              </a:rPr>
              <a:t>: Optimization with Linear Programming (3/19)</a:t>
            </a:r>
          </a:p>
        </p:txBody>
      </p:sp>
      <p:sp>
        <p:nvSpPr>
          <p:cNvPr id="3" name="Content Placeholder 2"/>
          <p:cNvSpPr>
            <a:spLocks noGrp="1"/>
          </p:cNvSpPr>
          <p:nvPr>
            <p:ph idx="1"/>
          </p:nvPr>
        </p:nvSpPr>
        <p:spPr>
          <a:xfrm>
            <a:off x="285750" y="1143000"/>
            <a:ext cx="8572500" cy="5029200"/>
          </a:xfrm>
        </p:spPr>
        <p:txBody>
          <a:bodyPr>
            <a:normAutofit lnSpcReduction="10000"/>
          </a:bodyPr>
          <a:lstStyle/>
          <a:p>
            <a:r>
              <a:rPr lang="en-US" sz="2400" dirty="0"/>
              <a:t>Decision variables: Choices (or alternatives) available ta a decision maker maximize or minimize the value of the objective function.</a:t>
            </a:r>
          </a:p>
          <a:p>
            <a:r>
              <a:rPr lang="en-US" sz="2400" dirty="0"/>
              <a:t>Constraints: Limitations due to the limited resources available to the decision maker. </a:t>
            </a:r>
          </a:p>
          <a:p>
            <a:pPr lvl="1"/>
            <a:r>
              <a:rPr lang="en-US" sz="1800" dirty="0"/>
              <a:t>Assumed to be linear</a:t>
            </a:r>
          </a:p>
          <a:p>
            <a:pPr lvl="1"/>
            <a:r>
              <a:rPr lang="en-US" sz="1800" dirty="0"/>
              <a:t>Reflects the knowledge gained from historical data or human expertise</a:t>
            </a:r>
          </a:p>
          <a:p>
            <a:pPr lvl="1"/>
            <a:r>
              <a:rPr lang="en-US" sz="1800" dirty="0"/>
              <a:t>Intuitive assumptions about the LP problem</a:t>
            </a:r>
          </a:p>
          <a:p>
            <a:r>
              <a:rPr lang="en-US" sz="2400" dirty="0"/>
              <a:t>Parameters: Numerical values in the LP mathematical expression associated with the objective function, the decision variables, and the constraints. </a:t>
            </a:r>
          </a:p>
          <a:p>
            <a:pPr lvl="1"/>
            <a:r>
              <a:rPr lang="en-US" sz="1800" dirty="0"/>
              <a:t>Might be derived from historical data</a:t>
            </a:r>
          </a:p>
          <a:p>
            <a:pPr lvl="1"/>
            <a:r>
              <a:rPr lang="en-US" sz="1800" dirty="0"/>
              <a:t>Input parameters usually remain constant and do not change when the solution to the LP problem is implemented, unless there are changes to the external factors</a:t>
            </a:r>
            <a:endParaRPr lang="en-US" sz="2400" dirty="0"/>
          </a:p>
        </p:txBody>
      </p:sp>
    </p:spTree>
    <p:extLst>
      <p:ext uri="{BB962C8B-B14F-4D97-AF65-F5344CB8AC3E}">
        <p14:creationId xmlns:p14="http://schemas.microsoft.com/office/powerpoint/2010/main" val="2345300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17.1</a:t>
            </a:r>
            <a:r>
              <a:rPr lang="en-US" sz="3600" dirty="0">
                <a:solidFill>
                  <a:srgbClr val="1F4984"/>
                </a:solidFill>
              </a:rPr>
              <a:t>: Optimization with Linear Programming (4/19)</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85750" y="1143000"/>
                <a:ext cx="8572500" cy="5029200"/>
              </a:xfrm>
            </p:spPr>
            <p:txBody>
              <a:bodyPr>
                <a:normAutofit fontScale="92500" lnSpcReduction="20000"/>
              </a:bodyPr>
              <a:lstStyle/>
              <a:p>
                <a:r>
                  <a:rPr lang="en-US" sz="2400" dirty="0"/>
                  <a:t>Example: Recall the introductory case.</a:t>
                </a:r>
              </a:p>
              <a:p>
                <a:r>
                  <a:rPr lang="en-US" sz="2400" dirty="0"/>
                  <a:t>Abigail Kwan wants to use the information from relevant stakeholders in her company to formulate an LP model. </a:t>
                </a:r>
              </a:p>
              <a:p>
                <a:r>
                  <a:rPr lang="en-US" sz="2400" dirty="0"/>
                  <a:t>Her objective is to determine the number of winter jackets and parkas </a:t>
                </a:r>
                <a:r>
                  <a:rPr lang="en-US" sz="2400" dirty="0" err="1"/>
                  <a:t>FashionTech</a:t>
                </a:r>
                <a:r>
                  <a:rPr lang="en-US" sz="2400" dirty="0"/>
                  <a:t> should produce in order to maximize the profit from these two products.</a:t>
                </a:r>
              </a:p>
              <a:p>
                <a:r>
                  <a:rPr lang="en-US" sz="2400" dirty="0"/>
                  <a:t>Let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oMath>
                </a14:m>
                <a:r>
                  <a:rPr lang="en-US" sz="2400" dirty="0"/>
                  <a:t> and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2</m:t>
                        </m:r>
                      </m:sub>
                    </m:sSub>
                  </m:oMath>
                </a14:m>
                <a:r>
                  <a:rPr lang="en-US" sz="2400" dirty="0"/>
                  <a:t> represent the number of jackets and parkas produced.</a:t>
                </a:r>
              </a:p>
              <a:p>
                <a:r>
                  <a:rPr lang="en-US" sz="2400" dirty="0"/>
                  <a:t>We want to maximize profits: </a:t>
                </a:r>
                <a14:m>
                  <m:oMath xmlns:m="http://schemas.openxmlformats.org/officeDocument/2006/math">
                    <m:r>
                      <a:rPr lang="en-US" sz="2400" i="1">
                        <a:latin typeface="Cambria Math" panose="02040503050406030204" pitchFamily="18" charset="0"/>
                      </a:rPr>
                      <m:t>𝑝𝑟𝑜𝑓𝑖𝑡</m:t>
                    </m:r>
                    <m:r>
                      <a:rPr lang="en-US" sz="2400" i="1">
                        <a:latin typeface="Cambria Math" panose="02040503050406030204" pitchFamily="18" charset="0"/>
                      </a:rPr>
                      <m:t>=9</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r>
                      <a:rPr lang="en-US" sz="2400" i="1">
                        <a:latin typeface="Cambria Math" panose="02040503050406030204" pitchFamily="18" charset="0"/>
                      </a:rPr>
                      <m:t>+12.5</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2</m:t>
                        </m:r>
                      </m:sub>
                    </m:sSub>
                  </m:oMath>
                </a14:m>
                <a:endParaRPr lang="en-US" sz="2400" dirty="0"/>
              </a:p>
              <a:p>
                <a:r>
                  <a:rPr lang="en-US" sz="2400" dirty="0"/>
                  <a:t>There are five constraints</a:t>
                </a:r>
              </a:p>
              <a:p>
                <a:pPr lvl="1"/>
                <a:r>
                  <a:rPr lang="en-US" sz="1900" dirty="0"/>
                  <a:t>Fabric: </a:t>
                </a:r>
                <a14:m>
                  <m:oMath xmlns:m="http://schemas.openxmlformats.org/officeDocument/2006/math">
                    <m:r>
                      <a:rPr lang="en-US" sz="1900" i="1">
                        <a:latin typeface="Cambria Math" panose="02040503050406030204" pitchFamily="18" charset="0"/>
                      </a:rPr>
                      <m:t>8.5</m:t>
                    </m:r>
                    <m:sSub>
                      <m:sSubPr>
                        <m:ctrlPr>
                          <a:rPr lang="en-US" sz="1900" i="1">
                            <a:latin typeface="Cambria Math" panose="02040503050406030204" pitchFamily="18" charset="0"/>
                          </a:rPr>
                        </m:ctrlPr>
                      </m:sSubPr>
                      <m:e>
                        <m:r>
                          <a:rPr lang="en-US" sz="1900" i="1">
                            <a:latin typeface="Cambria Math" panose="02040503050406030204" pitchFamily="18" charset="0"/>
                          </a:rPr>
                          <m:t>𝑥</m:t>
                        </m:r>
                      </m:e>
                      <m:sub>
                        <m:r>
                          <a:rPr lang="en-US" sz="1900" i="1">
                            <a:latin typeface="Cambria Math" panose="02040503050406030204" pitchFamily="18" charset="0"/>
                          </a:rPr>
                          <m:t>1</m:t>
                        </m:r>
                      </m:sub>
                    </m:sSub>
                    <m:r>
                      <a:rPr lang="en-US" sz="1900" i="1">
                        <a:latin typeface="Cambria Math" panose="02040503050406030204" pitchFamily="18" charset="0"/>
                      </a:rPr>
                      <m:t>+12.5</m:t>
                    </m:r>
                    <m:sSub>
                      <m:sSubPr>
                        <m:ctrlPr>
                          <a:rPr lang="en-US" sz="1900" i="1">
                            <a:latin typeface="Cambria Math" panose="02040503050406030204" pitchFamily="18" charset="0"/>
                          </a:rPr>
                        </m:ctrlPr>
                      </m:sSubPr>
                      <m:e>
                        <m:r>
                          <a:rPr lang="en-US" sz="1900" i="1">
                            <a:latin typeface="Cambria Math" panose="02040503050406030204" pitchFamily="18" charset="0"/>
                          </a:rPr>
                          <m:t>𝑥</m:t>
                        </m:r>
                      </m:e>
                      <m:sub>
                        <m:r>
                          <a:rPr lang="en-US" sz="1900" i="1">
                            <a:latin typeface="Cambria Math" panose="02040503050406030204" pitchFamily="18" charset="0"/>
                          </a:rPr>
                          <m:t>2</m:t>
                        </m:r>
                      </m:sub>
                    </m:sSub>
                    <m:r>
                      <a:rPr lang="en-US" sz="1900" i="1">
                        <a:latin typeface="Cambria Math" panose="02040503050406030204" pitchFamily="18" charset="0"/>
                        <a:ea typeface="Cambria Math" panose="02040503050406030204" pitchFamily="18" charset="0"/>
                      </a:rPr>
                      <m:t>≤4000</m:t>
                    </m:r>
                  </m:oMath>
                </a14:m>
                <a:endParaRPr lang="en-US" sz="1900" dirty="0"/>
              </a:p>
              <a:p>
                <a:pPr lvl="1"/>
                <a:r>
                  <a:rPr lang="en-US" sz="1900" dirty="0"/>
                  <a:t>Machine time: </a:t>
                </a:r>
                <a14:m>
                  <m:oMath xmlns:m="http://schemas.openxmlformats.org/officeDocument/2006/math">
                    <m:r>
                      <a:rPr lang="en-US" sz="1900">
                        <a:latin typeface="Cambria Math" panose="02040503050406030204" pitchFamily="18" charset="0"/>
                      </a:rPr>
                      <m:t>1.</m:t>
                    </m:r>
                    <m:r>
                      <a:rPr lang="en-US" sz="1900" i="1">
                        <a:latin typeface="Cambria Math" panose="02040503050406030204" pitchFamily="18" charset="0"/>
                      </a:rPr>
                      <m:t>5</m:t>
                    </m:r>
                    <m:sSub>
                      <m:sSubPr>
                        <m:ctrlPr>
                          <a:rPr lang="en-US" sz="1900" i="1">
                            <a:latin typeface="Cambria Math" panose="02040503050406030204" pitchFamily="18" charset="0"/>
                          </a:rPr>
                        </m:ctrlPr>
                      </m:sSubPr>
                      <m:e>
                        <m:r>
                          <a:rPr lang="en-US" sz="1900" i="1">
                            <a:latin typeface="Cambria Math" panose="02040503050406030204" pitchFamily="18" charset="0"/>
                          </a:rPr>
                          <m:t>𝑥</m:t>
                        </m:r>
                      </m:e>
                      <m:sub>
                        <m:r>
                          <a:rPr lang="en-US" sz="1900" i="1">
                            <a:latin typeface="Cambria Math" panose="02040503050406030204" pitchFamily="18" charset="0"/>
                          </a:rPr>
                          <m:t>1</m:t>
                        </m:r>
                      </m:sub>
                    </m:sSub>
                    <m:r>
                      <a:rPr lang="en-US" sz="1900" i="1">
                        <a:latin typeface="Cambria Math" panose="02040503050406030204" pitchFamily="18" charset="0"/>
                      </a:rPr>
                      <m:t>+2</m:t>
                    </m:r>
                    <m:sSub>
                      <m:sSubPr>
                        <m:ctrlPr>
                          <a:rPr lang="en-US" sz="1900" i="1">
                            <a:latin typeface="Cambria Math" panose="02040503050406030204" pitchFamily="18" charset="0"/>
                          </a:rPr>
                        </m:ctrlPr>
                      </m:sSubPr>
                      <m:e>
                        <m:r>
                          <a:rPr lang="en-US" sz="1900" i="1">
                            <a:latin typeface="Cambria Math" panose="02040503050406030204" pitchFamily="18" charset="0"/>
                          </a:rPr>
                          <m:t>𝑥</m:t>
                        </m:r>
                      </m:e>
                      <m:sub>
                        <m:r>
                          <a:rPr lang="en-US" sz="1900" i="1">
                            <a:latin typeface="Cambria Math" panose="02040503050406030204" pitchFamily="18" charset="0"/>
                          </a:rPr>
                          <m:t>2</m:t>
                        </m:r>
                      </m:sub>
                    </m:sSub>
                    <m:r>
                      <a:rPr lang="en-US" sz="1900" i="1">
                        <a:latin typeface="Cambria Math" panose="02040503050406030204" pitchFamily="18" charset="0"/>
                        <a:ea typeface="Cambria Math" panose="02040503050406030204" pitchFamily="18" charset="0"/>
                      </a:rPr>
                      <m:t>≤650</m:t>
                    </m:r>
                  </m:oMath>
                </a14:m>
                <a:endParaRPr lang="en-US" sz="1900" dirty="0"/>
              </a:p>
              <a:p>
                <a:pPr lvl="1"/>
                <a:r>
                  <a:rPr lang="en-US" sz="1900" dirty="0"/>
                  <a:t>Labor: </a:t>
                </a:r>
                <a14:m>
                  <m:oMath xmlns:m="http://schemas.openxmlformats.org/officeDocument/2006/math">
                    <m:r>
                      <a:rPr lang="en-US" sz="1900">
                        <a:latin typeface="Cambria Math" panose="02040503050406030204" pitchFamily="18" charset="0"/>
                      </a:rPr>
                      <m:t>2</m:t>
                    </m:r>
                    <m:sSub>
                      <m:sSubPr>
                        <m:ctrlPr>
                          <a:rPr lang="en-US" sz="1900" i="1">
                            <a:latin typeface="Cambria Math" panose="02040503050406030204" pitchFamily="18" charset="0"/>
                          </a:rPr>
                        </m:ctrlPr>
                      </m:sSubPr>
                      <m:e>
                        <m:r>
                          <a:rPr lang="en-US" sz="1900" i="1">
                            <a:latin typeface="Cambria Math" panose="02040503050406030204" pitchFamily="18" charset="0"/>
                          </a:rPr>
                          <m:t>𝑥</m:t>
                        </m:r>
                      </m:e>
                      <m:sub>
                        <m:r>
                          <a:rPr lang="en-US" sz="1900" i="1">
                            <a:latin typeface="Cambria Math" panose="02040503050406030204" pitchFamily="18" charset="0"/>
                          </a:rPr>
                          <m:t>1</m:t>
                        </m:r>
                      </m:sub>
                    </m:sSub>
                    <m:r>
                      <a:rPr lang="en-US" sz="1900" i="1">
                        <a:latin typeface="Cambria Math" panose="02040503050406030204" pitchFamily="18" charset="0"/>
                      </a:rPr>
                      <m:t>+3</m:t>
                    </m:r>
                    <m:sSub>
                      <m:sSubPr>
                        <m:ctrlPr>
                          <a:rPr lang="en-US" sz="1900" i="1">
                            <a:latin typeface="Cambria Math" panose="02040503050406030204" pitchFamily="18" charset="0"/>
                          </a:rPr>
                        </m:ctrlPr>
                      </m:sSubPr>
                      <m:e>
                        <m:r>
                          <a:rPr lang="en-US" sz="1900" i="1">
                            <a:latin typeface="Cambria Math" panose="02040503050406030204" pitchFamily="18" charset="0"/>
                          </a:rPr>
                          <m:t>𝑥</m:t>
                        </m:r>
                      </m:e>
                      <m:sub>
                        <m:r>
                          <a:rPr lang="en-US" sz="1900" i="1">
                            <a:latin typeface="Cambria Math" panose="02040503050406030204" pitchFamily="18" charset="0"/>
                          </a:rPr>
                          <m:t>2</m:t>
                        </m:r>
                      </m:sub>
                    </m:sSub>
                    <m:r>
                      <a:rPr lang="en-US" sz="1900" i="1">
                        <a:latin typeface="Cambria Math" panose="02040503050406030204" pitchFamily="18" charset="0"/>
                        <a:ea typeface="Cambria Math" panose="02040503050406030204" pitchFamily="18" charset="0"/>
                      </a:rPr>
                      <m:t>≤900</m:t>
                    </m:r>
                  </m:oMath>
                </a14:m>
                <a:endParaRPr lang="en-US" sz="1900" dirty="0"/>
              </a:p>
              <a:p>
                <a:pPr lvl="1"/>
                <a:r>
                  <a:rPr lang="en-US" sz="1900" dirty="0"/>
                  <a:t>Demand for jackets: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𝑥</m:t>
                        </m:r>
                      </m:e>
                      <m:sub>
                        <m:r>
                          <a:rPr lang="en-US" sz="1900" i="1">
                            <a:latin typeface="Cambria Math" panose="02040503050406030204" pitchFamily="18" charset="0"/>
                          </a:rPr>
                          <m:t>1</m:t>
                        </m:r>
                      </m:sub>
                    </m:sSub>
                    <m:r>
                      <a:rPr lang="en-US" sz="1900" i="1">
                        <a:latin typeface="Cambria Math" panose="02040503050406030204" pitchFamily="18" charset="0"/>
                        <a:ea typeface="Cambria Math" panose="02040503050406030204" pitchFamily="18" charset="0"/>
                      </a:rPr>
                      <m:t>≤400</m:t>
                    </m:r>
                  </m:oMath>
                </a14:m>
                <a:endParaRPr lang="en-US" sz="1900" dirty="0"/>
              </a:p>
              <a:p>
                <a:pPr lvl="1"/>
                <a:r>
                  <a:rPr lang="en-US" sz="1900" dirty="0"/>
                  <a:t>Demand for parkas: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𝑥</m:t>
                        </m:r>
                      </m:e>
                      <m:sub>
                        <m:r>
                          <a:rPr lang="en-US" sz="1900" i="1">
                            <a:latin typeface="Cambria Math" panose="02040503050406030204" pitchFamily="18" charset="0"/>
                          </a:rPr>
                          <m:t>2</m:t>
                        </m:r>
                      </m:sub>
                    </m:sSub>
                    <m:r>
                      <a:rPr lang="en-US" sz="1900" i="1">
                        <a:latin typeface="Cambria Math" panose="02040503050406030204" pitchFamily="18" charset="0"/>
                        <a:ea typeface="Cambria Math" panose="02040503050406030204" pitchFamily="18" charset="0"/>
                      </a:rPr>
                      <m:t>≤150</m:t>
                    </m:r>
                  </m:oMath>
                </a14:m>
                <a:endParaRPr lang="en-US" sz="1900" dirty="0"/>
              </a:p>
              <a:p>
                <a:r>
                  <a:rPr lang="en-US" sz="2400" dirty="0"/>
                  <a:t>We also require non-negativity: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2</m:t>
                        </m:r>
                      </m:sub>
                    </m:sSub>
                    <m:r>
                      <a:rPr lang="en-US" sz="2400" i="1">
                        <a:latin typeface="Cambria Math" panose="02040503050406030204" pitchFamily="18" charset="0"/>
                        <a:ea typeface="Cambria Math" panose="02040503050406030204" pitchFamily="18" charset="0"/>
                      </a:rPr>
                      <m:t>≥0</m:t>
                    </m:r>
                  </m:oMath>
                </a14:m>
                <a:endParaRPr lang="en-US" sz="2400" dirty="0"/>
              </a:p>
              <a:p>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85750" y="1143000"/>
                <a:ext cx="8572500" cy="5029200"/>
              </a:xfrm>
              <a:blipFill>
                <a:blip r:embed="rId3"/>
                <a:stretch>
                  <a:fillRect l="-888" t="-1763"/>
                </a:stretch>
              </a:blipFill>
            </p:spPr>
            <p:txBody>
              <a:bodyPr/>
              <a:lstStyle/>
              <a:p>
                <a:r>
                  <a:rPr lang="en-US">
                    <a:noFill/>
                  </a:rPr>
                  <a:t> </a:t>
                </a:r>
              </a:p>
            </p:txBody>
          </p:sp>
        </mc:Fallback>
      </mc:AlternateContent>
    </p:spTree>
    <p:extLst>
      <p:ext uri="{BB962C8B-B14F-4D97-AF65-F5344CB8AC3E}">
        <p14:creationId xmlns:p14="http://schemas.microsoft.com/office/powerpoint/2010/main" val="4095852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76200"/>
            <a:ext cx="8686800" cy="914400"/>
          </a:xfrm>
        </p:spPr>
        <p:txBody>
          <a:bodyPr>
            <a:noAutofit/>
          </a:bodyPr>
          <a:lstStyle/>
          <a:p>
            <a:pPr eaLnBrk="1" hangingPunct="1"/>
            <a:r>
              <a:rPr lang="en-US" sz="3600" dirty="0"/>
              <a:t>17.1</a:t>
            </a:r>
            <a:r>
              <a:rPr lang="en-US" sz="3600" dirty="0">
                <a:solidFill>
                  <a:srgbClr val="1F4984"/>
                </a:solidFill>
              </a:rPr>
              <a:t>: Optimization with Linear Programming (5/19)</a:t>
            </a:r>
          </a:p>
        </p:txBody>
      </p:sp>
      <p:sp>
        <p:nvSpPr>
          <p:cNvPr id="3" name="Content Placeholder 2"/>
          <p:cNvSpPr>
            <a:spLocks noGrp="1"/>
          </p:cNvSpPr>
          <p:nvPr>
            <p:ph idx="1"/>
          </p:nvPr>
        </p:nvSpPr>
        <p:spPr>
          <a:xfrm>
            <a:off x="285750" y="1371600"/>
            <a:ext cx="8572500" cy="4495800"/>
          </a:xfrm>
        </p:spPr>
        <p:txBody>
          <a:bodyPr>
            <a:normAutofit/>
          </a:bodyPr>
          <a:lstStyle/>
          <a:p>
            <a:r>
              <a:rPr lang="en-US" sz="2400" dirty="0"/>
              <a:t>The mathematical expressions used are called the standard form</a:t>
            </a:r>
          </a:p>
          <a:p>
            <a:r>
              <a:rPr lang="en-US" sz="2400" dirty="0"/>
              <a:t>This is the most common and intuitive way to formulate an LP problem. </a:t>
            </a:r>
          </a:p>
          <a:p>
            <a:r>
              <a:rPr lang="en-US" sz="2400" dirty="0"/>
              <a:t>In the standard form, the right-hand side of the constraints is usually a constant and the left-hand side usually includes decision variables. </a:t>
            </a:r>
          </a:p>
          <a:p>
            <a:r>
              <a:rPr lang="en-US" sz="2400" dirty="0"/>
              <a:t>Most software applications, including Excel’s Solver and R, use the standard form to represent an LP model. </a:t>
            </a:r>
          </a:p>
        </p:txBody>
      </p:sp>
    </p:spTree>
    <p:extLst>
      <p:ext uri="{BB962C8B-B14F-4D97-AF65-F5344CB8AC3E}">
        <p14:creationId xmlns:p14="http://schemas.microsoft.com/office/powerpoint/2010/main" val="1628648528"/>
      </p:ext>
    </p:extLst>
  </p:cSld>
  <p:clrMapOvr>
    <a:masterClrMapping/>
  </p:clrMapOvr>
</p:sld>
</file>

<file path=ppt/theme/theme1.xml><?xml version="1.0" encoding="utf-8"?>
<a:theme xmlns:a="http://schemas.openxmlformats.org/drawingml/2006/main" name="Master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Master Design</Template>
  <TotalTime>11979</TotalTime>
  <Words>2708</Words>
  <Application>Microsoft Office PowerPoint</Application>
  <PresentationFormat>On-screen Show (4:3)</PresentationFormat>
  <Paragraphs>302</Paragraphs>
  <Slides>37</Slides>
  <Notes>37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Book Antiqua</vt:lpstr>
      <vt:lpstr>Calibri</vt:lpstr>
      <vt:lpstr>Cambria Math</vt:lpstr>
      <vt:lpstr>Helvetica</vt:lpstr>
      <vt:lpstr>Times New Roman</vt:lpstr>
      <vt:lpstr>Wingdings</vt:lpstr>
      <vt:lpstr>Master Design</vt:lpstr>
      <vt:lpstr>PowerPoint Presentation</vt:lpstr>
      <vt:lpstr>Chapter 17 Learning Objectives (LOs)</vt:lpstr>
      <vt:lpstr>Introductory Case: Optimizing Manufacturing Plan (1/2)</vt:lpstr>
      <vt:lpstr>Introductory Case: Optimizing Manufacturing Plan (2/2)</vt:lpstr>
      <vt:lpstr>17.1: Optimization with Linear Programming (1/19)</vt:lpstr>
      <vt:lpstr>17.1: Optimization with Linear Programming (2/19)</vt:lpstr>
      <vt:lpstr>17.1: Optimization with Linear Programming (3/19)</vt:lpstr>
      <vt:lpstr>17.1: Optimization with Linear Programming (4/19)</vt:lpstr>
      <vt:lpstr>17.1: Optimization with Linear Programming (5/19)</vt:lpstr>
      <vt:lpstr>17.1: Optimization with Linear Programming (6/19)</vt:lpstr>
      <vt:lpstr>17.1: Optimization with Linear Programming (7/19)</vt:lpstr>
      <vt:lpstr>17.1: Optimization with Linear Programming (8/19)</vt:lpstr>
      <vt:lpstr>17.1: Optimization with Linear Programming (9/19)</vt:lpstr>
      <vt:lpstr>17.1: Optimization with Linear Programming (10/19)</vt:lpstr>
      <vt:lpstr>17.1: Optimization with Linear Programming (11/19)</vt:lpstr>
      <vt:lpstr>17.1: Optimization with Linear Programming (12/19)</vt:lpstr>
      <vt:lpstr>17.1: Optimization with Linear Programming (13/19)</vt:lpstr>
      <vt:lpstr>17.1: Optimization with Linear Programming (14/19)</vt:lpstr>
      <vt:lpstr>17.1: Optimization with Linear Programming (15/19)</vt:lpstr>
      <vt:lpstr>17.1: Optimization with Linear Programming (16/19)</vt:lpstr>
      <vt:lpstr>17.1: Optimization with Linear Programming (17/19)</vt:lpstr>
      <vt:lpstr>17.1: Optimization with Linear Programming (18/19)</vt:lpstr>
      <vt:lpstr>17.1: Optimization with Linear Programming (19/19)</vt:lpstr>
      <vt:lpstr>17.2: Minimization Problems in Linear Programming (1/9)</vt:lpstr>
      <vt:lpstr>17.2: Minimization Problems in Linear Programming (2/9)</vt:lpstr>
      <vt:lpstr>17.2: Minimization Problems in Linear Programming (3/9)</vt:lpstr>
      <vt:lpstr>17.2: Minimization Problems in Linear Programming (4/9)</vt:lpstr>
      <vt:lpstr>17.2: Minimization Problems in Linear Programming (5/9)</vt:lpstr>
      <vt:lpstr>17.2: Minimization Problems in Linear Programming (6/9)</vt:lpstr>
      <vt:lpstr>17.2: Minimization Problems in Linear Programming (7/9)</vt:lpstr>
      <vt:lpstr>17.2: Minimization Problems in Linear Programming (8/9)</vt:lpstr>
      <vt:lpstr>17.2: Minimization Problems in Linear Programming (9/9)</vt:lpstr>
      <vt:lpstr>17.3: Special Cases in Linear Programming (1/5)</vt:lpstr>
      <vt:lpstr>17.3: Special Cases in Linear Programming (2/5)</vt:lpstr>
      <vt:lpstr>17.3: Special Cases in Linear Programming (3/5)</vt:lpstr>
      <vt:lpstr>17.3: Special Cases in Linear Programming (4/5)</vt:lpstr>
      <vt:lpstr>17.3: Special Cases in Linear Programming (5/5)</vt:lpstr>
    </vt:vector>
  </TitlesOfParts>
  <Company>The McGraw-Hill Companies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wanda_zeman</dc:creator>
  <cp:lastModifiedBy>Amudha B</cp:lastModifiedBy>
  <cp:revision>721</cp:revision>
  <dcterms:created xsi:type="dcterms:W3CDTF">2011-08-11T13:30:00Z</dcterms:created>
  <dcterms:modified xsi:type="dcterms:W3CDTF">2022-04-11T09:06:46Z</dcterms:modified>
</cp:coreProperties>
</file>