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2" r:id="rId1"/>
  </p:sldMasterIdLst>
  <p:notesMasterIdLst>
    <p:notesMasterId r:id="rId57"/>
  </p:notesMasterIdLst>
  <p:sldIdLst>
    <p:sldId id="256" r:id="rId2"/>
    <p:sldId id="257" r:id="rId3"/>
    <p:sldId id="297" r:id="rId4"/>
    <p:sldId id="322" r:id="rId5"/>
    <p:sldId id="323" r:id="rId6"/>
    <p:sldId id="324" r:id="rId7"/>
    <p:sldId id="325" r:id="rId8"/>
    <p:sldId id="326" r:id="rId9"/>
    <p:sldId id="327" r:id="rId10"/>
    <p:sldId id="328" r:id="rId11"/>
    <p:sldId id="329" r:id="rId12"/>
    <p:sldId id="330" r:id="rId13"/>
    <p:sldId id="331" r:id="rId14"/>
    <p:sldId id="332" r:id="rId15"/>
    <p:sldId id="333" r:id="rId16"/>
    <p:sldId id="334" r:id="rId17"/>
    <p:sldId id="335" r:id="rId18"/>
    <p:sldId id="336" r:id="rId19"/>
    <p:sldId id="337" r:id="rId20"/>
    <p:sldId id="338" r:id="rId21"/>
    <p:sldId id="339" r:id="rId22"/>
    <p:sldId id="340" r:id="rId23"/>
    <p:sldId id="341" r:id="rId24"/>
    <p:sldId id="342" r:id="rId25"/>
    <p:sldId id="343" r:id="rId26"/>
    <p:sldId id="344" r:id="rId27"/>
    <p:sldId id="345" r:id="rId28"/>
    <p:sldId id="346" r:id="rId29"/>
    <p:sldId id="347" r:id="rId30"/>
    <p:sldId id="348" r:id="rId31"/>
    <p:sldId id="349" r:id="rId32"/>
    <p:sldId id="350" r:id="rId33"/>
    <p:sldId id="351" r:id="rId34"/>
    <p:sldId id="352" r:id="rId35"/>
    <p:sldId id="353" r:id="rId36"/>
    <p:sldId id="354" r:id="rId37"/>
    <p:sldId id="356" r:id="rId38"/>
    <p:sldId id="355" r:id="rId39"/>
    <p:sldId id="357" r:id="rId40"/>
    <p:sldId id="358" r:id="rId41"/>
    <p:sldId id="359" r:id="rId42"/>
    <p:sldId id="360" r:id="rId43"/>
    <p:sldId id="361" r:id="rId44"/>
    <p:sldId id="362" r:id="rId45"/>
    <p:sldId id="363" r:id="rId46"/>
    <p:sldId id="365" r:id="rId47"/>
    <p:sldId id="366" r:id="rId48"/>
    <p:sldId id="367" r:id="rId49"/>
    <p:sldId id="368" r:id="rId50"/>
    <p:sldId id="369" r:id="rId51"/>
    <p:sldId id="370" r:id="rId52"/>
    <p:sldId id="371" r:id="rId53"/>
    <p:sldId id="372" r:id="rId54"/>
    <p:sldId id="375" r:id="rId55"/>
    <p:sldId id="373" r:id="rId5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z Moliski" initials="" lastIdx="3" clrIdx="0"/>
  <p:cmAuthor id="1" name="Samuel Joseph Frame" initials="SJF" lastIdx="13" clrIdx="1"/>
  <p:cmAuthor id="2" name="Microsoft Office User" initials="MOU" lastIdx="14" clrIdx="2"/>
  <p:cmAuthor id="3" name="Ji Kim" initials="JK" lastIdx="6" clrIdx="3"/>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C9E"/>
    <a:srgbClr val="CADB34"/>
    <a:srgbClr val="1F4984"/>
    <a:srgbClr val="000000"/>
    <a:srgbClr val="B1063A"/>
    <a:srgbClr val="CA0E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47" autoAdjust="0"/>
    <p:restoredTop sz="93892" autoAdjust="0"/>
  </p:normalViewPr>
  <p:slideViewPr>
    <p:cSldViewPr>
      <p:cViewPr varScale="1">
        <p:scale>
          <a:sx n="65" d="100"/>
          <a:sy n="65" d="100"/>
        </p:scale>
        <p:origin x="175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dirty="0"/>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5B47D05F-F09C-49A3-9825-49CA7FD0CA49}" type="datetimeFigureOut">
              <a:rPr lang="en-US"/>
              <a:pPr>
                <a:defRPr/>
              </a:pPr>
              <a:t>4/11/2022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dirty="0"/>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DCD38493-F6B3-4E5E-AA92-B81C23604AE6}" type="slidenum">
              <a:rPr lang="en-US"/>
              <a:pPr>
                <a:defRPr/>
              </a:pPr>
              <a:t>‹#›</a:t>
            </a:fld>
            <a:endParaRPr lang="en-US" dirty="0"/>
          </a:p>
        </p:txBody>
      </p:sp>
    </p:spTree>
    <p:extLst>
      <p:ext uri="{BB962C8B-B14F-4D97-AF65-F5344CB8AC3E}">
        <p14:creationId xmlns:p14="http://schemas.microsoft.com/office/powerpoint/2010/main" val="160832155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C00D92A-AE8E-4D08-9087-DEE5B1482857}" type="slidenum">
              <a:rPr lang="en-US"/>
              <a:pPr/>
              <a:t>1</a:t>
            </a:fld>
            <a:endParaRPr lang="en-US" dirty="0"/>
          </a:p>
        </p:txBody>
      </p:sp>
    </p:spTree>
    <p:extLst>
      <p:ext uri="{BB962C8B-B14F-4D97-AF65-F5344CB8AC3E}">
        <p14:creationId xmlns:p14="http://schemas.microsoft.com/office/powerpoint/2010/main" val="2796875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10</a:t>
            </a:fld>
            <a:endParaRPr lang="en-US" dirty="0"/>
          </a:p>
        </p:txBody>
      </p:sp>
    </p:spTree>
    <p:extLst>
      <p:ext uri="{BB962C8B-B14F-4D97-AF65-F5344CB8AC3E}">
        <p14:creationId xmlns:p14="http://schemas.microsoft.com/office/powerpoint/2010/main" val="3365932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11</a:t>
            </a:fld>
            <a:endParaRPr lang="en-US" dirty="0"/>
          </a:p>
        </p:txBody>
      </p:sp>
    </p:spTree>
    <p:extLst>
      <p:ext uri="{BB962C8B-B14F-4D97-AF65-F5344CB8AC3E}">
        <p14:creationId xmlns:p14="http://schemas.microsoft.com/office/powerpoint/2010/main" val="1206999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12</a:t>
            </a:fld>
            <a:endParaRPr lang="en-US" dirty="0"/>
          </a:p>
        </p:txBody>
      </p:sp>
    </p:spTree>
    <p:extLst>
      <p:ext uri="{BB962C8B-B14F-4D97-AF65-F5344CB8AC3E}">
        <p14:creationId xmlns:p14="http://schemas.microsoft.com/office/powerpoint/2010/main" val="1602782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13</a:t>
            </a:fld>
            <a:endParaRPr lang="en-US" dirty="0"/>
          </a:p>
        </p:txBody>
      </p:sp>
    </p:spTree>
    <p:extLst>
      <p:ext uri="{BB962C8B-B14F-4D97-AF65-F5344CB8AC3E}">
        <p14:creationId xmlns:p14="http://schemas.microsoft.com/office/powerpoint/2010/main" val="2385102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14</a:t>
            </a:fld>
            <a:endParaRPr lang="en-US" dirty="0"/>
          </a:p>
        </p:txBody>
      </p:sp>
    </p:spTree>
    <p:extLst>
      <p:ext uri="{BB962C8B-B14F-4D97-AF65-F5344CB8AC3E}">
        <p14:creationId xmlns:p14="http://schemas.microsoft.com/office/powerpoint/2010/main" val="3463141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15</a:t>
            </a:fld>
            <a:endParaRPr lang="en-US" dirty="0"/>
          </a:p>
        </p:txBody>
      </p:sp>
    </p:spTree>
    <p:extLst>
      <p:ext uri="{BB962C8B-B14F-4D97-AF65-F5344CB8AC3E}">
        <p14:creationId xmlns:p14="http://schemas.microsoft.com/office/powerpoint/2010/main" val="753686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16</a:t>
            </a:fld>
            <a:endParaRPr lang="en-US" dirty="0"/>
          </a:p>
        </p:txBody>
      </p:sp>
    </p:spTree>
    <p:extLst>
      <p:ext uri="{BB962C8B-B14F-4D97-AF65-F5344CB8AC3E}">
        <p14:creationId xmlns:p14="http://schemas.microsoft.com/office/powerpoint/2010/main" val="2531615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17</a:t>
            </a:fld>
            <a:endParaRPr lang="en-US" dirty="0"/>
          </a:p>
        </p:txBody>
      </p:sp>
    </p:spTree>
    <p:extLst>
      <p:ext uri="{BB962C8B-B14F-4D97-AF65-F5344CB8AC3E}">
        <p14:creationId xmlns:p14="http://schemas.microsoft.com/office/powerpoint/2010/main" val="1933453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18</a:t>
            </a:fld>
            <a:endParaRPr lang="en-US" dirty="0"/>
          </a:p>
        </p:txBody>
      </p:sp>
    </p:spTree>
    <p:extLst>
      <p:ext uri="{BB962C8B-B14F-4D97-AF65-F5344CB8AC3E}">
        <p14:creationId xmlns:p14="http://schemas.microsoft.com/office/powerpoint/2010/main" val="5027163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19</a:t>
            </a:fld>
            <a:endParaRPr lang="en-US" dirty="0"/>
          </a:p>
        </p:txBody>
      </p:sp>
    </p:spTree>
    <p:extLst>
      <p:ext uri="{BB962C8B-B14F-4D97-AF65-F5344CB8AC3E}">
        <p14:creationId xmlns:p14="http://schemas.microsoft.com/office/powerpoint/2010/main" val="503099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7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0FB282B-5D9A-4E55-A561-D9014B8F1BB0}" type="slidenum">
              <a:rPr lang="en-US"/>
              <a:pPr/>
              <a:t>2</a:t>
            </a:fld>
            <a:endParaRPr lang="en-US" dirty="0"/>
          </a:p>
        </p:txBody>
      </p:sp>
    </p:spTree>
    <p:extLst>
      <p:ext uri="{BB962C8B-B14F-4D97-AF65-F5344CB8AC3E}">
        <p14:creationId xmlns:p14="http://schemas.microsoft.com/office/powerpoint/2010/main" val="3217098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20</a:t>
            </a:fld>
            <a:endParaRPr lang="en-US" dirty="0"/>
          </a:p>
        </p:txBody>
      </p:sp>
    </p:spTree>
    <p:extLst>
      <p:ext uri="{BB962C8B-B14F-4D97-AF65-F5344CB8AC3E}">
        <p14:creationId xmlns:p14="http://schemas.microsoft.com/office/powerpoint/2010/main" val="11220301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21</a:t>
            </a:fld>
            <a:endParaRPr lang="en-US" dirty="0"/>
          </a:p>
        </p:txBody>
      </p:sp>
    </p:spTree>
    <p:extLst>
      <p:ext uri="{BB962C8B-B14F-4D97-AF65-F5344CB8AC3E}">
        <p14:creationId xmlns:p14="http://schemas.microsoft.com/office/powerpoint/2010/main" val="476958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22</a:t>
            </a:fld>
            <a:endParaRPr lang="en-US" dirty="0"/>
          </a:p>
        </p:txBody>
      </p:sp>
    </p:spTree>
    <p:extLst>
      <p:ext uri="{BB962C8B-B14F-4D97-AF65-F5344CB8AC3E}">
        <p14:creationId xmlns:p14="http://schemas.microsoft.com/office/powerpoint/2010/main" val="31775286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23</a:t>
            </a:fld>
            <a:endParaRPr lang="en-US" dirty="0"/>
          </a:p>
        </p:txBody>
      </p:sp>
    </p:spTree>
    <p:extLst>
      <p:ext uri="{BB962C8B-B14F-4D97-AF65-F5344CB8AC3E}">
        <p14:creationId xmlns:p14="http://schemas.microsoft.com/office/powerpoint/2010/main" val="14585216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24</a:t>
            </a:fld>
            <a:endParaRPr lang="en-US" dirty="0"/>
          </a:p>
        </p:txBody>
      </p:sp>
    </p:spTree>
    <p:extLst>
      <p:ext uri="{BB962C8B-B14F-4D97-AF65-F5344CB8AC3E}">
        <p14:creationId xmlns:p14="http://schemas.microsoft.com/office/powerpoint/2010/main" val="38601243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25</a:t>
            </a:fld>
            <a:endParaRPr lang="en-US" dirty="0"/>
          </a:p>
        </p:txBody>
      </p:sp>
    </p:spTree>
    <p:extLst>
      <p:ext uri="{BB962C8B-B14F-4D97-AF65-F5344CB8AC3E}">
        <p14:creationId xmlns:p14="http://schemas.microsoft.com/office/powerpoint/2010/main" val="1424092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26</a:t>
            </a:fld>
            <a:endParaRPr lang="en-US" dirty="0"/>
          </a:p>
        </p:txBody>
      </p:sp>
    </p:spTree>
    <p:extLst>
      <p:ext uri="{BB962C8B-B14F-4D97-AF65-F5344CB8AC3E}">
        <p14:creationId xmlns:p14="http://schemas.microsoft.com/office/powerpoint/2010/main" val="39599723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27</a:t>
            </a:fld>
            <a:endParaRPr lang="en-US" dirty="0"/>
          </a:p>
        </p:txBody>
      </p:sp>
    </p:spTree>
    <p:extLst>
      <p:ext uri="{BB962C8B-B14F-4D97-AF65-F5344CB8AC3E}">
        <p14:creationId xmlns:p14="http://schemas.microsoft.com/office/powerpoint/2010/main" val="2735807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28</a:t>
            </a:fld>
            <a:endParaRPr lang="en-US" dirty="0"/>
          </a:p>
        </p:txBody>
      </p:sp>
    </p:spTree>
    <p:extLst>
      <p:ext uri="{BB962C8B-B14F-4D97-AF65-F5344CB8AC3E}">
        <p14:creationId xmlns:p14="http://schemas.microsoft.com/office/powerpoint/2010/main" val="39855834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29</a:t>
            </a:fld>
            <a:endParaRPr lang="en-US" dirty="0"/>
          </a:p>
        </p:txBody>
      </p:sp>
    </p:spTree>
    <p:extLst>
      <p:ext uri="{BB962C8B-B14F-4D97-AF65-F5344CB8AC3E}">
        <p14:creationId xmlns:p14="http://schemas.microsoft.com/office/powerpoint/2010/main" val="127992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3</a:t>
            </a:fld>
            <a:endParaRPr lang="en-US" dirty="0"/>
          </a:p>
        </p:txBody>
      </p:sp>
    </p:spTree>
    <p:extLst>
      <p:ext uri="{BB962C8B-B14F-4D97-AF65-F5344CB8AC3E}">
        <p14:creationId xmlns:p14="http://schemas.microsoft.com/office/powerpoint/2010/main" val="3127626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30</a:t>
            </a:fld>
            <a:endParaRPr lang="en-US" dirty="0"/>
          </a:p>
        </p:txBody>
      </p:sp>
    </p:spTree>
    <p:extLst>
      <p:ext uri="{BB962C8B-B14F-4D97-AF65-F5344CB8AC3E}">
        <p14:creationId xmlns:p14="http://schemas.microsoft.com/office/powerpoint/2010/main" val="5562599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31</a:t>
            </a:fld>
            <a:endParaRPr lang="en-US" dirty="0"/>
          </a:p>
        </p:txBody>
      </p:sp>
    </p:spTree>
    <p:extLst>
      <p:ext uri="{BB962C8B-B14F-4D97-AF65-F5344CB8AC3E}">
        <p14:creationId xmlns:p14="http://schemas.microsoft.com/office/powerpoint/2010/main" val="13285138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32</a:t>
            </a:fld>
            <a:endParaRPr lang="en-US" dirty="0"/>
          </a:p>
        </p:txBody>
      </p:sp>
    </p:spTree>
    <p:extLst>
      <p:ext uri="{BB962C8B-B14F-4D97-AF65-F5344CB8AC3E}">
        <p14:creationId xmlns:p14="http://schemas.microsoft.com/office/powerpoint/2010/main" val="3000163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33</a:t>
            </a:fld>
            <a:endParaRPr lang="en-US" dirty="0"/>
          </a:p>
        </p:txBody>
      </p:sp>
    </p:spTree>
    <p:extLst>
      <p:ext uri="{BB962C8B-B14F-4D97-AF65-F5344CB8AC3E}">
        <p14:creationId xmlns:p14="http://schemas.microsoft.com/office/powerpoint/2010/main" val="8529569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34</a:t>
            </a:fld>
            <a:endParaRPr lang="en-US" dirty="0"/>
          </a:p>
        </p:txBody>
      </p:sp>
    </p:spTree>
    <p:extLst>
      <p:ext uri="{BB962C8B-B14F-4D97-AF65-F5344CB8AC3E}">
        <p14:creationId xmlns:p14="http://schemas.microsoft.com/office/powerpoint/2010/main" val="7977304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35</a:t>
            </a:fld>
            <a:endParaRPr lang="en-US" dirty="0"/>
          </a:p>
        </p:txBody>
      </p:sp>
    </p:spTree>
    <p:extLst>
      <p:ext uri="{BB962C8B-B14F-4D97-AF65-F5344CB8AC3E}">
        <p14:creationId xmlns:p14="http://schemas.microsoft.com/office/powerpoint/2010/main" val="23828597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36</a:t>
            </a:fld>
            <a:endParaRPr lang="en-US" dirty="0"/>
          </a:p>
        </p:txBody>
      </p:sp>
    </p:spTree>
    <p:extLst>
      <p:ext uri="{BB962C8B-B14F-4D97-AF65-F5344CB8AC3E}">
        <p14:creationId xmlns:p14="http://schemas.microsoft.com/office/powerpoint/2010/main" val="3594086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37</a:t>
            </a:fld>
            <a:endParaRPr lang="en-US" dirty="0"/>
          </a:p>
        </p:txBody>
      </p:sp>
    </p:spTree>
    <p:extLst>
      <p:ext uri="{BB962C8B-B14F-4D97-AF65-F5344CB8AC3E}">
        <p14:creationId xmlns:p14="http://schemas.microsoft.com/office/powerpoint/2010/main" val="34431565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38</a:t>
            </a:fld>
            <a:endParaRPr lang="en-US" dirty="0"/>
          </a:p>
        </p:txBody>
      </p:sp>
    </p:spTree>
    <p:extLst>
      <p:ext uri="{BB962C8B-B14F-4D97-AF65-F5344CB8AC3E}">
        <p14:creationId xmlns:p14="http://schemas.microsoft.com/office/powerpoint/2010/main" val="26434459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39</a:t>
            </a:fld>
            <a:endParaRPr lang="en-US" dirty="0"/>
          </a:p>
        </p:txBody>
      </p:sp>
    </p:spTree>
    <p:extLst>
      <p:ext uri="{BB962C8B-B14F-4D97-AF65-F5344CB8AC3E}">
        <p14:creationId xmlns:p14="http://schemas.microsoft.com/office/powerpoint/2010/main" val="2274022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4</a:t>
            </a:fld>
            <a:endParaRPr lang="en-US" dirty="0"/>
          </a:p>
        </p:txBody>
      </p:sp>
    </p:spTree>
    <p:extLst>
      <p:ext uri="{BB962C8B-B14F-4D97-AF65-F5344CB8AC3E}">
        <p14:creationId xmlns:p14="http://schemas.microsoft.com/office/powerpoint/2010/main" val="17285326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40</a:t>
            </a:fld>
            <a:endParaRPr lang="en-US" dirty="0"/>
          </a:p>
        </p:txBody>
      </p:sp>
    </p:spTree>
    <p:extLst>
      <p:ext uri="{BB962C8B-B14F-4D97-AF65-F5344CB8AC3E}">
        <p14:creationId xmlns:p14="http://schemas.microsoft.com/office/powerpoint/2010/main" val="36195616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41</a:t>
            </a:fld>
            <a:endParaRPr lang="en-US" dirty="0"/>
          </a:p>
        </p:txBody>
      </p:sp>
    </p:spTree>
    <p:extLst>
      <p:ext uri="{BB962C8B-B14F-4D97-AF65-F5344CB8AC3E}">
        <p14:creationId xmlns:p14="http://schemas.microsoft.com/office/powerpoint/2010/main" val="32020149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42</a:t>
            </a:fld>
            <a:endParaRPr lang="en-US" dirty="0"/>
          </a:p>
        </p:txBody>
      </p:sp>
    </p:spTree>
    <p:extLst>
      <p:ext uri="{BB962C8B-B14F-4D97-AF65-F5344CB8AC3E}">
        <p14:creationId xmlns:p14="http://schemas.microsoft.com/office/powerpoint/2010/main" val="42509797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43</a:t>
            </a:fld>
            <a:endParaRPr lang="en-US" dirty="0"/>
          </a:p>
        </p:txBody>
      </p:sp>
    </p:spTree>
    <p:extLst>
      <p:ext uri="{BB962C8B-B14F-4D97-AF65-F5344CB8AC3E}">
        <p14:creationId xmlns:p14="http://schemas.microsoft.com/office/powerpoint/2010/main" val="2956971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44</a:t>
            </a:fld>
            <a:endParaRPr lang="en-US" dirty="0"/>
          </a:p>
        </p:txBody>
      </p:sp>
    </p:spTree>
    <p:extLst>
      <p:ext uri="{BB962C8B-B14F-4D97-AF65-F5344CB8AC3E}">
        <p14:creationId xmlns:p14="http://schemas.microsoft.com/office/powerpoint/2010/main" val="19781586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45</a:t>
            </a:fld>
            <a:endParaRPr lang="en-US" dirty="0"/>
          </a:p>
        </p:txBody>
      </p:sp>
    </p:spTree>
    <p:extLst>
      <p:ext uri="{BB962C8B-B14F-4D97-AF65-F5344CB8AC3E}">
        <p14:creationId xmlns:p14="http://schemas.microsoft.com/office/powerpoint/2010/main" val="39819306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46</a:t>
            </a:fld>
            <a:endParaRPr lang="en-US" dirty="0"/>
          </a:p>
        </p:txBody>
      </p:sp>
    </p:spTree>
    <p:extLst>
      <p:ext uri="{BB962C8B-B14F-4D97-AF65-F5344CB8AC3E}">
        <p14:creationId xmlns:p14="http://schemas.microsoft.com/office/powerpoint/2010/main" val="14133348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47</a:t>
            </a:fld>
            <a:endParaRPr lang="en-US" dirty="0"/>
          </a:p>
        </p:txBody>
      </p:sp>
    </p:spTree>
    <p:extLst>
      <p:ext uri="{BB962C8B-B14F-4D97-AF65-F5344CB8AC3E}">
        <p14:creationId xmlns:p14="http://schemas.microsoft.com/office/powerpoint/2010/main" val="38696301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48</a:t>
            </a:fld>
            <a:endParaRPr lang="en-US" dirty="0"/>
          </a:p>
        </p:txBody>
      </p:sp>
    </p:spTree>
    <p:extLst>
      <p:ext uri="{BB962C8B-B14F-4D97-AF65-F5344CB8AC3E}">
        <p14:creationId xmlns:p14="http://schemas.microsoft.com/office/powerpoint/2010/main" val="10049134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49</a:t>
            </a:fld>
            <a:endParaRPr lang="en-US" dirty="0"/>
          </a:p>
        </p:txBody>
      </p:sp>
    </p:spTree>
    <p:extLst>
      <p:ext uri="{BB962C8B-B14F-4D97-AF65-F5344CB8AC3E}">
        <p14:creationId xmlns:p14="http://schemas.microsoft.com/office/powerpoint/2010/main" val="3799569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5</a:t>
            </a:fld>
            <a:endParaRPr lang="en-US" dirty="0"/>
          </a:p>
        </p:txBody>
      </p:sp>
    </p:spTree>
    <p:extLst>
      <p:ext uri="{BB962C8B-B14F-4D97-AF65-F5344CB8AC3E}">
        <p14:creationId xmlns:p14="http://schemas.microsoft.com/office/powerpoint/2010/main" val="42863781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50</a:t>
            </a:fld>
            <a:endParaRPr lang="en-US" dirty="0"/>
          </a:p>
        </p:txBody>
      </p:sp>
    </p:spTree>
    <p:extLst>
      <p:ext uri="{BB962C8B-B14F-4D97-AF65-F5344CB8AC3E}">
        <p14:creationId xmlns:p14="http://schemas.microsoft.com/office/powerpoint/2010/main" val="13315164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51</a:t>
            </a:fld>
            <a:endParaRPr lang="en-US" dirty="0"/>
          </a:p>
        </p:txBody>
      </p:sp>
    </p:spTree>
    <p:extLst>
      <p:ext uri="{BB962C8B-B14F-4D97-AF65-F5344CB8AC3E}">
        <p14:creationId xmlns:p14="http://schemas.microsoft.com/office/powerpoint/2010/main" val="4247825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52</a:t>
            </a:fld>
            <a:endParaRPr lang="en-US" dirty="0"/>
          </a:p>
        </p:txBody>
      </p:sp>
    </p:spTree>
    <p:extLst>
      <p:ext uri="{BB962C8B-B14F-4D97-AF65-F5344CB8AC3E}">
        <p14:creationId xmlns:p14="http://schemas.microsoft.com/office/powerpoint/2010/main" val="18063071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53</a:t>
            </a:fld>
            <a:endParaRPr lang="en-US" dirty="0"/>
          </a:p>
        </p:txBody>
      </p:sp>
    </p:spTree>
    <p:extLst>
      <p:ext uri="{BB962C8B-B14F-4D97-AF65-F5344CB8AC3E}">
        <p14:creationId xmlns:p14="http://schemas.microsoft.com/office/powerpoint/2010/main" val="18648322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54</a:t>
            </a:fld>
            <a:endParaRPr lang="en-US" dirty="0"/>
          </a:p>
        </p:txBody>
      </p:sp>
    </p:spTree>
    <p:extLst>
      <p:ext uri="{BB962C8B-B14F-4D97-AF65-F5344CB8AC3E}">
        <p14:creationId xmlns:p14="http://schemas.microsoft.com/office/powerpoint/2010/main" val="41796810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55</a:t>
            </a:fld>
            <a:endParaRPr lang="en-US" dirty="0"/>
          </a:p>
        </p:txBody>
      </p:sp>
    </p:spTree>
    <p:extLst>
      <p:ext uri="{BB962C8B-B14F-4D97-AF65-F5344CB8AC3E}">
        <p14:creationId xmlns:p14="http://schemas.microsoft.com/office/powerpoint/2010/main" val="1609354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6</a:t>
            </a:fld>
            <a:endParaRPr lang="en-US" dirty="0"/>
          </a:p>
        </p:txBody>
      </p:sp>
    </p:spTree>
    <p:extLst>
      <p:ext uri="{BB962C8B-B14F-4D97-AF65-F5344CB8AC3E}">
        <p14:creationId xmlns:p14="http://schemas.microsoft.com/office/powerpoint/2010/main" val="2550504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7</a:t>
            </a:fld>
            <a:endParaRPr lang="en-US" dirty="0"/>
          </a:p>
        </p:txBody>
      </p:sp>
    </p:spTree>
    <p:extLst>
      <p:ext uri="{BB962C8B-B14F-4D97-AF65-F5344CB8AC3E}">
        <p14:creationId xmlns:p14="http://schemas.microsoft.com/office/powerpoint/2010/main" val="3671097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8</a:t>
            </a:fld>
            <a:endParaRPr lang="en-US" dirty="0"/>
          </a:p>
        </p:txBody>
      </p:sp>
    </p:spTree>
    <p:extLst>
      <p:ext uri="{BB962C8B-B14F-4D97-AF65-F5344CB8AC3E}">
        <p14:creationId xmlns:p14="http://schemas.microsoft.com/office/powerpoint/2010/main" val="2933279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227277-B0D8-4809-8878-D1ED6D19D374}" type="slidenum">
              <a:rPr lang="en-US"/>
              <a:pPr/>
              <a:t>9</a:t>
            </a:fld>
            <a:endParaRPr lang="en-US" dirty="0"/>
          </a:p>
        </p:txBody>
      </p:sp>
    </p:spTree>
    <p:extLst>
      <p:ext uri="{BB962C8B-B14F-4D97-AF65-F5344CB8AC3E}">
        <p14:creationId xmlns:p14="http://schemas.microsoft.com/office/powerpoint/2010/main" val="6764636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ltLang="en-US" dirty="0"/>
          </a:p>
        </p:txBody>
      </p:sp>
      <p:sp>
        <p:nvSpPr>
          <p:cNvPr id="7" name="Title 1"/>
          <p:cNvSpPr txBox="1">
            <a:spLocks/>
          </p:cNvSpPr>
          <p:nvPr/>
        </p:nvSpPr>
        <p:spPr>
          <a:xfrm>
            <a:off x="2819400" y="457200"/>
            <a:ext cx="6248400" cy="2514600"/>
          </a:xfrm>
          <a:prstGeom prst="rect">
            <a:avLst/>
          </a:prstGeom>
        </p:spPr>
        <p:txBody>
          <a:bodyPr vert="horz" lIns="91440" tIns="45720" rIns="91440" bIns="45720" rtlCol="0" anchor="ct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15000" dirty="0">
                <a:solidFill>
                  <a:srgbClr val="009C9E"/>
                </a:solidFill>
                <a:latin typeface="Book Antiqua" panose="02040602050305030304" pitchFamily="18" charset="0"/>
              </a:rPr>
              <a:t>5</a:t>
            </a:r>
            <a:br>
              <a:rPr lang="en-US" sz="14500" dirty="0">
                <a:latin typeface="Book Antiqua" panose="02040602050305030304" pitchFamily="18" charset="0"/>
              </a:rPr>
            </a:br>
            <a:r>
              <a:rPr lang="en-US" sz="8300" dirty="0">
                <a:latin typeface="Book Antiqua" panose="02040602050305030304" pitchFamily="18" charset="0"/>
              </a:rPr>
              <a:t>Discrete Probability Distributions</a:t>
            </a:r>
          </a:p>
        </p:txBody>
      </p:sp>
      <p:sp>
        <p:nvSpPr>
          <p:cNvPr id="8" name="Subtitle 2"/>
          <p:cNvSpPr txBox="1">
            <a:spLocks/>
          </p:cNvSpPr>
          <p:nvPr/>
        </p:nvSpPr>
        <p:spPr>
          <a:xfrm>
            <a:off x="3124200" y="3886200"/>
            <a:ext cx="6019800"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None/>
            </a:pPr>
            <a:r>
              <a:rPr lang="en-US" sz="2800" dirty="0">
                <a:solidFill>
                  <a:srgbClr val="1F4984"/>
                </a:solidFill>
                <a:latin typeface="Helvetica" pitchFamily="34" charset="0"/>
              </a:rPr>
              <a:t>Business Statistics: </a:t>
            </a:r>
          </a:p>
          <a:p>
            <a:pPr marL="0" indent="0" algn="ctr">
              <a:spcBef>
                <a:spcPts val="0"/>
              </a:spcBef>
              <a:buNone/>
            </a:pPr>
            <a:r>
              <a:rPr lang="en-US" sz="2800" dirty="0">
                <a:solidFill>
                  <a:srgbClr val="1F4984"/>
                </a:solidFill>
                <a:latin typeface="Helvetica" pitchFamily="34" charset="0"/>
              </a:rPr>
              <a:t>Communicating with Numbers, 3e</a:t>
            </a:r>
          </a:p>
          <a:p>
            <a:pPr marL="0" indent="0" algn="ctr">
              <a:spcBef>
                <a:spcPts val="0"/>
              </a:spcBef>
              <a:buNone/>
            </a:pPr>
            <a:endParaRPr lang="en-US" sz="2800" dirty="0">
              <a:latin typeface="Helvetica" pitchFamily="34" charset="0"/>
            </a:endParaRPr>
          </a:p>
          <a:p>
            <a:pPr marL="0" indent="0" algn="ctr">
              <a:spcBef>
                <a:spcPts val="0"/>
              </a:spcBef>
              <a:buNone/>
            </a:pPr>
            <a:r>
              <a:rPr lang="en-US" sz="2200" dirty="0">
                <a:latin typeface="Helvetica" pitchFamily="34" charset="0"/>
              </a:rPr>
              <a:t>By Sanjiv Jaggia and Alison Kelly</a:t>
            </a:r>
          </a:p>
        </p:txBody>
      </p:sp>
      <p:sp>
        <p:nvSpPr>
          <p:cNvPr id="9" name="Rectangle 8"/>
          <p:cNvSpPr/>
          <p:nvPr/>
        </p:nvSpPr>
        <p:spPr>
          <a:xfrm>
            <a:off x="-2310" y="0"/>
            <a:ext cx="2745509" cy="6858000"/>
          </a:xfrm>
          <a:prstGeom prst="rect">
            <a:avLst/>
          </a:prstGeom>
          <a:gradFill>
            <a:gsLst>
              <a:gs pos="50000">
                <a:srgbClr val="1F4984"/>
              </a:gs>
              <a:gs pos="100000">
                <a:srgbClr val="CADB34"/>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400" dirty="0">
              <a:solidFill>
                <a:srgbClr val="E9F7FE"/>
              </a:solidFill>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3375" y="-5057775"/>
            <a:ext cx="4048606"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 y="914400"/>
            <a:ext cx="2699071"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Connector 10"/>
          <p:cNvCxnSpPr/>
          <p:nvPr/>
        </p:nvCxnSpPr>
        <p:spPr>
          <a:xfrm>
            <a:off x="4114800" y="3429000"/>
            <a:ext cx="3657600" cy="0"/>
          </a:xfrm>
          <a:prstGeom prst="line">
            <a:avLst/>
          </a:prstGeom>
          <a:ln>
            <a:solidFill>
              <a:srgbClr val="009C9E"/>
            </a:solidFill>
          </a:ln>
        </p:spPr>
        <p:style>
          <a:lnRef idx="1">
            <a:schemeClr val="accent1"/>
          </a:lnRef>
          <a:fillRef idx="0">
            <a:schemeClr val="accent1"/>
          </a:fillRef>
          <a:effectRef idx="0">
            <a:schemeClr val="accent1"/>
          </a:effectRef>
          <a:fontRef idx="minor">
            <a:schemeClr val="tx1"/>
          </a:fontRef>
        </p:style>
      </p:cxnSp>
      <p:sp>
        <p:nvSpPr>
          <p:cNvPr id="10" name="Text Box 5"/>
          <p:cNvSpPr txBox="1">
            <a:spLocks noChangeArrowheads="1"/>
          </p:cNvSpPr>
          <p:nvPr/>
        </p:nvSpPr>
        <p:spPr bwMode="auto">
          <a:xfrm>
            <a:off x="76200" y="6594475"/>
            <a:ext cx="1752600" cy="244475"/>
          </a:xfrm>
          <a:prstGeom prst="rect">
            <a:avLst/>
          </a:prstGeom>
          <a:noFill/>
          <a:ln w="9525">
            <a:noFill/>
            <a:miter lim="800000"/>
            <a:headEnd/>
            <a:tailEnd/>
          </a:ln>
        </p:spPr>
        <p:txBody>
          <a:bodyPr>
            <a:spAutoFit/>
          </a:bodyPr>
          <a:lstStyle/>
          <a:p>
            <a:r>
              <a:rPr lang="en-US" sz="1000" b="1" i="1" dirty="0">
                <a:latin typeface="Book Antiqua" panose="02040602050305030304" pitchFamily="18" charset="0"/>
                <a:ea typeface="ＭＳ Ｐゴシック"/>
                <a:cs typeface="ＭＳ Ｐゴシック"/>
              </a:rPr>
              <a:t>McGraw-Hill/Irwin</a:t>
            </a:r>
          </a:p>
        </p:txBody>
      </p:sp>
    </p:spTree>
    <p:extLst>
      <p:ext uri="{BB962C8B-B14F-4D97-AF65-F5344CB8AC3E}">
        <p14:creationId xmlns:p14="http://schemas.microsoft.com/office/powerpoint/2010/main" val="4015702907"/>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Helvetica" pitchFamily="34" charset="0"/>
              </a:defRPr>
            </a:lvl1pPr>
            <a:lvl2pPr>
              <a:defRPr>
                <a:latin typeface="Helvetica" pitchFamily="34" charset="0"/>
              </a:defRPr>
            </a:lvl2pPr>
            <a:lvl3pPr>
              <a:defRPr>
                <a:latin typeface="Helvetica" pitchFamily="34" charset="0"/>
              </a:defRPr>
            </a:lvl3pPr>
            <a:lvl4pPr>
              <a:defRPr>
                <a:latin typeface="Helvetica" pitchFamily="34" charset="0"/>
              </a:defRPr>
            </a:lvl4pPr>
            <a:lvl5pPr>
              <a:defRPr>
                <a:latin typeface="Helvetic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rot="5400000">
            <a:off x="4343400" y="1981199"/>
            <a:ext cx="457200" cy="9144000"/>
          </a:xfrm>
          <a:prstGeom prst="rect">
            <a:avLst/>
          </a:prstGeom>
          <a:gradFill>
            <a:gsLst>
              <a:gs pos="50000">
                <a:srgbClr val="1F4984"/>
              </a:gs>
              <a:gs pos="100000">
                <a:srgbClr val="CADB34"/>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rgbClr val="E9F7FE"/>
                </a:solidFill>
                <a:latin typeface="Helvetica" pitchFamily="34" charset="0"/>
              </a:rPr>
              <a:t>						BUSINESS</a:t>
            </a:r>
            <a:r>
              <a:rPr lang="en-US" sz="1200" baseline="0" dirty="0">
                <a:solidFill>
                  <a:srgbClr val="E9F7FE"/>
                </a:solidFill>
                <a:latin typeface="Helvetica" pitchFamily="34" charset="0"/>
              </a:rPr>
              <a:t> STATISTICS </a:t>
            </a:r>
            <a:r>
              <a:rPr lang="en-US" sz="1200" dirty="0">
                <a:solidFill>
                  <a:schemeClr val="bg1"/>
                </a:solidFill>
                <a:latin typeface="Helvetica" pitchFamily="34" charset="0"/>
              </a:rPr>
              <a:t>| Jaggia,</a:t>
            </a:r>
            <a:r>
              <a:rPr lang="en-US" sz="1200" baseline="0" dirty="0">
                <a:solidFill>
                  <a:schemeClr val="bg1"/>
                </a:solidFill>
                <a:latin typeface="Helvetica" pitchFamily="34" charset="0"/>
              </a:rPr>
              <a:t> Kelly</a:t>
            </a:r>
            <a:endParaRPr lang="en-US" sz="1200" dirty="0">
              <a:solidFill>
                <a:srgbClr val="E9F7FE"/>
              </a:solidFill>
              <a:latin typeface="Helvetica" pitchFamily="34" charset="0"/>
            </a:endParaRPr>
          </a:p>
        </p:txBody>
      </p:sp>
    </p:spTree>
    <p:extLst>
      <p:ext uri="{BB962C8B-B14F-4D97-AF65-F5344CB8AC3E}">
        <p14:creationId xmlns:p14="http://schemas.microsoft.com/office/powerpoint/2010/main" val="3115892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Helvetica"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Helvetica" pitchFamily="34" charset="0"/>
              </a:defRPr>
            </a:lvl1pPr>
            <a:lvl2pPr>
              <a:defRPr>
                <a:latin typeface="Helvetica" pitchFamily="34" charset="0"/>
              </a:defRPr>
            </a:lvl2pPr>
            <a:lvl3pPr>
              <a:defRPr>
                <a:latin typeface="Helvetica" pitchFamily="34" charset="0"/>
              </a:defRPr>
            </a:lvl3pPr>
            <a:lvl4pPr>
              <a:defRPr>
                <a:latin typeface="Helvetica" pitchFamily="34" charset="0"/>
              </a:defRPr>
            </a:lvl4pPr>
            <a:lvl5pPr>
              <a:defRPr>
                <a:latin typeface="Helvetic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rot="5400000">
            <a:off x="4343400" y="1981199"/>
            <a:ext cx="457200" cy="9144000"/>
          </a:xfrm>
          <a:prstGeom prst="rect">
            <a:avLst/>
          </a:prstGeom>
          <a:gradFill>
            <a:gsLst>
              <a:gs pos="50000">
                <a:srgbClr val="1F4984"/>
              </a:gs>
              <a:gs pos="100000">
                <a:srgbClr val="CADB34"/>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rgbClr val="E9F7FE"/>
                </a:solidFill>
                <a:latin typeface="Helvetica" pitchFamily="34" charset="0"/>
              </a:rPr>
              <a:t>						BUSINESS</a:t>
            </a:r>
            <a:r>
              <a:rPr lang="en-US" sz="1200" baseline="0" dirty="0">
                <a:solidFill>
                  <a:srgbClr val="E9F7FE"/>
                </a:solidFill>
                <a:latin typeface="Helvetica" pitchFamily="34" charset="0"/>
              </a:rPr>
              <a:t> STATISTICS </a:t>
            </a:r>
            <a:r>
              <a:rPr lang="en-US" sz="1200" dirty="0">
                <a:solidFill>
                  <a:schemeClr val="bg1"/>
                </a:solidFill>
                <a:latin typeface="Helvetica" pitchFamily="34" charset="0"/>
              </a:rPr>
              <a:t>| Jaggia,</a:t>
            </a:r>
            <a:r>
              <a:rPr lang="en-US" sz="1200" baseline="0" dirty="0">
                <a:solidFill>
                  <a:schemeClr val="bg1"/>
                </a:solidFill>
                <a:latin typeface="Helvetica" pitchFamily="34" charset="0"/>
              </a:rPr>
              <a:t> Kelly</a:t>
            </a:r>
            <a:endParaRPr lang="en-US" sz="1200" dirty="0">
              <a:solidFill>
                <a:srgbClr val="E9F7FE"/>
              </a:solidFill>
              <a:latin typeface="Helvetica" pitchFamily="34" charset="0"/>
            </a:endParaRPr>
          </a:p>
        </p:txBody>
      </p:sp>
    </p:spTree>
    <p:extLst>
      <p:ext uri="{BB962C8B-B14F-4D97-AF65-F5344CB8AC3E}">
        <p14:creationId xmlns:p14="http://schemas.microsoft.com/office/powerpoint/2010/main" val="3507114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914400" y="1524000"/>
            <a:ext cx="7623175" cy="1752600"/>
          </a:xfrm>
        </p:spPr>
        <p:txBody>
          <a:bodyPr/>
          <a:lstStyle>
            <a:lvl1pPr>
              <a:defRPr sz="5000"/>
            </a:lvl1pPr>
          </a:lstStyle>
          <a:p>
            <a:pPr lvl="0"/>
            <a:r>
              <a:rPr lang="en-US" altLang="en-US" noProof="0"/>
              <a:t>Click to edit Master title style</a:t>
            </a:r>
          </a:p>
        </p:txBody>
      </p:sp>
      <p:sp>
        <p:nvSpPr>
          <p:cNvPr id="9625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pPr lvl="0"/>
            <a:r>
              <a:rPr lang="en-US" altLang="en-US" noProof="0"/>
              <a:t>Click to edit Master subtitle style</a:t>
            </a:r>
          </a:p>
        </p:txBody>
      </p:sp>
      <p:sp>
        <p:nvSpPr>
          <p:cNvPr id="6" name="Rectangle 4"/>
          <p:cNvSpPr>
            <a:spLocks noGrp="1" noChangeArrowheads="1"/>
          </p:cNvSpPr>
          <p:nvPr>
            <p:ph type="dt" sz="half" idx="10"/>
          </p:nvPr>
        </p:nvSpPr>
        <p:spPr/>
        <p:txBody>
          <a:bodyPr/>
          <a:lstStyle>
            <a:lvl1pPr>
              <a:defRPr dirty="0"/>
            </a:lvl1pPr>
          </a:lstStyle>
          <a:p>
            <a:pPr>
              <a:defRPr/>
            </a:pPr>
            <a:endParaRPr lang="en-US" altLang="en-US" dirty="0"/>
          </a:p>
        </p:txBody>
      </p:sp>
      <p:sp>
        <p:nvSpPr>
          <p:cNvPr id="7" name="Rectangle 5"/>
          <p:cNvSpPr>
            <a:spLocks noGrp="1" noChangeArrowheads="1"/>
          </p:cNvSpPr>
          <p:nvPr>
            <p:ph type="ftr" sz="quarter" idx="11"/>
          </p:nvPr>
        </p:nvSpPr>
        <p:spPr>
          <a:xfrm>
            <a:off x="3124200" y="6243638"/>
            <a:ext cx="2895600" cy="457200"/>
          </a:xfrm>
        </p:spPr>
        <p:txBody>
          <a:bodyPr/>
          <a:lstStyle>
            <a:lvl1pPr>
              <a:defRPr dirty="0" smtClean="0"/>
            </a:lvl1pPr>
          </a:lstStyle>
          <a:p>
            <a:pPr>
              <a:defRPr/>
            </a:pPr>
            <a:r>
              <a:rPr lang="en-US" altLang="en-US" dirty="0"/>
              <a:t>Statistics and Data</a:t>
            </a:r>
          </a:p>
        </p:txBody>
      </p:sp>
      <p:sp>
        <p:nvSpPr>
          <p:cNvPr id="8" name="Rectangle 6"/>
          <p:cNvSpPr>
            <a:spLocks noGrp="1" noChangeArrowheads="1"/>
          </p:cNvSpPr>
          <p:nvPr>
            <p:ph type="sldNum" sz="quarter" idx="12"/>
          </p:nvPr>
        </p:nvSpPr>
        <p:spPr/>
        <p:txBody>
          <a:bodyPr/>
          <a:lstStyle>
            <a:lvl1pPr>
              <a:defRPr/>
            </a:lvl1pPr>
          </a:lstStyle>
          <a:p>
            <a:pPr>
              <a:defRPr/>
            </a:pPr>
            <a:fld id="{EF0C4479-7B06-4E55-A14B-5EBCD72ED841}" type="slidenum">
              <a:rPr lang="en-US" altLang="en-US"/>
              <a:pPr>
                <a:defRPr/>
              </a:pPr>
              <a:t>‹#›</a:t>
            </a:fld>
            <a:endParaRPr lang="en-US" altLang="en-US" dirty="0"/>
          </a:p>
        </p:txBody>
      </p:sp>
      <p:sp>
        <p:nvSpPr>
          <p:cNvPr id="13" name="TextBox 12"/>
          <p:cNvSpPr txBox="1"/>
          <p:nvPr userDrawn="1"/>
        </p:nvSpPr>
        <p:spPr>
          <a:xfrm>
            <a:off x="2743200" y="6229290"/>
            <a:ext cx="6400800" cy="400110"/>
          </a:xfrm>
          <a:prstGeom prst="rect">
            <a:avLst/>
          </a:prstGeom>
          <a:noFill/>
        </p:spPr>
        <p:txBody>
          <a:bodyPr wrap="square" rtlCol="0">
            <a:spAutoFit/>
          </a:bodyPr>
          <a:lstStyle/>
          <a:p>
            <a:pPr algn="ctr"/>
            <a:r>
              <a:rPr lang="en-IN" sz="1000" b="0" i="0" kern="1200" dirty="0">
                <a:solidFill>
                  <a:schemeClr val="tx1"/>
                </a:solidFill>
                <a:latin typeface="Helvetica"/>
                <a:ea typeface="ＭＳ Ｐゴシック"/>
                <a:cs typeface="Helvetica"/>
              </a:rPr>
              <a:t>© McGraw Hill LLC. All rights reserved. No reproduction or distribution without the prior written consent of McGraw Hill LLC.</a:t>
            </a:r>
            <a:r>
              <a:rPr lang="en-US" sz="1000" b="0" baseline="0" dirty="0">
                <a:solidFill>
                  <a:srgbClr val="000000"/>
                </a:solidFill>
                <a:latin typeface="Helvetica"/>
                <a:cs typeface="Helvetica"/>
              </a:rPr>
              <a:t> </a:t>
            </a:r>
            <a:endParaRPr lang="en-US" sz="1000" dirty="0">
              <a:solidFill>
                <a:srgbClr val="000000"/>
              </a:solidFill>
            </a:endParaRPr>
          </a:p>
        </p:txBody>
      </p:sp>
      <p:sp>
        <p:nvSpPr>
          <p:cNvPr id="12" name="Rectangle 21"/>
          <p:cNvSpPr>
            <a:spLocks noChangeArrowheads="1"/>
          </p:cNvSpPr>
          <p:nvPr userDrawn="1"/>
        </p:nvSpPr>
        <p:spPr bwMode="auto">
          <a:xfrm>
            <a:off x="6934200" y="6248400"/>
            <a:ext cx="2133600" cy="457200"/>
          </a:xfrm>
          <a:prstGeom prst="rect">
            <a:avLst/>
          </a:prstGeom>
          <a:noFill/>
          <a:ln w="9525">
            <a:noFill/>
            <a:miter lim="800000"/>
            <a:headEnd/>
            <a:tailEnd/>
          </a:ln>
        </p:spPr>
        <p:txBody>
          <a:bodyPr anchor="b"/>
          <a:lstStyle/>
          <a:p>
            <a:pPr algn="r">
              <a:defRPr/>
            </a:pPr>
            <a:r>
              <a:rPr lang="en-US" sz="1000" dirty="0">
                <a:latin typeface="Helvetica"/>
                <a:cs typeface="Helvetica"/>
              </a:rPr>
              <a:t>18-</a:t>
            </a:r>
            <a:fld id="{3B23F10E-B9DB-4030-83AA-1C45FF54A19F}" type="slidenum">
              <a:rPr lang="en-US" sz="1000">
                <a:latin typeface="Helvetica"/>
                <a:cs typeface="Helvetica"/>
              </a:rPr>
              <a:pPr algn="r">
                <a:defRPr/>
              </a:pPr>
              <a:t>‹#›</a:t>
            </a:fld>
            <a:endParaRPr lang="en-US" sz="1000" dirty="0">
              <a:latin typeface="Helvetica"/>
              <a:cs typeface="Helvetica"/>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solidFill>
                  <a:srgbClr val="1F4984"/>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Helvetica" pitchFamily="34" charset="0"/>
              </a:defRPr>
            </a:lvl1pPr>
            <a:lvl2pPr>
              <a:defRPr>
                <a:latin typeface="Helvetica" pitchFamily="34" charset="0"/>
              </a:defRPr>
            </a:lvl2pPr>
            <a:lvl3pPr>
              <a:defRPr>
                <a:latin typeface="Helvetica" pitchFamily="34" charset="0"/>
              </a:defRPr>
            </a:lvl3pPr>
            <a:lvl4pPr>
              <a:defRPr>
                <a:latin typeface="Helvetica" pitchFamily="34" charset="0"/>
              </a:defRPr>
            </a:lvl4pPr>
            <a:lvl5pPr>
              <a:defRPr>
                <a:latin typeface="Helvetic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p:nvSpPr>
        <p:spPr>
          <a:xfrm rot="5400000">
            <a:off x="4229100" y="1866900"/>
            <a:ext cx="685800" cy="9144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rgbClr val="E9F7FE"/>
                </a:solidFill>
                <a:latin typeface="Helvetica" pitchFamily="34" charset="0"/>
              </a:rPr>
              <a:t>BUSINESS</a:t>
            </a:r>
            <a:r>
              <a:rPr lang="en-US" sz="1200" baseline="0" dirty="0">
                <a:solidFill>
                  <a:srgbClr val="E9F7FE"/>
                </a:solidFill>
                <a:latin typeface="Helvetica" pitchFamily="34" charset="0"/>
              </a:rPr>
              <a:t> ANALYTICS, 2e </a:t>
            </a:r>
            <a:r>
              <a:rPr lang="en-US" sz="1200" dirty="0">
                <a:solidFill>
                  <a:schemeClr val="bg1"/>
                </a:solidFill>
                <a:latin typeface="Helvetica" pitchFamily="34" charset="0"/>
              </a:rPr>
              <a:t>| Jaggia,</a:t>
            </a:r>
            <a:r>
              <a:rPr lang="en-US" sz="1200" baseline="0" dirty="0">
                <a:solidFill>
                  <a:schemeClr val="bg1"/>
                </a:solidFill>
                <a:latin typeface="Helvetica" pitchFamily="34" charset="0"/>
              </a:rPr>
              <a:t> Kelly, Lertwachara, Chen</a:t>
            </a:r>
          </a:p>
          <a:p>
            <a:pPr algn="ctr"/>
            <a:endParaRPr lang="en-US" sz="900" b="1" i="0" kern="1200" dirty="0">
              <a:solidFill>
                <a:schemeClr val="bg1"/>
              </a:solidFill>
              <a:latin typeface="Book Antiqua" panose="02040602050305030304" pitchFamily="18" charset="0"/>
              <a:ea typeface="ＭＳ Ｐゴシック"/>
              <a:cs typeface="ＭＳ Ｐゴシック"/>
            </a:endParaRPr>
          </a:p>
          <a:p>
            <a:pPr algn="ctr"/>
            <a:r>
              <a:rPr lang="en-IN" sz="900" b="0" i="0" kern="1200" dirty="0">
                <a:solidFill>
                  <a:schemeClr val="bg1"/>
                </a:solidFill>
                <a:latin typeface="Helvetica"/>
                <a:ea typeface="ＭＳ Ｐゴシック"/>
                <a:cs typeface="Helvetica"/>
              </a:rPr>
              <a:t>© McGraw Hill LLC. All rights reserved. No reproduction or distribution without the prior written consent of McGraw Hill LLC.</a:t>
            </a:r>
            <a:r>
              <a:rPr lang="en-US" sz="900" b="0" baseline="0" dirty="0">
                <a:solidFill>
                  <a:schemeClr val="bg1"/>
                </a:solidFill>
                <a:latin typeface="Helvetica"/>
                <a:cs typeface="Helvetica"/>
              </a:rPr>
              <a:t>       </a:t>
            </a:r>
            <a:endParaRPr lang="en-US" sz="900" b="0" i="1" dirty="0">
              <a:solidFill>
                <a:srgbClr val="E9F7FE"/>
              </a:solidFill>
              <a:latin typeface="Helvetica"/>
              <a:cs typeface="Helvetica"/>
            </a:endParaRPr>
          </a:p>
        </p:txBody>
      </p:sp>
      <p:sp>
        <p:nvSpPr>
          <p:cNvPr id="6" name="Rectangle 21"/>
          <p:cNvSpPr>
            <a:spLocks noChangeArrowheads="1"/>
          </p:cNvSpPr>
          <p:nvPr userDrawn="1"/>
        </p:nvSpPr>
        <p:spPr bwMode="auto">
          <a:xfrm>
            <a:off x="7734300" y="5943600"/>
            <a:ext cx="1371600" cy="457200"/>
          </a:xfrm>
          <a:prstGeom prst="rect">
            <a:avLst/>
          </a:prstGeom>
          <a:noFill/>
          <a:ln w="9525">
            <a:noFill/>
            <a:miter lim="800000"/>
            <a:headEnd/>
            <a:tailEnd/>
          </a:ln>
        </p:spPr>
        <p:txBody>
          <a:bodyPr anchor="b"/>
          <a:lstStyle/>
          <a:p>
            <a:pPr algn="r">
              <a:defRPr/>
            </a:pPr>
            <a:r>
              <a:rPr lang="en-US" sz="1000" dirty="0">
                <a:solidFill>
                  <a:srgbClr val="FFFFFF"/>
                </a:solidFill>
                <a:latin typeface="Times New Roman" pitchFamily="18" charset="0"/>
              </a:rPr>
              <a:t>18-</a:t>
            </a:r>
            <a:fld id="{3B23F10E-B9DB-4030-83AA-1C45FF54A19F}" type="slidenum">
              <a:rPr lang="en-US" sz="1000" smtClean="0">
                <a:solidFill>
                  <a:srgbClr val="FFFFFF"/>
                </a:solidFill>
                <a:latin typeface="Times New Roman" pitchFamily="18" charset="0"/>
              </a:rPr>
              <a:pPr algn="r">
                <a:defRPr/>
              </a:pPr>
              <a:t>‹#›</a:t>
            </a:fld>
            <a:endParaRPr lang="en-US" sz="1000" dirty="0">
              <a:solidFill>
                <a:srgbClr val="FFFFFF"/>
              </a:solidFill>
              <a:latin typeface="Times New Roman" pitchFamily="18" charset="0"/>
            </a:endParaRPr>
          </a:p>
        </p:txBody>
      </p:sp>
    </p:spTree>
    <p:extLst>
      <p:ext uri="{BB962C8B-B14F-4D97-AF65-F5344CB8AC3E}">
        <p14:creationId xmlns:p14="http://schemas.microsoft.com/office/powerpoint/2010/main" val="2657915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8229600" cy="1362075"/>
          </a:xfrm>
        </p:spPr>
        <p:txBody>
          <a:bodyPr anchor="t"/>
          <a:lstStyle>
            <a:lvl1pPr algn="l">
              <a:defRPr sz="4000" b="1" cap="all">
                <a:latin typeface="Helvetica"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8229600" cy="1500187"/>
          </a:xfrm>
        </p:spPr>
        <p:txBody>
          <a:bodyPr anchor="b"/>
          <a:lstStyle>
            <a:lvl1pPr marL="0" indent="0">
              <a:buNone/>
              <a:defRPr sz="2000">
                <a:solidFill>
                  <a:schemeClr val="tx1">
                    <a:tint val="75000"/>
                  </a:schemeClr>
                </a:solidFill>
                <a:latin typeface="Helvetica"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Rectangle 7"/>
          <p:cNvSpPr/>
          <p:nvPr/>
        </p:nvSpPr>
        <p:spPr>
          <a:xfrm rot="5400000">
            <a:off x="457200" y="5867399"/>
            <a:ext cx="8229600" cy="9144000"/>
          </a:xfrm>
          <a:prstGeom prst="rect">
            <a:avLst/>
          </a:prstGeom>
          <a:gradFill>
            <a:gsLst>
              <a:gs pos="50000">
                <a:srgbClr val="1F4984"/>
              </a:gs>
              <a:gs pos="100000">
                <a:srgbClr val="CADB34"/>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rgbClr val="E9F7FE"/>
                </a:solidFill>
                <a:latin typeface="Helvetica" pitchFamily="34" charset="0"/>
              </a:rPr>
              <a:t>						BUSINESS</a:t>
            </a:r>
            <a:r>
              <a:rPr lang="en-US" sz="1200" baseline="0" dirty="0">
                <a:solidFill>
                  <a:srgbClr val="E9F7FE"/>
                </a:solidFill>
                <a:latin typeface="Helvetica" pitchFamily="34" charset="0"/>
              </a:rPr>
              <a:t> STATISTICS </a:t>
            </a:r>
            <a:r>
              <a:rPr lang="en-US" sz="1200" dirty="0">
                <a:solidFill>
                  <a:schemeClr val="bg1"/>
                </a:solidFill>
                <a:latin typeface="Helvetica" pitchFamily="34" charset="0"/>
              </a:rPr>
              <a:t>| Jaggia,</a:t>
            </a:r>
            <a:r>
              <a:rPr lang="en-US" sz="1200" baseline="0" dirty="0">
                <a:solidFill>
                  <a:schemeClr val="bg1"/>
                </a:solidFill>
                <a:latin typeface="Helvetica" pitchFamily="34" charset="0"/>
              </a:rPr>
              <a:t> Kelly</a:t>
            </a:r>
            <a:endParaRPr lang="en-US" sz="1200" dirty="0">
              <a:solidFill>
                <a:srgbClr val="E9F7FE"/>
              </a:solidFill>
              <a:latin typeface="Helvetica" pitchFamily="34" charset="0"/>
            </a:endParaRPr>
          </a:p>
        </p:txBody>
      </p:sp>
    </p:spTree>
    <p:extLst>
      <p:ext uri="{BB962C8B-B14F-4D97-AF65-F5344CB8AC3E}">
        <p14:creationId xmlns:p14="http://schemas.microsoft.com/office/powerpoint/2010/main" val="502923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Helvetica" pitchFamily="34" charset="0"/>
              </a:defRPr>
            </a:lvl1pPr>
            <a:lvl2pPr>
              <a:defRPr sz="2400">
                <a:latin typeface="Helvetica" pitchFamily="34" charset="0"/>
              </a:defRPr>
            </a:lvl2pPr>
            <a:lvl3pPr>
              <a:defRPr sz="2000">
                <a:latin typeface="Helvetica" pitchFamily="34" charset="0"/>
              </a:defRPr>
            </a:lvl3pPr>
            <a:lvl4pPr>
              <a:defRPr sz="1800">
                <a:latin typeface="Helvetica" pitchFamily="34" charset="0"/>
              </a:defRPr>
            </a:lvl4pPr>
            <a:lvl5pPr>
              <a:defRPr sz="1800">
                <a:latin typeface="Helvetica"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atin typeface="Helvetica" pitchFamily="34" charset="0"/>
              </a:defRPr>
            </a:lvl1pPr>
            <a:lvl2pPr>
              <a:defRPr sz="2400">
                <a:latin typeface="Helvetica" pitchFamily="34" charset="0"/>
              </a:defRPr>
            </a:lvl2pPr>
            <a:lvl3pPr>
              <a:defRPr sz="2000">
                <a:latin typeface="Helvetica" pitchFamily="34" charset="0"/>
              </a:defRPr>
            </a:lvl3pPr>
            <a:lvl4pPr>
              <a:defRPr sz="1800">
                <a:latin typeface="Helvetica" pitchFamily="34" charset="0"/>
              </a:defRPr>
            </a:lvl4pPr>
            <a:lvl5pPr>
              <a:defRPr sz="1800">
                <a:latin typeface="Helvetica"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p:nvSpPr>
        <p:spPr>
          <a:xfrm rot="5400000">
            <a:off x="4343400" y="1981199"/>
            <a:ext cx="457200" cy="9144000"/>
          </a:xfrm>
          <a:prstGeom prst="rect">
            <a:avLst/>
          </a:prstGeom>
          <a:gradFill>
            <a:gsLst>
              <a:gs pos="50000">
                <a:srgbClr val="1F4984"/>
              </a:gs>
              <a:gs pos="100000">
                <a:srgbClr val="CADB34"/>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rgbClr val="E9F7FE"/>
                </a:solidFill>
                <a:latin typeface="Helvetica" pitchFamily="34" charset="0"/>
              </a:rPr>
              <a:t>						BUSINESS</a:t>
            </a:r>
            <a:r>
              <a:rPr lang="en-US" sz="1200" baseline="0" dirty="0">
                <a:solidFill>
                  <a:srgbClr val="E9F7FE"/>
                </a:solidFill>
                <a:latin typeface="Helvetica" pitchFamily="34" charset="0"/>
              </a:rPr>
              <a:t> STATISTICS </a:t>
            </a:r>
            <a:r>
              <a:rPr lang="en-US" sz="1200" dirty="0">
                <a:solidFill>
                  <a:schemeClr val="bg1"/>
                </a:solidFill>
                <a:latin typeface="Helvetica" pitchFamily="34" charset="0"/>
              </a:rPr>
              <a:t>| Jaggia,</a:t>
            </a:r>
            <a:r>
              <a:rPr lang="en-US" sz="1200" baseline="0" dirty="0">
                <a:solidFill>
                  <a:schemeClr val="bg1"/>
                </a:solidFill>
                <a:latin typeface="Helvetica" pitchFamily="34" charset="0"/>
              </a:rPr>
              <a:t> Kelly</a:t>
            </a:r>
            <a:endParaRPr lang="en-US" sz="1200" dirty="0">
              <a:solidFill>
                <a:srgbClr val="E9F7FE"/>
              </a:solidFill>
              <a:latin typeface="Helvetica" pitchFamily="34" charset="0"/>
            </a:endParaRPr>
          </a:p>
        </p:txBody>
      </p:sp>
    </p:spTree>
    <p:extLst>
      <p:ext uri="{BB962C8B-B14F-4D97-AF65-F5344CB8AC3E}">
        <p14:creationId xmlns:p14="http://schemas.microsoft.com/office/powerpoint/2010/main" val="4202685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Helvetic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Helvetica" pitchFamily="34" charset="0"/>
              </a:defRPr>
            </a:lvl1pPr>
            <a:lvl2pPr>
              <a:defRPr sz="2000">
                <a:latin typeface="Helvetica" pitchFamily="34" charset="0"/>
              </a:defRPr>
            </a:lvl2pPr>
            <a:lvl3pPr>
              <a:defRPr sz="1800">
                <a:latin typeface="Helvetica" pitchFamily="34" charset="0"/>
              </a:defRPr>
            </a:lvl3pPr>
            <a:lvl4pPr>
              <a:defRPr sz="1600">
                <a:latin typeface="Helvetica" pitchFamily="34" charset="0"/>
              </a:defRPr>
            </a:lvl4pPr>
            <a:lvl5pPr>
              <a:defRPr sz="1600">
                <a:latin typeface="Helvetica"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Helvetic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Helvetica" pitchFamily="34" charset="0"/>
              </a:defRPr>
            </a:lvl1pPr>
            <a:lvl2pPr>
              <a:defRPr sz="2000">
                <a:latin typeface="Helvetica" pitchFamily="34" charset="0"/>
              </a:defRPr>
            </a:lvl2pPr>
            <a:lvl3pPr>
              <a:defRPr sz="1800">
                <a:latin typeface="Helvetica" pitchFamily="34" charset="0"/>
              </a:defRPr>
            </a:lvl3pPr>
            <a:lvl4pPr>
              <a:defRPr sz="1600">
                <a:latin typeface="Helvetica" pitchFamily="34" charset="0"/>
              </a:defRPr>
            </a:lvl4pPr>
            <a:lvl5pPr>
              <a:defRPr sz="1600">
                <a:latin typeface="Helvetica"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p:nvSpPr>
        <p:spPr>
          <a:xfrm rot="5400000">
            <a:off x="4343400" y="1981199"/>
            <a:ext cx="457200" cy="9144000"/>
          </a:xfrm>
          <a:prstGeom prst="rect">
            <a:avLst/>
          </a:prstGeom>
          <a:gradFill>
            <a:gsLst>
              <a:gs pos="50000">
                <a:srgbClr val="1F4984"/>
              </a:gs>
              <a:gs pos="100000">
                <a:srgbClr val="CADB34"/>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rgbClr val="E9F7FE"/>
                </a:solidFill>
                <a:latin typeface="Helvetica" pitchFamily="34" charset="0"/>
              </a:rPr>
              <a:t>						BUSINESS</a:t>
            </a:r>
            <a:r>
              <a:rPr lang="en-US" sz="1200" baseline="0" dirty="0">
                <a:solidFill>
                  <a:srgbClr val="E9F7FE"/>
                </a:solidFill>
                <a:latin typeface="Helvetica" pitchFamily="34" charset="0"/>
              </a:rPr>
              <a:t> STATISTICS </a:t>
            </a:r>
            <a:r>
              <a:rPr lang="en-US" sz="1200" dirty="0">
                <a:solidFill>
                  <a:schemeClr val="bg1"/>
                </a:solidFill>
                <a:latin typeface="Helvetica" pitchFamily="34" charset="0"/>
              </a:rPr>
              <a:t>| Jaggia,</a:t>
            </a:r>
            <a:r>
              <a:rPr lang="en-US" sz="1200" baseline="0" dirty="0">
                <a:solidFill>
                  <a:schemeClr val="bg1"/>
                </a:solidFill>
                <a:latin typeface="Helvetica" pitchFamily="34" charset="0"/>
              </a:rPr>
              <a:t> Kelly</a:t>
            </a:r>
            <a:endParaRPr lang="en-US" sz="1200" dirty="0">
              <a:solidFill>
                <a:srgbClr val="E9F7FE"/>
              </a:solidFill>
              <a:latin typeface="Helvetica" pitchFamily="34" charset="0"/>
            </a:endParaRPr>
          </a:p>
        </p:txBody>
      </p:sp>
    </p:spTree>
    <p:extLst>
      <p:ext uri="{BB962C8B-B14F-4D97-AF65-F5344CB8AC3E}">
        <p14:creationId xmlns:p14="http://schemas.microsoft.com/office/powerpoint/2010/main" val="4207314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pitchFamily="34" charset="0"/>
              </a:defRPr>
            </a:lvl1pPr>
          </a:lstStyle>
          <a:p>
            <a:r>
              <a:rPr lang="en-US"/>
              <a:t>Click to edit Master title style</a:t>
            </a:r>
            <a:endParaRPr lang="en-US" dirty="0"/>
          </a:p>
        </p:txBody>
      </p:sp>
      <p:sp>
        <p:nvSpPr>
          <p:cNvPr id="6" name="Rectangle 5"/>
          <p:cNvSpPr/>
          <p:nvPr/>
        </p:nvSpPr>
        <p:spPr>
          <a:xfrm rot="5400000">
            <a:off x="4343400" y="1981199"/>
            <a:ext cx="457200" cy="9144000"/>
          </a:xfrm>
          <a:prstGeom prst="rect">
            <a:avLst/>
          </a:prstGeom>
          <a:gradFill>
            <a:gsLst>
              <a:gs pos="50000">
                <a:srgbClr val="1F4984"/>
              </a:gs>
              <a:gs pos="100000">
                <a:srgbClr val="CADB34"/>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rgbClr val="E9F7FE"/>
                </a:solidFill>
                <a:latin typeface="Helvetica" pitchFamily="34" charset="0"/>
              </a:rPr>
              <a:t>						BUSINESS</a:t>
            </a:r>
            <a:r>
              <a:rPr lang="en-US" sz="1200" baseline="0" dirty="0">
                <a:solidFill>
                  <a:srgbClr val="E9F7FE"/>
                </a:solidFill>
                <a:latin typeface="Helvetica" pitchFamily="34" charset="0"/>
              </a:rPr>
              <a:t> STATISTICS </a:t>
            </a:r>
            <a:r>
              <a:rPr lang="en-US" sz="1200" dirty="0">
                <a:solidFill>
                  <a:schemeClr val="bg1"/>
                </a:solidFill>
                <a:latin typeface="Helvetica" pitchFamily="34" charset="0"/>
              </a:rPr>
              <a:t>| Jaggia,</a:t>
            </a:r>
            <a:r>
              <a:rPr lang="en-US" sz="1200" baseline="0" dirty="0">
                <a:solidFill>
                  <a:schemeClr val="bg1"/>
                </a:solidFill>
                <a:latin typeface="Helvetica" pitchFamily="34" charset="0"/>
              </a:rPr>
              <a:t> Kelly</a:t>
            </a:r>
            <a:endParaRPr lang="en-US" sz="1200" dirty="0">
              <a:solidFill>
                <a:srgbClr val="E9F7FE"/>
              </a:solidFill>
              <a:latin typeface="Helvetica" pitchFamily="34" charset="0"/>
            </a:endParaRPr>
          </a:p>
        </p:txBody>
      </p:sp>
    </p:spTree>
    <p:extLst>
      <p:ext uri="{BB962C8B-B14F-4D97-AF65-F5344CB8AC3E}">
        <p14:creationId xmlns:p14="http://schemas.microsoft.com/office/powerpoint/2010/main" val="2876570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rot="5400000">
            <a:off x="4343400" y="1981199"/>
            <a:ext cx="457200" cy="9144000"/>
          </a:xfrm>
          <a:prstGeom prst="rect">
            <a:avLst/>
          </a:prstGeom>
          <a:gradFill>
            <a:gsLst>
              <a:gs pos="50000">
                <a:srgbClr val="1F4984"/>
              </a:gs>
              <a:gs pos="100000">
                <a:srgbClr val="CADB34"/>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rgbClr val="E9F7FE"/>
                </a:solidFill>
                <a:latin typeface="Helvetica" pitchFamily="34" charset="0"/>
              </a:rPr>
              <a:t>						BUSINESS</a:t>
            </a:r>
            <a:r>
              <a:rPr lang="en-US" sz="1200" baseline="0" dirty="0">
                <a:solidFill>
                  <a:srgbClr val="E9F7FE"/>
                </a:solidFill>
                <a:latin typeface="Helvetica" pitchFamily="34" charset="0"/>
              </a:rPr>
              <a:t> STATISTICS </a:t>
            </a:r>
            <a:r>
              <a:rPr lang="en-US" sz="1200" dirty="0">
                <a:solidFill>
                  <a:schemeClr val="bg1"/>
                </a:solidFill>
                <a:latin typeface="Helvetica" pitchFamily="34" charset="0"/>
              </a:rPr>
              <a:t>| Jaggia,</a:t>
            </a:r>
            <a:r>
              <a:rPr lang="en-US" sz="1200" baseline="0" dirty="0">
                <a:solidFill>
                  <a:schemeClr val="bg1"/>
                </a:solidFill>
                <a:latin typeface="Helvetica" pitchFamily="34" charset="0"/>
              </a:rPr>
              <a:t> Kelly</a:t>
            </a:r>
            <a:endParaRPr lang="en-US" sz="1200" dirty="0">
              <a:solidFill>
                <a:srgbClr val="E9F7FE"/>
              </a:solidFill>
              <a:latin typeface="Helvetica" pitchFamily="34" charset="0"/>
            </a:endParaRPr>
          </a:p>
        </p:txBody>
      </p:sp>
    </p:spTree>
    <p:extLst>
      <p:ext uri="{BB962C8B-B14F-4D97-AF65-F5344CB8AC3E}">
        <p14:creationId xmlns:p14="http://schemas.microsoft.com/office/powerpoint/2010/main" val="1130076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Helvetica"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Helvetica" pitchFamily="34" charset="0"/>
              </a:defRPr>
            </a:lvl1pPr>
            <a:lvl2pPr>
              <a:defRPr sz="2800">
                <a:latin typeface="Helvetica" pitchFamily="34" charset="0"/>
              </a:defRPr>
            </a:lvl2pPr>
            <a:lvl3pPr>
              <a:defRPr sz="2400">
                <a:latin typeface="Helvetica" pitchFamily="34" charset="0"/>
              </a:defRPr>
            </a:lvl3pPr>
            <a:lvl4pPr>
              <a:defRPr sz="2000">
                <a:latin typeface="Helvetica" pitchFamily="34" charset="0"/>
              </a:defRPr>
            </a:lvl4pPr>
            <a:lvl5pPr>
              <a:defRPr sz="2000">
                <a:latin typeface="Helvetica"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Helvetic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Rectangle 7"/>
          <p:cNvSpPr/>
          <p:nvPr/>
        </p:nvSpPr>
        <p:spPr>
          <a:xfrm rot="5400000">
            <a:off x="4343400" y="1981199"/>
            <a:ext cx="457200" cy="9144000"/>
          </a:xfrm>
          <a:prstGeom prst="rect">
            <a:avLst/>
          </a:prstGeom>
          <a:gradFill>
            <a:gsLst>
              <a:gs pos="50000">
                <a:srgbClr val="1F4984"/>
              </a:gs>
              <a:gs pos="100000">
                <a:srgbClr val="CADB34"/>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rgbClr val="E9F7FE"/>
                </a:solidFill>
                <a:latin typeface="Helvetica" pitchFamily="34" charset="0"/>
              </a:rPr>
              <a:t>						BUSINESS</a:t>
            </a:r>
            <a:r>
              <a:rPr lang="en-US" sz="1200" baseline="0" dirty="0">
                <a:solidFill>
                  <a:srgbClr val="E9F7FE"/>
                </a:solidFill>
                <a:latin typeface="Helvetica" pitchFamily="34" charset="0"/>
              </a:rPr>
              <a:t> STATISTICS </a:t>
            </a:r>
            <a:r>
              <a:rPr lang="en-US" sz="1200" dirty="0">
                <a:solidFill>
                  <a:schemeClr val="bg1"/>
                </a:solidFill>
                <a:latin typeface="Helvetica" pitchFamily="34" charset="0"/>
              </a:rPr>
              <a:t>| Jaggia,</a:t>
            </a:r>
            <a:r>
              <a:rPr lang="en-US" sz="1200" baseline="0" dirty="0">
                <a:solidFill>
                  <a:schemeClr val="bg1"/>
                </a:solidFill>
                <a:latin typeface="Helvetica" pitchFamily="34" charset="0"/>
              </a:rPr>
              <a:t> Kelly</a:t>
            </a:r>
            <a:endParaRPr lang="en-US" sz="1200" dirty="0">
              <a:solidFill>
                <a:srgbClr val="E9F7FE"/>
              </a:solidFill>
              <a:latin typeface="Helvetica" pitchFamily="34" charset="0"/>
            </a:endParaRPr>
          </a:p>
        </p:txBody>
      </p:sp>
    </p:spTree>
    <p:extLst>
      <p:ext uri="{BB962C8B-B14F-4D97-AF65-F5344CB8AC3E}">
        <p14:creationId xmlns:p14="http://schemas.microsoft.com/office/powerpoint/2010/main" val="3446326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Helvetica"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Helvetica"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Helvetic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Rectangle 7"/>
          <p:cNvSpPr/>
          <p:nvPr/>
        </p:nvSpPr>
        <p:spPr>
          <a:xfrm rot="5400000">
            <a:off x="4343400" y="1981199"/>
            <a:ext cx="457200" cy="9144000"/>
          </a:xfrm>
          <a:prstGeom prst="rect">
            <a:avLst/>
          </a:prstGeom>
          <a:gradFill>
            <a:gsLst>
              <a:gs pos="50000">
                <a:srgbClr val="1F4984"/>
              </a:gs>
              <a:gs pos="100000">
                <a:srgbClr val="CADB34"/>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rgbClr val="E9F7FE"/>
                </a:solidFill>
                <a:latin typeface="Helvetica" pitchFamily="34" charset="0"/>
              </a:rPr>
              <a:t>						BUSINESS</a:t>
            </a:r>
            <a:r>
              <a:rPr lang="en-US" sz="1200" baseline="0" dirty="0">
                <a:solidFill>
                  <a:srgbClr val="E9F7FE"/>
                </a:solidFill>
                <a:latin typeface="Helvetica" pitchFamily="34" charset="0"/>
              </a:rPr>
              <a:t> STATISTICS </a:t>
            </a:r>
            <a:r>
              <a:rPr lang="en-US" sz="1200" dirty="0">
                <a:solidFill>
                  <a:schemeClr val="bg1"/>
                </a:solidFill>
                <a:latin typeface="Helvetica" pitchFamily="34" charset="0"/>
              </a:rPr>
              <a:t>| Jaggia,</a:t>
            </a:r>
            <a:r>
              <a:rPr lang="en-US" sz="1200" baseline="0" dirty="0">
                <a:solidFill>
                  <a:schemeClr val="bg1"/>
                </a:solidFill>
                <a:latin typeface="Helvetica" pitchFamily="34" charset="0"/>
              </a:rPr>
              <a:t> Kelly</a:t>
            </a:r>
            <a:endParaRPr lang="en-US" sz="1200" dirty="0">
              <a:solidFill>
                <a:srgbClr val="E9F7FE"/>
              </a:solidFill>
              <a:latin typeface="Helvetica" pitchFamily="34" charset="0"/>
            </a:endParaRPr>
          </a:p>
        </p:txBody>
      </p:sp>
    </p:spTree>
    <p:extLst>
      <p:ext uri="{BB962C8B-B14F-4D97-AF65-F5344CB8AC3E}">
        <p14:creationId xmlns:p14="http://schemas.microsoft.com/office/powerpoint/2010/main" val="1579994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ltLang="en-US" dirty="0"/>
              <a:t>Statistics and Data</a:t>
            </a:r>
          </a:p>
        </p:txBody>
      </p:sp>
      <p:sp>
        <p:nvSpPr>
          <p:cNvPr id="6" name="Slide Number Placeholder 5"/>
          <p:cNvSpPr>
            <a:spLocks noGrp="1"/>
          </p:cNvSpPr>
          <p:nvPr>
            <p:ph type="sldNum" sz="quarter" idx="4"/>
          </p:nvPr>
        </p:nvSpPr>
        <p:spPr>
          <a:xfrm>
            <a:off x="6553200" y="64547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r>
              <a:rPr lang="en-US" altLang="en-US" dirty="0"/>
              <a:t>1-</a:t>
            </a:r>
            <a:fld id="{52A43C86-E5ED-47BE-8B4E-11822D62BAD2}" type="slidenum">
              <a:rPr lang="en-US" altLang="en-US" smtClean="0"/>
              <a:pPr>
                <a:defRPr/>
              </a:pPr>
              <a:t>‹#›</a:t>
            </a:fld>
            <a:endParaRPr lang="en-US" altLang="en-US" dirty="0"/>
          </a:p>
        </p:txBody>
      </p:sp>
      <p:sp>
        <p:nvSpPr>
          <p:cNvPr id="9" name="TextBox 8"/>
          <p:cNvSpPr txBox="1"/>
          <p:nvPr userDrawn="1"/>
        </p:nvSpPr>
        <p:spPr>
          <a:xfrm>
            <a:off x="2743200" y="6229290"/>
            <a:ext cx="6400800" cy="400110"/>
          </a:xfrm>
          <a:prstGeom prst="rect">
            <a:avLst/>
          </a:prstGeom>
          <a:noFill/>
        </p:spPr>
        <p:txBody>
          <a:bodyPr wrap="square" rtlCol="0">
            <a:spAutoFit/>
          </a:bodyPr>
          <a:lstStyle/>
          <a:p>
            <a:pPr algn="ctr"/>
            <a:r>
              <a:rPr lang="en-IN" sz="1000" b="0" i="0" kern="1200" dirty="0">
                <a:solidFill>
                  <a:schemeClr val="tx1"/>
                </a:solidFill>
                <a:latin typeface="Helvetica"/>
                <a:ea typeface="ＭＳ Ｐゴシック"/>
                <a:cs typeface="Helvetica"/>
              </a:rPr>
              <a:t>© McGraw Hill LLC. All rights reserved. No reproduction or distribution without the prior written consent of McGraw Hill LLC.</a:t>
            </a:r>
            <a:r>
              <a:rPr lang="en-US" sz="1000" b="0" baseline="0" dirty="0">
                <a:solidFill>
                  <a:srgbClr val="000000"/>
                </a:solidFill>
                <a:latin typeface="Helvetica"/>
                <a:cs typeface="Helvetica"/>
              </a:rPr>
              <a:t> </a:t>
            </a:r>
            <a:endParaRPr lang="en-US" sz="1000" dirty="0">
              <a:solidFill>
                <a:srgbClr val="000000"/>
              </a:solidFill>
            </a:endParaRPr>
          </a:p>
        </p:txBody>
      </p:sp>
      <p:sp>
        <p:nvSpPr>
          <p:cNvPr id="7" name="Rectangle 21"/>
          <p:cNvSpPr>
            <a:spLocks noChangeArrowheads="1"/>
          </p:cNvSpPr>
          <p:nvPr userDrawn="1"/>
        </p:nvSpPr>
        <p:spPr bwMode="auto">
          <a:xfrm>
            <a:off x="6934200" y="6248400"/>
            <a:ext cx="2133600" cy="457200"/>
          </a:xfrm>
          <a:prstGeom prst="rect">
            <a:avLst/>
          </a:prstGeom>
          <a:noFill/>
          <a:ln w="9525">
            <a:noFill/>
            <a:miter lim="800000"/>
            <a:headEnd/>
            <a:tailEnd/>
          </a:ln>
        </p:spPr>
        <p:txBody>
          <a:bodyPr anchor="b"/>
          <a:lstStyle/>
          <a:p>
            <a:pPr algn="r">
              <a:defRPr/>
            </a:pPr>
            <a:r>
              <a:rPr lang="en-US" sz="1000" dirty="0">
                <a:latin typeface="Helvetica"/>
                <a:cs typeface="Helvetica"/>
              </a:rPr>
              <a:t>13-</a:t>
            </a:r>
            <a:fld id="{3B23F10E-B9DB-4030-83AA-1C45FF54A19F}" type="slidenum">
              <a:rPr lang="en-US" sz="1000">
                <a:latin typeface="Helvetica"/>
                <a:cs typeface="Helvetica"/>
              </a:rPr>
              <a:pPr algn="r">
                <a:defRPr/>
              </a:pPr>
              <a:t>‹#›</a:t>
            </a:fld>
            <a:endParaRPr lang="en-US" sz="1000" dirty="0">
              <a:latin typeface="Helvetica"/>
              <a:cs typeface="Helvetica"/>
            </a:endParaRPr>
          </a:p>
        </p:txBody>
      </p:sp>
      <p:sp>
        <p:nvSpPr>
          <p:cNvPr id="8" name="TextBox 7"/>
          <p:cNvSpPr txBox="1"/>
          <p:nvPr userDrawn="1"/>
        </p:nvSpPr>
        <p:spPr>
          <a:xfrm>
            <a:off x="8953500" y="67691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72670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1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image" Target="../media/image11.tif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tiff"/><Relationship Id="rId7" Type="http://schemas.openxmlformats.org/officeDocument/2006/relationships/image" Target="../media/image20.tif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tif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image" Target="../media/image25.tif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5.tiff"/><Relationship Id="rId3" Type="http://schemas.openxmlformats.org/officeDocument/2006/relationships/image" Target="../media/image30.tiff"/><Relationship Id="rId7" Type="http://schemas.openxmlformats.org/officeDocument/2006/relationships/image" Target="../media/image34.tif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3.tiff"/><Relationship Id="rId5" Type="http://schemas.openxmlformats.org/officeDocument/2006/relationships/image" Target="../media/image32.tiff"/><Relationship Id="rId4" Type="http://schemas.openxmlformats.org/officeDocument/2006/relationships/image" Target="../media/image31.tiff"/></Relationships>
</file>

<file path=ppt/slides/_rels/slide38.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tiff"/><Relationship Id="rId7" Type="http://schemas.openxmlformats.org/officeDocument/2006/relationships/image" Target="../media/image44.tiff"/><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3.tiff"/><Relationship Id="rId5" Type="http://schemas.openxmlformats.org/officeDocument/2006/relationships/image" Target="../media/image42.tiff"/><Relationship Id="rId4" Type="http://schemas.openxmlformats.org/officeDocument/2006/relationships/image" Target="../media/image41.tif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tiff"/><Relationship Id="rId7" Type="http://schemas.openxmlformats.org/officeDocument/2006/relationships/image" Target="../media/image52.tiff"/><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51.tiff"/><Relationship Id="rId5" Type="http://schemas.openxmlformats.org/officeDocument/2006/relationships/image" Target="../media/image50.tiff"/><Relationship Id="rId4" Type="http://schemas.openxmlformats.org/officeDocument/2006/relationships/image" Target="../media/image49.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457200" y="6356350"/>
            <a:ext cx="2133600" cy="365125"/>
          </a:xfrm>
        </p:spPr>
        <p:txBody>
          <a:bodyPr/>
          <a:lstStyle/>
          <a:p>
            <a:fld id="{7BD3F2FC-F329-4FBB-9115-628BF09552A4}" type="datetimeFigureOut">
              <a:rPr lang="en-US" smtClean="0"/>
              <a:t>4/11/2022</a:t>
            </a:fld>
            <a:endParaRPr lang="en-US" dirty="0"/>
          </a:p>
        </p:txBody>
      </p:sp>
      <p:sp>
        <p:nvSpPr>
          <p:cNvPr id="8" name="Title 1"/>
          <p:cNvSpPr txBox="1">
            <a:spLocks/>
          </p:cNvSpPr>
          <p:nvPr/>
        </p:nvSpPr>
        <p:spPr>
          <a:xfrm>
            <a:off x="2743200" y="457201"/>
            <a:ext cx="6248400" cy="2514600"/>
          </a:xfrm>
          <a:prstGeom prst="rect">
            <a:avLst/>
          </a:prstGeom>
        </p:spPr>
        <p:txBody>
          <a:bodyPr vert="horz" lIns="91440" tIns="45720" rIns="91440" bIns="45720" rtlCol="0" anchor="ctr">
            <a:normAutofit fontScale="5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14500" dirty="0">
                <a:latin typeface="Book Antiqua" panose="02040602050305030304" pitchFamily="18" charset="0"/>
              </a:rPr>
              <a:t>18</a:t>
            </a:r>
            <a:br>
              <a:rPr lang="en-US" sz="14500" dirty="0">
                <a:latin typeface="Book Antiqua" panose="02040602050305030304" pitchFamily="18" charset="0"/>
              </a:rPr>
            </a:br>
            <a:r>
              <a:rPr lang="en-US" sz="9800" dirty="0">
                <a:latin typeface="Book Antiqua" panose="02040602050305030304" pitchFamily="18" charset="0"/>
              </a:rPr>
              <a:t>More Applications in Optimization</a:t>
            </a:r>
          </a:p>
        </p:txBody>
      </p:sp>
      <p:sp>
        <p:nvSpPr>
          <p:cNvPr id="9" name="Subtitle 2"/>
          <p:cNvSpPr txBox="1">
            <a:spLocks/>
          </p:cNvSpPr>
          <p:nvPr/>
        </p:nvSpPr>
        <p:spPr>
          <a:xfrm>
            <a:off x="2743200" y="3893127"/>
            <a:ext cx="6324600"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None/>
            </a:pPr>
            <a:r>
              <a:rPr lang="en-US" sz="2800">
                <a:solidFill>
                  <a:srgbClr val="1F4984"/>
                </a:solidFill>
                <a:latin typeface="Helvetica" pitchFamily="34" charset="0"/>
              </a:rPr>
              <a:t>Business </a:t>
            </a:r>
            <a:r>
              <a:rPr lang="en-US" sz="2800" dirty="0">
                <a:solidFill>
                  <a:srgbClr val="1F4984"/>
                </a:solidFill>
                <a:latin typeface="Helvetica" pitchFamily="34" charset="0"/>
              </a:rPr>
              <a:t>Analytics, 2e</a:t>
            </a:r>
          </a:p>
          <a:p>
            <a:pPr marL="0" indent="0" algn="ctr">
              <a:spcBef>
                <a:spcPts val="0"/>
              </a:spcBef>
              <a:buNone/>
            </a:pPr>
            <a:endParaRPr lang="en-US" sz="2800" dirty="0">
              <a:latin typeface="Helvetica" pitchFamily="34" charset="0"/>
            </a:endParaRPr>
          </a:p>
          <a:p>
            <a:pPr marL="0" indent="0" algn="ctr">
              <a:spcBef>
                <a:spcPts val="0"/>
              </a:spcBef>
              <a:buNone/>
            </a:pPr>
            <a:r>
              <a:rPr lang="en-US" sz="1600" dirty="0">
                <a:latin typeface="Helvetica" pitchFamily="34" charset="0"/>
              </a:rPr>
              <a:t>By Sanjiv Jaggia, Alison Kelly, Kevin Lertwachara, and Leida Chen</a:t>
            </a:r>
          </a:p>
        </p:txBody>
      </p:sp>
      <p:sp>
        <p:nvSpPr>
          <p:cNvPr id="10" name="Rectangle 9"/>
          <p:cNvSpPr/>
          <p:nvPr/>
        </p:nvSpPr>
        <p:spPr>
          <a:xfrm>
            <a:off x="0" y="0"/>
            <a:ext cx="25908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400" dirty="0">
              <a:solidFill>
                <a:srgbClr val="E9F7FE"/>
              </a:solidFill>
            </a:endParaRPr>
          </a:p>
        </p:txBody>
      </p:sp>
      <p:cxnSp>
        <p:nvCxnSpPr>
          <p:cNvPr id="12" name="Straight Connector 11"/>
          <p:cNvCxnSpPr/>
          <p:nvPr/>
        </p:nvCxnSpPr>
        <p:spPr>
          <a:xfrm>
            <a:off x="4114800" y="3429000"/>
            <a:ext cx="3657600" cy="0"/>
          </a:xfrm>
          <a:prstGeom prst="line">
            <a:avLst/>
          </a:prstGeom>
          <a:ln>
            <a:solidFill>
              <a:srgbClr val="009C9E"/>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2342B41-1933-6B4F-B198-9119CC8895F1}"/>
              </a:ext>
            </a:extLst>
          </p:cNvPr>
          <p:cNvPicPr>
            <a:picLocks noChangeAspect="1"/>
          </p:cNvPicPr>
          <p:nvPr/>
        </p:nvPicPr>
        <p:blipFill>
          <a:blip r:embed="rId3"/>
          <a:stretch>
            <a:fillRect/>
          </a:stretch>
        </p:blipFill>
        <p:spPr>
          <a:xfrm>
            <a:off x="0" y="990600"/>
            <a:ext cx="2590800" cy="4572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18.1</a:t>
            </a:r>
            <a:r>
              <a:rPr lang="en-US" sz="3600" dirty="0">
                <a:solidFill>
                  <a:srgbClr val="1F4984"/>
                </a:solidFill>
              </a:rPr>
              <a:t>: Optimization with Integer Programming (6/7)</a:t>
            </a:r>
          </a:p>
        </p:txBody>
      </p:sp>
      <p:sp>
        <p:nvSpPr>
          <p:cNvPr id="3" name="Content Placeholder 2"/>
          <p:cNvSpPr>
            <a:spLocks noGrp="1"/>
          </p:cNvSpPr>
          <p:nvPr>
            <p:ph idx="1"/>
          </p:nvPr>
        </p:nvSpPr>
        <p:spPr>
          <a:xfrm>
            <a:off x="285750" y="1371600"/>
            <a:ext cx="8572500" cy="4648200"/>
          </a:xfrm>
        </p:spPr>
        <p:txBody>
          <a:bodyPr>
            <a:normAutofit/>
          </a:bodyPr>
          <a:lstStyle/>
          <a:p>
            <a:r>
              <a:rPr lang="en-US" sz="2000" dirty="0"/>
              <a:t>Example continued with Excel</a:t>
            </a:r>
          </a:p>
          <a:p>
            <a:r>
              <a:rPr lang="en-US" sz="2000" dirty="0"/>
              <a:t>Data &gt; Solver</a:t>
            </a:r>
          </a:p>
          <a:p>
            <a:endParaRPr lang="en-US" sz="2000" dirty="0"/>
          </a:p>
          <a:p>
            <a:endParaRPr lang="en-US" sz="2000" dirty="0"/>
          </a:p>
          <a:p>
            <a:pPr lvl="1"/>
            <a:endParaRPr lang="en-US" sz="2000" dirty="0"/>
          </a:p>
          <a:p>
            <a:pPr lvl="1"/>
            <a:endParaRPr lang="en-US" sz="2000" dirty="0"/>
          </a:p>
          <a:p>
            <a:pPr lvl="1"/>
            <a:endParaRPr lang="en-US" sz="2000" dirty="0"/>
          </a:p>
          <a:p>
            <a:endParaRPr lang="en-US" sz="2000" dirty="0"/>
          </a:p>
        </p:txBody>
      </p:sp>
      <p:pic>
        <p:nvPicPr>
          <p:cNvPr id="2" name="Picture 1">
            <a:extLst>
              <a:ext uri="{FF2B5EF4-FFF2-40B4-BE49-F238E27FC236}">
                <a16:creationId xmlns:a16="http://schemas.microsoft.com/office/drawing/2014/main" id="{B6ED8C3A-4B9C-6643-A832-455DF3C54CBE}"/>
              </a:ext>
            </a:extLst>
          </p:cNvPr>
          <p:cNvPicPr>
            <a:picLocks noChangeAspect="1"/>
          </p:cNvPicPr>
          <p:nvPr/>
        </p:nvPicPr>
        <p:blipFill>
          <a:blip r:embed="rId3"/>
          <a:stretch>
            <a:fillRect/>
          </a:stretch>
        </p:blipFill>
        <p:spPr>
          <a:xfrm>
            <a:off x="614208" y="2203938"/>
            <a:ext cx="3579304" cy="1155700"/>
          </a:xfrm>
          <a:prstGeom prst="rect">
            <a:avLst/>
          </a:prstGeom>
        </p:spPr>
      </p:pic>
      <p:pic>
        <p:nvPicPr>
          <p:cNvPr id="4" name="Picture 3">
            <a:extLst>
              <a:ext uri="{FF2B5EF4-FFF2-40B4-BE49-F238E27FC236}">
                <a16:creationId xmlns:a16="http://schemas.microsoft.com/office/drawing/2014/main" id="{7C4B8ABB-B312-844E-8286-CEE895591F04}"/>
              </a:ext>
            </a:extLst>
          </p:cNvPr>
          <p:cNvPicPr>
            <a:picLocks noChangeAspect="1"/>
          </p:cNvPicPr>
          <p:nvPr/>
        </p:nvPicPr>
        <p:blipFill>
          <a:blip r:embed="rId4"/>
          <a:stretch>
            <a:fillRect/>
          </a:stretch>
        </p:blipFill>
        <p:spPr>
          <a:xfrm>
            <a:off x="4193512" y="2209800"/>
            <a:ext cx="4294355" cy="3146250"/>
          </a:xfrm>
          <a:prstGeom prst="rect">
            <a:avLst/>
          </a:prstGeom>
        </p:spPr>
      </p:pic>
    </p:spTree>
    <p:extLst>
      <p:ext uri="{BB962C8B-B14F-4D97-AF65-F5344CB8AC3E}">
        <p14:creationId xmlns:p14="http://schemas.microsoft.com/office/powerpoint/2010/main" val="540213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18.1</a:t>
            </a:r>
            <a:r>
              <a:rPr lang="en-US" sz="3600" dirty="0">
                <a:solidFill>
                  <a:srgbClr val="1F4984"/>
                </a:solidFill>
              </a:rPr>
              <a:t>: Optimization with Integer Programming (7/7)</a:t>
            </a:r>
          </a:p>
        </p:txBody>
      </p:sp>
      <p:sp>
        <p:nvSpPr>
          <p:cNvPr id="3" name="Content Placeholder 2"/>
          <p:cNvSpPr>
            <a:spLocks noGrp="1"/>
          </p:cNvSpPr>
          <p:nvPr>
            <p:ph idx="1"/>
          </p:nvPr>
        </p:nvSpPr>
        <p:spPr>
          <a:xfrm>
            <a:off x="285750" y="1371600"/>
            <a:ext cx="8572500" cy="4648200"/>
          </a:xfrm>
        </p:spPr>
        <p:txBody>
          <a:bodyPr>
            <a:normAutofit/>
          </a:bodyPr>
          <a:lstStyle/>
          <a:p>
            <a:r>
              <a:rPr lang="en-US" sz="2000" dirty="0"/>
              <a:t>Example continued with R</a:t>
            </a:r>
          </a:p>
          <a:p>
            <a:endParaRPr lang="en-US" sz="2000" dirty="0"/>
          </a:p>
          <a:p>
            <a:pPr lvl="1"/>
            <a:endParaRPr lang="en-US" sz="2000" dirty="0"/>
          </a:p>
          <a:p>
            <a:pPr lvl="1"/>
            <a:endParaRPr lang="en-US" sz="2000" dirty="0"/>
          </a:p>
          <a:p>
            <a:pPr lvl="1"/>
            <a:endParaRPr lang="en-US" sz="2000" dirty="0"/>
          </a:p>
          <a:p>
            <a:endParaRPr lang="en-US" sz="2000" dirty="0"/>
          </a:p>
        </p:txBody>
      </p:sp>
      <p:pic>
        <p:nvPicPr>
          <p:cNvPr id="5" name="Picture 4">
            <a:extLst>
              <a:ext uri="{FF2B5EF4-FFF2-40B4-BE49-F238E27FC236}">
                <a16:creationId xmlns:a16="http://schemas.microsoft.com/office/drawing/2014/main" id="{4122926B-67C7-5449-96F3-3C45EEA10277}"/>
              </a:ext>
            </a:extLst>
          </p:cNvPr>
          <p:cNvPicPr>
            <a:picLocks noChangeAspect="1"/>
          </p:cNvPicPr>
          <p:nvPr/>
        </p:nvPicPr>
        <p:blipFill>
          <a:blip r:embed="rId3"/>
          <a:stretch>
            <a:fillRect/>
          </a:stretch>
        </p:blipFill>
        <p:spPr>
          <a:xfrm>
            <a:off x="685800" y="1828800"/>
            <a:ext cx="3635939" cy="1905000"/>
          </a:xfrm>
          <a:prstGeom prst="rect">
            <a:avLst/>
          </a:prstGeom>
        </p:spPr>
      </p:pic>
      <p:pic>
        <p:nvPicPr>
          <p:cNvPr id="6" name="Picture 5">
            <a:extLst>
              <a:ext uri="{FF2B5EF4-FFF2-40B4-BE49-F238E27FC236}">
                <a16:creationId xmlns:a16="http://schemas.microsoft.com/office/drawing/2014/main" id="{8AF66045-8FF6-7047-A3EB-E3B0682200E9}"/>
              </a:ext>
            </a:extLst>
          </p:cNvPr>
          <p:cNvPicPr>
            <a:picLocks noChangeAspect="1"/>
          </p:cNvPicPr>
          <p:nvPr/>
        </p:nvPicPr>
        <p:blipFill>
          <a:blip r:embed="rId4"/>
          <a:stretch>
            <a:fillRect/>
          </a:stretch>
        </p:blipFill>
        <p:spPr>
          <a:xfrm>
            <a:off x="1752600" y="3886200"/>
            <a:ext cx="6375400" cy="1333500"/>
          </a:xfrm>
          <a:prstGeom prst="rect">
            <a:avLst/>
          </a:prstGeom>
        </p:spPr>
      </p:pic>
    </p:spTree>
    <p:extLst>
      <p:ext uri="{BB962C8B-B14F-4D97-AF65-F5344CB8AC3E}">
        <p14:creationId xmlns:p14="http://schemas.microsoft.com/office/powerpoint/2010/main" val="1270591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18.2</a:t>
            </a:r>
            <a:r>
              <a:rPr lang="en-US" sz="3600" dirty="0">
                <a:solidFill>
                  <a:srgbClr val="1F4984"/>
                </a:solidFill>
              </a:rPr>
              <a:t>: Other Applications of Linear and Integer Programming (1/33)</a:t>
            </a:r>
          </a:p>
        </p:txBody>
      </p:sp>
      <p:sp>
        <p:nvSpPr>
          <p:cNvPr id="3" name="Content Placeholder 2"/>
          <p:cNvSpPr>
            <a:spLocks noGrp="1"/>
          </p:cNvSpPr>
          <p:nvPr>
            <p:ph idx="1"/>
          </p:nvPr>
        </p:nvSpPr>
        <p:spPr>
          <a:xfrm>
            <a:off x="285750" y="1371600"/>
            <a:ext cx="8572500" cy="4648200"/>
          </a:xfrm>
        </p:spPr>
        <p:txBody>
          <a:bodyPr>
            <a:normAutofit fontScale="77500" lnSpcReduction="20000"/>
          </a:bodyPr>
          <a:lstStyle/>
          <a:p>
            <a:r>
              <a:rPr lang="en-US" dirty="0"/>
              <a:t>Linear and integer programming techniques can be used to solve many real-world problems. </a:t>
            </a:r>
          </a:p>
          <a:p>
            <a:r>
              <a:rPr lang="en-US" dirty="0"/>
              <a:t>We discuss five of the most common applications of linear and integer programming:</a:t>
            </a:r>
          </a:p>
          <a:p>
            <a:pPr marL="514350" indent="-514350">
              <a:buFont typeface="+mj-lt"/>
              <a:buAutoNum type="arabicPeriod"/>
            </a:pPr>
            <a:r>
              <a:rPr lang="en-US" dirty="0"/>
              <a:t>Capital-budgeting for selection of investment projects</a:t>
            </a:r>
          </a:p>
          <a:p>
            <a:pPr marL="514350" indent="-514350">
              <a:buFont typeface="+mj-lt"/>
              <a:buAutoNum type="arabicPeriod"/>
            </a:pPr>
            <a:r>
              <a:rPr lang="en-US" dirty="0"/>
              <a:t>A transportation problem for selection of supply locations for product delivery</a:t>
            </a:r>
          </a:p>
          <a:p>
            <a:pPr marL="514350" indent="-514350">
              <a:buFont typeface="+mj-lt"/>
              <a:buAutoNum type="arabicPeriod"/>
            </a:pPr>
            <a:r>
              <a:rPr lang="en-US" dirty="0"/>
              <a:t>An assignment problem where employees are assigned to specific tasks</a:t>
            </a:r>
          </a:p>
          <a:p>
            <a:pPr marL="514350" indent="-514350">
              <a:buFont typeface="+mj-lt"/>
              <a:buAutoNum type="arabicPeriod"/>
            </a:pPr>
            <a:r>
              <a:rPr lang="en-US" dirty="0"/>
              <a:t>Workforce scheduling where a manager establishes the schedule of workers to meet the demand</a:t>
            </a:r>
          </a:p>
          <a:p>
            <a:pPr marL="514350" indent="-514350">
              <a:buFont typeface="+mj-lt"/>
              <a:buAutoNum type="arabicPeriod"/>
            </a:pPr>
            <a:r>
              <a:rPr lang="en-US" dirty="0"/>
              <a:t>W facility location problem where a decision maker determines the optimal placement of new facilities. </a:t>
            </a:r>
            <a:endParaRPr lang="en-US" sz="2800" dirty="0"/>
          </a:p>
          <a:p>
            <a:endParaRPr lang="en-US" sz="2800" dirty="0"/>
          </a:p>
          <a:p>
            <a:endParaRPr lang="en-US" dirty="0"/>
          </a:p>
          <a:p>
            <a:endParaRPr lang="en-US" dirty="0"/>
          </a:p>
          <a:p>
            <a:endParaRPr lang="en-US" sz="2000" dirty="0"/>
          </a:p>
          <a:p>
            <a:endParaRPr lang="en-US" sz="2400" dirty="0"/>
          </a:p>
          <a:p>
            <a:endParaRPr lang="en-US" sz="2000" dirty="0"/>
          </a:p>
          <a:p>
            <a:pPr lvl="1"/>
            <a:endParaRPr lang="en-US" sz="1600" dirty="0"/>
          </a:p>
          <a:p>
            <a:endParaRPr lang="en-US" sz="1800" dirty="0"/>
          </a:p>
          <a:p>
            <a:pPr lvl="1"/>
            <a:endParaRPr lang="en-US" sz="1600" dirty="0"/>
          </a:p>
          <a:p>
            <a:pPr lvl="1"/>
            <a:endParaRPr lang="en-US" sz="1600" dirty="0"/>
          </a:p>
          <a:p>
            <a:pPr lvl="1"/>
            <a:endParaRPr lang="en-US" sz="1200" dirty="0"/>
          </a:p>
          <a:p>
            <a:endParaRPr lang="en-US" sz="2000" dirty="0"/>
          </a:p>
        </p:txBody>
      </p:sp>
    </p:spTree>
    <p:extLst>
      <p:ext uri="{BB962C8B-B14F-4D97-AF65-F5344CB8AC3E}">
        <p14:creationId xmlns:p14="http://schemas.microsoft.com/office/powerpoint/2010/main" val="2542411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18.2</a:t>
            </a:r>
            <a:r>
              <a:rPr lang="en-US" sz="3600" dirty="0">
                <a:solidFill>
                  <a:srgbClr val="1F4984"/>
                </a:solidFill>
              </a:rPr>
              <a:t>: Other Applications of Linear and Integer Programming (2/33)</a:t>
            </a:r>
          </a:p>
        </p:txBody>
      </p:sp>
      <p:sp>
        <p:nvSpPr>
          <p:cNvPr id="3" name="Content Placeholder 2"/>
          <p:cNvSpPr>
            <a:spLocks noGrp="1"/>
          </p:cNvSpPr>
          <p:nvPr>
            <p:ph idx="1"/>
          </p:nvPr>
        </p:nvSpPr>
        <p:spPr>
          <a:xfrm>
            <a:off x="285750" y="1371600"/>
            <a:ext cx="8572500" cy="4648200"/>
          </a:xfrm>
        </p:spPr>
        <p:txBody>
          <a:bodyPr>
            <a:normAutofit/>
          </a:bodyPr>
          <a:lstStyle/>
          <a:p>
            <a:r>
              <a:rPr lang="en-US" sz="2400" dirty="0"/>
              <a:t>In a typical capital budgeting problem, a decision maker tries to choose from a number of potential projects.</a:t>
            </a:r>
          </a:p>
          <a:p>
            <a:r>
              <a:rPr lang="en-US" sz="2400" dirty="0"/>
              <a:t>These situations are often referred to as a “go vs. no-go” decision. </a:t>
            </a:r>
          </a:p>
          <a:p>
            <a:r>
              <a:rPr lang="en-US" sz="2400" dirty="0"/>
              <a:t>It does not make sense to partially fund individual projects</a:t>
            </a:r>
          </a:p>
          <a:p>
            <a:r>
              <a:rPr lang="en-US" sz="2400" dirty="0"/>
              <a:t>The set of decision variables that are limited to only an integer value of 0 or 1. </a:t>
            </a:r>
          </a:p>
          <a:p>
            <a:r>
              <a:rPr lang="en-US" sz="2400" dirty="0"/>
              <a:t>These decision variables are often called binary decision variables where a positive decision is represented by the value 1 and 0 otherwise.</a:t>
            </a:r>
          </a:p>
        </p:txBody>
      </p:sp>
    </p:spTree>
    <p:extLst>
      <p:ext uri="{BB962C8B-B14F-4D97-AF65-F5344CB8AC3E}">
        <p14:creationId xmlns:p14="http://schemas.microsoft.com/office/powerpoint/2010/main" val="4073516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18.2</a:t>
            </a:r>
            <a:r>
              <a:rPr lang="en-US" sz="3600" dirty="0">
                <a:solidFill>
                  <a:srgbClr val="1F4984"/>
                </a:solidFill>
              </a:rPr>
              <a:t>: Other Applications of Linear and Integer Programming (3/33)</a:t>
            </a:r>
          </a:p>
        </p:txBody>
      </p:sp>
      <p:sp>
        <p:nvSpPr>
          <p:cNvPr id="3" name="Content Placeholder 2"/>
          <p:cNvSpPr>
            <a:spLocks noGrp="1"/>
          </p:cNvSpPr>
          <p:nvPr>
            <p:ph idx="1"/>
          </p:nvPr>
        </p:nvSpPr>
        <p:spPr>
          <a:xfrm>
            <a:off x="285750" y="1371600"/>
            <a:ext cx="8572500" cy="4648200"/>
          </a:xfrm>
        </p:spPr>
        <p:txBody>
          <a:bodyPr>
            <a:normAutofit/>
          </a:bodyPr>
          <a:lstStyle/>
          <a:p>
            <a:r>
              <a:rPr lang="en-US" sz="2600" dirty="0"/>
              <a:t>Example: Recall the introductory case.</a:t>
            </a:r>
          </a:p>
          <a:p>
            <a:r>
              <a:rPr lang="en-US" sz="2600" dirty="0"/>
              <a:t>Gordon Liu, a CFO of North Star Biotech, needs to deter- mine which of the six pharmaceutical vaccine projects should receive the funding. </a:t>
            </a:r>
          </a:p>
          <a:p>
            <a:r>
              <a:rPr lang="en-US" sz="2600" dirty="0"/>
              <a:t>His objective is to maximize the total net present value from the funded projects. </a:t>
            </a:r>
          </a:p>
          <a:p>
            <a:r>
              <a:rPr lang="en-US" sz="2600" dirty="0"/>
              <a:t>Use the information provided in the introductory case to help Gordon formulate this problem into an IP model.</a:t>
            </a:r>
          </a:p>
          <a:p>
            <a:endParaRPr lang="en-US" sz="2400" dirty="0"/>
          </a:p>
        </p:txBody>
      </p:sp>
    </p:spTree>
    <p:extLst>
      <p:ext uri="{BB962C8B-B14F-4D97-AF65-F5344CB8AC3E}">
        <p14:creationId xmlns:p14="http://schemas.microsoft.com/office/powerpoint/2010/main" val="3959783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18.2</a:t>
            </a:r>
            <a:r>
              <a:rPr lang="en-US" sz="3600" dirty="0">
                <a:solidFill>
                  <a:srgbClr val="1F4984"/>
                </a:solidFill>
              </a:rPr>
              <a:t>: Other Applications of Linear and Integer Programming (4/33)</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85750" y="1371600"/>
                <a:ext cx="8572500" cy="4648200"/>
              </a:xfrm>
            </p:spPr>
            <p:txBody>
              <a:bodyPr>
                <a:normAutofit fontScale="92500" lnSpcReduction="10000"/>
              </a:bodyPr>
              <a:lstStyle/>
              <a:p>
                <a:r>
                  <a:rPr lang="en-US" sz="2600" dirty="0"/>
                  <a:t>Example continued</a:t>
                </a:r>
              </a:p>
              <a:p>
                <a14:m>
                  <m:oMath xmlns:m="http://schemas.openxmlformats.org/officeDocument/2006/math">
                    <m:sSub>
                      <m:sSubPr>
                        <m:ctrlPr>
                          <a:rPr lang="en-US" sz="2600" i="1" smtClean="0">
                            <a:latin typeface="Cambria Math" panose="02040503050406030204" pitchFamily="18" charset="0"/>
                          </a:rPr>
                        </m:ctrlPr>
                      </m:sSubPr>
                      <m:e>
                        <m:r>
                          <a:rPr lang="en-US" sz="2600" b="0" i="1" smtClean="0">
                            <a:latin typeface="Cambria Math" panose="02040503050406030204" pitchFamily="18" charset="0"/>
                          </a:rPr>
                          <m:t>𝑥</m:t>
                        </m:r>
                      </m:e>
                      <m:sub>
                        <m:r>
                          <a:rPr lang="en-US" sz="2600" b="0" i="1" smtClean="0">
                            <a:latin typeface="Cambria Math" panose="02040503050406030204" pitchFamily="18" charset="0"/>
                          </a:rPr>
                          <m:t>𝑖</m:t>
                        </m:r>
                      </m:sub>
                    </m:sSub>
                  </m:oMath>
                </a14:m>
                <a:r>
                  <a:rPr lang="en-US" sz="2600" dirty="0"/>
                  <a:t> are the “go vs. no-go” decisions for the six projects</a:t>
                </a:r>
              </a:p>
              <a:p>
                <a14:m>
                  <m:oMath xmlns:m="http://schemas.openxmlformats.org/officeDocument/2006/math">
                    <m:sSub>
                      <m:sSubPr>
                        <m:ctrlPr>
                          <a:rPr lang="en-US" sz="2600" i="1">
                            <a:latin typeface="Cambria Math" panose="02040503050406030204" pitchFamily="18" charset="0"/>
                          </a:rPr>
                        </m:ctrlPr>
                      </m:sSubPr>
                      <m:e>
                        <m:r>
                          <a:rPr lang="en-US" sz="2600" b="0" i="1" smtClean="0">
                            <a:latin typeface="Cambria Math" panose="02040503050406030204" pitchFamily="18" charset="0"/>
                          </a:rPr>
                          <m:t>𝑐</m:t>
                        </m:r>
                      </m:e>
                      <m:sub>
                        <m:r>
                          <a:rPr lang="en-US" sz="2600" i="1">
                            <a:latin typeface="Cambria Math" panose="02040503050406030204" pitchFamily="18" charset="0"/>
                          </a:rPr>
                          <m:t>𝑖</m:t>
                        </m:r>
                      </m:sub>
                    </m:sSub>
                  </m:oMath>
                </a14:m>
                <a:r>
                  <a:rPr lang="en-US" sz="2400" dirty="0"/>
                  <a:t> are the net present values (NPV) from investment</a:t>
                </a:r>
              </a:p>
              <a:p>
                <a14:m>
                  <m:oMath xmlns:m="http://schemas.openxmlformats.org/officeDocument/2006/math">
                    <m:sSub>
                      <m:sSubPr>
                        <m:ctrlPr>
                          <a:rPr lang="en-US" sz="2400" i="1">
                            <a:latin typeface="Cambria Math" panose="02040503050406030204" pitchFamily="18" charset="0"/>
                          </a:rPr>
                        </m:ctrlPr>
                      </m:sSubPr>
                      <m:e>
                        <m:r>
                          <a:rPr lang="en-US" sz="2400" b="0" i="1" smtClean="0">
                            <a:latin typeface="Cambria Math" panose="02040503050406030204" pitchFamily="18" charset="0"/>
                          </a:rPr>
                          <m:t>𝑎</m:t>
                        </m:r>
                      </m:e>
                      <m:sub>
                        <m:r>
                          <a:rPr lang="en-US" sz="2400" i="1">
                            <a:latin typeface="Cambria Math" panose="02040503050406030204" pitchFamily="18" charset="0"/>
                          </a:rPr>
                          <m:t>𝑖</m:t>
                        </m:r>
                        <m:r>
                          <a:rPr lang="en-US" sz="2400" b="0" i="1" smtClean="0">
                            <a:latin typeface="Cambria Math" panose="02040503050406030204" pitchFamily="18" charset="0"/>
                          </a:rPr>
                          <m:t>𝑗</m:t>
                        </m:r>
                      </m:sub>
                    </m:sSub>
                  </m:oMath>
                </a14:m>
                <a:r>
                  <a:rPr lang="en-US" sz="2400" dirty="0"/>
                  <a:t> are annual cash investments in project </a:t>
                </a:r>
                <a14:m>
                  <m:oMath xmlns:m="http://schemas.openxmlformats.org/officeDocument/2006/math">
                    <m:r>
                      <a:rPr lang="en-US" sz="2400" i="1" dirty="0" smtClean="0">
                        <a:latin typeface="Cambria Math" panose="02040503050406030204" pitchFamily="18" charset="0"/>
                      </a:rPr>
                      <m:t>𝑖</m:t>
                    </m:r>
                  </m:oMath>
                </a14:m>
                <a:r>
                  <a:rPr lang="en-US" sz="2400" dirty="0"/>
                  <a:t> in year </a:t>
                </a:r>
                <a14:m>
                  <m:oMath xmlns:m="http://schemas.openxmlformats.org/officeDocument/2006/math">
                    <m:r>
                      <a:rPr lang="en-US" sz="2400" i="1" dirty="0" smtClean="0">
                        <a:latin typeface="Cambria Math" panose="02040503050406030204" pitchFamily="18" charset="0"/>
                      </a:rPr>
                      <m:t>𝑗</m:t>
                    </m:r>
                  </m:oMath>
                </a14:m>
                <a:endParaRPr lang="en-US" sz="2400" dirty="0"/>
              </a:p>
              <a:p>
                <a:r>
                  <a:rPr lang="en-US" sz="2400" dirty="0"/>
                  <a:t>Maximize: </a:t>
                </a:r>
                <a14:m>
                  <m:oMath xmlns:m="http://schemas.openxmlformats.org/officeDocument/2006/math">
                    <m:r>
                      <a:rPr lang="en-US" sz="2400" b="0" i="1" smtClean="0">
                        <a:latin typeface="Cambria Math" panose="02040503050406030204" pitchFamily="18" charset="0"/>
                      </a:rPr>
                      <m:t>𝑇𝑜𝑡𝑎𝑙</m:t>
                    </m:r>
                    <m:r>
                      <a:rPr lang="en-US" sz="2400" b="0" i="1" smtClean="0">
                        <a:latin typeface="Cambria Math" panose="02040503050406030204" pitchFamily="18" charset="0"/>
                      </a:rPr>
                      <m:t> </m:t>
                    </m:r>
                    <m:r>
                      <a:rPr lang="en-US" sz="2400" b="0" i="1" smtClean="0">
                        <a:latin typeface="Cambria Math" panose="02040503050406030204" pitchFamily="18" charset="0"/>
                      </a:rPr>
                      <m:t>𝑁𝑃𝑉</m:t>
                    </m:r>
                    <m:r>
                      <a:rPr lang="en-US" sz="2400" b="0" i="1" smtClean="0">
                        <a:latin typeface="Cambria Math" panose="02040503050406030204" pitchFamily="18" charset="0"/>
                      </a:rPr>
                      <m:t>=</m:t>
                    </m:r>
                    <m:nary>
                      <m:naryPr>
                        <m:chr m:val="∑"/>
                        <m:ctrlPr>
                          <a:rPr lang="en-US" sz="2400" b="0" i="1" smtClean="0">
                            <a:latin typeface="Cambria Math" panose="02040503050406030204" pitchFamily="18" charset="0"/>
                          </a:rPr>
                        </m:ctrlPr>
                      </m:naryPr>
                      <m:sub>
                        <m:r>
                          <m:rPr>
                            <m:brk m:alnAt="23"/>
                          </m:rPr>
                          <a:rPr lang="en-US" sz="2400" b="0" i="1" smtClean="0">
                            <a:latin typeface="Cambria Math" panose="02040503050406030204" pitchFamily="18" charset="0"/>
                          </a:rPr>
                          <m:t>𝑖</m:t>
                        </m:r>
                        <m:r>
                          <a:rPr lang="en-US" sz="2400" b="0" i="1" smtClean="0">
                            <a:latin typeface="Cambria Math" panose="02040503050406030204" pitchFamily="18" charset="0"/>
                          </a:rPr>
                          <m:t>=1</m:t>
                        </m:r>
                      </m:sub>
                      <m:sup>
                        <m:r>
                          <a:rPr lang="en-US" sz="2400" b="0" i="1" smtClean="0">
                            <a:latin typeface="Cambria Math" panose="02040503050406030204" pitchFamily="18" charset="0"/>
                          </a:rPr>
                          <m:t>6</m:t>
                        </m:r>
                      </m:sup>
                      <m:e>
                        <m:sSub>
                          <m:sSubPr>
                            <m:ctrlPr>
                              <a:rPr lang="en-US" sz="2400" i="1">
                                <a:latin typeface="Cambria Math" panose="02040503050406030204" pitchFamily="18" charset="0"/>
                              </a:rPr>
                            </m:ctrlPr>
                          </m:sSubPr>
                          <m:e>
                            <m:r>
                              <a:rPr lang="en-US" sz="2400" i="1">
                                <a:latin typeface="Cambria Math" panose="02040503050406030204" pitchFamily="18" charset="0"/>
                              </a:rPr>
                              <m:t>𝑐</m:t>
                            </m:r>
                          </m:e>
                          <m:sub>
                            <m:r>
                              <a:rPr lang="en-US" sz="2400" i="1">
                                <a:latin typeface="Cambria Math" panose="02040503050406030204" pitchFamily="18" charset="0"/>
                              </a:rPr>
                              <m:t>𝑖</m:t>
                            </m:r>
                          </m:sub>
                        </m:sSub>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i="1">
                                <a:latin typeface="Cambria Math" panose="02040503050406030204" pitchFamily="18" charset="0"/>
                              </a:rPr>
                              <m:t>𝑖</m:t>
                            </m:r>
                          </m:sub>
                        </m:sSub>
                      </m:e>
                    </m:nary>
                  </m:oMath>
                </a14:m>
                <a:endParaRPr lang="en-US" sz="2400" dirty="0"/>
              </a:p>
              <a:p>
                <a:r>
                  <a:rPr lang="en-US" sz="2400" dirty="0"/>
                  <a:t>Constraints</a:t>
                </a:r>
              </a:p>
              <a:p>
                <a:pPr lvl="1"/>
                <a14:m>
                  <m:oMath xmlns:m="http://schemas.openxmlformats.org/officeDocument/2006/math">
                    <m:r>
                      <a:rPr lang="en-US" sz="2000" b="0" i="1" smtClean="0">
                        <a:latin typeface="Cambria Math" panose="02040503050406030204" pitchFamily="18" charset="0"/>
                      </a:rPr>
                      <m:t>𝑌𝑒𝑎𝑟</m:t>
                    </m:r>
                    <m:r>
                      <a:rPr lang="en-US" sz="2000" b="0" i="1" smtClean="0">
                        <a:latin typeface="Cambria Math" panose="02040503050406030204" pitchFamily="18" charset="0"/>
                      </a:rPr>
                      <m:t> 1: </m:t>
                    </m:r>
                    <m:nary>
                      <m:naryPr>
                        <m:chr m:val="∑"/>
                        <m:ctrlPr>
                          <a:rPr lang="en-US" sz="2000" b="0" i="1" smtClean="0">
                            <a:latin typeface="Cambria Math" panose="02040503050406030204" pitchFamily="18" charset="0"/>
                          </a:rPr>
                        </m:ctrlPr>
                      </m:naryPr>
                      <m:sub>
                        <m:r>
                          <m:rPr>
                            <m:brk m:alnAt="23"/>
                          </m:rPr>
                          <a:rPr lang="en-US" sz="2000" b="0" i="1" smtClean="0">
                            <a:latin typeface="Cambria Math" panose="02040503050406030204" pitchFamily="18" charset="0"/>
                          </a:rPr>
                          <m:t>𝑖</m:t>
                        </m:r>
                        <m:r>
                          <a:rPr lang="en-US" sz="2000" b="0" i="1" smtClean="0">
                            <a:latin typeface="Cambria Math" panose="02040503050406030204" pitchFamily="18" charset="0"/>
                          </a:rPr>
                          <m:t>=1</m:t>
                        </m:r>
                      </m:sub>
                      <m:sup>
                        <m:r>
                          <a:rPr lang="en-US" sz="2000" b="0" i="1" smtClean="0">
                            <a:latin typeface="Cambria Math" panose="02040503050406030204" pitchFamily="18" charset="0"/>
                          </a:rPr>
                          <m:t>6</m:t>
                        </m:r>
                      </m:sup>
                      <m:e>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b="0" i="1" smtClean="0">
                                <a:latin typeface="Cambria Math" panose="02040503050406030204" pitchFamily="18" charset="0"/>
                              </a:rPr>
                              <m:t>𝑖</m:t>
                            </m:r>
                            <m:r>
                              <a:rPr lang="en-US" sz="2000" b="0" i="1" smtClean="0">
                                <a:latin typeface="Cambria Math" panose="02040503050406030204" pitchFamily="18" charset="0"/>
                              </a:rPr>
                              <m:t>1</m:t>
                            </m:r>
                          </m:sub>
                        </m:sSub>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𝑖</m:t>
                            </m:r>
                          </m:sub>
                        </m:sSub>
                        <m:r>
                          <a:rPr lang="en-US"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10</m:t>
                        </m:r>
                      </m:e>
                    </m:nary>
                  </m:oMath>
                </a14:m>
                <a:endParaRPr lang="en-US" sz="2000" b="0" dirty="0"/>
              </a:p>
              <a:p>
                <a:pPr lvl="1"/>
                <a14:m>
                  <m:oMath xmlns:m="http://schemas.openxmlformats.org/officeDocument/2006/math">
                    <m:r>
                      <a:rPr lang="en-US" sz="2000" i="1">
                        <a:latin typeface="Cambria Math" panose="02040503050406030204" pitchFamily="18" charset="0"/>
                      </a:rPr>
                      <m:t>𝑌𝑒𝑎𝑟</m:t>
                    </m:r>
                    <m:r>
                      <a:rPr lang="en-US" sz="2000" i="1">
                        <a:latin typeface="Cambria Math" panose="02040503050406030204" pitchFamily="18" charset="0"/>
                      </a:rPr>
                      <m:t> 2: </m:t>
                    </m:r>
                    <m:nary>
                      <m:naryPr>
                        <m:chr m:val="∑"/>
                        <m:ctrlPr>
                          <a:rPr lang="en-US" sz="2000" i="1">
                            <a:latin typeface="Cambria Math" panose="02040503050406030204" pitchFamily="18" charset="0"/>
                          </a:rPr>
                        </m:ctrlPr>
                      </m:naryPr>
                      <m:sub>
                        <m:r>
                          <m:rPr>
                            <m:brk m:alnAt="23"/>
                          </m:rPr>
                          <a:rPr lang="en-US" sz="2000" i="1">
                            <a:latin typeface="Cambria Math" panose="02040503050406030204" pitchFamily="18" charset="0"/>
                          </a:rPr>
                          <m:t>𝑖</m:t>
                        </m:r>
                        <m:r>
                          <a:rPr lang="en-US" sz="2000" i="1">
                            <a:latin typeface="Cambria Math" panose="02040503050406030204" pitchFamily="18" charset="0"/>
                          </a:rPr>
                          <m:t>=1</m:t>
                        </m:r>
                      </m:sub>
                      <m:sup>
                        <m:r>
                          <a:rPr lang="en-US" sz="2000" i="1">
                            <a:latin typeface="Cambria Math" panose="02040503050406030204" pitchFamily="18" charset="0"/>
                          </a:rPr>
                          <m:t>6</m:t>
                        </m:r>
                      </m:sup>
                      <m:e>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𝑖</m:t>
                            </m:r>
                            <m:r>
                              <a:rPr lang="en-US" sz="2000" b="0" i="1" smtClean="0">
                                <a:latin typeface="Cambria Math" panose="02040503050406030204" pitchFamily="18" charset="0"/>
                              </a:rPr>
                              <m:t>2</m:t>
                            </m:r>
                          </m:sub>
                        </m:sSub>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𝑖</m:t>
                            </m:r>
                          </m:sub>
                        </m:sSub>
                        <m:r>
                          <a:rPr lang="en-US" sz="200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8</m:t>
                        </m:r>
                      </m:e>
                    </m:nary>
                  </m:oMath>
                </a14:m>
                <a:endParaRPr lang="en-US" sz="2000" dirty="0"/>
              </a:p>
              <a:p>
                <a:pPr lvl="1"/>
                <a14:m>
                  <m:oMath xmlns:m="http://schemas.openxmlformats.org/officeDocument/2006/math">
                    <m:r>
                      <a:rPr lang="en-US" sz="2000" i="1">
                        <a:latin typeface="Cambria Math" panose="02040503050406030204" pitchFamily="18" charset="0"/>
                      </a:rPr>
                      <m:t>𝑌𝑒𝑎𝑟</m:t>
                    </m:r>
                    <m:r>
                      <a:rPr lang="en-US" sz="2000" i="1">
                        <a:latin typeface="Cambria Math" panose="02040503050406030204" pitchFamily="18" charset="0"/>
                      </a:rPr>
                      <m:t> 3: </m:t>
                    </m:r>
                    <m:nary>
                      <m:naryPr>
                        <m:chr m:val="∑"/>
                        <m:ctrlPr>
                          <a:rPr lang="en-US" sz="2000" i="1">
                            <a:latin typeface="Cambria Math" panose="02040503050406030204" pitchFamily="18" charset="0"/>
                          </a:rPr>
                        </m:ctrlPr>
                      </m:naryPr>
                      <m:sub>
                        <m:r>
                          <m:rPr>
                            <m:brk m:alnAt="23"/>
                          </m:rPr>
                          <a:rPr lang="en-US" sz="2000" i="1">
                            <a:latin typeface="Cambria Math" panose="02040503050406030204" pitchFamily="18" charset="0"/>
                          </a:rPr>
                          <m:t>𝑖</m:t>
                        </m:r>
                        <m:r>
                          <a:rPr lang="en-US" sz="2000" i="1">
                            <a:latin typeface="Cambria Math" panose="02040503050406030204" pitchFamily="18" charset="0"/>
                          </a:rPr>
                          <m:t>=1</m:t>
                        </m:r>
                      </m:sub>
                      <m:sup>
                        <m:r>
                          <a:rPr lang="en-US" sz="2000" i="1">
                            <a:latin typeface="Cambria Math" panose="02040503050406030204" pitchFamily="18" charset="0"/>
                          </a:rPr>
                          <m:t>6</m:t>
                        </m:r>
                      </m:sup>
                      <m:e>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𝑖</m:t>
                            </m:r>
                            <m:r>
                              <a:rPr lang="en-US" sz="2000" b="0" i="1" smtClean="0">
                                <a:latin typeface="Cambria Math" panose="02040503050406030204" pitchFamily="18" charset="0"/>
                              </a:rPr>
                              <m:t>3</m:t>
                            </m:r>
                          </m:sub>
                        </m:sSub>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𝑖</m:t>
                            </m:r>
                          </m:sub>
                        </m:sSub>
                        <m:r>
                          <a:rPr lang="en-US" sz="200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7</m:t>
                        </m:r>
                      </m:e>
                    </m:nary>
                  </m:oMath>
                </a14:m>
                <a:endParaRPr lang="en-US" sz="2000" dirty="0"/>
              </a:p>
              <a:p>
                <a:pPr lvl="1"/>
                <a14:m>
                  <m:oMath xmlns:m="http://schemas.openxmlformats.org/officeDocument/2006/math">
                    <m:r>
                      <a:rPr lang="en-US" sz="2000" i="1">
                        <a:latin typeface="Cambria Math" panose="02040503050406030204" pitchFamily="18" charset="0"/>
                      </a:rPr>
                      <m:t>𝑌𝑒𝑎𝑟</m:t>
                    </m:r>
                    <m:r>
                      <a:rPr lang="en-US" sz="2000" i="1">
                        <a:latin typeface="Cambria Math" panose="02040503050406030204" pitchFamily="18" charset="0"/>
                      </a:rPr>
                      <m:t> 4: </m:t>
                    </m:r>
                    <m:nary>
                      <m:naryPr>
                        <m:chr m:val="∑"/>
                        <m:ctrlPr>
                          <a:rPr lang="en-US" sz="2000" i="1">
                            <a:latin typeface="Cambria Math" panose="02040503050406030204" pitchFamily="18" charset="0"/>
                          </a:rPr>
                        </m:ctrlPr>
                      </m:naryPr>
                      <m:sub>
                        <m:r>
                          <m:rPr>
                            <m:brk m:alnAt="23"/>
                          </m:rPr>
                          <a:rPr lang="en-US" sz="2000" i="1">
                            <a:latin typeface="Cambria Math" panose="02040503050406030204" pitchFamily="18" charset="0"/>
                          </a:rPr>
                          <m:t>𝑖</m:t>
                        </m:r>
                        <m:r>
                          <a:rPr lang="en-US" sz="2000" i="1">
                            <a:latin typeface="Cambria Math" panose="02040503050406030204" pitchFamily="18" charset="0"/>
                          </a:rPr>
                          <m:t>=1</m:t>
                        </m:r>
                      </m:sub>
                      <m:sup>
                        <m:r>
                          <a:rPr lang="en-US" sz="2000" i="1">
                            <a:latin typeface="Cambria Math" panose="02040503050406030204" pitchFamily="18" charset="0"/>
                          </a:rPr>
                          <m:t>6</m:t>
                        </m:r>
                      </m:sup>
                      <m:e>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𝑖</m:t>
                            </m:r>
                            <m:r>
                              <a:rPr lang="en-US" sz="2000" b="0" i="1" smtClean="0">
                                <a:latin typeface="Cambria Math" panose="02040503050406030204" pitchFamily="18" charset="0"/>
                              </a:rPr>
                              <m:t>4</m:t>
                            </m:r>
                          </m:sub>
                        </m:sSub>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𝑖</m:t>
                            </m:r>
                          </m:sub>
                        </m:sSub>
                        <m:r>
                          <a:rPr lang="en-US" sz="200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5</m:t>
                        </m:r>
                      </m:e>
                    </m:nary>
                  </m:oMath>
                </a14:m>
                <a:endParaRPr lang="en-US" sz="2000" dirty="0"/>
              </a:p>
              <a:p>
                <a:pPr lvl="1"/>
                <a14:m>
                  <m:oMath xmlns:m="http://schemas.openxmlformats.org/officeDocument/2006/math">
                    <m:r>
                      <a:rPr lang="en-US" sz="2000" i="1">
                        <a:latin typeface="Cambria Math" panose="02040503050406030204" pitchFamily="18" charset="0"/>
                      </a:rPr>
                      <m:t>𝑌𝑒𝑎𝑟</m:t>
                    </m:r>
                    <m:r>
                      <a:rPr lang="en-US" sz="2000" i="1">
                        <a:latin typeface="Cambria Math" panose="02040503050406030204" pitchFamily="18" charset="0"/>
                      </a:rPr>
                      <m:t> 5: </m:t>
                    </m:r>
                    <m:nary>
                      <m:naryPr>
                        <m:chr m:val="∑"/>
                        <m:ctrlPr>
                          <a:rPr lang="en-US" sz="2000" i="1">
                            <a:latin typeface="Cambria Math" panose="02040503050406030204" pitchFamily="18" charset="0"/>
                          </a:rPr>
                        </m:ctrlPr>
                      </m:naryPr>
                      <m:sub>
                        <m:r>
                          <m:rPr>
                            <m:brk m:alnAt="23"/>
                          </m:rPr>
                          <a:rPr lang="en-US" sz="2000" i="1">
                            <a:latin typeface="Cambria Math" panose="02040503050406030204" pitchFamily="18" charset="0"/>
                          </a:rPr>
                          <m:t>𝑖</m:t>
                        </m:r>
                        <m:r>
                          <a:rPr lang="en-US" sz="2000" i="1">
                            <a:latin typeface="Cambria Math" panose="02040503050406030204" pitchFamily="18" charset="0"/>
                          </a:rPr>
                          <m:t>=1</m:t>
                        </m:r>
                      </m:sub>
                      <m:sup>
                        <m:r>
                          <a:rPr lang="en-US" sz="2000" i="1">
                            <a:latin typeface="Cambria Math" panose="02040503050406030204" pitchFamily="18" charset="0"/>
                          </a:rPr>
                          <m:t>6</m:t>
                        </m:r>
                      </m:sup>
                      <m:e>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𝑖</m:t>
                            </m:r>
                            <m:r>
                              <a:rPr lang="en-US" sz="2000" b="0" i="1" smtClean="0">
                                <a:latin typeface="Cambria Math" panose="02040503050406030204" pitchFamily="18" charset="0"/>
                              </a:rPr>
                              <m:t>5</m:t>
                            </m:r>
                          </m:sub>
                        </m:sSub>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𝑖</m:t>
                            </m:r>
                          </m:sub>
                        </m:sSub>
                        <m:r>
                          <a:rPr lang="en-US" sz="200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3</m:t>
                        </m:r>
                      </m:e>
                    </m:nary>
                  </m:oMath>
                </a14:m>
                <a:endParaRPr lang="en-US" sz="2000" dirty="0"/>
              </a:p>
              <a:p>
                <a:pPr lvl="1"/>
                <a:r>
                  <a:rPr lang="en-US" sz="2000" dirty="0"/>
                  <a:t>Each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𝑖</m:t>
                        </m:r>
                      </m:sub>
                    </m:sSub>
                  </m:oMath>
                </a14:m>
                <a:r>
                  <a:rPr lang="en-US" sz="2000" dirty="0"/>
                  <a:t> is 0 or 1</a:t>
                </a:r>
              </a:p>
              <a:p>
                <a:pPr lvl="1"/>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85750" y="1371600"/>
                <a:ext cx="8572500" cy="4648200"/>
              </a:xfrm>
              <a:blipFill>
                <a:blip r:embed="rId3"/>
                <a:stretch>
                  <a:fillRect l="-1036" t="-1907" b="-5450"/>
                </a:stretch>
              </a:blipFill>
            </p:spPr>
            <p:txBody>
              <a:bodyPr/>
              <a:lstStyle/>
              <a:p>
                <a:r>
                  <a:rPr lang="en-US">
                    <a:noFill/>
                  </a:rPr>
                  <a:t> </a:t>
                </a:r>
              </a:p>
            </p:txBody>
          </p:sp>
        </mc:Fallback>
      </mc:AlternateContent>
    </p:spTree>
    <p:extLst>
      <p:ext uri="{BB962C8B-B14F-4D97-AF65-F5344CB8AC3E}">
        <p14:creationId xmlns:p14="http://schemas.microsoft.com/office/powerpoint/2010/main" val="494588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18.2</a:t>
            </a:r>
            <a:r>
              <a:rPr lang="en-US" sz="3600" dirty="0">
                <a:solidFill>
                  <a:srgbClr val="1F4984"/>
                </a:solidFill>
              </a:rPr>
              <a:t>: Other Applications of Linear and Integer Programming (5/33)</a:t>
            </a:r>
          </a:p>
        </p:txBody>
      </p:sp>
      <p:sp>
        <p:nvSpPr>
          <p:cNvPr id="3" name="Content Placeholder 2"/>
          <p:cNvSpPr>
            <a:spLocks noGrp="1"/>
          </p:cNvSpPr>
          <p:nvPr>
            <p:ph idx="1"/>
          </p:nvPr>
        </p:nvSpPr>
        <p:spPr>
          <a:xfrm>
            <a:off x="285750" y="1371600"/>
            <a:ext cx="8572500" cy="4648200"/>
          </a:xfrm>
        </p:spPr>
        <p:txBody>
          <a:bodyPr>
            <a:normAutofit/>
          </a:bodyPr>
          <a:lstStyle/>
          <a:p>
            <a:r>
              <a:rPr lang="en-US" sz="2000" dirty="0"/>
              <a:t>Example continued with Excel</a:t>
            </a:r>
          </a:p>
          <a:p>
            <a:r>
              <a:rPr lang="en-US" sz="2000" dirty="0"/>
              <a:t>Open the Biotech worksheet</a:t>
            </a:r>
          </a:p>
          <a:p>
            <a:r>
              <a:rPr lang="en-US" sz="2000" dirty="0"/>
              <a:t>Make sure the Solver add-in is activated</a:t>
            </a:r>
          </a:p>
          <a:p>
            <a:r>
              <a:rPr lang="en-US" sz="2000" dirty="0"/>
              <a:t>Data &gt; Solver</a:t>
            </a:r>
          </a:p>
          <a:p>
            <a:endParaRPr lang="en-US" sz="2000" dirty="0"/>
          </a:p>
          <a:p>
            <a:endParaRPr lang="en-US" sz="2000" dirty="0"/>
          </a:p>
          <a:p>
            <a:pPr lvl="1"/>
            <a:endParaRPr lang="en-US" sz="2000" dirty="0"/>
          </a:p>
        </p:txBody>
      </p:sp>
      <p:pic>
        <p:nvPicPr>
          <p:cNvPr id="4" name="Picture 3">
            <a:extLst>
              <a:ext uri="{FF2B5EF4-FFF2-40B4-BE49-F238E27FC236}">
                <a16:creationId xmlns:a16="http://schemas.microsoft.com/office/drawing/2014/main" id="{3C69A50F-ACA3-E14D-90ED-55C0F5331DDA}"/>
              </a:ext>
            </a:extLst>
          </p:cNvPr>
          <p:cNvPicPr>
            <a:picLocks noChangeAspect="1"/>
          </p:cNvPicPr>
          <p:nvPr/>
        </p:nvPicPr>
        <p:blipFill>
          <a:blip r:embed="rId3"/>
          <a:stretch>
            <a:fillRect/>
          </a:stretch>
        </p:blipFill>
        <p:spPr>
          <a:xfrm>
            <a:off x="2476500" y="2667000"/>
            <a:ext cx="4191000" cy="3095625"/>
          </a:xfrm>
          <a:prstGeom prst="rect">
            <a:avLst/>
          </a:prstGeom>
        </p:spPr>
      </p:pic>
    </p:spTree>
    <p:extLst>
      <p:ext uri="{BB962C8B-B14F-4D97-AF65-F5344CB8AC3E}">
        <p14:creationId xmlns:p14="http://schemas.microsoft.com/office/powerpoint/2010/main" val="3796158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18.2</a:t>
            </a:r>
            <a:r>
              <a:rPr lang="en-US" sz="3600" dirty="0">
                <a:solidFill>
                  <a:srgbClr val="1F4984"/>
                </a:solidFill>
              </a:rPr>
              <a:t>: Other Applications of Linear and Integer Programming (6/33)</a:t>
            </a:r>
          </a:p>
        </p:txBody>
      </p:sp>
      <p:sp>
        <p:nvSpPr>
          <p:cNvPr id="3" name="Content Placeholder 2"/>
          <p:cNvSpPr>
            <a:spLocks noGrp="1"/>
          </p:cNvSpPr>
          <p:nvPr>
            <p:ph idx="1"/>
          </p:nvPr>
        </p:nvSpPr>
        <p:spPr>
          <a:xfrm>
            <a:off x="285750" y="1371600"/>
            <a:ext cx="8572500" cy="4648200"/>
          </a:xfrm>
        </p:spPr>
        <p:txBody>
          <a:bodyPr>
            <a:normAutofit/>
          </a:bodyPr>
          <a:lstStyle/>
          <a:p>
            <a:r>
              <a:rPr lang="en-US" sz="2000" dirty="0"/>
              <a:t>Example continued with Excel</a:t>
            </a:r>
          </a:p>
          <a:p>
            <a:pPr marL="0" indent="0">
              <a:buNone/>
            </a:pPr>
            <a:endParaRPr lang="en-US" sz="2000" dirty="0"/>
          </a:p>
          <a:p>
            <a:endParaRPr lang="en-US" sz="2000" dirty="0"/>
          </a:p>
          <a:p>
            <a:pPr lvl="1"/>
            <a:endParaRPr lang="en-US" sz="2000" dirty="0"/>
          </a:p>
        </p:txBody>
      </p:sp>
      <p:pic>
        <p:nvPicPr>
          <p:cNvPr id="4" name="Picture 3">
            <a:extLst>
              <a:ext uri="{FF2B5EF4-FFF2-40B4-BE49-F238E27FC236}">
                <a16:creationId xmlns:a16="http://schemas.microsoft.com/office/drawing/2014/main" id="{A13DBAA6-AC54-F643-8061-5BE002B178EE}"/>
              </a:ext>
            </a:extLst>
          </p:cNvPr>
          <p:cNvPicPr>
            <a:picLocks noChangeAspect="1"/>
          </p:cNvPicPr>
          <p:nvPr/>
        </p:nvPicPr>
        <p:blipFill>
          <a:blip r:embed="rId3"/>
          <a:stretch>
            <a:fillRect/>
          </a:stretch>
        </p:blipFill>
        <p:spPr>
          <a:xfrm>
            <a:off x="533400" y="1905000"/>
            <a:ext cx="7797800" cy="2425700"/>
          </a:xfrm>
          <a:prstGeom prst="rect">
            <a:avLst/>
          </a:prstGeom>
        </p:spPr>
      </p:pic>
    </p:spTree>
    <p:extLst>
      <p:ext uri="{BB962C8B-B14F-4D97-AF65-F5344CB8AC3E}">
        <p14:creationId xmlns:p14="http://schemas.microsoft.com/office/powerpoint/2010/main" val="2054588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18.2</a:t>
            </a:r>
            <a:r>
              <a:rPr lang="en-US" sz="3600" dirty="0">
                <a:solidFill>
                  <a:srgbClr val="1F4984"/>
                </a:solidFill>
              </a:rPr>
              <a:t>: Other Applications of Linear and Integer Programming (7/33)</a:t>
            </a:r>
          </a:p>
        </p:txBody>
      </p:sp>
      <p:sp>
        <p:nvSpPr>
          <p:cNvPr id="3" name="Content Placeholder 2"/>
          <p:cNvSpPr>
            <a:spLocks noGrp="1"/>
          </p:cNvSpPr>
          <p:nvPr>
            <p:ph idx="1"/>
          </p:nvPr>
        </p:nvSpPr>
        <p:spPr>
          <a:xfrm>
            <a:off x="285750" y="1371600"/>
            <a:ext cx="8572500" cy="4648200"/>
          </a:xfrm>
        </p:spPr>
        <p:txBody>
          <a:bodyPr>
            <a:normAutofit/>
          </a:bodyPr>
          <a:lstStyle/>
          <a:p>
            <a:r>
              <a:rPr lang="en-US" sz="2000" dirty="0"/>
              <a:t>Example continued with R</a:t>
            </a:r>
          </a:p>
          <a:p>
            <a:pPr marL="0" indent="0">
              <a:buNone/>
            </a:pPr>
            <a:endParaRPr lang="en-US" sz="2000" dirty="0"/>
          </a:p>
          <a:p>
            <a:endParaRPr lang="en-US" sz="2000" dirty="0"/>
          </a:p>
          <a:p>
            <a:pPr lvl="1"/>
            <a:endParaRPr lang="en-US" sz="2000" dirty="0"/>
          </a:p>
        </p:txBody>
      </p:sp>
      <p:pic>
        <p:nvPicPr>
          <p:cNvPr id="2" name="Picture 1">
            <a:extLst>
              <a:ext uri="{FF2B5EF4-FFF2-40B4-BE49-F238E27FC236}">
                <a16:creationId xmlns:a16="http://schemas.microsoft.com/office/drawing/2014/main" id="{CC9C40E6-C4A0-A146-AC83-030C4765BF70}"/>
              </a:ext>
            </a:extLst>
          </p:cNvPr>
          <p:cNvPicPr>
            <a:picLocks noChangeAspect="1"/>
          </p:cNvPicPr>
          <p:nvPr/>
        </p:nvPicPr>
        <p:blipFill>
          <a:blip r:embed="rId3"/>
          <a:stretch>
            <a:fillRect/>
          </a:stretch>
        </p:blipFill>
        <p:spPr>
          <a:xfrm>
            <a:off x="685799" y="1752599"/>
            <a:ext cx="3886201" cy="1935233"/>
          </a:xfrm>
          <a:prstGeom prst="rect">
            <a:avLst/>
          </a:prstGeom>
        </p:spPr>
      </p:pic>
      <p:pic>
        <p:nvPicPr>
          <p:cNvPr id="5" name="Picture 4">
            <a:extLst>
              <a:ext uri="{FF2B5EF4-FFF2-40B4-BE49-F238E27FC236}">
                <a16:creationId xmlns:a16="http://schemas.microsoft.com/office/drawing/2014/main" id="{DCAC9AA0-33A8-AA48-9139-E877BF5683D0}"/>
              </a:ext>
            </a:extLst>
          </p:cNvPr>
          <p:cNvPicPr>
            <a:picLocks noChangeAspect="1"/>
          </p:cNvPicPr>
          <p:nvPr/>
        </p:nvPicPr>
        <p:blipFill>
          <a:blip r:embed="rId4"/>
          <a:stretch>
            <a:fillRect/>
          </a:stretch>
        </p:blipFill>
        <p:spPr>
          <a:xfrm>
            <a:off x="1446508" y="3764031"/>
            <a:ext cx="6250983" cy="609600"/>
          </a:xfrm>
          <a:prstGeom prst="rect">
            <a:avLst/>
          </a:prstGeom>
        </p:spPr>
      </p:pic>
      <p:pic>
        <p:nvPicPr>
          <p:cNvPr id="6" name="Picture 5">
            <a:extLst>
              <a:ext uri="{FF2B5EF4-FFF2-40B4-BE49-F238E27FC236}">
                <a16:creationId xmlns:a16="http://schemas.microsoft.com/office/drawing/2014/main" id="{863FA104-86B8-2147-815D-DF0E0C7055DC}"/>
              </a:ext>
            </a:extLst>
          </p:cNvPr>
          <p:cNvPicPr>
            <a:picLocks noChangeAspect="1"/>
          </p:cNvPicPr>
          <p:nvPr/>
        </p:nvPicPr>
        <p:blipFill>
          <a:blip r:embed="rId5"/>
          <a:stretch>
            <a:fillRect/>
          </a:stretch>
        </p:blipFill>
        <p:spPr>
          <a:xfrm>
            <a:off x="3505199" y="4472012"/>
            <a:ext cx="2613767" cy="861987"/>
          </a:xfrm>
          <a:prstGeom prst="rect">
            <a:avLst/>
          </a:prstGeom>
        </p:spPr>
      </p:pic>
    </p:spTree>
    <p:extLst>
      <p:ext uri="{BB962C8B-B14F-4D97-AF65-F5344CB8AC3E}">
        <p14:creationId xmlns:p14="http://schemas.microsoft.com/office/powerpoint/2010/main" val="294153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18.2</a:t>
            </a:r>
            <a:r>
              <a:rPr lang="en-US" sz="3600" dirty="0">
                <a:solidFill>
                  <a:srgbClr val="1F4984"/>
                </a:solidFill>
              </a:rPr>
              <a:t>: Other Applications of Linear and Integer Programming (8/33)</a:t>
            </a:r>
          </a:p>
        </p:txBody>
      </p:sp>
      <p:sp>
        <p:nvSpPr>
          <p:cNvPr id="3" name="Content Placeholder 2"/>
          <p:cNvSpPr>
            <a:spLocks noGrp="1"/>
          </p:cNvSpPr>
          <p:nvPr>
            <p:ph idx="1"/>
          </p:nvPr>
        </p:nvSpPr>
        <p:spPr>
          <a:xfrm>
            <a:off x="285750" y="1371600"/>
            <a:ext cx="8572500" cy="4648200"/>
          </a:xfrm>
        </p:spPr>
        <p:txBody>
          <a:bodyPr>
            <a:normAutofit lnSpcReduction="10000"/>
          </a:bodyPr>
          <a:lstStyle/>
          <a:p>
            <a:r>
              <a:rPr lang="en-US" sz="2600" dirty="0"/>
              <a:t>Transportation problems are solved with special LP and IP models. </a:t>
            </a:r>
          </a:p>
          <a:p>
            <a:pPr lvl="1"/>
            <a:r>
              <a:rPr lang="en-US" sz="2200" dirty="0"/>
              <a:t>Objective: minimize costs for transporting goods from a set of sources to a set of destinations</a:t>
            </a:r>
          </a:p>
          <a:p>
            <a:pPr lvl="1"/>
            <a:r>
              <a:rPr lang="en-US" sz="2200" dirty="0"/>
              <a:t>Subject to the demand and supply constraints</a:t>
            </a:r>
          </a:p>
          <a:p>
            <a:pPr lvl="1"/>
            <a:r>
              <a:rPr lang="en-US" sz="2200" dirty="0"/>
              <a:t>A set of constraints that the product shipments satisfy the demand and do not exceed the supply limit</a:t>
            </a:r>
          </a:p>
          <a:p>
            <a:r>
              <a:rPr lang="en-US" sz="2600" dirty="0"/>
              <a:t>If the demand and supply both have integer values, the transportation model usually produces an integer solution. </a:t>
            </a:r>
          </a:p>
          <a:p>
            <a:r>
              <a:rPr lang="en-US" sz="2600" dirty="0"/>
              <a:t>The transportation model deals with distributing goods or products contained in packages or large bundles.</a:t>
            </a:r>
            <a:endParaRPr lang="en-US" sz="2000" dirty="0"/>
          </a:p>
        </p:txBody>
      </p:sp>
    </p:spTree>
    <p:extLst>
      <p:ext uri="{BB962C8B-B14F-4D97-AF65-F5344CB8AC3E}">
        <p14:creationId xmlns:p14="http://schemas.microsoft.com/office/powerpoint/2010/main" val="1743375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1"/>
          <p:cNvSpPr>
            <a:spLocks noGrp="1"/>
          </p:cNvSpPr>
          <p:nvPr>
            <p:ph type="title"/>
          </p:nvPr>
        </p:nvSpPr>
        <p:spPr>
          <a:xfrm>
            <a:off x="0" y="228600"/>
            <a:ext cx="8915400" cy="1139825"/>
          </a:xfrm>
        </p:spPr>
        <p:txBody>
          <a:bodyPr>
            <a:normAutofit fontScale="90000"/>
          </a:bodyPr>
          <a:lstStyle/>
          <a:p>
            <a:pPr eaLnBrk="1" hangingPunct="1"/>
            <a:r>
              <a:rPr lang="en-US" dirty="0">
                <a:solidFill>
                  <a:srgbClr val="1F4984"/>
                </a:solidFill>
              </a:rPr>
              <a:t>Chapter 18 Learning Objectives (LOs)</a:t>
            </a:r>
          </a:p>
        </p:txBody>
      </p:sp>
      <p:sp>
        <p:nvSpPr>
          <p:cNvPr id="12" name="Content Placeholder 2"/>
          <p:cNvSpPr>
            <a:spLocks noGrp="1"/>
          </p:cNvSpPr>
          <p:nvPr>
            <p:ph idx="1"/>
          </p:nvPr>
        </p:nvSpPr>
        <p:spPr>
          <a:xfrm>
            <a:off x="457200" y="1447800"/>
            <a:ext cx="8229600" cy="4419600"/>
          </a:xfrm>
        </p:spPr>
        <p:txBody>
          <a:bodyPr>
            <a:normAutofit/>
          </a:bodyPr>
          <a:lstStyle/>
          <a:p>
            <a:pPr marL="0" indent="0" eaLnBrk="1" hangingPunct="1">
              <a:buSzPct val="150000"/>
              <a:buFont typeface="Wingdings" pitchFamily="2" charset="2"/>
              <a:buNone/>
            </a:pPr>
            <a:r>
              <a:rPr lang="en-US" sz="3000" b="1" dirty="0">
                <a:solidFill>
                  <a:srgbClr val="009C9E"/>
                </a:solidFill>
              </a:rPr>
              <a:t>LO 18.1 </a:t>
            </a:r>
            <a:r>
              <a:rPr lang="en-US" sz="3000" dirty="0"/>
              <a:t>Formulate and solve an integer 	   	     programming problem.</a:t>
            </a:r>
          </a:p>
          <a:p>
            <a:pPr marL="0" indent="0">
              <a:buSzPct val="150000"/>
              <a:buNone/>
            </a:pPr>
            <a:r>
              <a:rPr lang="en-US" sz="3000" b="1" dirty="0">
                <a:solidFill>
                  <a:srgbClr val="009C9E"/>
                </a:solidFill>
              </a:rPr>
              <a:t>LO 18.2 </a:t>
            </a:r>
            <a:r>
              <a:rPr lang="en-US" sz="3000" dirty="0"/>
              <a:t>Apply optimization techniques to 	   	     business and nonbusiness problems. </a:t>
            </a:r>
          </a:p>
          <a:p>
            <a:pPr marL="0" indent="0">
              <a:buSzPct val="150000"/>
              <a:buNone/>
            </a:pPr>
            <a:r>
              <a:rPr lang="en-US" sz="3000" b="1" dirty="0">
                <a:solidFill>
                  <a:srgbClr val="009C9E"/>
                </a:solidFill>
              </a:rPr>
              <a:t>LO 18.3 </a:t>
            </a:r>
            <a:r>
              <a:rPr lang="en-US" sz="3000" dirty="0"/>
              <a:t>Formulate and solve a nonlinear 		     programming problem.</a:t>
            </a:r>
            <a:endParaRPr lang="en-US" sz="3000" dirty="0">
              <a:solidFill>
                <a:srgbClr val="009C9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down)">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wipe(down)">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18.2</a:t>
            </a:r>
            <a:r>
              <a:rPr lang="en-US" sz="3600" dirty="0">
                <a:solidFill>
                  <a:srgbClr val="1F4984"/>
                </a:solidFill>
              </a:rPr>
              <a:t>: Other Applications of Linear and Integer Programming (9/33)</a:t>
            </a:r>
          </a:p>
        </p:txBody>
      </p:sp>
      <p:sp>
        <p:nvSpPr>
          <p:cNvPr id="3" name="Content Placeholder 2"/>
          <p:cNvSpPr>
            <a:spLocks noGrp="1"/>
          </p:cNvSpPr>
          <p:nvPr>
            <p:ph idx="1"/>
          </p:nvPr>
        </p:nvSpPr>
        <p:spPr>
          <a:xfrm>
            <a:off x="285750" y="1371600"/>
            <a:ext cx="8572500" cy="4800600"/>
          </a:xfrm>
        </p:spPr>
        <p:txBody>
          <a:bodyPr>
            <a:normAutofit/>
          </a:bodyPr>
          <a:lstStyle/>
          <a:p>
            <a:r>
              <a:rPr lang="en-US" sz="1800" dirty="0"/>
              <a:t>Example: Rainier Spring Water has two warehouses that service three retail stores.</a:t>
            </a:r>
          </a:p>
          <a:p>
            <a:r>
              <a:rPr lang="en-US" sz="1800" dirty="0"/>
              <a:t>Every week, the first warehouse can supply up to 160 pallets of bottled water and the second warehouse can supply up to 155 pallets. </a:t>
            </a:r>
          </a:p>
          <a:p>
            <a:r>
              <a:rPr lang="en-US" sz="1800" dirty="0"/>
              <a:t>The manager at Rainier Spring Water receives a weekly order from the three retail stores for 85, 125, and 100 pallets, respectively. </a:t>
            </a:r>
          </a:p>
          <a:p>
            <a:r>
              <a:rPr lang="en-US" sz="1800" dirty="0"/>
              <a:t>The shipping cost for each pallet varies among the warehouses and retail stores, depending on the distance, traffic, and road conditions.</a:t>
            </a:r>
          </a:p>
          <a:p>
            <a:endParaRPr lang="en-US" sz="1800" dirty="0"/>
          </a:p>
          <a:p>
            <a:endParaRPr lang="en-US" sz="1800" dirty="0"/>
          </a:p>
          <a:p>
            <a:endParaRPr lang="en-US" sz="1800" dirty="0"/>
          </a:p>
          <a:p>
            <a:endParaRPr lang="en-US" sz="1800" dirty="0"/>
          </a:p>
          <a:p>
            <a:r>
              <a:rPr lang="en-US" sz="1800" dirty="0"/>
              <a:t>Develop an integer programming model to help the manager decide how many pallets of bottled water to ship from each warehouse to individual stores to fulfill the orders while minimizing the total shipping cost. </a:t>
            </a:r>
          </a:p>
          <a:p>
            <a:endParaRPr lang="en-US" sz="1800" dirty="0"/>
          </a:p>
          <a:p>
            <a:endParaRPr lang="en-US" sz="1800" dirty="0"/>
          </a:p>
        </p:txBody>
      </p:sp>
      <p:pic>
        <p:nvPicPr>
          <p:cNvPr id="2" name="Picture 1">
            <a:extLst>
              <a:ext uri="{FF2B5EF4-FFF2-40B4-BE49-F238E27FC236}">
                <a16:creationId xmlns:a16="http://schemas.microsoft.com/office/drawing/2014/main" id="{FC3330AF-6C30-3F4F-97A5-8F83376C1042}"/>
              </a:ext>
            </a:extLst>
          </p:cNvPr>
          <p:cNvPicPr>
            <a:picLocks noChangeAspect="1"/>
          </p:cNvPicPr>
          <p:nvPr/>
        </p:nvPicPr>
        <p:blipFill>
          <a:blip r:embed="rId3"/>
          <a:stretch>
            <a:fillRect/>
          </a:stretch>
        </p:blipFill>
        <p:spPr>
          <a:xfrm>
            <a:off x="2298700" y="3886200"/>
            <a:ext cx="4546600" cy="1143000"/>
          </a:xfrm>
          <a:prstGeom prst="rect">
            <a:avLst/>
          </a:prstGeom>
        </p:spPr>
      </p:pic>
    </p:spTree>
    <p:extLst>
      <p:ext uri="{BB962C8B-B14F-4D97-AF65-F5344CB8AC3E}">
        <p14:creationId xmlns:p14="http://schemas.microsoft.com/office/powerpoint/2010/main" val="3983184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18.2</a:t>
            </a:r>
            <a:r>
              <a:rPr lang="en-US" sz="3600" dirty="0">
                <a:solidFill>
                  <a:srgbClr val="1F4984"/>
                </a:solidFill>
              </a:rPr>
              <a:t>: Other Applications of Linear and Integer Programming (10/33)</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85750" y="1371600"/>
                <a:ext cx="8572500" cy="4800600"/>
              </a:xfrm>
            </p:spPr>
            <p:txBody>
              <a:bodyPr>
                <a:normAutofit/>
              </a:bodyPr>
              <a:lstStyle/>
              <a:p>
                <a:r>
                  <a:rPr lang="en-US" sz="2000" dirty="0"/>
                  <a:t>Example continued</a:t>
                </a:r>
              </a:p>
              <a:p>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𝑖</m:t>
                        </m:r>
                        <m:r>
                          <a:rPr lang="en-US" sz="2000" b="0" i="1" smtClean="0">
                            <a:latin typeface="Cambria Math" panose="02040503050406030204" pitchFamily="18" charset="0"/>
                          </a:rPr>
                          <m:t>𝑗</m:t>
                        </m:r>
                      </m:sub>
                    </m:sSub>
                  </m:oMath>
                </a14:m>
                <a:r>
                  <a:rPr lang="en-US" sz="2000" dirty="0"/>
                  <a:t> are the decision variables for the number of pallets to be shipped from warehouse </a:t>
                </a:r>
                <a14:m>
                  <m:oMath xmlns:m="http://schemas.openxmlformats.org/officeDocument/2006/math">
                    <m:r>
                      <a:rPr lang="en-US" sz="2000" i="1" dirty="0" smtClean="0">
                        <a:latin typeface="Cambria Math" panose="02040503050406030204" pitchFamily="18" charset="0"/>
                      </a:rPr>
                      <m:t>𝑖</m:t>
                    </m:r>
                  </m:oMath>
                </a14:m>
                <a:r>
                  <a:rPr lang="en-US" sz="2000" dirty="0"/>
                  <a:t> to retail store </a:t>
                </a:r>
                <a14:m>
                  <m:oMath xmlns:m="http://schemas.openxmlformats.org/officeDocument/2006/math">
                    <m:r>
                      <a:rPr lang="en-US" sz="2000" i="1" dirty="0" smtClean="0">
                        <a:latin typeface="Cambria Math" panose="02040503050406030204" pitchFamily="18" charset="0"/>
                      </a:rPr>
                      <m:t>𝑗</m:t>
                    </m:r>
                  </m:oMath>
                </a14:m>
                <a:endParaRPr lang="en-US" sz="2000" dirty="0"/>
              </a:p>
              <a:p>
                <a14:m>
                  <m:oMath xmlns:m="http://schemas.openxmlformats.org/officeDocument/2006/math">
                    <m:sSub>
                      <m:sSubPr>
                        <m:ctrlPr>
                          <a:rPr lang="en-US" sz="2000" i="1">
                            <a:latin typeface="Cambria Math" panose="02040503050406030204" pitchFamily="18" charset="0"/>
                          </a:rPr>
                        </m:ctrlPr>
                      </m:sSubPr>
                      <m:e>
                        <m:r>
                          <a:rPr lang="en-US" sz="2000" b="0" i="1" smtClean="0">
                            <a:latin typeface="Cambria Math" panose="02040503050406030204" pitchFamily="18" charset="0"/>
                          </a:rPr>
                          <m:t>𝑐</m:t>
                        </m:r>
                      </m:e>
                      <m:sub>
                        <m:r>
                          <a:rPr lang="en-US" sz="2000" i="1">
                            <a:latin typeface="Cambria Math" panose="02040503050406030204" pitchFamily="18" charset="0"/>
                          </a:rPr>
                          <m:t>𝑖𝑗</m:t>
                        </m:r>
                      </m:sub>
                    </m:sSub>
                  </m:oMath>
                </a14:m>
                <a:r>
                  <a:rPr lang="en-US" sz="2000" dirty="0"/>
                  <a:t> are the costs for shipping from warehouse </a:t>
                </a:r>
                <a14:m>
                  <m:oMath xmlns:m="http://schemas.openxmlformats.org/officeDocument/2006/math">
                    <m:r>
                      <a:rPr lang="en-US" sz="2000" i="1" dirty="0">
                        <a:latin typeface="Cambria Math" panose="02040503050406030204" pitchFamily="18" charset="0"/>
                      </a:rPr>
                      <m:t>𝑖</m:t>
                    </m:r>
                  </m:oMath>
                </a14:m>
                <a:r>
                  <a:rPr lang="en-US" sz="2000" dirty="0"/>
                  <a:t> to retail store </a:t>
                </a:r>
                <a14:m>
                  <m:oMath xmlns:m="http://schemas.openxmlformats.org/officeDocument/2006/math">
                    <m:r>
                      <a:rPr lang="en-US" sz="2000" i="1" dirty="0">
                        <a:latin typeface="Cambria Math" panose="02040503050406030204" pitchFamily="18" charset="0"/>
                      </a:rPr>
                      <m:t>𝑗</m:t>
                    </m:r>
                  </m:oMath>
                </a14:m>
                <a:endParaRPr lang="en-US" sz="2000" dirty="0"/>
              </a:p>
              <a:p>
                <a:r>
                  <a:rPr lang="en-US" sz="2000" dirty="0"/>
                  <a:t>Minimize: </a:t>
                </a:r>
                <a14:m>
                  <m:oMath xmlns:m="http://schemas.openxmlformats.org/officeDocument/2006/math">
                    <m:r>
                      <a:rPr lang="en-US" sz="2000" b="0" i="1" smtClean="0">
                        <a:latin typeface="Cambria Math" panose="02040503050406030204" pitchFamily="18" charset="0"/>
                      </a:rPr>
                      <m:t>𝑇𝑜𝑡𝑎𝑙</m:t>
                    </m:r>
                    <m:r>
                      <a:rPr lang="en-US" sz="2000" b="0" i="1" smtClean="0">
                        <a:latin typeface="Cambria Math" panose="02040503050406030204" pitchFamily="18" charset="0"/>
                      </a:rPr>
                      <m:t> </m:t>
                    </m:r>
                    <m:r>
                      <a:rPr lang="en-US" sz="2000" b="0" i="1" smtClean="0">
                        <a:latin typeface="Cambria Math" panose="02040503050406030204" pitchFamily="18" charset="0"/>
                      </a:rPr>
                      <m:t>𝑠h𝑖𝑝𝑝𝑖𝑛𝑔</m:t>
                    </m:r>
                    <m:r>
                      <a:rPr lang="en-US" sz="2000" b="0" i="1" smtClean="0">
                        <a:latin typeface="Cambria Math" panose="02040503050406030204" pitchFamily="18" charset="0"/>
                      </a:rPr>
                      <m:t> </m:t>
                    </m:r>
                    <m:r>
                      <a:rPr lang="en-US" sz="2000" b="0" i="1" smtClean="0">
                        <a:latin typeface="Cambria Math" panose="02040503050406030204" pitchFamily="18" charset="0"/>
                      </a:rPr>
                      <m:t>𝑐𝑜𝑠𝑡</m:t>
                    </m:r>
                    <m:r>
                      <a:rPr lang="en-US" sz="2000" b="0" i="1" smtClean="0">
                        <a:latin typeface="Cambria Math" panose="02040503050406030204" pitchFamily="18" charset="0"/>
                      </a:rPr>
                      <m:t>=</m:t>
                    </m:r>
                    <m:nary>
                      <m:naryPr>
                        <m:chr m:val="∑"/>
                        <m:limLoc m:val="subSup"/>
                        <m:ctrlPr>
                          <a:rPr lang="en-US" sz="2000" b="0" i="1" smtClean="0">
                            <a:latin typeface="Cambria Math" panose="02040503050406030204" pitchFamily="18" charset="0"/>
                          </a:rPr>
                        </m:ctrlPr>
                      </m:naryPr>
                      <m:sub>
                        <m:r>
                          <m:rPr>
                            <m:brk m:alnAt="25"/>
                          </m:rPr>
                          <a:rPr lang="en-US" sz="2000" b="0" i="1" smtClean="0">
                            <a:latin typeface="Cambria Math" panose="02040503050406030204" pitchFamily="18" charset="0"/>
                          </a:rPr>
                          <m:t>𝑖</m:t>
                        </m:r>
                        <m:r>
                          <a:rPr lang="en-US" sz="2000" b="0" i="1" smtClean="0">
                            <a:latin typeface="Cambria Math" panose="02040503050406030204" pitchFamily="18" charset="0"/>
                          </a:rPr>
                          <m:t>=1</m:t>
                        </m:r>
                      </m:sub>
                      <m:sup>
                        <m:r>
                          <a:rPr lang="en-US" sz="2000" b="0" i="1" smtClean="0">
                            <a:latin typeface="Cambria Math" panose="02040503050406030204" pitchFamily="18" charset="0"/>
                          </a:rPr>
                          <m:t>2</m:t>
                        </m:r>
                      </m:sup>
                      <m:e>
                        <m:nary>
                          <m:naryPr>
                            <m:chr m:val="∑"/>
                            <m:limLoc m:val="subSup"/>
                            <m:ctrlPr>
                              <a:rPr lang="en-US" sz="2000" b="0" i="1" smtClean="0">
                                <a:latin typeface="Cambria Math" panose="02040503050406030204" pitchFamily="18" charset="0"/>
                              </a:rPr>
                            </m:ctrlPr>
                          </m:naryPr>
                          <m:sub>
                            <m:r>
                              <m:rPr>
                                <m:brk m:alnAt="25"/>
                              </m:rPr>
                              <a:rPr lang="en-US" sz="2000" b="0" i="1" smtClean="0">
                                <a:latin typeface="Cambria Math" panose="02040503050406030204" pitchFamily="18" charset="0"/>
                              </a:rPr>
                              <m:t>𝑗</m:t>
                            </m:r>
                            <m:r>
                              <a:rPr lang="en-US" sz="2000" b="0" i="1" smtClean="0">
                                <a:latin typeface="Cambria Math" panose="02040503050406030204" pitchFamily="18" charset="0"/>
                              </a:rPr>
                              <m:t>=1</m:t>
                            </m:r>
                          </m:sub>
                          <m:sup>
                            <m:r>
                              <a:rPr lang="en-US" sz="2000" b="0" i="1" smtClean="0">
                                <a:latin typeface="Cambria Math" panose="02040503050406030204" pitchFamily="18" charset="0"/>
                              </a:rPr>
                              <m:t>3</m:t>
                            </m:r>
                          </m:sup>
                          <m:e>
                            <m:sSub>
                              <m:sSubPr>
                                <m:ctrlPr>
                                  <a:rPr lang="en-US" sz="2000" i="1">
                                    <a:latin typeface="Cambria Math" panose="02040503050406030204" pitchFamily="18" charset="0"/>
                                  </a:rPr>
                                </m:ctrlPr>
                              </m:sSubPr>
                              <m:e>
                                <m:r>
                                  <a:rPr lang="en-US" sz="2000" i="1">
                                    <a:latin typeface="Cambria Math" panose="02040503050406030204" pitchFamily="18" charset="0"/>
                                  </a:rPr>
                                  <m:t>𝑐</m:t>
                                </m:r>
                              </m:e>
                              <m:sub>
                                <m:r>
                                  <a:rPr lang="en-US" sz="2000" i="1">
                                    <a:latin typeface="Cambria Math" panose="02040503050406030204" pitchFamily="18" charset="0"/>
                                  </a:rPr>
                                  <m:t>𝑖𝑗</m:t>
                                </m:r>
                              </m:sub>
                            </m:sSub>
                            <m:sSub>
                              <m:sSubPr>
                                <m:ctrlPr>
                                  <a:rPr lang="en-US" sz="2000" i="1">
                                    <a:latin typeface="Cambria Math" panose="02040503050406030204" pitchFamily="18" charset="0"/>
                                  </a:rPr>
                                </m:ctrlPr>
                              </m:sSubPr>
                              <m:e>
                                <m:r>
                                  <a:rPr lang="en-US" sz="2000" b="0" i="1" smtClean="0">
                                    <a:latin typeface="Cambria Math" panose="02040503050406030204" pitchFamily="18" charset="0"/>
                                  </a:rPr>
                                  <m:t>𝑥</m:t>
                                </m:r>
                              </m:e>
                              <m:sub>
                                <m:r>
                                  <a:rPr lang="en-US" sz="2000" i="1">
                                    <a:latin typeface="Cambria Math" panose="02040503050406030204" pitchFamily="18" charset="0"/>
                                  </a:rPr>
                                  <m:t>𝑖𝑗</m:t>
                                </m:r>
                              </m:sub>
                            </m:sSub>
                          </m:e>
                        </m:nary>
                      </m:e>
                    </m:nary>
                  </m:oMath>
                </a14:m>
                <a:endParaRPr lang="en-US" sz="2000" dirty="0"/>
              </a:p>
              <a:p>
                <a:r>
                  <a:rPr lang="en-US" sz="2000" dirty="0"/>
                  <a:t>Constraints</a:t>
                </a:r>
              </a:p>
              <a:p>
                <a:pPr lvl="1"/>
                <a14:m>
                  <m:oMath xmlns:m="http://schemas.openxmlformats.org/officeDocument/2006/math">
                    <m:r>
                      <a:rPr lang="en-US" sz="1600" b="0" i="1" smtClean="0">
                        <a:latin typeface="Cambria Math" panose="02040503050406030204" pitchFamily="18" charset="0"/>
                      </a:rPr>
                      <m:t>𝐷𝑒𝑚𝑎𝑛𝑑</m:t>
                    </m:r>
                    <m:r>
                      <a:rPr lang="en-US" sz="1600" b="0" i="1" smtClean="0">
                        <a:latin typeface="Cambria Math" panose="02040503050406030204" pitchFamily="18" charset="0"/>
                      </a:rPr>
                      <m:t> </m:t>
                    </m:r>
                    <m:r>
                      <a:rPr lang="en-US" sz="1600" b="0" i="1" smtClean="0">
                        <a:latin typeface="Cambria Math" panose="02040503050406030204" pitchFamily="18" charset="0"/>
                      </a:rPr>
                      <m:t>𝑓𝑟𝑜𝑚</m:t>
                    </m:r>
                    <m:r>
                      <a:rPr lang="en-US" sz="1600" b="0" i="1" smtClean="0">
                        <a:latin typeface="Cambria Math" panose="02040503050406030204" pitchFamily="18" charset="0"/>
                      </a:rPr>
                      <m:t> </m:t>
                    </m:r>
                    <m:r>
                      <a:rPr lang="en-US" sz="1600" b="0" i="1" smtClean="0">
                        <a:latin typeface="Cambria Math" panose="02040503050406030204" pitchFamily="18" charset="0"/>
                      </a:rPr>
                      <m:t>𝑟𝑒𝑡𝑎𝑖𝑙</m:t>
                    </m:r>
                    <m:r>
                      <a:rPr lang="en-US" sz="1600" b="0" i="1" smtClean="0">
                        <a:latin typeface="Cambria Math" panose="02040503050406030204" pitchFamily="18" charset="0"/>
                      </a:rPr>
                      <m:t> </m:t>
                    </m:r>
                    <m:r>
                      <a:rPr lang="en-US" sz="1600" b="0" i="1" smtClean="0">
                        <a:latin typeface="Cambria Math" panose="02040503050406030204" pitchFamily="18" charset="0"/>
                      </a:rPr>
                      <m:t>𝑠𝑡𝑜𝑟𝑒</m:t>
                    </m:r>
                    <m:r>
                      <a:rPr lang="en-US" sz="1600" b="0" i="1" smtClean="0">
                        <a:latin typeface="Cambria Math" panose="02040503050406030204" pitchFamily="18" charset="0"/>
                      </a:rPr>
                      <m:t> 1 </m:t>
                    </m:r>
                    <m:nary>
                      <m:naryPr>
                        <m:chr m:val="∑"/>
                        <m:limLoc m:val="subSup"/>
                        <m:ctrlPr>
                          <a:rPr lang="en-US" sz="1600" b="0" i="1" smtClean="0">
                            <a:latin typeface="Cambria Math" panose="02040503050406030204" pitchFamily="18" charset="0"/>
                          </a:rPr>
                        </m:ctrlPr>
                      </m:naryPr>
                      <m:sub>
                        <m:r>
                          <m:rPr>
                            <m:brk m:alnAt="25"/>
                          </m:rPr>
                          <a:rPr lang="en-US" sz="1600" b="0" i="1" smtClean="0">
                            <a:latin typeface="Cambria Math" panose="02040503050406030204" pitchFamily="18" charset="0"/>
                          </a:rPr>
                          <m:t>𝑖</m:t>
                        </m:r>
                        <m:r>
                          <a:rPr lang="en-US" sz="1600" b="0" i="1" smtClean="0">
                            <a:latin typeface="Cambria Math" panose="02040503050406030204" pitchFamily="18" charset="0"/>
                          </a:rPr>
                          <m:t>=1</m:t>
                        </m:r>
                      </m:sub>
                      <m:sup>
                        <m:r>
                          <a:rPr lang="en-US" sz="1600" b="0" i="1" smtClean="0">
                            <a:latin typeface="Cambria Math" panose="02040503050406030204" pitchFamily="18" charset="0"/>
                          </a:rPr>
                          <m:t>2</m:t>
                        </m:r>
                      </m:sup>
                      <m:e>
                        <m:sSub>
                          <m:sSubPr>
                            <m:ctrlPr>
                              <a:rPr lang="en-US" sz="1600" i="1">
                                <a:latin typeface="Cambria Math" panose="02040503050406030204" pitchFamily="18" charset="0"/>
                              </a:rPr>
                            </m:ctrlPr>
                          </m:sSubPr>
                          <m:e>
                            <m:r>
                              <a:rPr lang="en-US" sz="1600" i="1">
                                <a:latin typeface="Cambria Math" panose="02040503050406030204" pitchFamily="18" charset="0"/>
                              </a:rPr>
                              <m:t>𝑥</m:t>
                            </m:r>
                          </m:e>
                          <m:sub>
                            <m:r>
                              <a:rPr lang="en-US" sz="1600" i="1">
                                <a:latin typeface="Cambria Math" panose="02040503050406030204" pitchFamily="18" charset="0"/>
                              </a:rPr>
                              <m:t>𝑖</m:t>
                            </m:r>
                            <m:r>
                              <a:rPr lang="en-US" sz="1600" b="0" i="1" smtClean="0">
                                <a:latin typeface="Cambria Math" panose="02040503050406030204" pitchFamily="18" charset="0"/>
                              </a:rPr>
                              <m:t>1</m:t>
                            </m:r>
                          </m:sub>
                        </m:sSub>
                        <m:r>
                          <a:rPr lang="en-US" sz="160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85</m:t>
                        </m:r>
                      </m:e>
                    </m:nary>
                  </m:oMath>
                </a14:m>
                <a:endParaRPr lang="en-US" sz="1600" dirty="0"/>
              </a:p>
              <a:p>
                <a:pPr lvl="1"/>
                <a14:m>
                  <m:oMath xmlns:m="http://schemas.openxmlformats.org/officeDocument/2006/math">
                    <m:r>
                      <a:rPr lang="en-US" sz="1600" i="1">
                        <a:latin typeface="Cambria Math" panose="02040503050406030204" pitchFamily="18" charset="0"/>
                      </a:rPr>
                      <m:t>𝐷𝑒𝑚𝑎𝑛𝑑</m:t>
                    </m:r>
                    <m:r>
                      <a:rPr lang="en-US" sz="1600" i="1">
                        <a:latin typeface="Cambria Math" panose="02040503050406030204" pitchFamily="18" charset="0"/>
                      </a:rPr>
                      <m:t> </m:t>
                    </m:r>
                    <m:r>
                      <a:rPr lang="en-US" sz="1600" i="1">
                        <a:latin typeface="Cambria Math" panose="02040503050406030204" pitchFamily="18" charset="0"/>
                      </a:rPr>
                      <m:t>𝑓𝑟𝑜𝑚</m:t>
                    </m:r>
                    <m:r>
                      <a:rPr lang="en-US" sz="1600" i="1">
                        <a:latin typeface="Cambria Math" panose="02040503050406030204" pitchFamily="18" charset="0"/>
                      </a:rPr>
                      <m:t> </m:t>
                    </m:r>
                    <m:r>
                      <a:rPr lang="en-US" sz="1600" i="1">
                        <a:latin typeface="Cambria Math" panose="02040503050406030204" pitchFamily="18" charset="0"/>
                      </a:rPr>
                      <m:t>𝑟𝑒𝑡𝑎𝑖𝑙</m:t>
                    </m:r>
                    <m:r>
                      <a:rPr lang="en-US" sz="1600" i="1">
                        <a:latin typeface="Cambria Math" panose="02040503050406030204" pitchFamily="18" charset="0"/>
                      </a:rPr>
                      <m:t> </m:t>
                    </m:r>
                    <m:r>
                      <a:rPr lang="en-US" sz="1600" i="1">
                        <a:latin typeface="Cambria Math" panose="02040503050406030204" pitchFamily="18" charset="0"/>
                      </a:rPr>
                      <m:t>𝑠𝑡𝑜𝑟𝑒</m:t>
                    </m:r>
                    <m:r>
                      <a:rPr lang="en-US" sz="1600" i="1">
                        <a:latin typeface="Cambria Math" panose="02040503050406030204" pitchFamily="18" charset="0"/>
                      </a:rPr>
                      <m:t> 2 </m:t>
                    </m:r>
                    <m:nary>
                      <m:naryPr>
                        <m:chr m:val="∑"/>
                        <m:limLoc m:val="subSup"/>
                        <m:ctrlPr>
                          <a:rPr lang="en-US" sz="1600" i="1">
                            <a:latin typeface="Cambria Math" panose="02040503050406030204" pitchFamily="18" charset="0"/>
                          </a:rPr>
                        </m:ctrlPr>
                      </m:naryPr>
                      <m:sub>
                        <m:r>
                          <m:rPr>
                            <m:brk m:alnAt="25"/>
                          </m:rPr>
                          <a:rPr lang="en-US" sz="1600" i="1">
                            <a:latin typeface="Cambria Math" panose="02040503050406030204" pitchFamily="18" charset="0"/>
                          </a:rPr>
                          <m:t>𝑖</m:t>
                        </m:r>
                        <m:r>
                          <a:rPr lang="en-US" sz="1600" i="1">
                            <a:latin typeface="Cambria Math" panose="02040503050406030204" pitchFamily="18" charset="0"/>
                          </a:rPr>
                          <m:t>=1</m:t>
                        </m:r>
                      </m:sub>
                      <m:sup>
                        <m:r>
                          <a:rPr lang="en-US" sz="1600" i="1">
                            <a:latin typeface="Cambria Math" panose="02040503050406030204" pitchFamily="18" charset="0"/>
                          </a:rPr>
                          <m:t>2</m:t>
                        </m:r>
                      </m:sup>
                      <m:e>
                        <m:sSub>
                          <m:sSubPr>
                            <m:ctrlPr>
                              <a:rPr lang="en-US" sz="1600" i="1">
                                <a:latin typeface="Cambria Math" panose="02040503050406030204" pitchFamily="18" charset="0"/>
                              </a:rPr>
                            </m:ctrlPr>
                          </m:sSubPr>
                          <m:e>
                            <m:r>
                              <a:rPr lang="en-US" sz="1600" i="1">
                                <a:latin typeface="Cambria Math" panose="02040503050406030204" pitchFamily="18" charset="0"/>
                              </a:rPr>
                              <m:t>𝑥</m:t>
                            </m:r>
                          </m:e>
                          <m:sub>
                            <m:r>
                              <a:rPr lang="en-US" sz="1600" i="1">
                                <a:latin typeface="Cambria Math" panose="02040503050406030204" pitchFamily="18" charset="0"/>
                              </a:rPr>
                              <m:t>𝑖</m:t>
                            </m:r>
                            <m:r>
                              <a:rPr lang="en-US" sz="1600" b="0" i="1" smtClean="0">
                                <a:latin typeface="Cambria Math" panose="02040503050406030204" pitchFamily="18" charset="0"/>
                              </a:rPr>
                              <m:t>2</m:t>
                            </m:r>
                          </m:sub>
                        </m:sSub>
                        <m:r>
                          <a:rPr lang="en-US" sz="1600" i="1">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125</m:t>
                        </m:r>
                      </m:e>
                    </m:nary>
                  </m:oMath>
                </a14:m>
                <a:endParaRPr lang="en-US" sz="1600" dirty="0"/>
              </a:p>
              <a:p>
                <a:pPr lvl="1"/>
                <a14:m>
                  <m:oMath xmlns:m="http://schemas.openxmlformats.org/officeDocument/2006/math">
                    <m:r>
                      <a:rPr lang="en-US" sz="1600" i="1">
                        <a:latin typeface="Cambria Math" panose="02040503050406030204" pitchFamily="18" charset="0"/>
                      </a:rPr>
                      <m:t>𝐷𝑒𝑚𝑎𝑛𝑑</m:t>
                    </m:r>
                    <m:r>
                      <a:rPr lang="en-US" sz="1600" i="1">
                        <a:latin typeface="Cambria Math" panose="02040503050406030204" pitchFamily="18" charset="0"/>
                      </a:rPr>
                      <m:t> </m:t>
                    </m:r>
                    <m:r>
                      <a:rPr lang="en-US" sz="1600" i="1">
                        <a:latin typeface="Cambria Math" panose="02040503050406030204" pitchFamily="18" charset="0"/>
                      </a:rPr>
                      <m:t>𝑓𝑟𝑜𝑚</m:t>
                    </m:r>
                    <m:r>
                      <a:rPr lang="en-US" sz="1600" i="1">
                        <a:latin typeface="Cambria Math" panose="02040503050406030204" pitchFamily="18" charset="0"/>
                      </a:rPr>
                      <m:t> </m:t>
                    </m:r>
                    <m:r>
                      <a:rPr lang="en-US" sz="1600" i="1">
                        <a:latin typeface="Cambria Math" panose="02040503050406030204" pitchFamily="18" charset="0"/>
                      </a:rPr>
                      <m:t>𝑟𝑒𝑡𝑎𝑖𝑙</m:t>
                    </m:r>
                    <m:r>
                      <a:rPr lang="en-US" sz="1600" i="1">
                        <a:latin typeface="Cambria Math" panose="02040503050406030204" pitchFamily="18" charset="0"/>
                      </a:rPr>
                      <m:t> </m:t>
                    </m:r>
                    <m:r>
                      <a:rPr lang="en-US" sz="1600" i="1">
                        <a:latin typeface="Cambria Math" panose="02040503050406030204" pitchFamily="18" charset="0"/>
                      </a:rPr>
                      <m:t>𝑠𝑡𝑜𝑟𝑒</m:t>
                    </m:r>
                    <m:r>
                      <a:rPr lang="en-US" sz="1600" i="1">
                        <a:latin typeface="Cambria Math" panose="02040503050406030204" pitchFamily="18" charset="0"/>
                      </a:rPr>
                      <m:t> 3 </m:t>
                    </m:r>
                    <m:nary>
                      <m:naryPr>
                        <m:chr m:val="∑"/>
                        <m:limLoc m:val="subSup"/>
                        <m:ctrlPr>
                          <a:rPr lang="en-US" sz="1600" i="1">
                            <a:latin typeface="Cambria Math" panose="02040503050406030204" pitchFamily="18" charset="0"/>
                          </a:rPr>
                        </m:ctrlPr>
                      </m:naryPr>
                      <m:sub>
                        <m:r>
                          <m:rPr>
                            <m:brk m:alnAt="25"/>
                          </m:rPr>
                          <a:rPr lang="en-US" sz="1600" i="1">
                            <a:latin typeface="Cambria Math" panose="02040503050406030204" pitchFamily="18" charset="0"/>
                          </a:rPr>
                          <m:t>𝑖</m:t>
                        </m:r>
                        <m:r>
                          <a:rPr lang="en-US" sz="1600" i="1">
                            <a:latin typeface="Cambria Math" panose="02040503050406030204" pitchFamily="18" charset="0"/>
                          </a:rPr>
                          <m:t>=1</m:t>
                        </m:r>
                      </m:sub>
                      <m:sup>
                        <m:r>
                          <a:rPr lang="en-US" sz="1600" i="1">
                            <a:latin typeface="Cambria Math" panose="02040503050406030204" pitchFamily="18" charset="0"/>
                          </a:rPr>
                          <m:t>2</m:t>
                        </m:r>
                      </m:sup>
                      <m:e>
                        <m:sSub>
                          <m:sSubPr>
                            <m:ctrlPr>
                              <a:rPr lang="en-US" sz="1600" i="1">
                                <a:latin typeface="Cambria Math" panose="02040503050406030204" pitchFamily="18" charset="0"/>
                              </a:rPr>
                            </m:ctrlPr>
                          </m:sSubPr>
                          <m:e>
                            <m:r>
                              <a:rPr lang="en-US" sz="1600" i="1">
                                <a:latin typeface="Cambria Math" panose="02040503050406030204" pitchFamily="18" charset="0"/>
                              </a:rPr>
                              <m:t>𝑥</m:t>
                            </m:r>
                          </m:e>
                          <m:sub>
                            <m:r>
                              <a:rPr lang="en-US" sz="1600" i="1">
                                <a:latin typeface="Cambria Math" panose="02040503050406030204" pitchFamily="18" charset="0"/>
                              </a:rPr>
                              <m:t>𝑖</m:t>
                            </m:r>
                            <m:r>
                              <a:rPr lang="en-US" sz="1600" b="0" i="1" smtClean="0">
                                <a:latin typeface="Cambria Math" panose="02040503050406030204" pitchFamily="18" charset="0"/>
                              </a:rPr>
                              <m:t>3</m:t>
                            </m:r>
                          </m:sub>
                        </m:sSub>
                        <m:r>
                          <a:rPr lang="en-US" sz="1600" i="1">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100</m:t>
                        </m:r>
                      </m:e>
                    </m:nary>
                  </m:oMath>
                </a14:m>
                <a:endParaRPr lang="en-US" sz="1600" dirty="0">
                  <a:ea typeface="Cambria Math" panose="02040503050406030204" pitchFamily="18" charset="0"/>
                </a:endParaRPr>
              </a:p>
              <a:p>
                <a:pPr lvl="1"/>
                <a14:m>
                  <m:oMath xmlns:m="http://schemas.openxmlformats.org/officeDocument/2006/math">
                    <m:r>
                      <a:rPr lang="en-US" sz="1600" b="0" i="1" smtClean="0">
                        <a:latin typeface="Cambria Math" panose="02040503050406030204" pitchFamily="18" charset="0"/>
                      </a:rPr>
                      <m:t>𝐶𝑎𝑝𝑎𝑐𝑖𝑡𝑦</m:t>
                    </m:r>
                    <m:r>
                      <a:rPr lang="en-US" sz="1600" b="0" i="1" smtClean="0">
                        <a:latin typeface="Cambria Math" panose="02040503050406030204" pitchFamily="18" charset="0"/>
                      </a:rPr>
                      <m:t> </m:t>
                    </m:r>
                    <m:r>
                      <a:rPr lang="en-US" sz="1600" b="0" i="1" smtClean="0">
                        <a:latin typeface="Cambria Math" panose="02040503050406030204" pitchFamily="18" charset="0"/>
                      </a:rPr>
                      <m:t>𝑜𝑓</m:t>
                    </m:r>
                    <m:r>
                      <a:rPr lang="en-US" sz="1600" b="0" i="1" smtClean="0">
                        <a:latin typeface="Cambria Math" panose="02040503050406030204" pitchFamily="18" charset="0"/>
                      </a:rPr>
                      <m:t> </m:t>
                    </m:r>
                    <m:r>
                      <a:rPr lang="en-US" sz="1600" b="0" i="1" smtClean="0">
                        <a:latin typeface="Cambria Math" panose="02040503050406030204" pitchFamily="18" charset="0"/>
                      </a:rPr>
                      <m:t>𝑤𝑎𝑟𝑒h𝑜𝑢𝑠𝑒</m:t>
                    </m:r>
                    <m:r>
                      <a:rPr lang="en-US" sz="1600" b="0" i="1" smtClean="0">
                        <a:latin typeface="Cambria Math" panose="02040503050406030204" pitchFamily="18" charset="0"/>
                      </a:rPr>
                      <m:t> 1 </m:t>
                    </m:r>
                    <m:nary>
                      <m:naryPr>
                        <m:chr m:val="∑"/>
                        <m:limLoc m:val="subSup"/>
                        <m:ctrlPr>
                          <a:rPr lang="en-US" sz="1600" i="1">
                            <a:latin typeface="Cambria Math" panose="02040503050406030204" pitchFamily="18" charset="0"/>
                          </a:rPr>
                        </m:ctrlPr>
                      </m:naryPr>
                      <m:sub>
                        <m:r>
                          <m:rPr>
                            <m:brk m:alnAt="1"/>
                          </m:rPr>
                          <a:rPr lang="en-US" sz="1600" b="0" i="1" smtClean="0">
                            <a:latin typeface="Cambria Math" panose="02040503050406030204" pitchFamily="18" charset="0"/>
                          </a:rPr>
                          <m:t>𝑗</m:t>
                        </m:r>
                        <m:r>
                          <a:rPr lang="en-US" sz="1600" i="1">
                            <a:latin typeface="Cambria Math" panose="02040503050406030204" pitchFamily="18" charset="0"/>
                          </a:rPr>
                          <m:t>=1</m:t>
                        </m:r>
                      </m:sub>
                      <m:sup>
                        <m:r>
                          <a:rPr lang="en-US" sz="1600" b="0" i="1" smtClean="0">
                            <a:latin typeface="Cambria Math" panose="02040503050406030204" pitchFamily="18" charset="0"/>
                          </a:rPr>
                          <m:t>3</m:t>
                        </m:r>
                      </m:sup>
                      <m:e>
                        <m:sSub>
                          <m:sSubPr>
                            <m:ctrlPr>
                              <a:rPr lang="en-US" sz="1600" i="1">
                                <a:latin typeface="Cambria Math" panose="02040503050406030204" pitchFamily="18" charset="0"/>
                              </a:rPr>
                            </m:ctrlPr>
                          </m:sSubPr>
                          <m:e>
                            <m:r>
                              <a:rPr lang="en-US" sz="1600" i="1">
                                <a:latin typeface="Cambria Math" panose="02040503050406030204" pitchFamily="18" charset="0"/>
                              </a:rPr>
                              <m:t>𝑥</m:t>
                            </m:r>
                          </m:e>
                          <m:sub>
                            <m:r>
                              <a:rPr lang="en-US" sz="1600" b="0" i="1" smtClean="0">
                                <a:latin typeface="Cambria Math" panose="02040503050406030204" pitchFamily="18" charset="0"/>
                              </a:rPr>
                              <m:t>1</m:t>
                            </m:r>
                            <m:r>
                              <a:rPr lang="en-US" sz="1600" b="0" i="1" smtClean="0">
                                <a:latin typeface="Cambria Math" panose="02040503050406030204" pitchFamily="18" charset="0"/>
                              </a:rPr>
                              <m:t>𝑗</m:t>
                            </m:r>
                          </m:sub>
                        </m:sSub>
                        <m:r>
                          <a:rPr lang="en-US" sz="160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160</m:t>
                        </m:r>
                      </m:e>
                    </m:nary>
                  </m:oMath>
                </a14:m>
                <a:endParaRPr lang="en-US" sz="1600" dirty="0"/>
              </a:p>
              <a:p>
                <a:pPr lvl="1"/>
                <a14:m>
                  <m:oMath xmlns:m="http://schemas.openxmlformats.org/officeDocument/2006/math">
                    <m:r>
                      <a:rPr lang="en-US" sz="1600" i="1">
                        <a:latin typeface="Cambria Math" panose="02040503050406030204" pitchFamily="18" charset="0"/>
                      </a:rPr>
                      <m:t>𝐶𝑎𝑝𝑎𝑐𝑖𝑡𝑦</m:t>
                    </m:r>
                    <m:r>
                      <a:rPr lang="en-US" sz="1600" i="1">
                        <a:latin typeface="Cambria Math" panose="02040503050406030204" pitchFamily="18" charset="0"/>
                      </a:rPr>
                      <m:t> </m:t>
                    </m:r>
                    <m:r>
                      <a:rPr lang="en-US" sz="1600" i="1">
                        <a:latin typeface="Cambria Math" panose="02040503050406030204" pitchFamily="18" charset="0"/>
                      </a:rPr>
                      <m:t>𝑜𝑓</m:t>
                    </m:r>
                    <m:r>
                      <a:rPr lang="en-US" sz="1600" i="1">
                        <a:latin typeface="Cambria Math" panose="02040503050406030204" pitchFamily="18" charset="0"/>
                      </a:rPr>
                      <m:t> </m:t>
                    </m:r>
                    <m:r>
                      <a:rPr lang="en-US" sz="1600" i="1">
                        <a:latin typeface="Cambria Math" panose="02040503050406030204" pitchFamily="18" charset="0"/>
                      </a:rPr>
                      <m:t>𝑤𝑎𝑟𝑒h𝑜𝑢𝑠𝑒</m:t>
                    </m:r>
                    <m:r>
                      <a:rPr lang="en-US" sz="1600" b="0" i="1" smtClean="0">
                        <a:latin typeface="Cambria Math" panose="02040503050406030204" pitchFamily="18" charset="0"/>
                      </a:rPr>
                      <m:t> 2</m:t>
                    </m:r>
                    <m:r>
                      <a:rPr lang="en-US" sz="1600" i="1">
                        <a:latin typeface="Cambria Math" panose="02040503050406030204" pitchFamily="18" charset="0"/>
                      </a:rPr>
                      <m:t> </m:t>
                    </m:r>
                    <m:nary>
                      <m:naryPr>
                        <m:chr m:val="∑"/>
                        <m:limLoc m:val="subSup"/>
                        <m:ctrlPr>
                          <a:rPr lang="en-US" sz="1600" i="1">
                            <a:latin typeface="Cambria Math" panose="02040503050406030204" pitchFamily="18" charset="0"/>
                          </a:rPr>
                        </m:ctrlPr>
                      </m:naryPr>
                      <m:sub>
                        <m:r>
                          <m:rPr>
                            <m:brk m:alnAt="1"/>
                          </m:rPr>
                          <a:rPr lang="en-US" sz="1600" i="1">
                            <a:latin typeface="Cambria Math" panose="02040503050406030204" pitchFamily="18" charset="0"/>
                          </a:rPr>
                          <m:t>𝑗</m:t>
                        </m:r>
                        <m:r>
                          <a:rPr lang="en-US" sz="1600" i="1">
                            <a:latin typeface="Cambria Math" panose="02040503050406030204" pitchFamily="18" charset="0"/>
                          </a:rPr>
                          <m:t>=1</m:t>
                        </m:r>
                      </m:sub>
                      <m:sup>
                        <m:r>
                          <a:rPr lang="en-US" sz="1600" i="1">
                            <a:latin typeface="Cambria Math" panose="02040503050406030204" pitchFamily="18" charset="0"/>
                          </a:rPr>
                          <m:t>3</m:t>
                        </m:r>
                      </m:sup>
                      <m:e>
                        <m:sSub>
                          <m:sSubPr>
                            <m:ctrlPr>
                              <a:rPr lang="en-US" sz="1600" i="1">
                                <a:latin typeface="Cambria Math" panose="02040503050406030204" pitchFamily="18" charset="0"/>
                              </a:rPr>
                            </m:ctrlPr>
                          </m:sSubPr>
                          <m:e>
                            <m:r>
                              <a:rPr lang="en-US" sz="1600" i="1">
                                <a:latin typeface="Cambria Math" panose="02040503050406030204" pitchFamily="18" charset="0"/>
                              </a:rPr>
                              <m:t>𝑥</m:t>
                            </m:r>
                          </m:e>
                          <m:sub>
                            <m:r>
                              <a:rPr lang="en-US" sz="1600" b="0" i="1" smtClean="0">
                                <a:latin typeface="Cambria Math" panose="02040503050406030204" pitchFamily="18" charset="0"/>
                              </a:rPr>
                              <m:t>2</m:t>
                            </m:r>
                            <m:r>
                              <a:rPr lang="en-US" sz="1600" i="1">
                                <a:latin typeface="Cambria Math" panose="02040503050406030204" pitchFamily="18" charset="0"/>
                              </a:rPr>
                              <m:t>𝑗</m:t>
                            </m:r>
                          </m:sub>
                        </m:sSub>
                        <m:r>
                          <a:rPr lang="en-US" sz="1600" i="1">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155</m:t>
                        </m:r>
                      </m:e>
                    </m:nary>
                  </m:oMath>
                </a14:m>
                <a:endParaRPr lang="en-US" sz="1600" dirty="0">
                  <a:ea typeface="Cambria Math" panose="02040503050406030204" pitchFamily="18" charset="0"/>
                </a:endParaRPr>
              </a:p>
              <a:p>
                <a:pPr lvl="1"/>
                <a14:m>
                  <m:oMath xmlns:m="http://schemas.openxmlformats.org/officeDocument/2006/math">
                    <m:r>
                      <a:rPr lang="en-US" sz="1600" b="0" i="1" smtClean="0">
                        <a:latin typeface="Cambria Math" panose="02040503050406030204" pitchFamily="18" charset="0"/>
                      </a:rPr>
                      <m:t>𝑁𝑜𝑛</m:t>
                    </m:r>
                    <m:r>
                      <a:rPr lang="en-US" sz="1600" b="0" i="1" smtClean="0">
                        <a:latin typeface="Cambria Math" panose="02040503050406030204" pitchFamily="18" charset="0"/>
                      </a:rPr>
                      <m:t>−</m:t>
                    </m:r>
                    <m:r>
                      <a:rPr lang="en-US" sz="1600" b="0" i="1" smtClean="0">
                        <a:latin typeface="Cambria Math" panose="02040503050406030204" pitchFamily="18" charset="0"/>
                      </a:rPr>
                      <m:t>𝑛𝑒𝑔𝑎𝑡𝑖𝑣𝑖𝑡𝑦</m:t>
                    </m:r>
                    <m:r>
                      <a:rPr lang="en-US" sz="1600" b="0" i="1" smtClean="0">
                        <a:latin typeface="Cambria Math" panose="02040503050406030204" pitchFamily="18" charset="0"/>
                      </a:rPr>
                      <m:t> </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𝑖𝑗</m:t>
                        </m:r>
                      </m:sub>
                    </m:sSub>
                    <m:r>
                      <a:rPr lang="en-US" sz="1600" b="0" i="1" smtClean="0">
                        <a:latin typeface="Cambria Math" panose="02040503050406030204" pitchFamily="18" charset="0"/>
                        <a:ea typeface="Cambria Math" panose="02040503050406030204" pitchFamily="18" charset="0"/>
                      </a:rPr>
                      <m:t>≥0</m:t>
                    </m:r>
                  </m:oMath>
                </a14:m>
                <a:endParaRPr lang="en-US" sz="1600" b="0" dirty="0">
                  <a:ea typeface="Cambria Math" panose="02040503050406030204" pitchFamily="18" charset="0"/>
                </a:endParaRPr>
              </a:p>
              <a:p>
                <a:pPr lvl="1"/>
                <a14:m>
                  <m:oMath xmlns:m="http://schemas.openxmlformats.org/officeDocument/2006/math">
                    <m:r>
                      <a:rPr lang="en-US" sz="1600" b="0" i="1" smtClean="0">
                        <a:latin typeface="Cambria Math" panose="02040503050406030204" pitchFamily="18" charset="0"/>
                      </a:rPr>
                      <m:t>𝐼𝑛𝑡𝑒𝑔𝑒𝑟</m:t>
                    </m:r>
                    <m:r>
                      <a:rPr lang="en-US" sz="1600" b="0" i="1" smtClean="0">
                        <a:latin typeface="Cambria Math" panose="02040503050406030204" pitchFamily="18" charset="0"/>
                      </a:rPr>
                      <m:t> </m:t>
                    </m:r>
                    <m:r>
                      <a:rPr lang="en-US" sz="1600" b="0" i="1" smtClean="0">
                        <a:latin typeface="Cambria Math" panose="02040503050406030204" pitchFamily="18" charset="0"/>
                      </a:rPr>
                      <m:t>𝑐𝑜𝑛𝑡𝑟𝑎𝑖𝑛𝑡𝑠</m:t>
                    </m:r>
                    <m:r>
                      <a:rPr lang="en-US" sz="1600" b="0" i="1" smtClean="0">
                        <a:latin typeface="Cambria Math" panose="02040503050406030204" pitchFamily="18" charset="0"/>
                      </a:rPr>
                      <m:t> </m:t>
                    </m:r>
                    <m:r>
                      <a:rPr lang="en-US" sz="1600" b="0" i="1" smtClean="0">
                        <a:latin typeface="Cambria Math" panose="02040503050406030204" pitchFamily="18" charset="0"/>
                      </a:rPr>
                      <m:t>𝑜𝑛</m:t>
                    </m:r>
                    <m:r>
                      <a:rPr lang="en-US" sz="1600" b="0" i="1" smtClean="0">
                        <a:latin typeface="Cambria Math" panose="02040503050406030204" pitchFamily="18" charset="0"/>
                      </a:rPr>
                      <m:t> </m:t>
                    </m:r>
                    <m:r>
                      <a:rPr lang="en-US" sz="1600" b="0" i="1" smtClean="0">
                        <a:latin typeface="Cambria Math" panose="02040503050406030204" pitchFamily="18" charset="0"/>
                      </a:rPr>
                      <m:t>𝑎𝑙𝑙</m:t>
                    </m:r>
                    <m:sSub>
                      <m:sSubPr>
                        <m:ctrlPr>
                          <a:rPr lang="en-US" sz="1600" i="1">
                            <a:latin typeface="Cambria Math" panose="02040503050406030204" pitchFamily="18" charset="0"/>
                          </a:rPr>
                        </m:ctrlPr>
                      </m:sSubPr>
                      <m:e>
                        <m:r>
                          <a:rPr lang="en-US" sz="1600" b="0" i="1" smtClean="0">
                            <a:latin typeface="Cambria Math" panose="02040503050406030204" pitchFamily="18" charset="0"/>
                          </a:rPr>
                          <m:t> </m:t>
                        </m:r>
                        <m:r>
                          <a:rPr lang="en-US" sz="1600" i="1">
                            <a:latin typeface="Cambria Math" panose="02040503050406030204" pitchFamily="18" charset="0"/>
                          </a:rPr>
                          <m:t>𝑥</m:t>
                        </m:r>
                      </m:e>
                      <m:sub>
                        <m:r>
                          <a:rPr lang="en-US" sz="1600" i="1">
                            <a:latin typeface="Cambria Math" panose="02040503050406030204" pitchFamily="18" charset="0"/>
                          </a:rPr>
                          <m:t>𝑖𝑗</m:t>
                        </m:r>
                      </m:sub>
                    </m:sSub>
                  </m:oMath>
                </a14:m>
                <a:endParaRPr lang="en-US" sz="1400" dirty="0"/>
              </a:p>
              <a:p>
                <a:pPr lvl="1"/>
                <a:endParaRPr lang="en-US" sz="1400" dirty="0"/>
              </a:p>
              <a:p>
                <a:pPr lvl="1"/>
                <a:endParaRPr lang="en-US" sz="1400" dirty="0"/>
              </a:p>
              <a:p>
                <a:pPr lvl="1"/>
                <a:endParaRPr lang="en-US" sz="1400" dirty="0"/>
              </a:p>
              <a:p>
                <a:endParaRPr lang="en-US" sz="1800" dirty="0"/>
              </a:p>
              <a:p>
                <a:endParaRPr lang="en-US" sz="1800" dirty="0"/>
              </a:p>
              <a:p>
                <a:endParaRPr lang="en-US"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85750" y="1371600"/>
                <a:ext cx="8572500" cy="4800600"/>
              </a:xfrm>
              <a:blipFill>
                <a:blip r:embed="rId3"/>
                <a:stretch>
                  <a:fillRect l="-592" t="-792"/>
                </a:stretch>
              </a:blipFill>
            </p:spPr>
            <p:txBody>
              <a:bodyPr/>
              <a:lstStyle/>
              <a:p>
                <a:r>
                  <a:rPr lang="en-US">
                    <a:noFill/>
                  </a:rPr>
                  <a:t> </a:t>
                </a:r>
              </a:p>
            </p:txBody>
          </p:sp>
        </mc:Fallback>
      </mc:AlternateContent>
    </p:spTree>
    <p:extLst>
      <p:ext uri="{BB962C8B-B14F-4D97-AF65-F5344CB8AC3E}">
        <p14:creationId xmlns:p14="http://schemas.microsoft.com/office/powerpoint/2010/main" val="4106163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18.2</a:t>
            </a:r>
            <a:r>
              <a:rPr lang="en-US" sz="3600" dirty="0">
                <a:solidFill>
                  <a:srgbClr val="1F4984"/>
                </a:solidFill>
              </a:rPr>
              <a:t>: Other Applications of Linear and Integer Programming (11/33)</a:t>
            </a:r>
          </a:p>
        </p:txBody>
      </p:sp>
      <p:sp>
        <p:nvSpPr>
          <p:cNvPr id="3" name="Content Placeholder 2"/>
          <p:cNvSpPr>
            <a:spLocks noGrp="1"/>
          </p:cNvSpPr>
          <p:nvPr>
            <p:ph idx="1"/>
          </p:nvPr>
        </p:nvSpPr>
        <p:spPr>
          <a:xfrm>
            <a:off x="285750" y="1371600"/>
            <a:ext cx="8572500" cy="4800600"/>
          </a:xfrm>
        </p:spPr>
        <p:txBody>
          <a:bodyPr>
            <a:normAutofit/>
          </a:bodyPr>
          <a:lstStyle/>
          <a:p>
            <a:r>
              <a:rPr lang="en-US" sz="2000" dirty="0"/>
              <a:t>Example continued with Excel</a:t>
            </a:r>
          </a:p>
          <a:p>
            <a:r>
              <a:rPr lang="en-US" sz="2000" dirty="0"/>
              <a:t>Open the Rainier worksheet</a:t>
            </a:r>
          </a:p>
          <a:p>
            <a:r>
              <a:rPr lang="en-US" sz="2000" dirty="0"/>
              <a:t>Make sure the Solver add-in is activated</a:t>
            </a:r>
          </a:p>
          <a:p>
            <a:r>
              <a:rPr lang="en-US" sz="2000" dirty="0"/>
              <a:t>Navigate to the Data tab and click Solver  </a:t>
            </a:r>
          </a:p>
          <a:p>
            <a:endParaRPr lang="en-US" sz="1400" dirty="0"/>
          </a:p>
          <a:p>
            <a:pPr lvl="1"/>
            <a:endParaRPr lang="en-US" sz="1400" dirty="0"/>
          </a:p>
          <a:p>
            <a:endParaRPr lang="en-US" sz="1800" dirty="0"/>
          </a:p>
          <a:p>
            <a:endParaRPr lang="en-US" sz="1800" dirty="0"/>
          </a:p>
          <a:p>
            <a:endParaRPr lang="en-US" sz="1800" dirty="0"/>
          </a:p>
        </p:txBody>
      </p:sp>
      <p:pic>
        <p:nvPicPr>
          <p:cNvPr id="2" name="Picture 1">
            <a:extLst>
              <a:ext uri="{FF2B5EF4-FFF2-40B4-BE49-F238E27FC236}">
                <a16:creationId xmlns:a16="http://schemas.microsoft.com/office/drawing/2014/main" id="{45D61D5E-177D-7F45-9F7A-F84B9500BB0D}"/>
              </a:ext>
            </a:extLst>
          </p:cNvPr>
          <p:cNvPicPr>
            <a:picLocks noChangeAspect="1"/>
          </p:cNvPicPr>
          <p:nvPr/>
        </p:nvPicPr>
        <p:blipFill>
          <a:blip r:embed="rId3"/>
          <a:stretch>
            <a:fillRect/>
          </a:stretch>
        </p:blipFill>
        <p:spPr>
          <a:xfrm>
            <a:off x="2209800" y="2856523"/>
            <a:ext cx="4173854" cy="3087077"/>
          </a:xfrm>
          <a:prstGeom prst="rect">
            <a:avLst/>
          </a:prstGeom>
        </p:spPr>
      </p:pic>
    </p:spTree>
    <p:extLst>
      <p:ext uri="{BB962C8B-B14F-4D97-AF65-F5344CB8AC3E}">
        <p14:creationId xmlns:p14="http://schemas.microsoft.com/office/powerpoint/2010/main" val="929782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18.2</a:t>
            </a:r>
            <a:r>
              <a:rPr lang="en-US" sz="3600" dirty="0">
                <a:solidFill>
                  <a:srgbClr val="1F4984"/>
                </a:solidFill>
              </a:rPr>
              <a:t>: Other Applications of Linear and Integer Programming (12/33)</a:t>
            </a:r>
          </a:p>
        </p:txBody>
      </p:sp>
      <p:sp>
        <p:nvSpPr>
          <p:cNvPr id="3" name="Content Placeholder 2"/>
          <p:cNvSpPr>
            <a:spLocks noGrp="1"/>
          </p:cNvSpPr>
          <p:nvPr>
            <p:ph idx="1"/>
          </p:nvPr>
        </p:nvSpPr>
        <p:spPr>
          <a:xfrm>
            <a:off x="285750" y="1371600"/>
            <a:ext cx="8572500" cy="4800600"/>
          </a:xfrm>
        </p:spPr>
        <p:txBody>
          <a:bodyPr>
            <a:normAutofit/>
          </a:bodyPr>
          <a:lstStyle/>
          <a:p>
            <a:r>
              <a:rPr lang="en-US" sz="2000" dirty="0"/>
              <a:t>Example continued with Excel</a:t>
            </a:r>
            <a:endParaRPr lang="en-US" sz="1400" dirty="0"/>
          </a:p>
          <a:p>
            <a:pPr lvl="1"/>
            <a:endParaRPr lang="en-US" sz="1400" dirty="0"/>
          </a:p>
          <a:p>
            <a:endParaRPr lang="en-US" sz="1800" dirty="0"/>
          </a:p>
          <a:p>
            <a:endParaRPr lang="en-US" sz="1800" dirty="0"/>
          </a:p>
          <a:p>
            <a:endParaRPr lang="en-US" sz="1800" dirty="0"/>
          </a:p>
        </p:txBody>
      </p:sp>
      <p:pic>
        <p:nvPicPr>
          <p:cNvPr id="4" name="Picture 3">
            <a:extLst>
              <a:ext uri="{FF2B5EF4-FFF2-40B4-BE49-F238E27FC236}">
                <a16:creationId xmlns:a16="http://schemas.microsoft.com/office/drawing/2014/main" id="{31CFC3CA-381B-CC42-8E06-231FD68209C2}"/>
              </a:ext>
            </a:extLst>
          </p:cNvPr>
          <p:cNvPicPr>
            <a:picLocks noChangeAspect="1"/>
          </p:cNvPicPr>
          <p:nvPr/>
        </p:nvPicPr>
        <p:blipFill>
          <a:blip r:embed="rId3"/>
          <a:stretch>
            <a:fillRect/>
          </a:stretch>
        </p:blipFill>
        <p:spPr>
          <a:xfrm>
            <a:off x="305847" y="1828800"/>
            <a:ext cx="7899400" cy="2565400"/>
          </a:xfrm>
          <a:prstGeom prst="rect">
            <a:avLst/>
          </a:prstGeom>
        </p:spPr>
      </p:pic>
    </p:spTree>
    <p:extLst>
      <p:ext uri="{BB962C8B-B14F-4D97-AF65-F5344CB8AC3E}">
        <p14:creationId xmlns:p14="http://schemas.microsoft.com/office/powerpoint/2010/main" val="1342505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18.2</a:t>
            </a:r>
            <a:r>
              <a:rPr lang="en-US" sz="3600" dirty="0">
                <a:solidFill>
                  <a:srgbClr val="1F4984"/>
                </a:solidFill>
              </a:rPr>
              <a:t>: Other Applications of Linear and Integer Programming (13/33)</a:t>
            </a:r>
          </a:p>
        </p:txBody>
      </p:sp>
      <p:sp>
        <p:nvSpPr>
          <p:cNvPr id="3" name="Content Placeholder 2"/>
          <p:cNvSpPr>
            <a:spLocks noGrp="1"/>
          </p:cNvSpPr>
          <p:nvPr>
            <p:ph idx="1"/>
          </p:nvPr>
        </p:nvSpPr>
        <p:spPr>
          <a:xfrm>
            <a:off x="285750" y="1371600"/>
            <a:ext cx="8572500" cy="4800600"/>
          </a:xfrm>
        </p:spPr>
        <p:txBody>
          <a:bodyPr>
            <a:normAutofit/>
          </a:bodyPr>
          <a:lstStyle/>
          <a:p>
            <a:r>
              <a:rPr lang="en-US" sz="2000" dirty="0"/>
              <a:t>Example continued with R</a:t>
            </a:r>
          </a:p>
          <a:p>
            <a:r>
              <a:rPr lang="en-US" sz="2000" dirty="0"/>
              <a:t>Install and load the </a:t>
            </a:r>
            <a:r>
              <a:rPr lang="en-US" sz="2000" dirty="0" err="1"/>
              <a:t>lpSolve</a:t>
            </a:r>
            <a:r>
              <a:rPr lang="en-US" sz="2000" dirty="0"/>
              <a:t> package that includes the </a:t>
            </a:r>
            <a:r>
              <a:rPr lang="en-US" sz="2000" dirty="0" err="1"/>
              <a:t>lp.transport</a:t>
            </a:r>
            <a:r>
              <a:rPr lang="en-US" sz="2000" dirty="0"/>
              <a:t> function</a:t>
            </a:r>
          </a:p>
          <a:p>
            <a:endParaRPr lang="en-US" sz="1400" dirty="0"/>
          </a:p>
          <a:p>
            <a:pPr lvl="1"/>
            <a:endParaRPr lang="en-US" sz="1400" dirty="0"/>
          </a:p>
          <a:p>
            <a:endParaRPr lang="en-US" sz="1800" dirty="0"/>
          </a:p>
          <a:p>
            <a:endParaRPr lang="en-US" sz="1800" dirty="0"/>
          </a:p>
          <a:p>
            <a:endParaRPr lang="en-US" sz="1800" dirty="0"/>
          </a:p>
        </p:txBody>
      </p:sp>
      <p:pic>
        <p:nvPicPr>
          <p:cNvPr id="2" name="Picture 1">
            <a:extLst>
              <a:ext uri="{FF2B5EF4-FFF2-40B4-BE49-F238E27FC236}">
                <a16:creationId xmlns:a16="http://schemas.microsoft.com/office/drawing/2014/main" id="{C4C88937-237B-4645-B834-B07D41153974}"/>
              </a:ext>
            </a:extLst>
          </p:cNvPr>
          <p:cNvPicPr>
            <a:picLocks noChangeAspect="1"/>
          </p:cNvPicPr>
          <p:nvPr/>
        </p:nvPicPr>
        <p:blipFill>
          <a:blip r:embed="rId3"/>
          <a:stretch>
            <a:fillRect/>
          </a:stretch>
        </p:blipFill>
        <p:spPr>
          <a:xfrm>
            <a:off x="533400" y="2146160"/>
            <a:ext cx="3137388" cy="757011"/>
          </a:xfrm>
          <a:prstGeom prst="rect">
            <a:avLst/>
          </a:prstGeom>
        </p:spPr>
      </p:pic>
      <p:pic>
        <p:nvPicPr>
          <p:cNvPr id="5" name="Picture 4">
            <a:extLst>
              <a:ext uri="{FF2B5EF4-FFF2-40B4-BE49-F238E27FC236}">
                <a16:creationId xmlns:a16="http://schemas.microsoft.com/office/drawing/2014/main" id="{08E98D2F-63ED-2D46-9DF3-745B6168BD8F}"/>
              </a:ext>
            </a:extLst>
          </p:cNvPr>
          <p:cNvPicPr>
            <a:picLocks noChangeAspect="1"/>
          </p:cNvPicPr>
          <p:nvPr/>
        </p:nvPicPr>
        <p:blipFill>
          <a:blip r:embed="rId4"/>
          <a:stretch>
            <a:fillRect/>
          </a:stretch>
        </p:blipFill>
        <p:spPr>
          <a:xfrm>
            <a:off x="1524000" y="3029751"/>
            <a:ext cx="3137388" cy="522898"/>
          </a:xfrm>
          <a:prstGeom prst="rect">
            <a:avLst/>
          </a:prstGeom>
        </p:spPr>
      </p:pic>
      <p:pic>
        <p:nvPicPr>
          <p:cNvPr id="6" name="Picture 5">
            <a:extLst>
              <a:ext uri="{FF2B5EF4-FFF2-40B4-BE49-F238E27FC236}">
                <a16:creationId xmlns:a16="http://schemas.microsoft.com/office/drawing/2014/main" id="{20BA4929-E429-E741-B89F-40AB0A60AA41}"/>
              </a:ext>
            </a:extLst>
          </p:cNvPr>
          <p:cNvPicPr>
            <a:picLocks noChangeAspect="1"/>
          </p:cNvPicPr>
          <p:nvPr/>
        </p:nvPicPr>
        <p:blipFill>
          <a:blip r:embed="rId5"/>
          <a:stretch>
            <a:fillRect/>
          </a:stretch>
        </p:blipFill>
        <p:spPr>
          <a:xfrm>
            <a:off x="2362200" y="3608105"/>
            <a:ext cx="3048000" cy="583870"/>
          </a:xfrm>
          <a:prstGeom prst="rect">
            <a:avLst/>
          </a:prstGeom>
        </p:spPr>
      </p:pic>
      <p:pic>
        <p:nvPicPr>
          <p:cNvPr id="7" name="Picture 6">
            <a:extLst>
              <a:ext uri="{FF2B5EF4-FFF2-40B4-BE49-F238E27FC236}">
                <a16:creationId xmlns:a16="http://schemas.microsoft.com/office/drawing/2014/main" id="{94E0DF0D-BE39-F649-9C0D-4A3C6E857990}"/>
              </a:ext>
            </a:extLst>
          </p:cNvPr>
          <p:cNvPicPr>
            <a:picLocks noChangeAspect="1"/>
          </p:cNvPicPr>
          <p:nvPr/>
        </p:nvPicPr>
        <p:blipFill>
          <a:blip r:embed="rId6"/>
          <a:stretch>
            <a:fillRect/>
          </a:stretch>
        </p:blipFill>
        <p:spPr>
          <a:xfrm>
            <a:off x="3055013" y="4294066"/>
            <a:ext cx="5181600" cy="487239"/>
          </a:xfrm>
          <a:prstGeom prst="rect">
            <a:avLst/>
          </a:prstGeom>
        </p:spPr>
      </p:pic>
      <p:pic>
        <p:nvPicPr>
          <p:cNvPr id="8" name="Picture 7">
            <a:extLst>
              <a:ext uri="{FF2B5EF4-FFF2-40B4-BE49-F238E27FC236}">
                <a16:creationId xmlns:a16="http://schemas.microsoft.com/office/drawing/2014/main" id="{334FC98E-BC3A-B240-9962-6D716D7D5DFA}"/>
              </a:ext>
            </a:extLst>
          </p:cNvPr>
          <p:cNvPicPr>
            <a:picLocks noChangeAspect="1"/>
          </p:cNvPicPr>
          <p:nvPr/>
        </p:nvPicPr>
        <p:blipFill>
          <a:blip r:embed="rId7"/>
          <a:stretch>
            <a:fillRect/>
          </a:stretch>
        </p:blipFill>
        <p:spPr>
          <a:xfrm>
            <a:off x="5105400" y="5025707"/>
            <a:ext cx="1832111" cy="594964"/>
          </a:xfrm>
          <a:prstGeom prst="rect">
            <a:avLst/>
          </a:prstGeom>
        </p:spPr>
      </p:pic>
    </p:spTree>
    <p:extLst>
      <p:ext uri="{BB962C8B-B14F-4D97-AF65-F5344CB8AC3E}">
        <p14:creationId xmlns:p14="http://schemas.microsoft.com/office/powerpoint/2010/main" val="2916236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18.2</a:t>
            </a:r>
            <a:r>
              <a:rPr lang="en-US" sz="3600" dirty="0">
                <a:solidFill>
                  <a:srgbClr val="1F4984"/>
                </a:solidFill>
              </a:rPr>
              <a:t>: Other Applications of Linear and Integer Programming (14/33)</a:t>
            </a:r>
          </a:p>
        </p:txBody>
      </p:sp>
      <p:sp>
        <p:nvSpPr>
          <p:cNvPr id="3" name="Content Placeholder 2"/>
          <p:cNvSpPr>
            <a:spLocks noGrp="1"/>
          </p:cNvSpPr>
          <p:nvPr>
            <p:ph idx="1"/>
          </p:nvPr>
        </p:nvSpPr>
        <p:spPr>
          <a:xfrm>
            <a:off x="285750" y="1447800"/>
            <a:ext cx="8572500" cy="4648200"/>
          </a:xfrm>
        </p:spPr>
        <p:txBody>
          <a:bodyPr>
            <a:normAutofit fontScale="92500" lnSpcReduction="20000"/>
          </a:bodyPr>
          <a:lstStyle/>
          <a:p>
            <a:r>
              <a:rPr lang="en-US" dirty="0"/>
              <a:t>One common applications in optimization involves a manager assigning employees or team members to individual tasks or roles. </a:t>
            </a:r>
          </a:p>
          <a:p>
            <a:r>
              <a:rPr lang="en-US" dirty="0"/>
              <a:t>This application is relevant to a wide range of real-life situations such as in healthcare, education, project management, and sports. </a:t>
            </a:r>
          </a:p>
          <a:p>
            <a:r>
              <a:rPr lang="en-US" dirty="0"/>
              <a:t>An assignment problem may be formulated as a maximization or minimization problem</a:t>
            </a:r>
          </a:p>
          <a:p>
            <a:r>
              <a:rPr lang="en-US" dirty="0"/>
              <a:t>The decision variables in an assignment problem are usually defined as binary variables.</a:t>
            </a:r>
            <a:endParaRPr lang="en-US" sz="2800" dirty="0">
              <a:effectLst/>
            </a:endParaRPr>
          </a:p>
        </p:txBody>
      </p:sp>
    </p:spTree>
    <p:extLst>
      <p:ext uri="{BB962C8B-B14F-4D97-AF65-F5344CB8AC3E}">
        <p14:creationId xmlns:p14="http://schemas.microsoft.com/office/powerpoint/2010/main" val="2372882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18.2</a:t>
            </a:r>
            <a:r>
              <a:rPr lang="en-US" sz="3600" dirty="0">
                <a:solidFill>
                  <a:srgbClr val="1F4984"/>
                </a:solidFill>
              </a:rPr>
              <a:t>: Other Applications of Linear and Integer Programming (15/33)</a:t>
            </a:r>
          </a:p>
        </p:txBody>
      </p:sp>
      <p:sp>
        <p:nvSpPr>
          <p:cNvPr id="3" name="Content Placeholder 2"/>
          <p:cNvSpPr>
            <a:spLocks noGrp="1"/>
          </p:cNvSpPr>
          <p:nvPr>
            <p:ph idx="1"/>
          </p:nvPr>
        </p:nvSpPr>
        <p:spPr>
          <a:xfrm>
            <a:off x="285750" y="1447800"/>
            <a:ext cx="8572500" cy="4648200"/>
          </a:xfrm>
        </p:spPr>
        <p:txBody>
          <a:bodyPr>
            <a:normAutofit fontScale="92500"/>
          </a:bodyPr>
          <a:lstStyle/>
          <a:p>
            <a:r>
              <a:rPr lang="en-US" sz="2200" dirty="0"/>
              <a:t>Example: A fitness studio offers four group exercise classes: yoga, stationary cycling, weightlifting, and high-intensity cardio training.</a:t>
            </a:r>
          </a:p>
          <a:p>
            <a:r>
              <a:rPr lang="en-US" sz="2200" dirty="0"/>
              <a:t>There are four professional trainers who are certified to teach the four classes. </a:t>
            </a:r>
          </a:p>
          <a:p>
            <a:r>
              <a:rPr lang="en-US" sz="2200" dirty="0"/>
              <a:t>The fitness studio regularly conducts a survey where gym members evaluate the classes taught by the four trainers. </a:t>
            </a:r>
          </a:p>
          <a:p>
            <a:endParaRPr lang="en-US" sz="2200" dirty="0"/>
          </a:p>
          <a:p>
            <a:endParaRPr lang="en-US" sz="2200" dirty="0"/>
          </a:p>
          <a:p>
            <a:endParaRPr lang="en-US" sz="2200" dirty="0"/>
          </a:p>
          <a:p>
            <a:endParaRPr lang="en-US" sz="2200" dirty="0"/>
          </a:p>
          <a:p>
            <a:r>
              <a:rPr lang="en-US" sz="2200" dirty="0"/>
              <a:t>The studio manager wants to assign the trainers to teach appropriate classes in order to maximize the overall class evaluation. </a:t>
            </a:r>
          </a:p>
          <a:p>
            <a:r>
              <a:rPr lang="en-US" sz="2200" dirty="0"/>
              <a:t>Formulate an IP model to find the optimal class assignments. </a:t>
            </a:r>
          </a:p>
          <a:p>
            <a:endParaRPr lang="en-US" sz="2800" dirty="0">
              <a:effectLst/>
            </a:endParaRPr>
          </a:p>
        </p:txBody>
      </p:sp>
      <p:pic>
        <p:nvPicPr>
          <p:cNvPr id="2" name="Picture 1">
            <a:extLst>
              <a:ext uri="{FF2B5EF4-FFF2-40B4-BE49-F238E27FC236}">
                <a16:creationId xmlns:a16="http://schemas.microsoft.com/office/drawing/2014/main" id="{E2BBAB35-629A-AF47-B9D7-CF6B08517608}"/>
              </a:ext>
            </a:extLst>
          </p:cNvPr>
          <p:cNvPicPr>
            <a:picLocks noChangeAspect="1"/>
          </p:cNvPicPr>
          <p:nvPr/>
        </p:nvPicPr>
        <p:blipFill>
          <a:blip r:embed="rId3"/>
          <a:stretch>
            <a:fillRect/>
          </a:stretch>
        </p:blipFill>
        <p:spPr>
          <a:xfrm>
            <a:off x="2362200" y="3458308"/>
            <a:ext cx="4224449" cy="1435100"/>
          </a:xfrm>
          <a:prstGeom prst="rect">
            <a:avLst/>
          </a:prstGeom>
        </p:spPr>
      </p:pic>
    </p:spTree>
    <p:extLst>
      <p:ext uri="{BB962C8B-B14F-4D97-AF65-F5344CB8AC3E}">
        <p14:creationId xmlns:p14="http://schemas.microsoft.com/office/powerpoint/2010/main" val="3682998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18.2</a:t>
            </a:r>
            <a:r>
              <a:rPr lang="en-US" sz="3600" dirty="0">
                <a:solidFill>
                  <a:srgbClr val="1F4984"/>
                </a:solidFill>
              </a:rPr>
              <a:t>: Other Applications of Linear and Integer Programming (16/3)</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85750" y="1447800"/>
                <a:ext cx="8572500" cy="4648200"/>
              </a:xfrm>
            </p:spPr>
            <p:txBody>
              <a:bodyPr>
                <a:normAutofit/>
              </a:bodyPr>
              <a:lstStyle/>
              <a:p>
                <a:r>
                  <a:rPr lang="en-US" sz="2200" dirty="0"/>
                  <a:t>Example continued</a:t>
                </a:r>
              </a:p>
              <a:p>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𝑖𝑗</m:t>
                        </m:r>
                      </m:sub>
                    </m:sSub>
                  </m:oMath>
                </a14:m>
                <a:r>
                  <a:rPr lang="en-US" sz="2400" dirty="0"/>
                  <a:t> are the decision variables of instructor </a:t>
                </a:r>
                <a14:m>
                  <m:oMath xmlns:m="http://schemas.openxmlformats.org/officeDocument/2006/math">
                    <m:r>
                      <a:rPr lang="en-US" sz="2400" i="1" dirty="0">
                        <a:latin typeface="Cambria Math" panose="02040503050406030204" pitchFamily="18" charset="0"/>
                      </a:rPr>
                      <m:t>𝑖</m:t>
                    </m:r>
                  </m:oMath>
                </a14:m>
                <a:r>
                  <a:rPr lang="en-US" sz="2400" dirty="0"/>
                  <a:t> being assigned to class </a:t>
                </a:r>
                <a14:m>
                  <m:oMath xmlns:m="http://schemas.openxmlformats.org/officeDocument/2006/math">
                    <m:r>
                      <a:rPr lang="en-US" sz="2400" i="1" dirty="0">
                        <a:latin typeface="Cambria Math" panose="02040503050406030204" pitchFamily="18" charset="0"/>
                      </a:rPr>
                      <m:t>𝑗</m:t>
                    </m:r>
                  </m:oMath>
                </a14:m>
                <a:endParaRPr lang="en-US" sz="2400" dirty="0"/>
              </a:p>
              <a:p>
                <a14:m>
                  <m:oMath xmlns:m="http://schemas.openxmlformats.org/officeDocument/2006/math">
                    <m:sSub>
                      <m:sSubPr>
                        <m:ctrlPr>
                          <a:rPr lang="en-US" sz="2400" i="1">
                            <a:latin typeface="Cambria Math" panose="02040503050406030204" pitchFamily="18" charset="0"/>
                          </a:rPr>
                        </m:ctrlPr>
                      </m:sSubPr>
                      <m:e>
                        <m:r>
                          <a:rPr lang="en-US" sz="2400" b="0" i="1" smtClean="0">
                            <a:latin typeface="Cambria Math" panose="02040503050406030204" pitchFamily="18" charset="0"/>
                          </a:rPr>
                          <m:t>𝑤</m:t>
                        </m:r>
                      </m:e>
                      <m:sub>
                        <m:r>
                          <a:rPr lang="en-US" sz="2400" i="1">
                            <a:latin typeface="Cambria Math" panose="02040503050406030204" pitchFamily="18" charset="0"/>
                          </a:rPr>
                          <m:t>𝑖𝑗</m:t>
                        </m:r>
                      </m:sub>
                    </m:sSub>
                  </m:oMath>
                </a14:m>
                <a:r>
                  <a:rPr lang="en-US" sz="2400" dirty="0"/>
                  <a:t> are the evaluation scores of instructor </a:t>
                </a:r>
                <a14:m>
                  <m:oMath xmlns:m="http://schemas.openxmlformats.org/officeDocument/2006/math">
                    <m:r>
                      <a:rPr lang="en-US" sz="2400" i="1" dirty="0">
                        <a:latin typeface="Cambria Math" panose="02040503050406030204" pitchFamily="18" charset="0"/>
                      </a:rPr>
                      <m:t>𝑖</m:t>
                    </m:r>
                  </m:oMath>
                </a14:m>
                <a:r>
                  <a:rPr lang="en-US" sz="2400" dirty="0"/>
                  <a:t> teacning for class </a:t>
                </a:r>
                <a14:m>
                  <m:oMath xmlns:m="http://schemas.openxmlformats.org/officeDocument/2006/math">
                    <m:r>
                      <a:rPr lang="en-US" sz="2400" i="1" dirty="0">
                        <a:latin typeface="Cambria Math" panose="02040503050406030204" pitchFamily="18" charset="0"/>
                      </a:rPr>
                      <m:t>𝑗</m:t>
                    </m:r>
                  </m:oMath>
                </a14:m>
                <a:endParaRPr lang="en-US" sz="2400" dirty="0"/>
              </a:p>
              <a:p>
                <a:r>
                  <a:rPr lang="en-US" sz="2400" dirty="0"/>
                  <a:t>Maximize: </a:t>
                </a:r>
                <a14:m>
                  <m:oMath xmlns:m="http://schemas.openxmlformats.org/officeDocument/2006/math">
                    <m:r>
                      <a:rPr lang="en-US" sz="2400" b="0" i="1" smtClean="0">
                        <a:latin typeface="Cambria Math" panose="02040503050406030204" pitchFamily="18" charset="0"/>
                      </a:rPr>
                      <m:t>𝐸𝑣𝑎𝑙𝑢𝑎𝑡𝑖𝑜𝑛</m:t>
                    </m:r>
                    <m:r>
                      <a:rPr lang="en-US" sz="2400" b="0" i="1" smtClean="0">
                        <a:latin typeface="Cambria Math" panose="02040503050406030204" pitchFamily="18" charset="0"/>
                      </a:rPr>
                      <m:t> </m:t>
                    </m:r>
                    <m:r>
                      <a:rPr lang="en-US" sz="2400" b="0" i="1" smtClean="0">
                        <a:latin typeface="Cambria Math" panose="02040503050406030204" pitchFamily="18" charset="0"/>
                      </a:rPr>
                      <m:t>𝑆𝑐𝑜𝑟𝑒</m:t>
                    </m:r>
                    <m:r>
                      <a:rPr lang="en-US" sz="2400" b="0" i="1" smtClean="0">
                        <a:latin typeface="Cambria Math" panose="02040503050406030204" pitchFamily="18" charset="0"/>
                      </a:rPr>
                      <m:t>=</m:t>
                    </m:r>
                    <m:nary>
                      <m:naryPr>
                        <m:chr m:val="∑"/>
                        <m:limLoc m:val="subSup"/>
                        <m:ctrlPr>
                          <a:rPr lang="en-US" sz="2400" b="0" i="1" smtClean="0">
                            <a:latin typeface="Cambria Math" panose="02040503050406030204" pitchFamily="18" charset="0"/>
                          </a:rPr>
                        </m:ctrlPr>
                      </m:naryPr>
                      <m:sub>
                        <m:r>
                          <m:rPr>
                            <m:brk m:alnAt="25"/>
                          </m:rPr>
                          <a:rPr lang="en-US" sz="2400" b="0" i="1" smtClean="0">
                            <a:latin typeface="Cambria Math" panose="02040503050406030204" pitchFamily="18" charset="0"/>
                          </a:rPr>
                          <m:t>𝑖</m:t>
                        </m:r>
                        <m:r>
                          <a:rPr lang="en-US" sz="2400" b="0" i="1" smtClean="0">
                            <a:latin typeface="Cambria Math" panose="02040503050406030204" pitchFamily="18" charset="0"/>
                          </a:rPr>
                          <m:t>=1</m:t>
                        </m:r>
                      </m:sub>
                      <m:sup>
                        <m:r>
                          <a:rPr lang="en-US" sz="2400" b="0" i="1" smtClean="0">
                            <a:latin typeface="Cambria Math" panose="02040503050406030204" pitchFamily="18" charset="0"/>
                          </a:rPr>
                          <m:t>4</m:t>
                        </m:r>
                      </m:sup>
                      <m:e>
                        <m:nary>
                          <m:naryPr>
                            <m:chr m:val="∑"/>
                            <m:limLoc m:val="subSup"/>
                            <m:ctrlPr>
                              <a:rPr lang="en-US" sz="2400" b="0" i="1" smtClean="0">
                                <a:latin typeface="Cambria Math" panose="02040503050406030204" pitchFamily="18" charset="0"/>
                              </a:rPr>
                            </m:ctrlPr>
                          </m:naryPr>
                          <m:sub>
                            <m:r>
                              <m:rPr>
                                <m:brk m:alnAt="25"/>
                              </m:rPr>
                              <a:rPr lang="en-US" sz="2400" b="0" i="1" smtClean="0">
                                <a:latin typeface="Cambria Math" panose="02040503050406030204" pitchFamily="18" charset="0"/>
                              </a:rPr>
                              <m:t>𝑗</m:t>
                            </m:r>
                            <m:r>
                              <a:rPr lang="en-US" sz="2400" b="0" i="1" smtClean="0">
                                <a:latin typeface="Cambria Math" panose="02040503050406030204" pitchFamily="18" charset="0"/>
                              </a:rPr>
                              <m:t>=1</m:t>
                            </m:r>
                          </m:sub>
                          <m:sup>
                            <m:r>
                              <a:rPr lang="en-US" sz="2400" b="0" i="1" smtClean="0">
                                <a:latin typeface="Cambria Math" panose="02040503050406030204" pitchFamily="18" charset="0"/>
                              </a:rPr>
                              <m:t>4</m:t>
                            </m:r>
                          </m:sup>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𝑖𝑗</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𝑖𝑗</m:t>
                                </m:r>
                              </m:sub>
                            </m:sSub>
                          </m:e>
                        </m:nary>
                      </m:e>
                    </m:nary>
                  </m:oMath>
                </a14:m>
                <a:endParaRPr lang="en-US" sz="2400" dirty="0"/>
              </a:p>
              <a:p>
                <a:r>
                  <a:rPr lang="en-US" sz="2400" dirty="0"/>
                  <a:t>Constraints</a:t>
                </a:r>
              </a:p>
              <a:p>
                <a:pPr lvl="1"/>
                <a14:m>
                  <m:oMath xmlns:m="http://schemas.openxmlformats.org/officeDocument/2006/math">
                    <m:r>
                      <a:rPr lang="en-US" sz="2000" b="0" i="1" smtClean="0">
                        <a:latin typeface="Cambria Math" panose="02040503050406030204" pitchFamily="18" charset="0"/>
                      </a:rPr>
                      <m:t>𝐸𝑎𝑐h</m:t>
                    </m:r>
                    <m:r>
                      <a:rPr lang="en-US" sz="2000" b="0" i="1" smtClean="0">
                        <a:latin typeface="Cambria Math" panose="02040503050406030204" pitchFamily="18" charset="0"/>
                      </a:rPr>
                      <m:t> </m:t>
                    </m:r>
                    <m:r>
                      <a:rPr lang="en-US" sz="2000" b="0" i="1" smtClean="0">
                        <a:latin typeface="Cambria Math" panose="02040503050406030204" pitchFamily="18" charset="0"/>
                      </a:rPr>
                      <m:t>𝑖𝑛𝑠𝑡𝑟𝑢𝑐𝑡𝑜𝑟</m:t>
                    </m:r>
                    <m:r>
                      <a:rPr lang="en-US" sz="2000" b="0" i="1" smtClean="0">
                        <a:latin typeface="Cambria Math" panose="02040503050406030204" pitchFamily="18" charset="0"/>
                      </a:rPr>
                      <m:t> </m:t>
                    </m:r>
                    <m:r>
                      <a:rPr lang="en-US" sz="2000" b="0" i="1" smtClean="0">
                        <a:latin typeface="Cambria Math" panose="02040503050406030204" pitchFamily="18" charset="0"/>
                      </a:rPr>
                      <m:t>𝑡𝑒𝑎𝑐h𝑖𝑛𝑔</m:t>
                    </m:r>
                    <m:r>
                      <a:rPr lang="en-US" sz="2000" b="0" i="1" smtClean="0">
                        <a:latin typeface="Cambria Math" panose="02040503050406030204" pitchFamily="18" charset="0"/>
                      </a:rPr>
                      <m:t> </m:t>
                    </m:r>
                    <m:r>
                      <a:rPr lang="en-US" sz="2000" b="0" i="1" smtClean="0">
                        <a:latin typeface="Cambria Math" panose="02040503050406030204" pitchFamily="18" charset="0"/>
                      </a:rPr>
                      <m:t>𝑜𝑛𝑙𝑦</m:t>
                    </m:r>
                    <m:r>
                      <a:rPr lang="en-US" sz="2000" b="0" i="1" smtClean="0">
                        <a:latin typeface="Cambria Math" panose="02040503050406030204" pitchFamily="18" charset="0"/>
                      </a:rPr>
                      <m:t> </m:t>
                    </m:r>
                    <m:r>
                      <a:rPr lang="en-US" sz="2000" b="0" i="1" smtClean="0">
                        <a:latin typeface="Cambria Math" panose="02040503050406030204" pitchFamily="18" charset="0"/>
                      </a:rPr>
                      <m:t>𝑜𝑛𝑒</m:t>
                    </m:r>
                    <m:r>
                      <a:rPr lang="en-US" sz="2000" b="0" i="1" smtClean="0">
                        <a:latin typeface="Cambria Math" panose="02040503050406030204" pitchFamily="18" charset="0"/>
                      </a:rPr>
                      <m:t> </m:t>
                    </m:r>
                    <m:r>
                      <a:rPr lang="en-US" sz="2000" b="0" i="1" smtClean="0">
                        <a:latin typeface="Cambria Math" panose="02040503050406030204" pitchFamily="18" charset="0"/>
                      </a:rPr>
                      <m:t>𝑐𝑙𝑎𝑠𝑠</m:t>
                    </m:r>
                    <m:r>
                      <a:rPr lang="en-US" sz="2000" b="0" i="1" smtClean="0">
                        <a:latin typeface="Cambria Math" panose="02040503050406030204" pitchFamily="18" charset="0"/>
                      </a:rPr>
                      <m:t>:</m:t>
                    </m:r>
                    <m:nary>
                      <m:naryPr>
                        <m:chr m:val="∑"/>
                        <m:limLoc m:val="subSup"/>
                        <m:ctrlPr>
                          <a:rPr lang="en-US" sz="2000" i="1">
                            <a:latin typeface="Cambria Math" panose="02040503050406030204" pitchFamily="18" charset="0"/>
                          </a:rPr>
                        </m:ctrlPr>
                      </m:naryPr>
                      <m:sub>
                        <m:r>
                          <m:rPr>
                            <m:brk m:alnAt="25"/>
                          </m:rPr>
                          <a:rPr lang="en-US" sz="2000" i="1">
                            <a:latin typeface="Cambria Math" panose="02040503050406030204" pitchFamily="18" charset="0"/>
                          </a:rPr>
                          <m:t>𝑗</m:t>
                        </m:r>
                        <m:r>
                          <a:rPr lang="en-US" sz="2000" i="1">
                            <a:latin typeface="Cambria Math" panose="02040503050406030204" pitchFamily="18" charset="0"/>
                          </a:rPr>
                          <m:t>=1</m:t>
                        </m:r>
                      </m:sub>
                      <m:sup>
                        <m:r>
                          <a:rPr lang="en-US" sz="2000" i="1">
                            <a:latin typeface="Cambria Math" panose="02040503050406030204" pitchFamily="18" charset="0"/>
                          </a:rPr>
                          <m:t>4</m:t>
                        </m:r>
                      </m:sup>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𝑖𝑗</m:t>
                            </m:r>
                          </m:sub>
                        </m:sSub>
                      </m:e>
                    </m:nary>
                    <m:r>
                      <a:rPr lang="en-US" sz="2000" b="0" i="1" smtClean="0">
                        <a:latin typeface="Cambria Math" panose="02040503050406030204" pitchFamily="18" charset="0"/>
                      </a:rPr>
                      <m:t>=1</m:t>
                    </m:r>
                  </m:oMath>
                </a14:m>
                <a:r>
                  <a:rPr lang="en-US" sz="2000" dirty="0"/>
                  <a:t> for all </a:t>
                </a:r>
                <a14:m>
                  <m:oMath xmlns:m="http://schemas.openxmlformats.org/officeDocument/2006/math">
                    <m:r>
                      <a:rPr lang="en-US" sz="2000" i="1" dirty="0" smtClean="0">
                        <a:latin typeface="Cambria Math" panose="02040503050406030204" pitchFamily="18" charset="0"/>
                      </a:rPr>
                      <m:t>𝑖</m:t>
                    </m:r>
                  </m:oMath>
                </a14:m>
                <a:endParaRPr lang="en-US" sz="2000" dirty="0"/>
              </a:p>
              <a:p>
                <a:pPr lvl="1"/>
                <a14:m>
                  <m:oMath xmlns:m="http://schemas.openxmlformats.org/officeDocument/2006/math">
                    <m:r>
                      <a:rPr lang="en-US" sz="2000" i="1">
                        <a:latin typeface="Cambria Math" panose="02040503050406030204" pitchFamily="18" charset="0"/>
                      </a:rPr>
                      <m:t>𝐸𝑎𝑐h</m:t>
                    </m:r>
                    <m:r>
                      <a:rPr lang="en-US" sz="2000" i="1">
                        <a:latin typeface="Cambria Math" panose="02040503050406030204" pitchFamily="18" charset="0"/>
                      </a:rPr>
                      <m:t> </m:t>
                    </m:r>
                    <m:r>
                      <a:rPr lang="en-US" sz="2000" b="0" i="1" smtClean="0">
                        <a:latin typeface="Cambria Math" panose="02040503050406030204" pitchFamily="18" charset="0"/>
                      </a:rPr>
                      <m:t>𝑐𝑙𝑎𝑠𝑠</m:t>
                    </m:r>
                    <m:r>
                      <a:rPr lang="en-US" sz="2000" b="0" i="1" smtClean="0">
                        <a:latin typeface="Cambria Math" panose="02040503050406030204" pitchFamily="18" charset="0"/>
                      </a:rPr>
                      <m:t> </m:t>
                    </m:r>
                    <m:r>
                      <a:rPr lang="en-US" sz="2000" b="0" i="1" smtClean="0">
                        <a:latin typeface="Cambria Math" panose="02040503050406030204" pitchFamily="18" charset="0"/>
                      </a:rPr>
                      <m:t>𝑜𝑛𝑙𝑦</m:t>
                    </m:r>
                    <m:r>
                      <a:rPr lang="en-US" sz="2000" b="0" i="1" smtClean="0">
                        <a:latin typeface="Cambria Math" panose="02040503050406030204" pitchFamily="18" charset="0"/>
                      </a:rPr>
                      <m:t> </m:t>
                    </m:r>
                    <m:r>
                      <a:rPr lang="en-US" sz="2000" b="0" i="1" smtClean="0">
                        <a:latin typeface="Cambria Math" panose="02040503050406030204" pitchFamily="18" charset="0"/>
                      </a:rPr>
                      <m:t>h𝑎𝑠</m:t>
                    </m:r>
                    <m:r>
                      <a:rPr lang="en-US" sz="2000" b="0" i="1" smtClean="0">
                        <a:latin typeface="Cambria Math" panose="02040503050406030204" pitchFamily="18" charset="0"/>
                      </a:rPr>
                      <m:t> </m:t>
                    </m:r>
                    <m:r>
                      <a:rPr lang="en-US" sz="2000" b="0" i="1" smtClean="0">
                        <a:latin typeface="Cambria Math" panose="02040503050406030204" pitchFamily="18" charset="0"/>
                      </a:rPr>
                      <m:t>𝑜𝑛𝑒</m:t>
                    </m:r>
                    <m:r>
                      <a:rPr lang="en-US" sz="2000" b="0" i="1" smtClean="0">
                        <a:latin typeface="Cambria Math" panose="02040503050406030204" pitchFamily="18" charset="0"/>
                      </a:rPr>
                      <m:t> </m:t>
                    </m:r>
                    <m:r>
                      <a:rPr lang="en-US" sz="2000" b="0" i="1" smtClean="0">
                        <a:latin typeface="Cambria Math" panose="02040503050406030204" pitchFamily="18" charset="0"/>
                      </a:rPr>
                      <m:t>𝑖𝑛𝑠𝑡𝑟𝑢𝑐𝑡𝑜𝑟</m:t>
                    </m:r>
                    <m:r>
                      <a:rPr lang="en-US" sz="2000" b="0" i="1" smtClean="0">
                        <a:latin typeface="Cambria Math" panose="02040503050406030204" pitchFamily="18" charset="0"/>
                      </a:rPr>
                      <m:t>: </m:t>
                    </m:r>
                    <m:nary>
                      <m:naryPr>
                        <m:chr m:val="∑"/>
                        <m:limLoc m:val="subSup"/>
                        <m:ctrlPr>
                          <a:rPr lang="en-US" sz="2000" i="1">
                            <a:latin typeface="Cambria Math" panose="02040503050406030204" pitchFamily="18" charset="0"/>
                          </a:rPr>
                        </m:ctrlPr>
                      </m:naryPr>
                      <m:sub>
                        <m:r>
                          <m:rPr>
                            <m:brk m:alnAt="1"/>
                          </m:rPr>
                          <a:rPr lang="en-US" sz="2000" b="0" i="1" smtClean="0">
                            <a:latin typeface="Cambria Math" panose="02040503050406030204" pitchFamily="18" charset="0"/>
                          </a:rPr>
                          <m:t>𝑖</m:t>
                        </m:r>
                        <m:r>
                          <a:rPr lang="en-US" sz="2000" i="1">
                            <a:latin typeface="Cambria Math" panose="02040503050406030204" pitchFamily="18" charset="0"/>
                          </a:rPr>
                          <m:t>=1</m:t>
                        </m:r>
                      </m:sub>
                      <m:sup>
                        <m:r>
                          <a:rPr lang="en-US" sz="2000" i="1">
                            <a:latin typeface="Cambria Math" panose="02040503050406030204" pitchFamily="18" charset="0"/>
                          </a:rPr>
                          <m:t>4</m:t>
                        </m:r>
                      </m:sup>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𝑖𝑗</m:t>
                            </m:r>
                          </m:sub>
                        </m:sSub>
                      </m:e>
                    </m:nary>
                    <m:r>
                      <a:rPr lang="en-US" sz="2000" i="1">
                        <a:latin typeface="Cambria Math" panose="02040503050406030204" pitchFamily="18" charset="0"/>
                      </a:rPr>
                      <m:t>=1</m:t>
                    </m:r>
                  </m:oMath>
                </a14:m>
                <a:r>
                  <a:rPr lang="en-US" sz="2000" dirty="0"/>
                  <a:t> for all </a:t>
                </a:r>
                <a14:m>
                  <m:oMath xmlns:m="http://schemas.openxmlformats.org/officeDocument/2006/math">
                    <m:r>
                      <a:rPr lang="en-US" sz="2000" b="0" i="1" smtClean="0">
                        <a:latin typeface="Cambria Math" panose="02040503050406030204" pitchFamily="18" charset="0"/>
                      </a:rPr>
                      <m:t>𝑗</m:t>
                    </m:r>
                  </m:oMath>
                </a14:m>
                <a:endParaRPr lang="en-US" sz="2000" dirty="0"/>
              </a:p>
              <a:p>
                <a:pPr lvl="1"/>
                <a:r>
                  <a:rPr lang="en-US" sz="2000" dirty="0"/>
                  <a:t>Each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𝑖𝑗</m:t>
                        </m:r>
                      </m:sub>
                    </m:sSub>
                  </m:oMath>
                </a14:m>
                <a:r>
                  <a:rPr lang="en-US" sz="2000" dirty="0"/>
                  <a:t> is 0 or 1</a:t>
                </a:r>
              </a:p>
              <a:p>
                <a:endParaRPr lang="en-US" sz="2200" dirty="0"/>
              </a:p>
              <a:p>
                <a:endParaRPr lang="en-US" sz="2800" dirty="0">
                  <a:effectLst/>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85750" y="1447800"/>
                <a:ext cx="8572500" cy="4648200"/>
              </a:xfrm>
              <a:blipFill>
                <a:blip r:embed="rId3"/>
                <a:stretch>
                  <a:fillRect l="-1036" t="-1090" r="-592"/>
                </a:stretch>
              </a:blipFill>
            </p:spPr>
            <p:txBody>
              <a:bodyPr/>
              <a:lstStyle/>
              <a:p>
                <a:r>
                  <a:rPr lang="en-US">
                    <a:noFill/>
                  </a:rPr>
                  <a:t> </a:t>
                </a:r>
              </a:p>
            </p:txBody>
          </p:sp>
        </mc:Fallback>
      </mc:AlternateContent>
    </p:spTree>
    <p:extLst>
      <p:ext uri="{BB962C8B-B14F-4D97-AF65-F5344CB8AC3E}">
        <p14:creationId xmlns:p14="http://schemas.microsoft.com/office/powerpoint/2010/main" val="13909880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18.2</a:t>
            </a:r>
            <a:r>
              <a:rPr lang="en-US" sz="3600" dirty="0">
                <a:solidFill>
                  <a:srgbClr val="1F4984"/>
                </a:solidFill>
              </a:rPr>
              <a:t>: Other Applications of Linear and Integer Programming (17/33)</a:t>
            </a:r>
          </a:p>
        </p:txBody>
      </p:sp>
      <p:sp>
        <p:nvSpPr>
          <p:cNvPr id="3" name="Content Placeholder 2"/>
          <p:cNvSpPr>
            <a:spLocks noGrp="1"/>
          </p:cNvSpPr>
          <p:nvPr>
            <p:ph idx="1"/>
          </p:nvPr>
        </p:nvSpPr>
        <p:spPr>
          <a:xfrm>
            <a:off x="285750" y="1447800"/>
            <a:ext cx="8572500" cy="4648200"/>
          </a:xfrm>
        </p:spPr>
        <p:txBody>
          <a:bodyPr>
            <a:normAutofit/>
          </a:bodyPr>
          <a:lstStyle/>
          <a:p>
            <a:r>
              <a:rPr lang="en-US" sz="2000" dirty="0"/>
              <a:t>Example continued with Excel</a:t>
            </a:r>
          </a:p>
          <a:p>
            <a:r>
              <a:rPr lang="en-US" sz="2000" dirty="0"/>
              <a:t>Open the Assignments worksheet and enter the evaluation scores from</a:t>
            </a:r>
          </a:p>
          <a:p>
            <a:r>
              <a:rPr lang="en-US" sz="2000" dirty="0"/>
              <a:t>Data &gt; Solver</a:t>
            </a:r>
          </a:p>
          <a:p>
            <a:pPr marL="0" indent="0">
              <a:buNone/>
            </a:pPr>
            <a:endParaRPr lang="en-US" sz="2000" dirty="0"/>
          </a:p>
          <a:p>
            <a:endParaRPr lang="en-US" sz="2000" dirty="0"/>
          </a:p>
          <a:p>
            <a:endParaRPr lang="en-US" sz="2200" dirty="0"/>
          </a:p>
          <a:p>
            <a:endParaRPr lang="en-US" sz="2800" dirty="0">
              <a:effectLst/>
            </a:endParaRPr>
          </a:p>
        </p:txBody>
      </p:sp>
      <p:pic>
        <p:nvPicPr>
          <p:cNvPr id="2" name="Picture 1">
            <a:extLst>
              <a:ext uri="{FF2B5EF4-FFF2-40B4-BE49-F238E27FC236}">
                <a16:creationId xmlns:a16="http://schemas.microsoft.com/office/drawing/2014/main" id="{329E5F66-7D85-BA49-95AA-78FC38B9A18A}"/>
              </a:ext>
            </a:extLst>
          </p:cNvPr>
          <p:cNvPicPr>
            <a:picLocks noChangeAspect="1"/>
          </p:cNvPicPr>
          <p:nvPr/>
        </p:nvPicPr>
        <p:blipFill>
          <a:blip r:embed="rId3"/>
          <a:stretch>
            <a:fillRect/>
          </a:stretch>
        </p:blipFill>
        <p:spPr>
          <a:xfrm>
            <a:off x="1828800" y="2590800"/>
            <a:ext cx="5145669" cy="3416300"/>
          </a:xfrm>
          <a:prstGeom prst="rect">
            <a:avLst/>
          </a:prstGeom>
        </p:spPr>
      </p:pic>
    </p:spTree>
    <p:extLst>
      <p:ext uri="{BB962C8B-B14F-4D97-AF65-F5344CB8AC3E}">
        <p14:creationId xmlns:p14="http://schemas.microsoft.com/office/powerpoint/2010/main" val="3364209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18.2</a:t>
            </a:r>
            <a:r>
              <a:rPr lang="en-US" sz="3600" dirty="0">
                <a:solidFill>
                  <a:srgbClr val="1F4984"/>
                </a:solidFill>
              </a:rPr>
              <a:t>: Other Applications of Linear and Integer Programming (18/33)</a:t>
            </a:r>
          </a:p>
        </p:txBody>
      </p:sp>
      <p:sp>
        <p:nvSpPr>
          <p:cNvPr id="3" name="Content Placeholder 2"/>
          <p:cNvSpPr>
            <a:spLocks noGrp="1"/>
          </p:cNvSpPr>
          <p:nvPr>
            <p:ph idx="1"/>
          </p:nvPr>
        </p:nvSpPr>
        <p:spPr>
          <a:xfrm>
            <a:off x="285750" y="1447800"/>
            <a:ext cx="8572500" cy="4648200"/>
          </a:xfrm>
        </p:spPr>
        <p:txBody>
          <a:bodyPr>
            <a:normAutofit/>
          </a:bodyPr>
          <a:lstStyle/>
          <a:p>
            <a:r>
              <a:rPr lang="en-US" sz="2000" dirty="0"/>
              <a:t>Example continued with Excel</a:t>
            </a:r>
          </a:p>
          <a:p>
            <a:endParaRPr lang="en-US" sz="2000" dirty="0"/>
          </a:p>
          <a:p>
            <a:endParaRPr lang="en-US" sz="2200" dirty="0"/>
          </a:p>
          <a:p>
            <a:endParaRPr lang="en-US" sz="2800" dirty="0">
              <a:effectLst/>
            </a:endParaRPr>
          </a:p>
        </p:txBody>
      </p:sp>
      <p:pic>
        <p:nvPicPr>
          <p:cNvPr id="4" name="Picture 3">
            <a:extLst>
              <a:ext uri="{FF2B5EF4-FFF2-40B4-BE49-F238E27FC236}">
                <a16:creationId xmlns:a16="http://schemas.microsoft.com/office/drawing/2014/main" id="{5696864A-CD2D-5D4A-BF4F-2C0512BB7628}"/>
              </a:ext>
            </a:extLst>
          </p:cNvPr>
          <p:cNvPicPr>
            <a:picLocks noChangeAspect="1"/>
          </p:cNvPicPr>
          <p:nvPr/>
        </p:nvPicPr>
        <p:blipFill>
          <a:blip r:embed="rId3"/>
          <a:stretch>
            <a:fillRect/>
          </a:stretch>
        </p:blipFill>
        <p:spPr>
          <a:xfrm>
            <a:off x="457200" y="2057400"/>
            <a:ext cx="7952509" cy="2438400"/>
          </a:xfrm>
          <a:prstGeom prst="rect">
            <a:avLst/>
          </a:prstGeom>
        </p:spPr>
      </p:pic>
    </p:spTree>
    <p:extLst>
      <p:ext uri="{BB962C8B-B14F-4D97-AF65-F5344CB8AC3E}">
        <p14:creationId xmlns:p14="http://schemas.microsoft.com/office/powerpoint/2010/main" val="1402587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228600"/>
            <a:ext cx="9144000" cy="914400"/>
          </a:xfrm>
        </p:spPr>
        <p:txBody>
          <a:bodyPr>
            <a:noAutofit/>
          </a:bodyPr>
          <a:lstStyle/>
          <a:p>
            <a:pPr eaLnBrk="1" hangingPunct="1"/>
            <a:r>
              <a:rPr lang="en-US" sz="3600" dirty="0">
                <a:solidFill>
                  <a:srgbClr val="1F4984"/>
                </a:solidFill>
              </a:rPr>
              <a:t>Introductory Case</a:t>
            </a:r>
            <a:r>
              <a:rPr lang="en-US" sz="3600" dirty="0"/>
              <a:t>: North Star Biotech: Pharmaceutical Project Decisions (1/2)</a:t>
            </a:r>
            <a:endParaRPr lang="en-US" sz="3600" dirty="0">
              <a:solidFill>
                <a:srgbClr val="1F4984"/>
              </a:solidFill>
            </a:endParaRPr>
          </a:p>
        </p:txBody>
      </p:sp>
      <p:sp>
        <p:nvSpPr>
          <p:cNvPr id="3" name="Content Placeholder 2"/>
          <p:cNvSpPr>
            <a:spLocks noGrp="1"/>
          </p:cNvSpPr>
          <p:nvPr>
            <p:ph idx="1"/>
          </p:nvPr>
        </p:nvSpPr>
        <p:spPr>
          <a:xfrm>
            <a:off x="285750" y="1371600"/>
            <a:ext cx="8572500" cy="4572000"/>
          </a:xfrm>
        </p:spPr>
        <p:txBody>
          <a:bodyPr>
            <a:noAutofit/>
          </a:bodyPr>
          <a:lstStyle/>
          <a:p>
            <a:r>
              <a:rPr lang="en-US" sz="2400" dirty="0"/>
              <a:t>North Star Biotech, a multinational pharmaceutical company, is exploring six new vaccine development projects over the next five-year period.</a:t>
            </a:r>
          </a:p>
        </p:txBody>
      </p:sp>
      <p:pic>
        <p:nvPicPr>
          <p:cNvPr id="2" name="Picture 1">
            <a:extLst>
              <a:ext uri="{FF2B5EF4-FFF2-40B4-BE49-F238E27FC236}">
                <a16:creationId xmlns:a16="http://schemas.microsoft.com/office/drawing/2014/main" id="{C13C3978-E9B1-4C47-9BF2-3E6AAC6CFB86}"/>
              </a:ext>
            </a:extLst>
          </p:cNvPr>
          <p:cNvPicPr>
            <a:picLocks noChangeAspect="1"/>
          </p:cNvPicPr>
          <p:nvPr/>
        </p:nvPicPr>
        <p:blipFill>
          <a:blip r:embed="rId3"/>
          <a:stretch>
            <a:fillRect/>
          </a:stretch>
        </p:blipFill>
        <p:spPr>
          <a:xfrm>
            <a:off x="567558" y="2756338"/>
            <a:ext cx="8171234" cy="21336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18.2</a:t>
            </a:r>
            <a:r>
              <a:rPr lang="en-US" sz="3600" dirty="0">
                <a:solidFill>
                  <a:srgbClr val="1F4984"/>
                </a:solidFill>
              </a:rPr>
              <a:t>: Other Applications of Linear and Integer Programming (19/33)</a:t>
            </a:r>
          </a:p>
        </p:txBody>
      </p:sp>
      <p:sp>
        <p:nvSpPr>
          <p:cNvPr id="3" name="Content Placeholder 2"/>
          <p:cNvSpPr>
            <a:spLocks noGrp="1"/>
          </p:cNvSpPr>
          <p:nvPr>
            <p:ph idx="1"/>
          </p:nvPr>
        </p:nvSpPr>
        <p:spPr>
          <a:xfrm>
            <a:off x="285750" y="1447800"/>
            <a:ext cx="8572500" cy="4648200"/>
          </a:xfrm>
        </p:spPr>
        <p:txBody>
          <a:bodyPr>
            <a:normAutofit/>
          </a:bodyPr>
          <a:lstStyle/>
          <a:p>
            <a:r>
              <a:rPr lang="en-US" sz="2000" dirty="0"/>
              <a:t>Example continued with R</a:t>
            </a:r>
          </a:p>
          <a:p>
            <a:r>
              <a:rPr lang="en-US" sz="2000" dirty="0"/>
              <a:t>Install and load the </a:t>
            </a:r>
            <a:r>
              <a:rPr lang="en-US" sz="2000" dirty="0" err="1"/>
              <a:t>lpSolve</a:t>
            </a:r>
            <a:r>
              <a:rPr lang="en-US" sz="2000" dirty="0"/>
              <a:t> package that includes the </a:t>
            </a:r>
            <a:r>
              <a:rPr lang="en-US" sz="2000" dirty="0" err="1"/>
              <a:t>lp.assign</a:t>
            </a:r>
            <a:endParaRPr lang="en-US" sz="2000" dirty="0"/>
          </a:p>
          <a:p>
            <a:endParaRPr lang="en-US" sz="2000" dirty="0"/>
          </a:p>
          <a:p>
            <a:endParaRPr lang="en-US" sz="2200" dirty="0"/>
          </a:p>
          <a:p>
            <a:endParaRPr lang="en-US" sz="2800" dirty="0">
              <a:effectLst/>
            </a:endParaRPr>
          </a:p>
        </p:txBody>
      </p:sp>
      <p:pic>
        <p:nvPicPr>
          <p:cNvPr id="4" name="Picture 3">
            <a:extLst>
              <a:ext uri="{FF2B5EF4-FFF2-40B4-BE49-F238E27FC236}">
                <a16:creationId xmlns:a16="http://schemas.microsoft.com/office/drawing/2014/main" id="{BE740069-87E5-7D4E-8E02-7A6FC19D6737}"/>
              </a:ext>
            </a:extLst>
          </p:cNvPr>
          <p:cNvPicPr>
            <a:picLocks noChangeAspect="1"/>
          </p:cNvPicPr>
          <p:nvPr/>
        </p:nvPicPr>
        <p:blipFill>
          <a:blip r:embed="rId3"/>
          <a:stretch>
            <a:fillRect/>
          </a:stretch>
        </p:blipFill>
        <p:spPr>
          <a:xfrm>
            <a:off x="533400" y="2339730"/>
            <a:ext cx="5598037" cy="1241670"/>
          </a:xfrm>
          <a:prstGeom prst="rect">
            <a:avLst/>
          </a:prstGeom>
        </p:spPr>
      </p:pic>
      <p:pic>
        <p:nvPicPr>
          <p:cNvPr id="5" name="Picture 4">
            <a:extLst>
              <a:ext uri="{FF2B5EF4-FFF2-40B4-BE49-F238E27FC236}">
                <a16:creationId xmlns:a16="http://schemas.microsoft.com/office/drawing/2014/main" id="{E30A4929-43B8-4A4B-8D03-C4E9EAF8F7F5}"/>
              </a:ext>
            </a:extLst>
          </p:cNvPr>
          <p:cNvPicPr>
            <a:picLocks noChangeAspect="1"/>
          </p:cNvPicPr>
          <p:nvPr/>
        </p:nvPicPr>
        <p:blipFill>
          <a:blip r:embed="rId4"/>
          <a:stretch>
            <a:fillRect/>
          </a:stretch>
        </p:blipFill>
        <p:spPr>
          <a:xfrm>
            <a:off x="2362200" y="3699539"/>
            <a:ext cx="4699000" cy="495300"/>
          </a:xfrm>
          <a:prstGeom prst="rect">
            <a:avLst/>
          </a:prstGeom>
        </p:spPr>
      </p:pic>
      <p:pic>
        <p:nvPicPr>
          <p:cNvPr id="6" name="Picture 5">
            <a:extLst>
              <a:ext uri="{FF2B5EF4-FFF2-40B4-BE49-F238E27FC236}">
                <a16:creationId xmlns:a16="http://schemas.microsoft.com/office/drawing/2014/main" id="{BA5A76CD-C651-0C43-A032-200825CE012F}"/>
              </a:ext>
            </a:extLst>
          </p:cNvPr>
          <p:cNvPicPr>
            <a:picLocks noChangeAspect="1"/>
          </p:cNvPicPr>
          <p:nvPr/>
        </p:nvPicPr>
        <p:blipFill>
          <a:blip r:embed="rId5"/>
          <a:stretch>
            <a:fillRect/>
          </a:stretch>
        </p:blipFill>
        <p:spPr>
          <a:xfrm>
            <a:off x="4694115" y="4518236"/>
            <a:ext cx="2870200" cy="1092200"/>
          </a:xfrm>
          <a:prstGeom prst="rect">
            <a:avLst/>
          </a:prstGeom>
        </p:spPr>
      </p:pic>
    </p:spTree>
    <p:extLst>
      <p:ext uri="{BB962C8B-B14F-4D97-AF65-F5344CB8AC3E}">
        <p14:creationId xmlns:p14="http://schemas.microsoft.com/office/powerpoint/2010/main" val="34573259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18.2</a:t>
            </a:r>
            <a:r>
              <a:rPr lang="en-US" sz="3600" dirty="0">
                <a:solidFill>
                  <a:srgbClr val="1F4984"/>
                </a:solidFill>
              </a:rPr>
              <a:t>: Other Applications of Linear and Integer Programming (20/33)</a:t>
            </a:r>
          </a:p>
        </p:txBody>
      </p:sp>
      <p:sp>
        <p:nvSpPr>
          <p:cNvPr id="3" name="Content Placeholder 2"/>
          <p:cNvSpPr>
            <a:spLocks noGrp="1"/>
          </p:cNvSpPr>
          <p:nvPr>
            <p:ph idx="1"/>
          </p:nvPr>
        </p:nvSpPr>
        <p:spPr>
          <a:xfrm>
            <a:off x="285750" y="1447800"/>
            <a:ext cx="8572500" cy="4648200"/>
          </a:xfrm>
        </p:spPr>
        <p:txBody>
          <a:bodyPr>
            <a:normAutofit fontScale="77500" lnSpcReduction="20000"/>
          </a:bodyPr>
          <a:lstStyle/>
          <a:p>
            <a:r>
              <a:rPr lang="en-US" sz="3100" dirty="0"/>
              <a:t>Many organizations have to schedule their workforce while meeting the minimum demand for goods and services.</a:t>
            </a:r>
          </a:p>
          <a:p>
            <a:pPr lvl="1"/>
            <a:r>
              <a:rPr lang="en-US" sz="2600" dirty="0"/>
              <a:t>Have a direct impact on the financial resources, productivity, and efficiency of the organization</a:t>
            </a:r>
          </a:p>
          <a:p>
            <a:pPr lvl="1"/>
            <a:r>
              <a:rPr lang="en-US" sz="2600" dirty="0"/>
              <a:t>Hiring too many employees may lead to idle time and wasted financial resources</a:t>
            </a:r>
          </a:p>
          <a:p>
            <a:pPr lvl="1"/>
            <a:r>
              <a:rPr lang="en-US" sz="2600" dirty="0"/>
              <a:t>Scheduling an inadequate number of staff could result in unmet demand, dissatisfied customers, and work overloads </a:t>
            </a:r>
          </a:p>
          <a:p>
            <a:r>
              <a:rPr lang="en-US" sz="3100" dirty="0"/>
              <a:t>A scheduling problem often has multiple optimal solutions that achieve the same value of the objective function. </a:t>
            </a:r>
          </a:p>
          <a:p>
            <a:r>
              <a:rPr lang="en-US" sz="3100" dirty="0"/>
              <a:t>Having multiple optimal solutions in a scheduling problem may be useful as they allow the decision maker to choose from multiple staffing schedules.</a:t>
            </a:r>
          </a:p>
        </p:txBody>
      </p:sp>
    </p:spTree>
    <p:extLst>
      <p:ext uri="{BB962C8B-B14F-4D97-AF65-F5344CB8AC3E}">
        <p14:creationId xmlns:p14="http://schemas.microsoft.com/office/powerpoint/2010/main" val="3587988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18.2</a:t>
            </a:r>
            <a:r>
              <a:rPr lang="en-US" sz="3600" dirty="0">
                <a:solidFill>
                  <a:srgbClr val="1F4984"/>
                </a:solidFill>
              </a:rPr>
              <a:t>: Other Applications of Linear and Integer Programming (21/33)</a:t>
            </a:r>
          </a:p>
        </p:txBody>
      </p:sp>
      <p:sp>
        <p:nvSpPr>
          <p:cNvPr id="3" name="Content Placeholder 2"/>
          <p:cNvSpPr>
            <a:spLocks noGrp="1"/>
          </p:cNvSpPr>
          <p:nvPr>
            <p:ph idx="1"/>
          </p:nvPr>
        </p:nvSpPr>
        <p:spPr>
          <a:xfrm>
            <a:off x="285750" y="1447800"/>
            <a:ext cx="8572500" cy="4648200"/>
          </a:xfrm>
        </p:spPr>
        <p:txBody>
          <a:bodyPr>
            <a:normAutofit/>
          </a:bodyPr>
          <a:lstStyle/>
          <a:p>
            <a:r>
              <a:rPr lang="en-US" sz="2000" dirty="0"/>
              <a:t>Example: A telecommunications company plans to open a call center to provide phone support for its customers. </a:t>
            </a:r>
          </a:p>
          <a:p>
            <a:r>
              <a:rPr lang="en-US" sz="2000" dirty="0"/>
              <a:t>The call center needs to operate 7 days a week to serve the customers seeking help with technical and billing problems.</a:t>
            </a:r>
          </a:p>
          <a:p>
            <a:r>
              <a:rPr lang="en-US" sz="2000" dirty="0"/>
              <a:t>The company needs to determine the number of employees needed to meet the daily demand. </a:t>
            </a:r>
          </a:p>
          <a:p>
            <a:r>
              <a:rPr lang="en-US" sz="2000" dirty="0"/>
              <a:t>The number of employees needed to handle the phone calls varies each day.</a:t>
            </a:r>
          </a:p>
          <a:p>
            <a:endParaRPr lang="en-US" sz="2000" dirty="0"/>
          </a:p>
          <a:p>
            <a:endParaRPr lang="en-US" sz="2000" dirty="0"/>
          </a:p>
        </p:txBody>
      </p:sp>
      <p:pic>
        <p:nvPicPr>
          <p:cNvPr id="2" name="Picture 1">
            <a:extLst>
              <a:ext uri="{FF2B5EF4-FFF2-40B4-BE49-F238E27FC236}">
                <a16:creationId xmlns:a16="http://schemas.microsoft.com/office/drawing/2014/main" id="{B49A0163-F610-BD4E-B3FE-82B1412E8032}"/>
              </a:ext>
            </a:extLst>
          </p:cNvPr>
          <p:cNvPicPr>
            <a:picLocks noChangeAspect="1"/>
          </p:cNvPicPr>
          <p:nvPr/>
        </p:nvPicPr>
        <p:blipFill>
          <a:blip r:embed="rId3"/>
          <a:stretch>
            <a:fillRect/>
          </a:stretch>
        </p:blipFill>
        <p:spPr>
          <a:xfrm>
            <a:off x="2514600" y="3882641"/>
            <a:ext cx="3297417" cy="1908559"/>
          </a:xfrm>
          <a:prstGeom prst="rect">
            <a:avLst/>
          </a:prstGeom>
        </p:spPr>
      </p:pic>
    </p:spTree>
    <p:extLst>
      <p:ext uri="{BB962C8B-B14F-4D97-AF65-F5344CB8AC3E}">
        <p14:creationId xmlns:p14="http://schemas.microsoft.com/office/powerpoint/2010/main" val="24705789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18.2</a:t>
            </a:r>
            <a:r>
              <a:rPr lang="en-US" sz="3600" dirty="0">
                <a:solidFill>
                  <a:srgbClr val="1F4984"/>
                </a:solidFill>
              </a:rPr>
              <a:t>: Other Applications of Linear and Integer Programming (22/33)</a:t>
            </a:r>
          </a:p>
        </p:txBody>
      </p:sp>
      <p:sp>
        <p:nvSpPr>
          <p:cNvPr id="3" name="Content Placeholder 2"/>
          <p:cNvSpPr>
            <a:spLocks noGrp="1"/>
          </p:cNvSpPr>
          <p:nvPr>
            <p:ph idx="1"/>
          </p:nvPr>
        </p:nvSpPr>
        <p:spPr>
          <a:xfrm>
            <a:off x="285750" y="1447800"/>
            <a:ext cx="8572500" cy="4648200"/>
          </a:xfrm>
        </p:spPr>
        <p:txBody>
          <a:bodyPr>
            <a:normAutofit/>
          </a:bodyPr>
          <a:lstStyle/>
          <a:p>
            <a:r>
              <a:rPr lang="en-US" sz="2400" dirty="0"/>
              <a:t>Example continued</a:t>
            </a:r>
          </a:p>
          <a:p>
            <a:r>
              <a:rPr lang="en-US" sz="2400" dirty="0"/>
              <a:t>All employees are contracted to work for five consecutive days, followed by two days off. </a:t>
            </a:r>
          </a:p>
          <a:p>
            <a:r>
              <a:rPr lang="en-US" sz="2400" dirty="0"/>
              <a:t>However, the company can ask individual employees to start their 5-day schedule on any day of the week. </a:t>
            </a:r>
          </a:p>
          <a:p>
            <a:r>
              <a:rPr lang="en-US" sz="2400" dirty="0"/>
              <a:t>Use the provided information to formulate and solve the employee scheduling problem to determine the minimum number of employees needed to be hired for the new call center. </a:t>
            </a:r>
          </a:p>
          <a:p>
            <a:endParaRPr lang="en-US" sz="2000" dirty="0"/>
          </a:p>
          <a:p>
            <a:endParaRPr lang="en-US" sz="2000" dirty="0"/>
          </a:p>
          <a:p>
            <a:endParaRPr lang="en-US" sz="2000" dirty="0"/>
          </a:p>
        </p:txBody>
      </p:sp>
    </p:spTree>
    <p:extLst>
      <p:ext uri="{BB962C8B-B14F-4D97-AF65-F5344CB8AC3E}">
        <p14:creationId xmlns:p14="http://schemas.microsoft.com/office/powerpoint/2010/main" val="40366140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18.2</a:t>
            </a:r>
            <a:r>
              <a:rPr lang="en-US" sz="3600" dirty="0">
                <a:solidFill>
                  <a:srgbClr val="1F4984"/>
                </a:solidFill>
              </a:rPr>
              <a:t>: Other Applications of Linear and Integer Programming (23/33)</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85750" y="1447800"/>
                <a:ext cx="8572500" cy="4648200"/>
              </a:xfrm>
            </p:spPr>
            <p:txBody>
              <a:bodyPr>
                <a:normAutofit lnSpcReduction="10000"/>
              </a:bodyPr>
              <a:lstStyle/>
              <a:p>
                <a:r>
                  <a:rPr lang="en-US" sz="2400" dirty="0"/>
                  <a:t>Example continued</a:t>
                </a:r>
              </a:p>
              <a:p>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𝑖</m:t>
                        </m:r>
                      </m:sub>
                    </m:sSub>
                  </m:oMath>
                </a14:m>
                <a:r>
                  <a:rPr lang="en-US" sz="2400" dirty="0"/>
                  <a:t> is the number of employees that start working on day </a:t>
                </a:r>
                <a14:m>
                  <m:oMath xmlns:m="http://schemas.openxmlformats.org/officeDocument/2006/math">
                    <m:r>
                      <a:rPr lang="en-US" sz="2400" i="1" dirty="0" smtClean="0">
                        <a:latin typeface="Cambria Math" panose="02040503050406030204" pitchFamily="18" charset="0"/>
                      </a:rPr>
                      <m:t>𝑖</m:t>
                    </m:r>
                  </m:oMath>
                </a14:m>
                <a:endParaRPr lang="en-US" sz="2400" dirty="0"/>
              </a:p>
              <a:p>
                <a:r>
                  <a:rPr lang="en-US" sz="2400" dirty="0"/>
                  <a:t>Minimize: </a:t>
                </a:r>
                <a14:m>
                  <m:oMath xmlns:m="http://schemas.openxmlformats.org/officeDocument/2006/math">
                    <m:r>
                      <a:rPr lang="en-US" sz="2400" b="0" i="1" smtClean="0">
                        <a:latin typeface="Cambria Math" panose="02040503050406030204" pitchFamily="18" charset="0"/>
                      </a:rPr>
                      <m:t>𝑇𝑜𝑡𝑎𝑙</m:t>
                    </m:r>
                    <m:r>
                      <a:rPr lang="en-US" sz="2400" b="0" i="1" smtClean="0">
                        <a:latin typeface="Cambria Math" panose="02040503050406030204" pitchFamily="18" charset="0"/>
                      </a:rPr>
                      <m:t> </m:t>
                    </m:r>
                    <m:r>
                      <a:rPr lang="en-US" sz="2400" b="0" i="1" smtClean="0">
                        <a:latin typeface="Cambria Math" panose="02040503050406030204" pitchFamily="18" charset="0"/>
                      </a:rPr>
                      <m:t>𝑛𝑢𝑚𝑏𝑒𝑟</m:t>
                    </m:r>
                    <m:r>
                      <a:rPr lang="en-US" sz="2400" b="0" i="1" smtClean="0">
                        <a:latin typeface="Cambria Math" panose="02040503050406030204" pitchFamily="18" charset="0"/>
                      </a:rPr>
                      <m:t> </m:t>
                    </m:r>
                    <m:r>
                      <a:rPr lang="en-US" sz="2400" b="0" i="1" smtClean="0">
                        <a:latin typeface="Cambria Math" panose="02040503050406030204" pitchFamily="18" charset="0"/>
                      </a:rPr>
                      <m:t>𝑜𝑓</m:t>
                    </m:r>
                    <m:r>
                      <a:rPr lang="en-US" sz="2400" b="0" i="1" smtClean="0">
                        <a:latin typeface="Cambria Math" panose="02040503050406030204" pitchFamily="18" charset="0"/>
                      </a:rPr>
                      <m:t> </m:t>
                    </m:r>
                    <m:r>
                      <a:rPr lang="en-US" sz="2400" b="0" i="1" smtClean="0">
                        <a:latin typeface="Cambria Math" panose="02040503050406030204" pitchFamily="18" charset="0"/>
                      </a:rPr>
                      <m:t>𝑒𝑚𝑝𝑙𝑜𝑦𝑒𝑒𝑠</m:t>
                    </m:r>
                    <m:r>
                      <a:rPr lang="en-US" sz="2400" b="0" i="1" smtClean="0">
                        <a:latin typeface="Cambria Math" panose="02040503050406030204" pitchFamily="18" charset="0"/>
                      </a:rPr>
                      <m:t> </m:t>
                    </m:r>
                    <m:nary>
                      <m:naryPr>
                        <m:chr m:val="∑"/>
                        <m:limLoc m:val="subSup"/>
                        <m:ctrlPr>
                          <a:rPr lang="en-US" sz="2400" b="0" i="1" smtClean="0">
                            <a:latin typeface="Cambria Math" panose="02040503050406030204" pitchFamily="18" charset="0"/>
                          </a:rPr>
                        </m:ctrlPr>
                      </m:naryPr>
                      <m:sub>
                        <m:r>
                          <m:rPr>
                            <m:brk m:alnAt="25"/>
                          </m:rPr>
                          <a:rPr lang="en-US" sz="2400" b="0" i="1" smtClean="0">
                            <a:latin typeface="Cambria Math" panose="02040503050406030204" pitchFamily="18" charset="0"/>
                          </a:rPr>
                          <m:t>𝑖</m:t>
                        </m:r>
                        <m:r>
                          <a:rPr lang="en-US" sz="2400" b="0" i="1" smtClean="0">
                            <a:latin typeface="Cambria Math" panose="02040503050406030204" pitchFamily="18" charset="0"/>
                          </a:rPr>
                          <m:t>=1</m:t>
                        </m:r>
                      </m:sub>
                      <m:sup>
                        <m:r>
                          <a:rPr lang="en-US" sz="2400" b="0" i="1" smtClean="0">
                            <a:latin typeface="Cambria Math" panose="02040503050406030204" pitchFamily="18" charset="0"/>
                          </a:rPr>
                          <m:t>7</m:t>
                        </m:r>
                      </m:sup>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𝑖</m:t>
                            </m:r>
                          </m:sub>
                        </m:sSub>
                      </m:e>
                    </m:nary>
                  </m:oMath>
                </a14:m>
                <a:endParaRPr lang="en-US" sz="2400" dirty="0"/>
              </a:p>
              <a:p>
                <a:r>
                  <a:rPr lang="en-US" sz="2400" dirty="0"/>
                  <a:t>Constraints</a:t>
                </a:r>
              </a:p>
              <a:p>
                <a:pPr lvl="1"/>
                <a14:m>
                  <m:oMath xmlns:m="http://schemas.openxmlformats.org/officeDocument/2006/math">
                    <m:r>
                      <a:rPr lang="en-US" sz="2000" b="0" i="1" smtClean="0">
                        <a:latin typeface="Cambria Math" panose="02040503050406030204" pitchFamily="18" charset="0"/>
                      </a:rPr>
                      <m:t>𝑀𝑜𝑛𝑑𝑎𝑦</m:t>
                    </m:r>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4</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b="0" i="1" smtClean="0">
                            <a:latin typeface="Cambria Math" panose="02040503050406030204" pitchFamily="18" charset="0"/>
                          </a:rPr>
                          <m:t>5</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b="0" i="1" smtClean="0">
                            <a:latin typeface="Cambria Math" panose="02040503050406030204" pitchFamily="18" charset="0"/>
                          </a:rPr>
                          <m:t>6</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b="0" i="1" smtClean="0">
                            <a:latin typeface="Cambria Math" panose="02040503050406030204" pitchFamily="18" charset="0"/>
                          </a:rPr>
                          <m:t>7</m:t>
                        </m:r>
                      </m:sub>
                    </m:sSub>
                    <m:r>
                      <a:rPr lang="en-US"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9</m:t>
                    </m:r>
                  </m:oMath>
                </a14:m>
                <a:endParaRPr lang="en-US" sz="2000" dirty="0"/>
              </a:p>
              <a:p>
                <a:pPr lvl="1"/>
                <a14:m>
                  <m:oMath xmlns:m="http://schemas.openxmlformats.org/officeDocument/2006/math">
                    <m:r>
                      <a:rPr lang="en-US" sz="2000" b="0" i="1" smtClean="0">
                        <a:latin typeface="Cambria Math" panose="02040503050406030204" pitchFamily="18" charset="0"/>
                      </a:rPr>
                      <m:t>𝑇𝑢𝑒𝑠𝑑𝑎𝑦</m:t>
                    </m:r>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b="0" i="1" smtClean="0">
                            <a:latin typeface="Cambria Math" panose="02040503050406030204" pitchFamily="18" charset="0"/>
                          </a:rPr>
                          <m:t>2</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5</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6</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7</m:t>
                        </m:r>
                      </m:sub>
                    </m:sSub>
                    <m:r>
                      <a:rPr lang="en-US" sz="200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13</m:t>
                    </m:r>
                  </m:oMath>
                </a14:m>
                <a:endParaRPr lang="en-US" sz="2000" dirty="0"/>
              </a:p>
              <a:p>
                <a:pPr lvl="1"/>
                <a14:m>
                  <m:oMath xmlns:m="http://schemas.openxmlformats.org/officeDocument/2006/math">
                    <m:r>
                      <a:rPr lang="en-US" sz="2000" b="0" i="1" smtClean="0">
                        <a:latin typeface="Cambria Math" panose="02040503050406030204" pitchFamily="18" charset="0"/>
                      </a:rPr>
                      <m:t>𝑊𝑒𝑑𝑛𝑒𝑠𝑑𝑎𝑦</m:t>
                    </m:r>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b="0" i="1" smtClean="0">
                            <a:latin typeface="Cambria Math" panose="02040503050406030204" pitchFamily="18" charset="0"/>
                          </a:rPr>
                          <m:t>2</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b="0" i="1" smtClean="0">
                            <a:latin typeface="Cambria Math" panose="02040503050406030204" pitchFamily="18" charset="0"/>
                          </a:rPr>
                          <m:t>3</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6</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7</m:t>
                        </m:r>
                      </m:sub>
                    </m:sSub>
                    <m:r>
                      <a:rPr lang="en-US" sz="200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21</m:t>
                    </m:r>
                  </m:oMath>
                </a14:m>
                <a:endParaRPr lang="en-US" sz="2000" dirty="0"/>
              </a:p>
              <a:p>
                <a:pPr lvl="1"/>
                <a14:m>
                  <m:oMath xmlns:m="http://schemas.openxmlformats.org/officeDocument/2006/math">
                    <m:r>
                      <a:rPr lang="en-US" sz="2000" b="0" i="1" smtClean="0">
                        <a:latin typeface="Cambria Math" panose="02040503050406030204" pitchFamily="18" charset="0"/>
                      </a:rPr>
                      <m:t>𝑇h𝑢𝑟𝑠𝑑𝑎𝑦</m:t>
                    </m:r>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b="0" i="1" smtClean="0">
                            <a:latin typeface="Cambria Math" panose="02040503050406030204" pitchFamily="18" charset="0"/>
                          </a:rPr>
                          <m:t>2</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b="0" i="1" smtClean="0">
                            <a:latin typeface="Cambria Math" panose="02040503050406030204" pitchFamily="18" charset="0"/>
                          </a:rPr>
                          <m:t>3</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b="0" i="1" smtClean="0">
                            <a:latin typeface="Cambria Math" panose="02040503050406030204" pitchFamily="18" charset="0"/>
                          </a:rPr>
                          <m:t>4</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7</m:t>
                        </m:r>
                      </m:sub>
                    </m:sSub>
                    <m:r>
                      <a:rPr lang="en-US" sz="200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20</m:t>
                    </m:r>
                  </m:oMath>
                </a14:m>
                <a:endParaRPr lang="en-US" sz="2000" dirty="0"/>
              </a:p>
              <a:p>
                <a:pPr lvl="1"/>
                <a14:m>
                  <m:oMath xmlns:m="http://schemas.openxmlformats.org/officeDocument/2006/math">
                    <m:r>
                      <a:rPr lang="en-US" sz="2000" b="0" i="1" smtClean="0">
                        <a:latin typeface="Cambria Math" panose="02040503050406030204" pitchFamily="18" charset="0"/>
                      </a:rPr>
                      <m:t>𝐹𝑟𝑖𝑑𝑎𝑦</m:t>
                    </m:r>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b="0" i="1" smtClean="0">
                            <a:latin typeface="Cambria Math" panose="02040503050406030204" pitchFamily="18" charset="0"/>
                          </a:rPr>
                          <m:t>2</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b="0" i="1" smtClean="0">
                            <a:latin typeface="Cambria Math" panose="02040503050406030204" pitchFamily="18" charset="0"/>
                          </a:rPr>
                          <m:t>3</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b="0" i="1" smtClean="0">
                            <a:latin typeface="Cambria Math" panose="02040503050406030204" pitchFamily="18" charset="0"/>
                          </a:rPr>
                          <m:t>4</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b="0" i="1" smtClean="0">
                            <a:latin typeface="Cambria Math" panose="02040503050406030204" pitchFamily="18" charset="0"/>
                          </a:rPr>
                          <m:t>5</m:t>
                        </m:r>
                      </m:sub>
                    </m:sSub>
                    <m:r>
                      <a:rPr lang="en-US" sz="200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10</m:t>
                    </m:r>
                  </m:oMath>
                </a14:m>
                <a:endParaRPr lang="en-US" sz="2000" dirty="0"/>
              </a:p>
              <a:p>
                <a:pPr lvl="1"/>
                <a14:m>
                  <m:oMath xmlns:m="http://schemas.openxmlformats.org/officeDocument/2006/math">
                    <m:r>
                      <a:rPr lang="en-US" sz="2000" b="0" i="1" smtClean="0">
                        <a:latin typeface="Cambria Math" panose="02040503050406030204" pitchFamily="18" charset="0"/>
                      </a:rPr>
                      <m:t>𝑆𝑎𝑡𝑢𝑟𝑑𝑎𝑦</m:t>
                    </m:r>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b="0" i="1" smtClean="0">
                            <a:latin typeface="Cambria Math" panose="02040503050406030204" pitchFamily="18" charset="0"/>
                          </a:rPr>
                          <m:t>2</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b="0" i="1" smtClean="0">
                            <a:latin typeface="Cambria Math" panose="02040503050406030204" pitchFamily="18" charset="0"/>
                          </a:rPr>
                          <m:t>3</m:t>
                        </m:r>
                      </m:sub>
                    </m:sSub>
                    <m:r>
                      <a:rPr lang="en-US" sz="2000" i="1">
                        <a:latin typeface="Cambria Math" panose="02040503050406030204" pitchFamily="18" charset="0"/>
                      </a:rPr>
                      <m:t>+</m:t>
                    </m:r>
                    <m:sSub>
                      <m:sSubPr>
                        <m:ctrlPr>
                          <a:rPr lang="en-US" sz="2000" i="1" smtClean="0">
                            <a:latin typeface="Cambria Math" panose="02040503050406030204" pitchFamily="18" charset="0"/>
                          </a:rPr>
                        </m:ctrlPr>
                      </m:sSubPr>
                      <m:e>
                        <m:r>
                          <a:rPr lang="en-US" sz="2000" i="1">
                            <a:latin typeface="Cambria Math" panose="02040503050406030204" pitchFamily="18" charset="0"/>
                          </a:rPr>
                          <m:t>𝑥</m:t>
                        </m:r>
                      </m:e>
                      <m:sub>
                        <m:r>
                          <a:rPr lang="en-US" sz="2000" b="0" i="1" smtClean="0">
                            <a:latin typeface="Cambria Math" panose="02040503050406030204" pitchFamily="18" charset="0"/>
                          </a:rPr>
                          <m:t>4</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b="0" i="1" smtClean="0">
                            <a:latin typeface="Cambria Math" panose="02040503050406030204" pitchFamily="18" charset="0"/>
                          </a:rPr>
                          <m:t>5</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b="0" i="1" smtClean="0">
                            <a:latin typeface="Cambria Math" panose="02040503050406030204" pitchFamily="18" charset="0"/>
                          </a:rPr>
                          <m:t>6</m:t>
                        </m:r>
                      </m:sub>
                    </m:sSub>
                    <m:r>
                      <a:rPr lang="en-US" sz="200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9</m:t>
                    </m:r>
                  </m:oMath>
                </a14:m>
                <a:endParaRPr lang="en-US" sz="2000" dirty="0"/>
              </a:p>
              <a:p>
                <a:pPr lvl="1"/>
                <a14:m>
                  <m:oMath xmlns:m="http://schemas.openxmlformats.org/officeDocument/2006/math">
                    <m:r>
                      <a:rPr lang="en-US" sz="2000" b="0" i="1" smtClean="0">
                        <a:latin typeface="Cambria Math" panose="02040503050406030204" pitchFamily="18" charset="0"/>
                      </a:rPr>
                      <m:t>𝑆𝑢𝑛𝑑𝑎𝑦</m:t>
                    </m:r>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b="0" i="1" smtClean="0">
                            <a:latin typeface="Cambria Math" panose="02040503050406030204" pitchFamily="18" charset="0"/>
                          </a:rPr>
                          <m:t>3</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b="0" i="1" smtClean="0">
                            <a:latin typeface="Cambria Math" panose="02040503050406030204" pitchFamily="18" charset="0"/>
                          </a:rPr>
                          <m:t>4</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b="0" i="1" smtClean="0">
                            <a:latin typeface="Cambria Math" panose="02040503050406030204" pitchFamily="18" charset="0"/>
                          </a:rPr>
                          <m:t>5</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6</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7</m:t>
                        </m:r>
                      </m:sub>
                    </m:sSub>
                    <m:r>
                      <a:rPr lang="en-US" sz="200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6</m:t>
                    </m:r>
                  </m:oMath>
                </a14:m>
                <a:endParaRPr lang="en-US" sz="2000" dirty="0"/>
              </a:p>
              <a:p>
                <a:pPr lvl="1"/>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𝑖</m:t>
                        </m:r>
                      </m:sub>
                    </m:sSub>
                  </m:oMath>
                </a14:m>
                <a:r>
                  <a:rPr lang="en-US" sz="2000" dirty="0"/>
                  <a:t> are non-negative integers</a:t>
                </a:r>
              </a:p>
              <a:p>
                <a:pPr lvl="1"/>
                <a:endParaRPr lang="en-US" sz="2000" dirty="0"/>
              </a:p>
              <a:p>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85750" y="1447800"/>
                <a:ext cx="8572500" cy="4648200"/>
              </a:xfrm>
              <a:blipFill>
                <a:blip r:embed="rId3"/>
                <a:stretch>
                  <a:fillRect l="-1036" t="-1907"/>
                </a:stretch>
              </a:blipFill>
            </p:spPr>
            <p:txBody>
              <a:bodyPr/>
              <a:lstStyle/>
              <a:p>
                <a:r>
                  <a:rPr lang="en-US">
                    <a:noFill/>
                  </a:rPr>
                  <a:t> </a:t>
                </a:r>
              </a:p>
            </p:txBody>
          </p:sp>
        </mc:Fallback>
      </mc:AlternateContent>
    </p:spTree>
    <p:extLst>
      <p:ext uri="{BB962C8B-B14F-4D97-AF65-F5344CB8AC3E}">
        <p14:creationId xmlns:p14="http://schemas.microsoft.com/office/powerpoint/2010/main" val="24816472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18.2</a:t>
            </a:r>
            <a:r>
              <a:rPr lang="en-US" sz="3600" dirty="0">
                <a:solidFill>
                  <a:srgbClr val="1F4984"/>
                </a:solidFill>
              </a:rPr>
              <a:t>: Other Applications of Linear and Integer Programming (24/33)</a:t>
            </a:r>
          </a:p>
        </p:txBody>
      </p:sp>
      <p:sp>
        <p:nvSpPr>
          <p:cNvPr id="3" name="Content Placeholder 2"/>
          <p:cNvSpPr>
            <a:spLocks noGrp="1"/>
          </p:cNvSpPr>
          <p:nvPr>
            <p:ph idx="1"/>
          </p:nvPr>
        </p:nvSpPr>
        <p:spPr>
          <a:xfrm>
            <a:off x="285750" y="1447800"/>
            <a:ext cx="8572500" cy="4648200"/>
          </a:xfrm>
        </p:spPr>
        <p:txBody>
          <a:bodyPr>
            <a:normAutofit/>
          </a:bodyPr>
          <a:lstStyle/>
          <a:p>
            <a:r>
              <a:rPr lang="en-US" sz="2400" dirty="0"/>
              <a:t>Example continued with Excel</a:t>
            </a:r>
          </a:p>
          <a:p>
            <a:r>
              <a:rPr lang="en-US" sz="2400" dirty="0"/>
              <a:t>Open the Schedules worksheet and enter the number of employees needed on each day </a:t>
            </a:r>
          </a:p>
          <a:p>
            <a:r>
              <a:rPr lang="en-US" sz="2400" dirty="0"/>
              <a:t>Data &gt; Solver</a:t>
            </a:r>
          </a:p>
          <a:p>
            <a:endParaRPr lang="en-US" sz="2000" dirty="0"/>
          </a:p>
          <a:p>
            <a:pPr lvl="1"/>
            <a:endParaRPr lang="en-US" sz="2000" dirty="0"/>
          </a:p>
          <a:p>
            <a:endParaRPr lang="en-US" sz="2000" dirty="0"/>
          </a:p>
        </p:txBody>
      </p:sp>
      <p:pic>
        <p:nvPicPr>
          <p:cNvPr id="2" name="Picture 1">
            <a:extLst>
              <a:ext uri="{FF2B5EF4-FFF2-40B4-BE49-F238E27FC236}">
                <a16:creationId xmlns:a16="http://schemas.microsoft.com/office/drawing/2014/main" id="{1DC0549F-2E56-BF4E-BC50-DD59BD038352}"/>
              </a:ext>
            </a:extLst>
          </p:cNvPr>
          <p:cNvPicPr>
            <a:picLocks noChangeAspect="1"/>
          </p:cNvPicPr>
          <p:nvPr/>
        </p:nvPicPr>
        <p:blipFill>
          <a:blip r:embed="rId3"/>
          <a:stretch>
            <a:fillRect/>
          </a:stretch>
        </p:blipFill>
        <p:spPr>
          <a:xfrm>
            <a:off x="2438400" y="3048000"/>
            <a:ext cx="4267200" cy="2834922"/>
          </a:xfrm>
          <a:prstGeom prst="rect">
            <a:avLst/>
          </a:prstGeom>
        </p:spPr>
      </p:pic>
    </p:spTree>
    <p:extLst>
      <p:ext uri="{BB962C8B-B14F-4D97-AF65-F5344CB8AC3E}">
        <p14:creationId xmlns:p14="http://schemas.microsoft.com/office/powerpoint/2010/main" val="30209545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18.2</a:t>
            </a:r>
            <a:r>
              <a:rPr lang="en-US" sz="3600" dirty="0">
                <a:solidFill>
                  <a:srgbClr val="1F4984"/>
                </a:solidFill>
              </a:rPr>
              <a:t>: Other Applications of Linear and Integer Programming (25/33)</a:t>
            </a:r>
          </a:p>
        </p:txBody>
      </p:sp>
      <p:sp>
        <p:nvSpPr>
          <p:cNvPr id="3" name="Content Placeholder 2"/>
          <p:cNvSpPr>
            <a:spLocks noGrp="1"/>
          </p:cNvSpPr>
          <p:nvPr>
            <p:ph idx="1"/>
          </p:nvPr>
        </p:nvSpPr>
        <p:spPr>
          <a:xfrm>
            <a:off x="285750" y="1447800"/>
            <a:ext cx="8572500" cy="4648200"/>
          </a:xfrm>
        </p:spPr>
        <p:txBody>
          <a:bodyPr>
            <a:normAutofit/>
          </a:bodyPr>
          <a:lstStyle/>
          <a:p>
            <a:r>
              <a:rPr lang="en-US" sz="2400" dirty="0"/>
              <a:t>Example continued with Excel</a:t>
            </a:r>
            <a:endParaRPr lang="en-US" sz="2000" dirty="0"/>
          </a:p>
          <a:p>
            <a:pPr lvl="1"/>
            <a:endParaRPr lang="en-US" sz="2000" dirty="0"/>
          </a:p>
          <a:p>
            <a:endParaRPr lang="en-US" sz="2000" dirty="0"/>
          </a:p>
        </p:txBody>
      </p:sp>
      <p:pic>
        <p:nvPicPr>
          <p:cNvPr id="2" name="Picture 1">
            <a:extLst>
              <a:ext uri="{FF2B5EF4-FFF2-40B4-BE49-F238E27FC236}">
                <a16:creationId xmlns:a16="http://schemas.microsoft.com/office/drawing/2014/main" id="{195CCA21-B4F4-3A4F-8DC4-F32A84AB2C9E}"/>
              </a:ext>
            </a:extLst>
          </p:cNvPr>
          <p:cNvPicPr>
            <a:picLocks noChangeAspect="1"/>
          </p:cNvPicPr>
          <p:nvPr/>
        </p:nvPicPr>
        <p:blipFill>
          <a:blip r:embed="rId3"/>
          <a:stretch>
            <a:fillRect/>
          </a:stretch>
        </p:blipFill>
        <p:spPr>
          <a:xfrm>
            <a:off x="762000" y="2057400"/>
            <a:ext cx="7429500" cy="2628900"/>
          </a:xfrm>
          <a:prstGeom prst="rect">
            <a:avLst/>
          </a:prstGeom>
        </p:spPr>
      </p:pic>
    </p:spTree>
    <p:extLst>
      <p:ext uri="{BB962C8B-B14F-4D97-AF65-F5344CB8AC3E}">
        <p14:creationId xmlns:p14="http://schemas.microsoft.com/office/powerpoint/2010/main" val="10568362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18.2</a:t>
            </a:r>
            <a:r>
              <a:rPr lang="en-US" sz="3600" dirty="0">
                <a:solidFill>
                  <a:srgbClr val="1F4984"/>
                </a:solidFill>
              </a:rPr>
              <a:t>: Other Applications of Linear and Integer Programming (26/33)</a:t>
            </a:r>
          </a:p>
        </p:txBody>
      </p:sp>
      <p:sp>
        <p:nvSpPr>
          <p:cNvPr id="3" name="Content Placeholder 2"/>
          <p:cNvSpPr>
            <a:spLocks noGrp="1"/>
          </p:cNvSpPr>
          <p:nvPr>
            <p:ph idx="1"/>
          </p:nvPr>
        </p:nvSpPr>
        <p:spPr>
          <a:xfrm>
            <a:off x="285750" y="1447800"/>
            <a:ext cx="8572500" cy="4648200"/>
          </a:xfrm>
        </p:spPr>
        <p:txBody>
          <a:bodyPr>
            <a:normAutofit/>
          </a:bodyPr>
          <a:lstStyle/>
          <a:p>
            <a:r>
              <a:rPr lang="en-US" sz="2000" dirty="0"/>
              <a:t>Example continued with R</a:t>
            </a:r>
          </a:p>
          <a:p>
            <a:r>
              <a:rPr lang="en-US" sz="2000" dirty="0"/>
              <a:t>Install and load the </a:t>
            </a:r>
            <a:r>
              <a:rPr lang="en-US" sz="2000" dirty="0" err="1"/>
              <a:t>lpSolve</a:t>
            </a:r>
            <a:r>
              <a:rPr lang="en-US" sz="2000" dirty="0"/>
              <a:t> package</a:t>
            </a:r>
          </a:p>
          <a:p>
            <a:pPr lvl="1"/>
            <a:endParaRPr lang="en-US" sz="2000" dirty="0"/>
          </a:p>
          <a:p>
            <a:endParaRPr lang="en-US" sz="2000" dirty="0"/>
          </a:p>
        </p:txBody>
      </p:sp>
      <p:pic>
        <p:nvPicPr>
          <p:cNvPr id="2" name="Picture 1">
            <a:extLst>
              <a:ext uri="{FF2B5EF4-FFF2-40B4-BE49-F238E27FC236}">
                <a16:creationId xmlns:a16="http://schemas.microsoft.com/office/drawing/2014/main" id="{5AEB002F-934C-6A41-9987-7B5C22443961}"/>
              </a:ext>
            </a:extLst>
          </p:cNvPr>
          <p:cNvPicPr>
            <a:picLocks noChangeAspect="1"/>
          </p:cNvPicPr>
          <p:nvPr/>
        </p:nvPicPr>
        <p:blipFill>
          <a:blip r:embed="rId3"/>
          <a:stretch>
            <a:fillRect/>
          </a:stretch>
        </p:blipFill>
        <p:spPr>
          <a:xfrm>
            <a:off x="457200" y="2229981"/>
            <a:ext cx="3657600" cy="347895"/>
          </a:xfrm>
          <a:prstGeom prst="rect">
            <a:avLst/>
          </a:prstGeom>
        </p:spPr>
      </p:pic>
      <p:pic>
        <p:nvPicPr>
          <p:cNvPr id="4" name="Picture 3">
            <a:extLst>
              <a:ext uri="{FF2B5EF4-FFF2-40B4-BE49-F238E27FC236}">
                <a16:creationId xmlns:a16="http://schemas.microsoft.com/office/drawing/2014/main" id="{BE4201E8-6706-6B40-B2F0-D8F83DE6698F}"/>
              </a:ext>
            </a:extLst>
          </p:cNvPr>
          <p:cNvPicPr>
            <a:picLocks noChangeAspect="1"/>
          </p:cNvPicPr>
          <p:nvPr/>
        </p:nvPicPr>
        <p:blipFill>
          <a:blip r:embed="rId4"/>
          <a:stretch>
            <a:fillRect/>
          </a:stretch>
        </p:blipFill>
        <p:spPr>
          <a:xfrm>
            <a:off x="800100" y="2486239"/>
            <a:ext cx="2971800" cy="1641143"/>
          </a:xfrm>
          <a:prstGeom prst="rect">
            <a:avLst/>
          </a:prstGeom>
        </p:spPr>
      </p:pic>
      <p:pic>
        <p:nvPicPr>
          <p:cNvPr id="5" name="Picture 4">
            <a:extLst>
              <a:ext uri="{FF2B5EF4-FFF2-40B4-BE49-F238E27FC236}">
                <a16:creationId xmlns:a16="http://schemas.microsoft.com/office/drawing/2014/main" id="{AF49B401-0D34-5943-913F-4A0FDB0E860F}"/>
              </a:ext>
            </a:extLst>
          </p:cNvPr>
          <p:cNvPicPr>
            <a:picLocks noChangeAspect="1"/>
          </p:cNvPicPr>
          <p:nvPr/>
        </p:nvPicPr>
        <p:blipFill>
          <a:blip r:embed="rId5"/>
          <a:stretch>
            <a:fillRect/>
          </a:stretch>
        </p:blipFill>
        <p:spPr>
          <a:xfrm>
            <a:off x="1524000" y="4212679"/>
            <a:ext cx="3875164" cy="347895"/>
          </a:xfrm>
          <a:prstGeom prst="rect">
            <a:avLst/>
          </a:prstGeom>
        </p:spPr>
      </p:pic>
      <p:pic>
        <p:nvPicPr>
          <p:cNvPr id="6" name="Picture 5">
            <a:extLst>
              <a:ext uri="{FF2B5EF4-FFF2-40B4-BE49-F238E27FC236}">
                <a16:creationId xmlns:a16="http://schemas.microsoft.com/office/drawing/2014/main" id="{3735AB26-6BB8-8E41-880A-547E4C908161}"/>
              </a:ext>
            </a:extLst>
          </p:cNvPr>
          <p:cNvPicPr>
            <a:picLocks noChangeAspect="1"/>
          </p:cNvPicPr>
          <p:nvPr/>
        </p:nvPicPr>
        <p:blipFill>
          <a:blip r:embed="rId6"/>
          <a:stretch>
            <a:fillRect/>
          </a:stretch>
        </p:blipFill>
        <p:spPr>
          <a:xfrm>
            <a:off x="2286000" y="4589925"/>
            <a:ext cx="4387683" cy="355505"/>
          </a:xfrm>
          <a:prstGeom prst="rect">
            <a:avLst/>
          </a:prstGeom>
        </p:spPr>
      </p:pic>
      <p:pic>
        <p:nvPicPr>
          <p:cNvPr id="7" name="Picture 6">
            <a:extLst>
              <a:ext uri="{FF2B5EF4-FFF2-40B4-BE49-F238E27FC236}">
                <a16:creationId xmlns:a16="http://schemas.microsoft.com/office/drawing/2014/main" id="{E78D2E6A-1BDF-BD4C-A58D-AFD2F6B854DE}"/>
              </a:ext>
            </a:extLst>
          </p:cNvPr>
          <p:cNvPicPr>
            <a:picLocks noChangeAspect="1"/>
          </p:cNvPicPr>
          <p:nvPr/>
        </p:nvPicPr>
        <p:blipFill>
          <a:blip r:embed="rId7"/>
          <a:stretch>
            <a:fillRect/>
          </a:stretch>
        </p:blipFill>
        <p:spPr>
          <a:xfrm>
            <a:off x="3104102" y="5018834"/>
            <a:ext cx="3372897" cy="455797"/>
          </a:xfrm>
          <a:prstGeom prst="rect">
            <a:avLst/>
          </a:prstGeom>
        </p:spPr>
      </p:pic>
      <p:pic>
        <p:nvPicPr>
          <p:cNvPr id="8" name="Picture 7">
            <a:extLst>
              <a:ext uri="{FF2B5EF4-FFF2-40B4-BE49-F238E27FC236}">
                <a16:creationId xmlns:a16="http://schemas.microsoft.com/office/drawing/2014/main" id="{19FBBBE8-1737-DA4D-9AF1-8E5845C66FE9}"/>
              </a:ext>
            </a:extLst>
          </p:cNvPr>
          <p:cNvPicPr>
            <a:picLocks noChangeAspect="1"/>
          </p:cNvPicPr>
          <p:nvPr/>
        </p:nvPicPr>
        <p:blipFill>
          <a:blip r:embed="rId8"/>
          <a:stretch>
            <a:fillRect/>
          </a:stretch>
        </p:blipFill>
        <p:spPr>
          <a:xfrm>
            <a:off x="4038600" y="5533843"/>
            <a:ext cx="2133600" cy="447608"/>
          </a:xfrm>
          <a:prstGeom prst="rect">
            <a:avLst/>
          </a:prstGeom>
        </p:spPr>
      </p:pic>
    </p:spTree>
    <p:extLst>
      <p:ext uri="{BB962C8B-B14F-4D97-AF65-F5344CB8AC3E}">
        <p14:creationId xmlns:p14="http://schemas.microsoft.com/office/powerpoint/2010/main" val="35837308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18.2</a:t>
            </a:r>
            <a:r>
              <a:rPr lang="en-US" sz="3600" dirty="0">
                <a:solidFill>
                  <a:srgbClr val="1F4984"/>
                </a:solidFill>
              </a:rPr>
              <a:t>: Other Applications of Linear and Integer Programming (27/33)</a:t>
            </a:r>
          </a:p>
        </p:txBody>
      </p:sp>
      <p:sp>
        <p:nvSpPr>
          <p:cNvPr id="3" name="Content Placeholder 2"/>
          <p:cNvSpPr>
            <a:spLocks noGrp="1"/>
          </p:cNvSpPr>
          <p:nvPr>
            <p:ph idx="1"/>
          </p:nvPr>
        </p:nvSpPr>
        <p:spPr>
          <a:xfrm>
            <a:off x="285750" y="1447800"/>
            <a:ext cx="8572500" cy="4648200"/>
          </a:xfrm>
        </p:spPr>
        <p:txBody>
          <a:bodyPr>
            <a:normAutofit/>
          </a:bodyPr>
          <a:lstStyle/>
          <a:p>
            <a:r>
              <a:rPr lang="en-US" sz="2000" dirty="0"/>
              <a:t>Example continued</a:t>
            </a:r>
          </a:p>
          <a:p>
            <a:endParaRPr lang="en-US" sz="2000" dirty="0"/>
          </a:p>
        </p:txBody>
      </p:sp>
      <p:pic>
        <p:nvPicPr>
          <p:cNvPr id="5" name="Picture 4">
            <a:extLst>
              <a:ext uri="{FF2B5EF4-FFF2-40B4-BE49-F238E27FC236}">
                <a16:creationId xmlns:a16="http://schemas.microsoft.com/office/drawing/2014/main" id="{6D17BAE9-A3E3-2640-BBD4-4E643D9FACAE}"/>
              </a:ext>
            </a:extLst>
          </p:cNvPr>
          <p:cNvPicPr>
            <a:picLocks noChangeAspect="1"/>
          </p:cNvPicPr>
          <p:nvPr/>
        </p:nvPicPr>
        <p:blipFill>
          <a:blip r:embed="rId3"/>
          <a:stretch>
            <a:fillRect/>
          </a:stretch>
        </p:blipFill>
        <p:spPr>
          <a:xfrm>
            <a:off x="457200" y="1890346"/>
            <a:ext cx="8089900" cy="1562100"/>
          </a:xfrm>
          <a:prstGeom prst="rect">
            <a:avLst/>
          </a:prstGeom>
        </p:spPr>
      </p:pic>
    </p:spTree>
    <p:extLst>
      <p:ext uri="{BB962C8B-B14F-4D97-AF65-F5344CB8AC3E}">
        <p14:creationId xmlns:p14="http://schemas.microsoft.com/office/powerpoint/2010/main" val="11478287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18.2</a:t>
            </a:r>
            <a:r>
              <a:rPr lang="en-US" sz="3600" dirty="0">
                <a:solidFill>
                  <a:srgbClr val="1F4984"/>
                </a:solidFill>
              </a:rPr>
              <a:t>: Other Applications of Linear and Integer Programming (28/33)</a:t>
            </a:r>
          </a:p>
        </p:txBody>
      </p:sp>
      <p:sp>
        <p:nvSpPr>
          <p:cNvPr id="3" name="Content Placeholder 2"/>
          <p:cNvSpPr>
            <a:spLocks noGrp="1"/>
          </p:cNvSpPr>
          <p:nvPr>
            <p:ph idx="1"/>
          </p:nvPr>
        </p:nvSpPr>
        <p:spPr>
          <a:xfrm>
            <a:off x="285750" y="1447800"/>
            <a:ext cx="8572500" cy="4648200"/>
          </a:xfrm>
        </p:spPr>
        <p:txBody>
          <a:bodyPr>
            <a:normAutofit/>
          </a:bodyPr>
          <a:lstStyle/>
          <a:p>
            <a:r>
              <a:rPr lang="en-US" sz="2400" dirty="0"/>
              <a:t>One of the earliest applications of the optimization technique involves selecting suitable locations</a:t>
            </a:r>
          </a:p>
          <a:p>
            <a:pPr lvl="1"/>
            <a:r>
              <a:rPr lang="en-US" sz="2000" dirty="0"/>
              <a:t>Emergency shelters, distribution centers, and medical facilities </a:t>
            </a:r>
          </a:p>
          <a:p>
            <a:pPr lvl="1"/>
            <a:r>
              <a:rPr lang="en-US" sz="2000" dirty="0"/>
              <a:t>Meeting the demand and requirements for all constituents</a:t>
            </a:r>
          </a:p>
          <a:p>
            <a:pPr lvl="1"/>
            <a:r>
              <a:rPr lang="en-US" sz="2000" dirty="0"/>
              <a:t>Long history and many interdisciplinary applications</a:t>
            </a:r>
          </a:p>
          <a:p>
            <a:pPr lvl="1"/>
            <a:r>
              <a:rPr lang="en-US" sz="2000" dirty="0"/>
              <a:t>Numerous variations but are collectively referred to as facility location (or location) problems</a:t>
            </a:r>
          </a:p>
          <a:p>
            <a:r>
              <a:rPr lang="en-US" sz="2400" dirty="0"/>
              <a:t>A facility location problem usually seeks to minimize the number of facilities and therefore the total cost, while satisfying the needs of all constituents. </a:t>
            </a:r>
            <a:endParaRPr lang="en-US" sz="2000" dirty="0"/>
          </a:p>
        </p:txBody>
      </p:sp>
    </p:spTree>
    <p:extLst>
      <p:ext uri="{BB962C8B-B14F-4D97-AF65-F5344CB8AC3E}">
        <p14:creationId xmlns:p14="http://schemas.microsoft.com/office/powerpoint/2010/main" val="2370906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0" y="228600"/>
            <a:ext cx="9144000" cy="914400"/>
          </a:xfrm>
        </p:spPr>
        <p:txBody>
          <a:bodyPr>
            <a:noAutofit/>
          </a:bodyPr>
          <a:lstStyle/>
          <a:p>
            <a:pPr eaLnBrk="1" hangingPunct="1"/>
            <a:r>
              <a:rPr lang="en-US" sz="3600" dirty="0">
                <a:solidFill>
                  <a:srgbClr val="1F4984"/>
                </a:solidFill>
              </a:rPr>
              <a:t>Introductory Case</a:t>
            </a:r>
            <a:r>
              <a:rPr lang="en-US" sz="3600" dirty="0"/>
              <a:t>: North Star Biotech: Pharmaceutical Project Decisions (2/2)</a:t>
            </a:r>
            <a:endParaRPr lang="en-US" sz="3600" dirty="0">
              <a:solidFill>
                <a:srgbClr val="1F4984"/>
              </a:solidFill>
            </a:endParaRPr>
          </a:p>
        </p:txBody>
      </p:sp>
      <p:sp>
        <p:nvSpPr>
          <p:cNvPr id="3" name="Content Placeholder 2"/>
          <p:cNvSpPr>
            <a:spLocks noGrp="1"/>
          </p:cNvSpPr>
          <p:nvPr>
            <p:ph idx="1"/>
          </p:nvPr>
        </p:nvSpPr>
        <p:spPr>
          <a:xfrm>
            <a:off x="285750" y="1371600"/>
            <a:ext cx="8572500" cy="4572000"/>
          </a:xfrm>
        </p:spPr>
        <p:txBody>
          <a:bodyPr>
            <a:noAutofit/>
          </a:bodyPr>
          <a:lstStyle/>
          <a:p>
            <a:r>
              <a:rPr lang="en-US" sz="2000" dirty="0"/>
              <a:t>Gordon Liu, the chief financial officer at North Star Biotech, is responsible for determining which of the six projects the company should fund. </a:t>
            </a:r>
          </a:p>
          <a:p>
            <a:r>
              <a:rPr lang="en-US" sz="2000" dirty="0"/>
              <a:t>Even though each vaccine development project is net positive, the company cannot fund all six projects because of financial constraints.</a:t>
            </a:r>
          </a:p>
          <a:p>
            <a:r>
              <a:rPr lang="en-US" sz="2000" dirty="0"/>
              <a:t>The amount of cash available to North Star Biotech is $10 million in Year 1, $8 million in Year 2, $7 million in Year 3, $5 million in Year 4, and $3 million in Year 5. </a:t>
            </a:r>
          </a:p>
          <a:p>
            <a:r>
              <a:rPr lang="en-US" sz="2000" dirty="0"/>
              <a:t>Gordon would like to use the above information to: </a:t>
            </a:r>
          </a:p>
          <a:p>
            <a:pPr marL="457200" indent="-457200">
              <a:buFont typeface="+mj-lt"/>
              <a:buAutoNum type="arabicPeriod"/>
            </a:pPr>
            <a:r>
              <a:rPr lang="en-US" sz="2000" dirty="0"/>
              <a:t>Develop an integer programming model to determine which of the six projects should be funded so that the total net present value of the capital budgeting projects is maximized. </a:t>
            </a:r>
          </a:p>
          <a:p>
            <a:pPr marL="457200" indent="-457200">
              <a:buFont typeface="+mj-lt"/>
              <a:buAutoNum type="arabicPeriod"/>
            </a:pPr>
            <a:r>
              <a:rPr lang="en-US" sz="2000" dirty="0"/>
              <a:t>Evaluate the impact of the funding decisions on the amount of excess cash available each year. </a:t>
            </a:r>
          </a:p>
        </p:txBody>
      </p:sp>
    </p:spTree>
    <p:extLst>
      <p:ext uri="{BB962C8B-B14F-4D97-AF65-F5344CB8AC3E}">
        <p14:creationId xmlns:p14="http://schemas.microsoft.com/office/powerpoint/2010/main" val="1020031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18.2</a:t>
            </a:r>
            <a:r>
              <a:rPr lang="en-US" sz="3600" dirty="0">
                <a:solidFill>
                  <a:srgbClr val="1F4984"/>
                </a:solidFill>
              </a:rPr>
              <a:t>: Other Applications of Linear and Integer Programming (29/33)</a:t>
            </a:r>
          </a:p>
        </p:txBody>
      </p:sp>
      <p:sp>
        <p:nvSpPr>
          <p:cNvPr id="3" name="Content Placeholder 2"/>
          <p:cNvSpPr>
            <a:spLocks noGrp="1"/>
          </p:cNvSpPr>
          <p:nvPr>
            <p:ph idx="1"/>
          </p:nvPr>
        </p:nvSpPr>
        <p:spPr>
          <a:xfrm>
            <a:off x="285750" y="1447800"/>
            <a:ext cx="8572500" cy="4648200"/>
          </a:xfrm>
        </p:spPr>
        <p:txBody>
          <a:bodyPr>
            <a:noAutofit/>
          </a:bodyPr>
          <a:lstStyle/>
          <a:p>
            <a:r>
              <a:rPr lang="en-US" sz="2000" dirty="0"/>
              <a:t>Example: A public health department needs to set up vaccine clinics to serve the residents of six rural towns. </a:t>
            </a:r>
          </a:p>
          <a:p>
            <a:r>
              <a:rPr lang="en-US" sz="2000" dirty="0"/>
              <a:t>With its limited budget, the health department cannot set up a vaccination site in every town and must minimize the number of vaccine clinics. </a:t>
            </a:r>
          </a:p>
          <a:p>
            <a:r>
              <a:rPr lang="en-US" sz="2000" dirty="0"/>
              <a:t>The public health department wants to make sure that the travel time from any given town to a vaccination site is no more than 30 minutes. </a:t>
            </a:r>
          </a:p>
          <a:p>
            <a:endParaRPr lang="en-US" sz="2000" dirty="0"/>
          </a:p>
          <a:p>
            <a:endParaRPr lang="en-US" sz="2000" dirty="0"/>
          </a:p>
          <a:p>
            <a:endParaRPr lang="en-US" sz="2000" dirty="0"/>
          </a:p>
          <a:p>
            <a:pPr marL="0" indent="0">
              <a:buNone/>
            </a:pPr>
            <a:endParaRPr lang="en-US" sz="2000" dirty="0"/>
          </a:p>
          <a:p>
            <a:r>
              <a:rPr lang="en-US" sz="2000" dirty="0"/>
              <a:t>Formulate the location problem to determine where the health department should set up the location.</a:t>
            </a:r>
          </a:p>
        </p:txBody>
      </p:sp>
      <p:pic>
        <p:nvPicPr>
          <p:cNvPr id="2" name="Picture 1">
            <a:extLst>
              <a:ext uri="{FF2B5EF4-FFF2-40B4-BE49-F238E27FC236}">
                <a16:creationId xmlns:a16="http://schemas.microsoft.com/office/drawing/2014/main" id="{D75BD613-BD24-BC46-B469-0E544EDDD1EA}"/>
              </a:ext>
            </a:extLst>
          </p:cNvPr>
          <p:cNvPicPr>
            <a:picLocks noChangeAspect="1"/>
          </p:cNvPicPr>
          <p:nvPr/>
        </p:nvPicPr>
        <p:blipFill>
          <a:blip r:embed="rId3"/>
          <a:stretch>
            <a:fillRect/>
          </a:stretch>
        </p:blipFill>
        <p:spPr>
          <a:xfrm>
            <a:off x="2357925" y="3733800"/>
            <a:ext cx="4428150" cy="1447800"/>
          </a:xfrm>
          <a:prstGeom prst="rect">
            <a:avLst/>
          </a:prstGeom>
        </p:spPr>
      </p:pic>
    </p:spTree>
    <p:extLst>
      <p:ext uri="{BB962C8B-B14F-4D97-AF65-F5344CB8AC3E}">
        <p14:creationId xmlns:p14="http://schemas.microsoft.com/office/powerpoint/2010/main" val="11468101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18.2</a:t>
            </a:r>
            <a:r>
              <a:rPr lang="en-US" sz="3600" dirty="0">
                <a:solidFill>
                  <a:srgbClr val="1F4984"/>
                </a:solidFill>
              </a:rPr>
              <a:t>: Other Applications of Linear and Integer Programming (30/33)</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85750" y="1447800"/>
                <a:ext cx="8572500" cy="4648200"/>
              </a:xfrm>
            </p:spPr>
            <p:txBody>
              <a:bodyPr>
                <a:noAutofit/>
              </a:bodyPr>
              <a:lstStyle/>
              <a:p>
                <a:r>
                  <a:rPr lang="en-US" sz="2400" dirty="0"/>
                  <a:t>Example continued</a:t>
                </a:r>
              </a:p>
              <a:p>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𝑖</m:t>
                        </m:r>
                      </m:sub>
                    </m:sSub>
                    <m:r>
                      <a:rPr lang="en-US" sz="2400" b="0" i="1" smtClean="0">
                        <a:latin typeface="Cambria Math" panose="02040503050406030204" pitchFamily="18" charset="0"/>
                      </a:rPr>
                      <m:t>=1</m:t>
                    </m:r>
                  </m:oMath>
                </a14:m>
                <a:r>
                  <a:rPr lang="en-US" sz="2400" dirty="0"/>
                  <a:t> if a vaccination site should be set up in town </a:t>
                </a:r>
                <a14:m>
                  <m:oMath xmlns:m="http://schemas.openxmlformats.org/officeDocument/2006/math">
                    <m:r>
                      <a:rPr lang="en-US" sz="2400" i="1" dirty="0" smtClean="0">
                        <a:latin typeface="Cambria Math" panose="02040503050406030204" pitchFamily="18" charset="0"/>
                      </a:rPr>
                      <m:t>𝑖</m:t>
                    </m:r>
                  </m:oMath>
                </a14:m>
                <a:endParaRPr lang="en-US" sz="2400" dirty="0"/>
              </a:p>
              <a:p>
                <a:r>
                  <a:rPr lang="en-US" sz="2400" dirty="0"/>
                  <a:t>Minimize: </a:t>
                </a:r>
                <a14:m>
                  <m:oMath xmlns:m="http://schemas.openxmlformats.org/officeDocument/2006/math">
                    <m:nary>
                      <m:naryPr>
                        <m:chr m:val="∑"/>
                        <m:limLoc m:val="subSup"/>
                        <m:ctrlPr>
                          <a:rPr lang="en-US" sz="2400" i="1" smtClean="0">
                            <a:latin typeface="Cambria Math" panose="02040503050406030204" pitchFamily="18" charset="0"/>
                          </a:rPr>
                        </m:ctrlPr>
                      </m:naryPr>
                      <m:sub>
                        <m:r>
                          <m:rPr>
                            <m:brk m:alnAt="25"/>
                          </m:rPr>
                          <a:rPr lang="en-US" sz="2400" b="0" i="1" smtClean="0">
                            <a:latin typeface="Cambria Math" panose="02040503050406030204" pitchFamily="18" charset="0"/>
                          </a:rPr>
                          <m:t>𝑖</m:t>
                        </m:r>
                        <m:r>
                          <a:rPr lang="en-US" sz="2400" b="0" i="1" smtClean="0">
                            <a:latin typeface="Cambria Math" panose="02040503050406030204" pitchFamily="18" charset="0"/>
                          </a:rPr>
                          <m:t>=1</m:t>
                        </m:r>
                      </m:sub>
                      <m:sup>
                        <m:r>
                          <a:rPr lang="en-US" sz="2400" b="0" i="1" smtClean="0">
                            <a:latin typeface="Cambria Math" panose="02040503050406030204" pitchFamily="18" charset="0"/>
                          </a:rPr>
                          <m:t>6</m:t>
                        </m:r>
                      </m:sup>
                      <m:e>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𝑖</m:t>
                            </m:r>
                          </m:sub>
                        </m:sSub>
                      </m:e>
                    </m:nary>
                  </m:oMath>
                </a14:m>
                <a:endParaRPr lang="en-US" sz="2400" dirty="0"/>
              </a:p>
              <a:p>
                <a:r>
                  <a:rPr lang="en-US" sz="2400" dirty="0"/>
                  <a:t>Constraints</a:t>
                </a:r>
              </a:p>
              <a:p>
                <a:pPr lvl="1"/>
                <a14:m>
                  <m:oMath xmlns:m="http://schemas.openxmlformats.org/officeDocument/2006/math">
                    <m:r>
                      <a:rPr lang="en-US" sz="1800" b="0" i="1" smtClean="0">
                        <a:latin typeface="Cambria Math" panose="02040503050406030204" pitchFamily="18" charset="0"/>
                      </a:rPr>
                      <m:t>𝐴𝑙𝑡𝑎</m:t>
                    </m:r>
                    <m:r>
                      <a:rPr lang="en-US" sz="1800" b="0" i="1" smtClean="0">
                        <a:latin typeface="Cambria Math" panose="02040503050406030204" pitchFamily="18" charset="0"/>
                      </a:rPr>
                      <m:t> </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1</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2</m:t>
                        </m:r>
                      </m:sub>
                    </m:sSub>
                    <m:r>
                      <a:rPr lang="en-US" sz="1800" b="0" i="1" smtClean="0">
                        <a:latin typeface="Cambria Math" panose="02040503050406030204" pitchFamily="18" charset="0"/>
                        <a:ea typeface="Cambria Math" panose="02040503050406030204" pitchFamily="18" charset="0"/>
                      </a:rPr>
                      <m:t>≥1</m:t>
                    </m:r>
                  </m:oMath>
                </a14:m>
                <a:endParaRPr lang="en-US" sz="1800" b="0" dirty="0">
                  <a:ea typeface="Cambria Math" panose="02040503050406030204" pitchFamily="18" charset="0"/>
                </a:endParaRPr>
              </a:p>
              <a:p>
                <a:pPr lvl="1"/>
                <a14:m>
                  <m:oMath xmlns:m="http://schemas.openxmlformats.org/officeDocument/2006/math">
                    <m:r>
                      <a:rPr lang="en-US" sz="1800" b="0" i="1" smtClean="0">
                        <a:latin typeface="Cambria Math" panose="02040503050406030204" pitchFamily="18" charset="0"/>
                      </a:rPr>
                      <m:t>𝐵𝑟𝑖𝑔h𝑡𝑜𝑛</m:t>
                    </m:r>
                    <m:r>
                      <a:rPr lang="en-US" sz="1800" i="1">
                        <a:latin typeface="Cambria Math" panose="02040503050406030204" pitchFamily="18" charset="0"/>
                      </a:rPr>
                      <m:t> </m:t>
                    </m:r>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i="1">
                            <a:latin typeface="Cambria Math" panose="02040503050406030204" pitchFamily="18" charset="0"/>
                          </a:rPr>
                          <m:t>1</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i="1">
                            <a:latin typeface="Cambria Math" panose="02040503050406030204" pitchFamily="18" charset="0"/>
                          </a:rPr>
                          <m:t>2</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4</m:t>
                        </m:r>
                      </m:sub>
                    </m:sSub>
                    <m:r>
                      <a:rPr lang="en-US" sz="1800" i="1">
                        <a:latin typeface="Cambria Math" panose="02040503050406030204" pitchFamily="18" charset="0"/>
                        <a:ea typeface="Cambria Math" panose="02040503050406030204" pitchFamily="18" charset="0"/>
                      </a:rPr>
                      <m:t>≥1</m:t>
                    </m:r>
                  </m:oMath>
                </a14:m>
                <a:endParaRPr lang="en-US" sz="1800" dirty="0"/>
              </a:p>
              <a:p>
                <a:pPr lvl="1"/>
                <a14:m>
                  <m:oMath xmlns:m="http://schemas.openxmlformats.org/officeDocument/2006/math">
                    <m:r>
                      <a:rPr lang="en-US" sz="1800" b="0" i="1" smtClean="0">
                        <a:latin typeface="Cambria Math" panose="02040503050406030204" pitchFamily="18" charset="0"/>
                      </a:rPr>
                      <m:t>𝐶𝑜𝑡𝑡𝑜𝑛𝑤𝑜𝑜𝑑</m:t>
                    </m:r>
                    <m:r>
                      <a:rPr lang="en-US" sz="1800" i="1">
                        <a:latin typeface="Cambria Math" panose="02040503050406030204" pitchFamily="18" charset="0"/>
                      </a:rPr>
                      <m:t> </m:t>
                    </m:r>
                    <m:sSub>
                      <m:sSubPr>
                        <m:ctrlPr>
                          <a:rPr lang="en-US" sz="1800" i="1" smtClean="0">
                            <a:latin typeface="Cambria Math" panose="02040503050406030204" pitchFamily="18" charset="0"/>
                          </a:rPr>
                        </m:ctrlPr>
                      </m:sSubPr>
                      <m:e>
                        <m:r>
                          <a:rPr lang="en-US" sz="1800" i="1">
                            <a:latin typeface="Cambria Math" panose="02040503050406030204" pitchFamily="18" charset="0"/>
                          </a:rPr>
                          <m:t>𝑥</m:t>
                        </m:r>
                      </m:e>
                      <m:sub>
                        <m:r>
                          <a:rPr lang="en-US" sz="1800" b="0" i="1" smtClean="0">
                            <a:latin typeface="Cambria Math" panose="02040503050406030204" pitchFamily="18" charset="0"/>
                          </a:rPr>
                          <m:t>3</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b="0" i="1" smtClean="0">
                            <a:latin typeface="Cambria Math" panose="02040503050406030204" pitchFamily="18" charset="0"/>
                          </a:rPr>
                          <m:t>5</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6</m:t>
                        </m:r>
                      </m:sub>
                    </m:sSub>
                    <m:r>
                      <a:rPr lang="en-US" sz="1800" i="1">
                        <a:latin typeface="Cambria Math" panose="02040503050406030204" pitchFamily="18" charset="0"/>
                        <a:ea typeface="Cambria Math" panose="02040503050406030204" pitchFamily="18" charset="0"/>
                      </a:rPr>
                      <m:t>≥1</m:t>
                    </m:r>
                  </m:oMath>
                </a14:m>
                <a:endParaRPr lang="en-US" sz="1800" dirty="0"/>
              </a:p>
              <a:p>
                <a:pPr lvl="1"/>
                <a14:m>
                  <m:oMath xmlns:m="http://schemas.openxmlformats.org/officeDocument/2006/math">
                    <m:r>
                      <a:rPr lang="en-US" sz="1800" b="0" i="1" smtClean="0">
                        <a:latin typeface="Cambria Math" panose="02040503050406030204" pitchFamily="18" charset="0"/>
                      </a:rPr>
                      <m:t>𝐷𝑒𝑒𝑟</m:t>
                    </m:r>
                    <m:r>
                      <a:rPr lang="en-US" sz="1800" b="0" i="1" smtClean="0">
                        <a:latin typeface="Cambria Math" panose="02040503050406030204" pitchFamily="18" charset="0"/>
                      </a:rPr>
                      <m:t> </m:t>
                    </m:r>
                    <m:r>
                      <a:rPr lang="en-US" sz="1800" b="0" i="1" smtClean="0">
                        <a:latin typeface="Cambria Math" panose="02040503050406030204" pitchFamily="18" charset="0"/>
                      </a:rPr>
                      <m:t>𝑀𝑜𝑢𝑛𝑡𝑎𝑖𝑛</m:t>
                    </m:r>
                    <m:sSub>
                      <m:sSubPr>
                        <m:ctrlPr>
                          <a:rPr lang="en-US" sz="1800" i="1">
                            <a:latin typeface="Cambria Math" panose="02040503050406030204" pitchFamily="18" charset="0"/>
                          </a:rPr>
                        </m:ctrlPr>
                      </m:sSubPr>
                      <m:e>
                        <m:r>
                          <a:rPr lang="en-US" sz="1800" b="0" i="1" smtClean="0">
                            <a:latin typeface="Cambria Math" panose="02040503050406030204" pitchFamily="18" charset="0"/>
                          </a:rPr>
                          <m:t> </m:t>
                        </m:r>
                        <m:r>
                          <a:rPr lang="en-US" sz="1800" i="1">
                            <a:latin typeface="Cambria Math" panose="02040503050406030204" pitchFamily="18" charset="0"/>
                          </a:rPr>
                          <m:t>𝑥</m:t>
                        </m:r>
                      </m:e>
                      <m:sub>
                        <m:r>
                          <a:rPr lang="en-US" sz="1800" b="0" i="1" smtClean="0">
                            <a:latin typeface="Cambria Math" panose="02040503050406030204" pitchFamily="18" charset="0"/>
                          </a:rPr>
                          <m:t>2</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b="0" i="1" smtClean="0">
                            <a:latin typeface="Cambria Math" panose="02040503050406030204" pitchFamily="18" charset="0"/>
                          </a:rPr>
                          <m:t>4</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b="0" i="1" smtClean="0">
                            <a:latin typeface="Cambria Math" panose="02040503050406030204" pitchFamily="18" charset="0"/>
                          </a:rPr>
                          <m:t>5</m:t>
                        </m:r>
                      </m:sub>
                    </m:sSub>
                    <m:r>
                      <a:rPr lang="en-US" sz="1800" i="1">
                        <a:latin typeface="Cambria Math" panose="02040503050406030204" pitchFamily="18" charset="0"/>
                        <a:ea typeface="Cambria Math" panose="02040503050406030204" pitchFamily="18" charset="0"/>
                      </a:rPr>
                      <m:t>≥1</m:t>
                    </m:r>
                  </m:oMath>
                </a14:m>
                <a:endParaRPr lang="en-US" sz="1800" dirty="0"/>
              </a:p>
              <a:p>
                <a:pPr lvl="1"/>
                <a14:m>
                  <m:oMath xmlns:m="http://schemas.openxmlformats.org/officeDocument/2006/math">
                    <m:r>
                      <a:rPr lang="en-US" sz="1800" b="0" i="1" smtClean="0">
                        <a:latin typeface="Cambria Math" panose="02040503050406030204" pitchFamily="18" charset="0"/>
                      </a:rPr>
                      <m:t>𝐸𝑙𝑘</m:t>
                    </m:r>
                    <m:r>
                      <a:rPr lang="en-US" sz="1800" b="0" i="1" smtClean="0">
                        <a:latin typeface="Cambria Math" panose="02040503050406030204" pitchFamily="18" charset="0"/>
                      </a:rPr>
                      <m:t> </m:t>
                    </m:r>
                    <m:r>
                      <a:rPr lang="en-US" sz="1800" b="0" i="1" smtClean="0">
                        <a:latin typeface="Cambria Math" panose="02040503050406030204" pitchFamily="18" charset="0"/>
                      </a:rPr>
                      <m:t>𝐺𝑟𝑜𝑣𝑒</m:t>
                    </m:r>
                    <m:sSub>
                      <m:sSubPr>
                        <m:ctrlPr>
                          <a:rPr lang="en-US" sz="1800" i="1">
                            <a:latin typeface="Cambria Math" panose="02040503050406030204" pitchFamily="18" charset="0"/>
                          </a:rPr>
                        </m:ctrlPr>
                      </m:sSubPr>
                      <m:e>
                        <m:r>
                          <a:rPr lang="en-US" sz="1800" i="1">
                            <a:latin typeface="Cambria Math" panose="02040503050406030204" pitchFamily="18" charset="0"/>
                          </a:rPr>
                          <m:t> </m:t>
                        </m:r>
                        <m:r>
                          <a:rPr lang="en-US" sz="1800" i="1">
                            <a:latin typeface="Cambria Math" panose="02040503050406030204" pitchFamily="18" charset="0"/>
                          </a:rPr>
                          <m:t>𝑥</m:t>
                        </m:r>
                      </m:e>
                      <m:sub>
                        <m:r>
                          <a:rPr lang="en-US" sz="1800" b="0" i="1" smtClean="0">
                            <a:latin typeface="Cambria Math" panose="02040503050406030204" pitchFamily="18" charset="0"/>
                          </a:rPr>
                          <m:t>3</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i="1">
                            <a:latin typeface="Cambria Math" panose="02040503050406030204" pitchFamily="18" charset="0"/>
                          </a:rPr>
                          <m:t>4</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i="1">
                            <a:latin typeface="Cambria Math" panose="02040503050406030204" pitchFamily="18" charset="0"/>
                          </a:rPr>
                          <m:t>5</m:t>
                        </m:r>
                      </m:sub>
                    </m:sSub>
                    <m:r>
                      <a:rPr lang="en-US" sz="1800" i="1">
                        <a:latin typeface="Cambria Math" panose="02040503050406030204" pitchFamily="18" charset="0"/>
                        <a:ea typeface="Cambria Math" panose="02040503050406030204" pitchFamily="18" charset="0"/>
                      </a:rPr>
                      <m:t>≥1</m:t>
                    </m:r>
                  </m:oMath>
                </a14:m>
                <a:endParaRPr lang="en-US" sz="1800" i="1" dirty="0">
                  <a:latin typeface="Cambria Math" panose="02040503050406030204" pitchFamily="18" charset="0"/>
                </a:endParaRPr>
              </a:p>
              <a:p>
                <a:pPr lvl="1"/>
                <a14:m>
                  <m:oMath xmlns:m="http://schemas.openxmlformats.org/officeDocument/2006/math">
                    <m:r>
                      <a:rPr lang="en-US" sz="1800" b="0" i="1" smtClean="0">
                        <a:latin typeface="Cambria Math" panose="02040503050406030204" pitchFamily="18" charset="0"/>
                      </a:rPr>
                      <m:t>𝐹𝑖𝑟𝑤𝑜𝑜𝑑</m:t>
                    </m:r>
                    <m:r>
                      <a:rPr lang="en-US" sz="1800" i="1" smtClean="0">
                        <a:latin typeface="Cambria Math" panose="02040503050406030204" pitchFamily="18" charset="0"/>
                      </a:rPr>
                      <m:t> </m:t>
                    </m:r>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b="0" i="1" smtClean="0">
                            <a:latin typeface="Cambria Math" panose="02040503050406030204" pitchFamily="18" charset="0"/>
                          </a:rPr>
                          <m:t>3</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b="0" i="1" smtClean="0">
                            <a:latin typeface="Cambria Math" panose="02040503050406030204" pitchFamily="18" charset="0"/>
                          </a:rPr>
                          <m:t>6</m:t>
                        </m:r>
                      </m:sub>
                    </m:sSub>
                    <m:r>
                      <a:rPr lang="en-US" sz="1800" i="1">
                        <a:latin typeface="Cambria Math" panose="02040503050406030204" pitchFamily="18" charset="0"/>
                        <a:ea typeface="Cambria Math" panose="02040503050406030204" pitchFamily="18" charset="0"/>
                      </a:rPr>
                      <m:t>≥1</m:t>
                    </m:r>
                  </m:oMath>
                </a14:m>
                <a:endParaRPr lang="en-US" sz="1800" dirty="0"/>
              </a:p>
              <a:p>
                <a:pPr lvl="1"/>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i="1">
                            <a:latin typeface="Cambria Math" panose="02040503050406030204" pitchFamily="18" charset="0"/>
                          </a:rPr>
                          <m:t>𝑖</m:t>
                        </m:r>
                      </m:sub>
                    </m:sSub>
                  </m:oMath>
                </a14:m>
                <a:r>
                  <a:rPr lang="en-US" sz="1800" dirty="0"/>
                  <a:t> is 0 or 1</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85750" y="1447800"/>
                <a:ext cx="8572500" cy="4648200"/>
              </a:xfrm>
              <a:blipFill>
                <a:blip r:embed="rId3"/>
                <a:stretch>
                  <a:fillRect l="-1036" t="-1362"/>
                </a:stretch>
              </a:blipFill>
            </p:spPr>
            <p:txBody>
              <a:bodyPr/>
              <a:lstStyle/>
              <a:p>
                <a:r>
                  <a:rPr lang="en-US">
                    <a:noFill/>
                  </a:rPr>
                  <a:t> </a:t>
                </a:r>
              </a:p>
            </p:txBody>
          </p:sp>
        </mc:Fallback>
      </mc:AlternateContent>
    </p:spTree>
    <p:extLst>
      <p:ext uri="{BB962C8B-B14F-4D97-AF65-F5344CB8AC3E}">
        <p14:creationId xmlns:p14="http://schemas.microsoft.com/office/powerpoint/2010/main" val="11690468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18.2</a:t>
            </a:r>
            <a:r>
              <a:rPr lang="en-US" sz="3600" dirty="0">
                <a:solidFill>
                  <a:srgbClr val="1F4984"/>
                </a:solidFill>
              </a:rPr>
              <a:t>: Other Applications of Linear and Integer Programming (31/33)</a:t>
            </a:r>
          </a:p>
        </p:txBody>
      </p:sp>
      <p:sp>
        <p:nvSpPr>
          <p:cNvPr id="3" name="Content Placeholder 2"/>
          <p:cNvSpPr>
            <a:spLocks noGrp="1"/>
          </p:cNvSpPr>
          <p:nvPr>
            <p:ph idx="1"/>
          </p:nvPr>
        </p:nvSpPr>
        <p:spPr>
          <a:xfrm>
            <a:off x="285750" y="1447800"/>
            <a:ext cx="8572500" cy="4648200"/>
          </a:xfrm>
        </p:spPr>
        <p:txBody>
          <a:bodyPr>
            <a:noAutofit/>
          </a:bodyPr>
          <a:lstStyle/>
          <a:p>
            <a:r>
              <a:rPr lang="en-US" sz="2000" dirty="0"/>
              <a:t>Example continued with Excel</a:t>
            </a:r>
          </a:p>
          <a:p>
            <a:r>
              <a:rPr lang="en-US" sz="2000" dirty="0"/>
              <a:t>Open the Locations worksheet</a:t>
            </a:r>
          </a:p>
          <a:p>
            <a:r>
              <a:rPr lang="en-US" sz="2000" dirty="0"/>
              <a:t>Enter the travel times</a:t>
            </a:r>
          </a:p>
          <a:p>
            <a:r>
              <a:rPr lang="en-US" sz="2000" dirty="0"/>
              <a:t>Data &gt; Solver</a:t>
            </a:r>
          </a:p>
          <a:p>
            <a:endParaRPr lang="en-US" sz="1800" dirty="0"/>
          </a:p>
        </p:txBody>
      </p:sp>
      <p:pic>
        <p:nvPicPr>
          <p:cNvPr id="4" name="Picture 3">
            <a:extLst>
              <a:ext uri="{FF2B5EF4-FFF2-40B4-BE49-F238E27FC236}">
                <a16:creationId xmlns:a16="http://schemas.microsoft.com/office/drawing/2014/main" id="{B9AFFF6F-B9B1-7046-93FB-995CBDA02BE4}"/>
              </a:ext>
            </a:extLst>
          </p:cNvPr>
          <p:cNvPicPr>
            <a:picLocks noChangeAspect="1"/>
          </p:cNvPicPr>
          <p:nvPr/>
        </p:nvPicPr>
        <p:blipFill>
          <a:blip r:embed="rId3"/>
          <a:stretch>
            <a:fillRect/>
          </a:stretch>
        </p:blipFill>
        <p:spPr>
          <a:xfrm>
            <a:off x="2362200" y="2673350"/>
            <a:ext cx="4953000" cy="3208828"/>
          </a:xfrm>
          <a:prstGeom prst="rect">
            <a:avLst/>
          </a:prstGeom>
        </p:spPr>
      </p:pic>
    </p:spTree>
    <p:extLst>
      <p:ext uri="{BB962C8B-B14F-4D97-AF65-F5344CB8AC3E}">
        <p14:creationId xmlns:p14="http://schemas.microsoft.com/office/powerpoint/2010/main" val="25692988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18.2</a:t>
            </a:r>
            <a:r>
              <a:rPr lang="en-US" sz="3600" dirty="0">
                <a:solidFill>
                  <a:srgbClr val="1F4984"/>
                </a:solidFill>
              </a:rPr>
              <a:t>: Other Applications of Linear and Integer Programming (32/33)</a:t>
            </a:r>
          </a:p>
        </p:txBody>
      </p:sp>
      <p:sp>
        <p:nvSpPr>
          <p:cNvPr id="3" name="Content Placeholder 2"/>
          <p:cNvSpPr>
            <a:spLocks noGrp="1"/>
          </p:cNvSpPr>
          <p:nvPr>
            <p:ph idx="1"/>
          </p:nvPr>
        </p:nvSpPr>
        <p:spPr>
          <a:xfrm>
            <a:off x="285750" y="1447800"/>
            <a:ext cx="8572500" cy="4648200"/>
          </a:xfrm>
        </p:spPr>
        <p:txBody>
          <a:bodyPr>
            <a:noAutofit/>
          </a:bodyPr>
          <a:lstStyle/>
          <a:p>
            <a:r>
              <a:rPr lang="en-US" sz="2000" dirty="0"/>
              <a:t>Example continued with Excel</a:t>
            </a:r>
          </a:p>
          <a:p>
            <a:pPr marL="0" indent="0">
              <a:buNone/>
            </a:pPr>
            <a:endParaRPr lang="en-US" sz="1800" dirty="0"/>
          </a:p>
        </p:txBody>
      </p:sp>
      <p:pic>
        <p:nvPicPr>
          <p:cNvPr id="2" name="Picture 1">
            <a:extLst>
              <a:ext uri="{FF2B5EF4-FFF2-40B4-BE49-F238E27FC236}">
                <a16:creationId xmlns:a16="http://schemas.microsoft.com/office/drawing/2014/main" id="{22269C13-F448-E34D-A32D-B256E56E4C76}"/>
              </a:ext>
            </a:extLst>
          </p:cNvPr>
          <p:cNvPicPr>
            <a:picLocks noChangeAspect="1"/>
          </p:cNvPicPr>
          <p:nvPr/>
        </p:nvPicPr>
        <p:blipFill>
          <a:blip r:embed="rId3"/>
          <a:stretch>
            <a:fillRect/>
          </a:stretch>
        </p:blipFill>
        <p:spPr>
          <a:xfrm>
            <a:off x="685800" y="1987550"/>
            <a:ext cx="7378700" cy="2882900"/>
          </a:xfrm>
          <a:prstGeom prst="rect">
            <a:avLst/>
          </a:prstGeom>
        </p:spPr>
      </p:pic>
    </p:spTree>
    <p:extLst>
      <p:ext uri="{BB962C8B-B14F-4D97-AF65-F5344CB8AC3E}">
        <p14:creationId xmlns:p14="http://schemas.microsoft.com/office/powerpoint/2010/main" val="7600085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18.2</a:t>
            </a:r>
            <a:r>
              <a:rPr lang="en-US" sz="3600" dirty="0">
                <a:solidFill>
                  <a:srgbClr val="1F4984"/>
                </a:solidFill>
              </a:rPr>
              <a:t>: Other Applications of Linear and Integer Programming (33/33)</a:t>
            </a:r>
          </a:p>
        </p:txBody>
      </p:sp>
      <p:sp>
        <p:nvSpPr>
          <p:cNvPr id="3" name="Content Placeholder 2"/>
          <p:cNvSpPr>
            <a:spLocks noGrp="1"/>
          </p:cNvSpPr>
          <p:nvPr>
            <p:ph idx="1"/>
          </p:nvPr>
        </p:nvSpPr>
        <p:spPr>
          <a:xfrm>
            <a:off x="285750" y="1447800"/>
            <a:ext cx="8572500" cy="4648200"/>
          </a:xfrm>
        </p:spPr>
        <p:txBody>
          <a:bodyPr>
            <a:noAutofit/>
          </a:bodyPr>
          <a:lstStyle/>
          <a:p>
            <a:r>
              <a:rPr lang="en-US" sz="2000" dirty="0"/>
              <a:t>Example continued with R</a:t>
            </a:r>
          </a:p>
          <a:p>
            <a:r>
              <a:rPr lang="en-US" sz="2000" dirty="0"/>
              <a:t>Install and load the </a:t>
            </a:r>
            <a:r>
              <a:rPr lang="en-US" sz="2000" dirty="0" err="1"/>
              <a:t>lpSolve</a:t>
            </a:r>
            <a:r>
              <a:rPr lang="en-US" sz="2000" dirty="0"/>
              <a:t> package</a:t>
            </a:r>
          </a:p>
          <a:p>
            <a:endParaRPr lang="en-US" sz="1800" dirty="0"/>
          </a:p>
        </p:txBody>
      </p:sp>
      <p:pic>
        <p:nvPicPr>
          <p:cNvPr id="2" name="Picture 1">
            <a:extLst>
              <a:ext uri="{FF2B5EF4-FFF2-40B4-BE49-F238E27FC236}">
                <a16:creationId xmlns:a16="http://schemas.microsoft.com/office/drawing/2014/main" id="{D7D00D4D-D2B1-9D46-8316-05C815C0DE2D}"/>
              </a:ext>
            </a:extLst>
          </p:cNvPr>
          <p:cNvPicPr>
            <a:picLocks noChangeAspect="1"/>
          </p:cNvPicPr>
          <p:nvPr/>
        </p:nvPicPr>
        <p:blipFill>
          <a:blip r:embed="rId3"/>
          <a:stretch>
            <a:fillRect/>
          </a:stretch>
        </p:blipFill>
        <p:spPr>
          <a:xfrm>
            <a:off x="297473" y="2248579"/>
            <a:ext cx="2974697" cy="342222"/>
          </a:xfrm>
          <a:prstGeom prst="rect">
            <a:avLst/>
          </a:prstGeom>
        </p:spPr>
      </p:pic>
      <p:pic>
        <p:nvPicPr>
          <p:cNvPr id="4" name="Picture 3">
            <a:extLst>
              <a:ext uri="{FF2B5EF4-FFF2-40B4-BE49-F238E27FC236}">
                <a16:creationId xmlns:a16="http://schemas.microsoft.com/office/drawing/2014/main" id="{AE9F9736-66AE-DE4A-B04E-4AFDFFC6CB96}"/>
              </a:ext>
            </a:extLst>
          </p:cNvPr>
          <p:cNvPicPr>
            <a:picLocks noChangeAspect="1"/>
          </p:cNvPicPr>
          <p:nvPr/>
        </p:nvPicPr>
        <p:blipFill>
          <a:blip r:embed="rId4"/>
          <a:stretch>
            <a:fillRect/>
          </a:stretch>
        </p:blipFill>
        <p:spPr>
          <a:xfrm>
            <a:off x="685800" y="2590801"/>
            <a:ext cx="3959599" cy="1478477"/>
          </a:xfrm>
          <a:prstGeom prst="rect">
            <a:avLst/>
          </a:prstGeom>
        </p:spPr>
      </p:pic>
      <p:pic>
        <p:nvPicPr>
          <p:cNvPr id="5" name="Picture 4">
            <a:extLst>
              <a:ext uri="{FF2B5EF4-FFF2-40B4-BE49-F238E27FC236}">
                <a16:creationId xmlns:a16="http://schemas.microsoft.com/office/drawing/2014/main" id="{798A9CAF-52DC-D943-940B-932A0D83122B}"/>
              </a:ext>
            </a:extLst>
          </p:cNvPr>
          <p:cNvPicPr>
            <a:picLocks noChangeAspect="1"/>
          </p:cNvPicPr>
          <p:nvPr/>
        </p:nvPicPr>
        <p:blipFill>
          <a:blip r:embed="rId5"/>
          <a:stretch>
            <a:fillRect/>
          </a:stretch>
        </p:blipFill>
        <p:spPr>
          <a:xfrm>
            <a:off x="1784821" y="4144109"/>
            <a:ext cx="3717802" cy="536137"/>
          </a:xfrm>
          <a:prstGeom prst="rect">
            <a:avLst/>
          </a:prstGeom>
        </p:spPr>
      </p:pic>
      <p:pic>
        <p:nvPicPr>
          <p:cNvPr id="6" name="Picture 5">
            <a:extLst>
              <a:ext uri="{FF2B5EF4-FFF2-40B4-BE49-F238E27FC236}">
                <a16:creationId xmlns:a16="http://schemas.microsoft.com/office/drawing/2014/main" id="{CDE589EB-9373-AF4A-BA90-E5EF0F6A1766}"/>
              </a:ext>
            </a:extLst>
          </p:cNvPr>
          <p:cNvPicPr>
            <a:picLocks noChangeAspect="1"/>
          </p:cNvPicPr>
          <p:nvPr/>
        </p:nvPicPr>
        <p:blipFill>
          <a:blip r:embed="rId6"/>
          <a:stretch>
            <a:fillRect/>
          </a:stretch>
        </p:blipFill>
        <p:spPr>
          <a:xfrm>
            <a:off x="2438399" y="4779817"/>
            <a:ext cx="5667729" cy="536137"/>
          </a:xfrm>
          <a:prstGeom prst="rect">
            <a:avLst/>
          </a:prstGeom>
        </p:spPr>
      </p:pic>
      <p:pic>
        <p:nvPicPr>
          <p:cNvPr id="7" name="Picture 6">
            <a:extLst>
              <a:ext uri="{FF2B5EF4-FFF2-40B4-BE49-F238E27FC236}">
                <a16:creationId xmlns:a16="http://schemas.microsoft.com/office/drawing/2014/main" id="{AEBC5F31-B7D3-D44B-BAE8-CC748B429F15}"/>
              </a:ext>
            </a:extLst>
          </p:cNvPr>
          <p:cNvPicPr>
            <a:picLocks noChangeAspect="1"/>
          </p:cNvPicPr>
          <p:nvPr/>
        </p:nvPicPr>
        <p:blipFill>
          <a:blip r:embed="rId7"/>
          <a:stretch>
            <a:fillRect/>
          </a:stretch>
        </p:blipFill>
        <p:spPr>
          <a:xfrm>
            <a:off x="4572000" y="5410200"/>
            <a:ext cx="2286000" cy="618103"/>
          </a:xfrm>
          <a:prstGeom prst="rect">
            <a:avLst/>
          </a:prstGeom>
        </p:spPr>
      </p:pic>
    </p:spTree>
    <p:extLst>
      <p:ext uri="{BB962C8B-B14F-4D97-AF65-F5344CB8AC3E}">
        <p14:creationId xmlns:p14="http://schemas.microsoft.com/office/powerpoint/2010/main" val="42917634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18.3</a:t>
            </a:r>
            <a:r>
              <a:rPr lang="en-US" sz="3600" dirty="0">
                <a:solidFill>
                  <a:srgbClr val="1F4984"/>
                </a:solidFill>
              </a:rPr>
              <a:t>: Optimization with Nonlinear Programming (1/11)</a:t>
            </a:r>
          </a:p>
        </p:txBody>
      </p:sp>
      <p:sp>
        <p:nvSpPr>
          <p:cNvPr id="3" name="Content Placeholder 2"/>
          <p:cNvSpPr>
            <a:spLocks noGrp="1"/>
          </p:cNvSpPr>
          <p:nvPr>
            <p:ph idx="1"/>
          </p:nvPr>
        </p:nvSpPr>
        <p:spPr>
          <a:xfrm>
            <a:off x="342900" y="1295400"/>
            <a:ext cx="8572500" cy="4648200"/>
          </a:xfrm>
        </p:spPr>
        <p:txBody>
          <a:bodyPr>
            <a:noAutofit/>
          </a:bodyPr>
          <a:lstStyle/>
          <a:p>
            <a:r>
              <a:rPr lang="en-US" sz="2400" dirty="0"/>
              <a:t>Many real-world cases are nonlinear in nature.</a:t>
            </a:r>
          </a:p>
          <a:p>
            <a:r>
              <a:rPr lang="en-US" sz="2400" dirty="0"/>
              <a:t>Variables in the objective functions or constraints have nonlinear relationships.</a:t>
            </a:r>
          </a:p>
          <a:p>
            <a:r>
              <a:rPr lang="en-US" sz="2400" dirty="0"/>
              <a:t>Nonlinear programming (NLP) is a technique for solving an optimization problem where the variables in the objective function or constraints have nonlinear relationships. </a:t>
            </a:r>
          </a:p>
          <a:p>
            <a:r>
              <a:rPr lang="en-US" sz="2400" dirty="0"/>
              <a:t>Finding an optimal solution to an NLP model is usually more difficult than in an LP model</a:t>
            </a:r>
          </a:p>
          <a:p>
            <a:r>
              <a:rPr lang="en-US" sz="2400" dirty="0"/>
              <a:t>The optimal solution to an NLP problem can be found anywhere.</a:t>
            </a:r>
          </a:p>
          <a:p>
            <a:r>
              <a:rPr lang="en-US" sz="2400" dirty="0"/>
              <a:t>Nonlinear functions are also more difficult to model, as they can take on many forms and structures.</a:t>
            </a:r>
          </a:p>
        </p:txBody>
      </p:sp>
    </p:spTree>
    <p:extLst>
      <p:ext uri="{BB962C8B-B14F-4D97-AF65-F5344CB8AC3E}">
        <p14:creationId xmlns:p14="http://schemas.microsoft.com/office/powerpoint/2010/main" val="25113076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18.3</a:t>
            </a:r>
            <a:r>
              <a:rPr lang="en-US" sz="3600" dirty="0">
                <a:solidFill>
                  <a:srgbClr val="1F4984"/>
                </a:solidFill>
              </a:rPr>
              <a:t>: Optimization with Nonlinear Programming (2/1)</a:t>
            </a:r>
          </a:p>
        </p:txBody>
      </p:sp>
      <p:sp>
        <p:nvSpPr>
          <p:cNvPr id="3" name="Content Placeholder 2"/>
          <p:cNvSpPr>
            <a:spLocks noGrp="1"/>
          </p:cNvSpPr>
          <p:nvPr>
            <p:ph idx="1"/>
          </p:nvPr>
        </p:nvSpPr>
        <p:spPr>
          <a:xfrm>
            <a:off x="342900" y="1295400"/>
            <a:ext cx="8572500" cy="4876800"/>
          </a:xfrm>
        </p:spPr>
        <p:txBody>
          <a:bodyPr>
            <a:noAutofit/>
          </a:bodyPr>
          <a:lstStyle/>
          <a:p>
            <a:r>
              <a:rPr lang="en-US" sz="2400" dirty="0"/>
              <a:t>Obtain the best solution that is as good or better than all other solutions. </a:t>
            </a:r>
          </a:p>
          <a:p>
            <a:pPr lvl="1"/>
            <a:r>
              <a:rPr lang="en-US" sz="2000" dirty="0"/>
              <a:t>Overall optimal solution is referred to as the global optimum</a:t>
            </a:r>
          </a:p>
          <a:p>
            <a:pPr lvl="1"/>
            <a:r>
              <a:rPr lang="en-US" sz="2000" dirty="0"/>
              <a:t>An NLP algorithm does not always produce the global optimum</a:t>
            </a:r>
          </a:p>
          <a:p>
            <a:r>
              <a:rPr lang="en-US" sz="2400" dirty="0"/>
              <a:t>Many NLP algorithms yield a solution that is optimal only within a limited range of the decision variables </a:t>
            </a:r>
          </a:p>
          <a:p>
            <a:r>
              <a:rPr lang="en-US" sz="2400" dirty="0"/>
              <a:t>Better solutions may exist in another range of the decision variables.</a:t>
            </a:r>
          </a:p>
          <a:p>
            <a:r>
              <a:rPr lang="en-US" sz="2400" dirty="0"/>
              <a:t>The global optimum may exist elsewhere beyond the local optimum’s immediate neighborhood.</a:t>
            </a:r>
          </a:p>
        </p:txBody>
      </p:sp>
    </p:spTree>
    <p:extLst>
      <p:ext uri="{BB962C8B-B14F-4D97-AF65-F5344CB8AC3E}">
        <p14:creationId xmlns:p14="http://schemas.microsoft.com/office/powerpoint/2010/main" val="23273150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18.3</a:t>
            </a:r>
            <a:r>
              <a:rPr lang="en-US" sz="3600" dirty="0">
                <a:solidFill>
                  <a:srgbClr val="1F4984"/>
                </a:solidFill>
              </a:rPr>
              <a:t>: Optimization with Nonlinear Programming (3/11)</a:t>
            </a:r>
          </a:p>
        </p:txBody>
      </p:sp>
      <p:pic>
        <p:nvPicPr>
          <p:cNvPr id="5" name="Picture 4">
            <a:extLst>
              <a:ext uri="{FF2B5EF4-FFF2-40B4-BE49-F238E27FC236}">
                <a16:creationId xmlns:a16="http://schemas.microsoft.com/office/drawing/2014/main" id="{069DE9E7-C645-FF41-AF2B-3D57E6C396D7}"/>
              </a:ext>
            </a:extLst>
          </p:cNvPr>
          <p:cNvPicPr>
            <a:picLocks noChangeAspect="1"/>
          </p:cNvPicPr>
          <p:nvPr/>
        </p:nvPicPr>
        <p:blipFill>
          <a:blip r:embed="rId3"/>
          <a:stretch>
            <a:fillRect/>
          </a:stretch>
        </p:blipFill>
        <p:spPr>
          <a:xfrm>
            <a:off x="1028700" y="1752600"/>
            <a:ext cx="7086600" cy="3672408"/>
          </a:xfrm>
          <a:prstGeom prst="rect">
            <a:avLst/>
          </a:prstGeom>
        </p:spPr>
      </p:pic>
    </p:spTree>
    <p:extLst>
      <p:ext uri="{BB962C8B-B14F-4D97-AF65-F5344CB8AC3E}">
        <p14:creationId xmlns:p14="http://schemas.microsoft.com/office/powerpoint/2010/main" val="27178917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18.3</a:t>
            </a:r>
            <a:r>
              <a:rPr lang="en-US" sz="3600" dirty="0">
                <a:solidFill>
                  <a:srgbClr val="1F4984"/>
                </a:solidFill>
              </a:rPr>
              <a:t>: Optimization with Nonlinear Programming (4/11)</a:t>
            </a:r>
          </a:p>
        </p:txBody>
      </p:sp>
      <p:sp>
        <p:nvSpPr>
          <p:cNvPr id="3" name="Content Placeholder 2"/>
          <p:cNvSpPr>
            <a:spLocks noGrp="1"/>
          </p:cNvSpPr>
          <p:nvPr>
            <p:ph idx="1"/>
          </p:nvPr>
        </p:nvSpPr>
        <p:spPr>
          <a:xfrm>
            <a:off x="362997" y="1447800"/>
            <a:ext cx="8572500" cy="4724400"/>
          </a:xfrm>
        </p:spPr>
        <p:txBody>
          <a:bodyPr>
            <a:noAutofit/>
          </a:bodyPr>
          <a:lstStyle/>
          <a:p>
            <a:r>
              <a:rPr lang="en-US" sz="2400" dirty="0"/>
              <a:t>Most software applications implement two types of NLP algorithms: derivative-based and derivative-free methods. </a:t>
            </a:r>
          </a:p>
          <a:p>
            <a:r>
              <a:rPr lang="en-US" sz="2400" dirty="0"/>
              <a:t>Derivative-based (also called gradient-based) methods usually require that the nonlinear functions have a derivative or are differentiable</a:t>
            </a:r>
          </a:p>
          <a:p>
            <a:pPr lvl="1"/>
            <a:r>
              <a:rPr lang="en-US" sz="1800" dirty="0"/>
              <a:t>Do not work well with a problem where nonlinear functions are not continuous or not smooth </a:t>
            </a:r>
          </a:p>
          <a:p>
            <a:pPr lvl="1"/>
            <a:r>
              <a:rPr lang="en-US" sz="1800" dirty="0"/>
              <a:t>Start by finding a random feasible solution </a:t>
            </a:r>
          </a:p>
          <a:p>
            <a:pPr lvl="1"/>
            <a:r>
              <a:rPr lang="en-US" sz="1800" dirty="0"/>
              <a:t>Repeatedly search for a better solution until an improvement cannot be found within the next few iterations</a:t>
            </a:r>
          </a:p>
          <a:p>
            <a:pPr lvl="1"/>
            <a:r>
              <a:rPr lang="en-US" sz="1800" dirty="0"/>
              <a:t>Relatively fast but cannot guarantee a global optimum</a:t>
            </a:r>
          </a:p>
          <a:p>
            <a:pPr marL="0" indent="0">
              <a:buNone/>
            </a:pPr>
            <a:endParaRPr lang="en-US" sz="2000" dirty="0"/>
          </a:p>
        </p:txBody>
      </p:sp>
    </p:spTree>
    <p:extLst>
      <p:ext uri="{BB962C8B-B14F-4D97-AF65-F5344CB8AC3E}">
        <p14:creationId xmlns:p14="http://schemas.microsoft.com/office/powerpoint/2010/main" val="34601003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18.3</a:t>
            </a:r>
            <a:r>
              <a:rPr lang="en-US" sz="3600" dirty="0">
                <a:solidFill>
                  <a:srgbClr val="1F4984"/>
                </a:solidFill>
              </a:rPr>
              <a:t>: Optimization with Nonlinear Programming (5/11)</a:t>
            </a:r>
          </a:p>
        </p:txBody>
      </p:sp>
      <p:sp>
        <p:nvSpPr>
          <p:cNvPr id="3" name="Content Placeholder 2"/>
          <p:cNvSpPr>
            <a:spLocks noGrp="1"/>
          </p:cNvSpPr>
          <p:nvPr>
            <p:ph idx="1"/>
          </p:nvPr>
        </p:nvSpPr>
        <p:spPr>
          <a:xfrm>
            <a:off x="342900" y="1295400"/>
            <a:ext cx="8572500" cy="4724400"/>
          </a:xfrm>
        </p:spPr>
        <p:txBody>
          <a:bodyPr>
            <a:noAutofit/>
          </a:bodyPr>
          <a:lstStyle/>
          <a:p>
            <a:r>
              <a:rPr lang="en-US" sz="2400" dirty="0"/>
              <a:t>Derivative-free methods (also known as gradient-free methods) can solve an NLP problem whose objective functions or constraints are not differentiable or not smooth. </a:t>
            </a:r>
          </a:p>
          <a:p>
            <a:pPr lvl="1"/>
            <a:r>
              <a:rPr lang="en-US" sz="1800" dirty="0"/>
              <a:t>Continuous objective functions or constraints are too complex to find a derivative</a:t>
            </a:r>
          </a:p>
          <a:p>
            <a:pPr lvl="1"/>
            <a:r>
              <a:rPr lang="en-US" sz="1800" dirty="0"/>
              <a:t>Cannot guarantee a global optimum but will generally yield a very good or near optimal solution. </a:t>
            </a:r>
          </a:p>
          <a:p>
            <a:r>
              <a:rPr lang="en-US" sz="2400" dirty="0"/>
              <a:t>Compared to the derivative-based methods, derivative-free algorithms tend to be inefficient and often require the user to specify a boundary on the feasibility region. </a:t>
            </a:r>
          </a:p>
          <a:p>
            <a:r>
              <a:rPr lang="en-US" sz="2400" dirty="0"/>
              <a:t>As in the case of LP and IP models, an NLP problem can be either a maximization problem or a minimization problem. </a:t>
            </a:r>
          </a:p>
          <a:p>
            <a:pPr marL="0" indent="0">
              <a:buNone/>
            </a:pPr>
            <a:endParaRPr lang="en-US" sz="2000" dirty="0"/>
          </a:p>
        </p:txBody>
      </p:sp>
    </p:spTree>
    <p:extLst>
      <p:ext uri="{BB962C8B-B14F-4D97-AF65-F5344CB8AC3E}">
        <p14:creationId xmlns:p14="http://schemas.microsoft.com/office/powerpoint/2010/main" val="3098732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18.1</a:t>
            </a:r>
            <a:r>
              <a:rPr lang="en-US" sz="3600" dirty="0">
                <a:solidFill>
                  <a:srgbClr val="1F4984"/>
                </a:solidFill>
              </a:rPr>
              <a:t>: Optimization with Integer Programming (1/7)</a:t>
            </a:r>
          </a:p>
        </p:txBody>
      </p:sp>
      <p:sp>
        <p:nvSpPr>
          <p:cNvPr id="3" name="Content Placeholder 2"/>
          <p:cNvSpPr>
            <a:spLocks noGrp="1"/>
          </p:cNvSpPr>
          <p:nvPr>
            <p:ph idx="1"/>
          </p:nvPr>
        </p:nvSpPr>
        <p:spPr>
          <a:xfrm>
            <a:off x="285750" y="1371600"/>
            <a:ext cx="8572500" cy="4648200"/>
          </a:xfrm>
        </p:spPr>
        <p:txBody>
          <a:bodyPr>
            <a:normAutofit/>
          </a:bodyPr>
          <a:lstStyle/>
          <a:p>
            <a:r>
              <a:rPr lang="en-US" sz="2600" dirty="0"/>
              <a:t>Linear programming (LP) finds an optimal solution for the decision variables that can take on fractional values.</a:t>
            </a:r>
          </a:p>
          <a:p>
            <a:r>
              <a:rPr lang="en-US" sz="2600" dirty="0"/>
              <a:t>In some applications, it is critical that the decision variables are integers. </a:t>
            </a:r>
          </a:p>
          <a:p>
            <a:r>
              <a:rPr lang="en-US" sz="2600" dirty="0"/>
              <a:t>Include an additional constraint to the LP formulation that requires decision variables to be integer. </a:t>
            </a:r>
          </a:p>
          <a:p>
            <a:r>
              <a:rPr lang="en-US" sz="2600" dirty="0"/>
              <a:t>Integer programming (IP) is a linear optimization technique that provides integer solutions for the decision variables.</a:t>
            </a:r>
          </a:p>
          <a:p>
            <a:endParaRPr lang="en-US" dirty="0"/>
          </a:p>
          <a:p>
            <a:endParaRPr lang="en-US" dirty="0"/>
          </a:p>
          <a:p>
            <a:endParaRPr lang="en-US" sz="2000" dirty="0"/>
          </a:p>
          <a:p>
            <a:endParaRPr lang="en-US" sz="2400" dirty="0"/>
          </a:p>
          <a:p>
            <a:endParaRPr lang="en-US" sz="2000" dirty="0"/>
          </a:p>
          <a:p>
            <a:pPr lvl="1"/>
            <a:endParaRPr lang="en-US" sz="1600" dirty="0"/>
          </a:p>
          <a:p>
            <a:endParaRPr lang="en-US" sz="1800" dirty="0"/>
          </a:p>
          <a:p>
            <a:pPr lvl="1"/>
            <a:endParaRPr lang="en-US" sz="1600" dirty="0"/>
          </a:p>
          <a:p>
            <a:pPr lvl="1"/>
            <a:endParaRPr lang="en-US" sz="1600" dirty="0"/>
          </a:p>
          <a:p>
            <a:pPr lvl="1"/>
            <a:endParaRPr lang="en-US" sz="1200" dirty="0"/>
          </a:p>
          <a:p>
            <a:endParaRPr lang="en-US" sz="2000" dirty="0"/>
          </a:p>
        </p:txBody>
      </p:sp>
    </p:spTree>
    <p:extLst>
      <p:ext uri="{BB962C8B-B14F-4D97-AF65-F5344CB8AC3E}">
        <p14:creationId xmlns:p14="http://schemas.microsoft.com/office/powerpoint/2010/main" val="23245242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18.3</a:t>
            </a:r>
            <a:r>
              <a:rPr lang="en-US" sz="3600" dirty="0">
                <a:solidFill>
                  <a:srgbClr val="1F4984"/>
                </a:solidFill>
              </a:rPr>
              <a:t>: Optimization with Nonlinear Programming (6/11)</a:t>
            </a:r>
          </a:p>
        </p:txBody>
      </p:sp>
      <p:sp>
        <p:nvSpPr>
          <p:cNvPr id="3" name="Content Placeholder 2"/>
          <p:cNvSpPr>
            <a:spLocks noGrp="1"/>
          </p:cNvSpPr>
          <p:nvPr>
            <p:ph idx="1"/>
          </p:nvPr>
        </p:nvSpPr>
        <p:spPr>
          <a:xfrm>
            <a:off x="353786" y="1524000"/>
            <a:ext cx="8572500" cy="4724400"/>
          </a:xfrm>
        </p:spPr>
        <p:txBody>
          <a:bodyPr>
            <a:noAutofit/>
          </a:bodyPr>
          <a:lstStyle/>
          <a:p>
            <a:r>
              <a:rPr lang="en-US" sz="2200" dirty="0"/>
              <a:t>Example: </a:t>
            </a:r>
            <a:r>
              <a:rPr lang="en-US" sz="2200" dirty="0" err="1"/>
              <a:t>BeanTown</a:t>
            </a:r>
            <a:r>
              <a:rPr lang="en-US" sz="2200" dirty="0"/>
              <a:t> Gourmet Coffee produces regular and decaffeinated ground coffee and sells them to local coffee shops. </a:t>
            </a:r>
          </a:p>
          <a:p>
            <a:r>
              <a:rPr lang="en-US" sz="2200" dirty="0"/>
              <a:t>The company has a machine for roasting and grinding the coffee beans to produce both types of ground coffee. </a:t>
            </a:r>
          </a:p>
          <a:p>
            <a:r>
              <a:rPr lang="en-US" sz="2200" dirty="0"/>
              <a:t>Facing a rising demand, the manager wants to increase the weekly ground coffee production.</a:t>
            </a:r>
          </a:p>
          <a:p>
            <a:r>
              <a:rPr lang="en-US" sz="2200" dirty="0"/>
              <a:t>Recently </a:t>
            </a:r>
            <a:r>
              <a:rPr lang="en-US" sz="2200" dirty="0" err="1"/>
              <a:t>BeanTown</a:t>
            </a:r>
            <a:r>
              <a:rPr lang="en-US" sz="2200" dirty="0"/>
              <a:t> Gourmet Coffee has been operating near its capacity, but the manager believes that the machine can still operate for up to 50 additional hours per week. </a:t>
            </a:r>
          </a:p>
          <a:p>
            <a:r>
              <a:rPr lang="en-US" sz="2200" dirty="0"/>
              <a:t>Two new employees have been trained to operate the machine and can work up to 80 hours per week. </a:t>
            </a:r>
          </a:p>
        </p:txBody>
      </p:sp>
    </p:spTree>
    <p:extLst>
      <p:ext uri="{BB962C8B-B14F-4D97-AF65-F5344CB8AC3E}">
        <p14:creationId xmlns:p14="http://schemas.microsoft.com/office/powerpoint/2010/main" val="101573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18.3</a:t>
            </a:r>
            <a:r>
              <a:rPr lang="en-US" sz="3600" dirty="0">
                <a:solidFill>
                  <a:srgbClr val="1F4984"/>
                </a:solidFill>
              </a:rPr>
              <a:t>: Optimization with Nonlinear Programming (7/11)</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42900" y="1295400"/>
                <a:ext cx="8572500" cy="4724400"/>
              </a:xfrm>
            </p:spPr>
            <p:txBody>
              <a:bodyPr>
                <a:noAutofit/>
              </a:bodyPr>
              <a:lstStyle/>
              <a:p>
                <a:r>
                  <a:rPr lang="en-US" sz="2000" dirty="0"/>
                  <a:t>Example continued</a:t>
                </a:r>
              </a:p>
              <a:p>
                <a:r>
                  <a:rPr lang="en-US" sz="2000" dirty="0"/>
                  <a:t>To produce one pound of regular ground coffee, it takes 1.5 hours of the machine time and 2.5 hours for the employees to operate the machine. </a:t>
                </a:r>
              </a:p>
              <a:p>
                <a:r>
                  <a:rPr lang="en-US" sz="2000" dirty="0"/>
                  <a:t>To produce one pound of decaf coffee, it takes 1 hour of the machine time and 3 hours of labor. </a:t>
                </a:r>
              </a:p>
              <a:p>
                <a:r>
                  <a:rPr lang="en-US" sz="2000" dirty="0"/>
                  <a:t>Let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1</m:t>
                        </m:r>
                      </m:sub>
                    </m:sSub>
                  </m:oMath>
                </a14:m>
                <a:r>
                  <a:rPr lang="en-US" sz="2000" dirty="0"/>
                  <a:t> and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2</m:t>
                        </m:r>
                      </m:sub>
                    </m:sSub>
                  </m:oMath>
                </a14:m>
                <a:r>
                  <a:rPr lang="en-US" sz="2000" dirty="0"/>
                  <a:t> represent the additional amount of regular ground coffee and additional amount of decaf ground coffee.</a:t>
                </a:r>
              </a:p>
              <a:p>
                <a:pPr lvl="1"/>
                <a:r>
                  <a:rPr lang="en-US" sz="1600" dirty="0"/>
                  <a:t>Because the company has been operating near its capacity, the profit for each additional pound of the regular ground coffee is estimated as </a:t>
                </a:r>
                <a14:m>
                  <m:oMath xmlns:m="http://schemas.openxmlformats.org/officeDocument/2006/math">
                    <m:sSub>
                      <m:sSubPr>
                        <m:ctrlPr>
                          <a:rPr lang="en-US" sz="1600" i="1">
                            <a:latin typeface="Cambria Math" panose="02040503050406030204" pitchFamily="18" charset="0"/>
                          </a:rPr>
                        </m:ctrlPr>
                      </m:sSubPr>
                      <m:e>
                        <m:r>
                          <a:rPr lang="en-US" sz="1600" b="0" i="1" smtClean="0">
                            <a:latin typeface="Cambria Math" panose="02040503050406030204" pitchFamily="18" charset="0"/>
                          </a:rPr>
                          <m:t>9−0.21</m:t>
                        </m:r>
                        <m:r>
                          <a:rPr lang="en-US" sz="1600" i="1">
                            <a:latin typeface="Cambria Math" panose="02040503050406030204" pitchFamily="18" charset="0"/>
                          </a:rPr>
                          <m:t>𝑥</m:t>
                        </m:r>
                      </m:e>
                      <m:sub>
                        <m:r>
                          <a:rPr lang="en-US" sz="1600" i="1">
                            <a:latin typeface="Cambria Math" panose="02040503050406030204" pitchFamily="18" charset="0"/>
                          </a:rPr>
                          <m:t>1</m:t>
                        </m:r>
                      </m:sub>
                    </m:sSub>
                  </m:oMath>
                </a14:m>
                <a:r>
                  <a:rPr lang="en-US" sz="1600" dirty="0"/>
                  <a:t> </a:t>
                </a:r>
              </a:p>
              <a:p>
                <a:pPr lvl="1"/>
                <a:r>
                  <a:rPr lang="en-US" sz="1600" dirty="0"/>
                  <a:t>The profit for each additional pound of the decaf ground coffee is estimated as </a:t>
                </a:r>
                <a14:m>
                  <m:oMath xmlns:m="http://schemas.openxmlformats.org/officeDocument/2006/math">
                    <m:sSub>
                      <m:sSubPr>
                        <m:ctrlPr>
                          <a:rPr lang="en-US" sz="1600" i="1">
                            <a:latin typeface="Cambria Math" panose="02040503050406030204" pitchFamily="18" charset="0"/>
                          </a:rPr>
                        </m:ctrlPr>
                      </m:sSubPr>
                      <m:e>
                        <m:r>
                          <a:rPr lang="en-US" sz="1600" b="0" i="1" smtClean="0">
                            <a:latin typeface="Cambria Math" panose="02040503050406030204" pitchFamily="18" charset="0"/>
                          </a:rPr>
                          <m:t>11</m:t>
                        </m:r>
                        <m:r>
                          <a:rPr lang="en-US" sz="1600" i="1">
                            <a:latin typeface="Cambria Math" panose="02040503050406030204" pitchFamily="18" charset="0"/>
                          </a:rPr>
                          <m:t>−0.</m:t>
                        </m:r>
                        <m:r>
                          <a:rPr lang="en-US" sz="1600" b="0" i="1" smtClean="0">
                            <a:latin typeface="Cambria Math" panose="02040503050406030204" pitchFamily="18" charset="0"/>
                          </a:rPr>
                          <m:t>18</m:t>
                        </m:r>
                        <m:r>
                          <a:rPr lang="en-US" sz="1600" i="1">
                            <a:latin typeface="Cambria Math" panose="02040503050406030204" pitchFamily="18" charset="0"/>
                          </a:rPr>
                          <m:t>𝑥</m:t>
                        </m:r>
                      </m:e>
                      <m:sub>
                        <m:r>
                          <a:rPr lang="en-US" sz="1600" b="0" i="1" smtClean="0">
                            <a:latin typeface="Cambria Math" panose="02040503050406030204" pitchFamily="18" charset="0"/>
                          </a:rPr>
                          <m:t>2</m:t>
                        </m:r>
                      </m:sub>
                    </m:sSub>
                  </m:oMath>
                </a14:m>
                <a:endParaRPr lang="en-US" sz="1600" dirty="0"/>
              </a:p>
              <a:p>
                <a:r>
                  <a:rPr lang="en-US" sz="2000" dirty="0"/>
                  <a:t>Formulate an NLP model to help </a:t>
                </a:r>
                <a:r>
                  <a:rPr lang="en-US" sz="2000" dirty="0" err="1"/>
                  <a:t>BeanTown</a:t>
                </a:r>
                <a:r>
                  <a:rPr lang="en-US" sz="2000" dirty="0"/>
                  <a:t> Gourmet Coffee decide how many additional pounds of regular and decaf coffee to produce each week in order to maximize the total profit.</a:t>
                </a:r>
              </a:p>
              <a:p>
                <a:pPr marL="0" indent="0">
                  <a:buNone/>
                </a:pPr>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42900" y="1295400"/>
                <a:ext cx="8572500" cy="4724400"/>
              </a:xfrm>
              <a:blipFill>
                <a:blip r:embed="rId3"/>
                <a:stretch>
                  <a:fillRect l="-443" t="-804" b="-2949"/>
                </a:stretch>
              </a:blipFill>
            </p:spPr>
            <p:txBody>
              <a:bodyPr/>
              <a:lstStyle/>
              <a:p>
                <a:r>
                  <a:rPr lang="en-US">
                    <a:noFill/>
                  </a:rPr>
                  <a:t> </a:t>
                </a:r>
              </a:p>
            </p:txBody>
          </p:sp>
        </mc:Fallback>
      </mc:AlternateContent>
    </p:spTree>
    <p:extLst>
      <p:ext uri="{BB962C8B-B14F-4D97-AF65-F5344CB8AC3E}">
        <p14:creationId xmlns:p14="http://schemas.microsoft.com/office/powerpoint/2010/main" val="35009210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18.3</a:t>
            </a:r>
            <a:r>
              <a:rPr lang="en-US" sz="3600" dirty="0">
                <a:solidFill>
                  <a:srgbClr val="1F4984"/>
                </a:solidFill>
              </a:rPr>
              <a:t>: Optimization with Nonlinear Programming (8/11)</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42900" y="1295400"/>
                <a:ext cx="8572500" cy="4724400"/>
              </a:xfrm>
            </p:spPr>
            <p:txBody>
              <a:bodyPr>
                <a:noAutofit/>
              </a:bodyPr>
              <a:lstStyle/>
              <a:p>
                <a:r>
                  <a:rPr lang="en-US" sz="2400" dirty="0"/>
                  <a:t>Example continued</a:t>
                </a:r>
              </a:p>
              <a:p>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1</m:t>
                        </m:r>
                      </m:sub>
                    </m:sSub>
                  </m:oMath>
                </a14:m>
                <a:r>
                  <a:rPr lang="en-US" sz="2400" dirty="0"/>
                  <a:t> and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2</m:t>
                        </m:r>
                      </m:sub>
                    </m:sSub>
                  </m:oMath>
                </a14:m>
                <a:r>
                  <a:rPr lang="en-US" sz="2400" dirty="0"/>
                  <a:t> represent the additional amount of regular ground coffee and additional amount of decaf ground coffee.</a:t>
                </a:r>
              </a:p>
              <a:p>
                <a:r>
                  <a:rPr lang="en-US" sz="2400" dirty="0"/>
                  <a:t>Maximize: </a:t>
                </a:r>
                <a14:m>
                  <m:oMath xmlns:m="http://schemas.openxmlformats.org/officeDocument/2006/math">
                    <m:r>
                      <a:rPr lang="en-US" sz="2400" b="0" i="1" smtClean="0">
                        <a:latin typeface="Cambria Math" panose="02040503050406030204" pitchFamily="18" charset="0"/>
                      </a:rPr>
                      <m:t>𝑀𝑎𝑥𝑖𝑚𝑖𝑧𝑒</m:t>
                    </m:r>
                    <m:r>
                      <a:rPr lang="en-US" sz="2400" b="0" i="1" smtClean="0">
                        <a:latin typeface="Cambria Math" panose="02040503050406030204" pitchFamily="18" charset="0"/>
                      </a:rPr>
                      <m:t> </m:t>
                    </m:r>
                    <m:r>
                      <a:rPr lang="en-US" sz="2400" b="0" i="1" smtClean="0">
                        <a:latin typeface="Cambria Math" panose="02040503050406030204" pitchFamily="18" charset="0"/>
                      </a:rPr>
                      <m:t>𝑃𝑟𝑜𝑓𝑖𝑡</m:t>
                    </m:r>
                    <m:r>
                      <a:rPr lang="en-US" sz="2400" b="0" i="1" smtClean="0">
                        <a:latin typeface="Cambria Math" panose="02040503050406030204" pitchFamily="18" charset="0"/>
                      </a:rPr>
                      <m:t>=9</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−0.21</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𝑥</m:t>
                        </m:r>
                      </m:e>
                      <m:sub>
                        <m:r>
                          <a:rPr lang="en-US" sz="2400" b="0" i="1" smtClean="0">
                            <a:latin typeface="Cambria Math" panose="02040503050406030204" pitchFamily="18" charset="0"/>
                          </a:rPr>
                          <m:t>1</m:t>
                        </m:r>
                      </m:sub>
                      <m:sup>
                        <m:r>
                          <a:rPr lang="en-US" sz="2400" b="0" i="1" smtClean="0">
                            <a:latin typeface="Cambria Math" panose="02040503050406030204" pitchFamily="18" charset="0"/>
                          </a:rPr>
                          <m:t>2</m:t>
                        </m:r>
                      </m:sup>
                    </m:sSubSup>
                    <m:r>
                      <a:rPr lang="en-US" sz="2400" b="0" i="1" smtClean="0">
                        <a:latin typeface="Cambria Math" panose="02040503050406030204" pitchFamily="18" charset="0"/>
                      </a:rPr>
                      <m:t>+11</m:t>
                    </m:r>
                    <m:sSub>
                      <m:sSubPr>
                        <m:ctrlPr>
                          <a:rPr lang="en-US" sz="2400" i="1" smtClean="0">
                            <a:latin typeface="Cambria Math" panose="02040503050406030204" pitchFamily="18" charset="0"/>
                          </a:rPr>
                        </m:ctrlPr>
                      </m:sSubPr>
                      <m:e>
                        <m:r>
                          <a:rPr lang="en-US" sz="2400" i="1">
                            <a:latin typeface="Cambria Math" panose="02040503050406030204" pitchFamily="18" charset="0"/>
                          </a:rPr>
                          <m:t>𝑥</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−0.18</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𝑥</m:t>
                        </m:r>
                      </m:e>
                      <m:sub>
                        <m:r>
                          <a:rPr lang="en-US" sz="2400" b="0" i="1" smtClean="0">
                            <a:latin typeface="Cambria Math" panose="02040503050406030204" pitchFamily="18" charset="0"/>
                          </a:rPr>
                          <m:t>2</m:t>
                        </m:r>
                      </m:sub>
                      <m:sup>
                        <m:r>
                          <a:rPr lang="en-US" sz="2400" b="0" i="1" smtClean="0">
                            <a:latin typeface="Cambria Math" panose="02040503050406030204" pitchFamily="18" charset="0"/>
                          </a:rPr>
                          <m:t>2</m:t>
                        </m:r>
                      </m:sup>
                    </m:sSubSup>
                  </m:oMath>
                </a14:m>
                <a:endParaRPr lang="en-US" sz="2400" dirty="0"/>
              </a:p>
              <a:p>
                <a:r>
                  <a:rPr lang="en-US" sz="2400" dirty="0"/>
                  <a:t>Constraints</a:t>
                </a:r>
              </a:p>
              <a:p>
                <a:pPr lvl="1"/>
                <a14:m>
                  <m:oMath xmlns:m="http://schemas.openxmlformats.org/officeDocument/2006/math">
                    <m:r>
                      <a:rPr lang="en-US" sz="1800" b="0" i="1" smtClean="0">
                        <a:latin typeface="Cambria Math" panose="02040503050406030204" pitchFamily="18" charset="0"/>
                      </a:rPr>
                      <m:t>𝐸𝑚𝑝𝑙𝑜𝑦𝑒𝑒</m:t>
                    </m:r>
                    <m:r>
                      <a:rPr lang="en-US" sz="1800" b="0" i="1" smtClean="0">
                        <a:latin typeface="Cambria Math" panose="02040503050406030204" pitchFamily="18" charset="0"/>
                      </a:rPr>
                      <m:t> </m:t>
                    </m:r>
                    <m:r>
                      <a:rPr lang="en-US" sz="1800" b="0" i="1" smtClean="0">
                        <a:latin typeface="Cambria Math" panose="02040503050406030204" pitchFamily="18" charset="0"/>
                      </a:rPr>
                      <m:t>𝑡𝑖𝑚𝑒</m:t>
                    </m:r>
                    <m:r>
                      <a:rPr lang="en-US" sz="1800" b="0" i="1" smtClean="0">
                        <a:latin typeface="Cambria Math" panose="02040503050406030204" pitchFamily="18" charset="0"/>
                      </a:rPr>
                      <m:t>: 2.5</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1</m:t>
                        </m:r>
                      </m:sub>
                    </m:sSub>
                    <m:r>
                      <a:rPr lang="en-US" sz="1800" b="0" i="1" smtClean="0">
                        <a:latin typeface="Cambria Math" panose="02040503050406030204" pitchFamily="18" charset="0"/>
                      </a:rPr>
                      <m:t>+3</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2</m:t>
                        </m:r>
                      </m:sub>
                    </m:sSub>
                    <m:r>
                      <a:rPr lang="en-US" sz="1800" b="0" i="1" smtClean="0">
                        <a:latin typeface="Cambria Math" panose="02040503050406030204" pitchFamily="18" charset="0"/>
                        <a:ea typeface="Cambria Math" panose="02040503050406030204" pitchFamily="18" charset="0"/>
                      </a:rPr>
                      <m:t>≤80</m:t>
                    </m:r>
                  </m:oMath>
                </a14:m>
                <a:endParaRPr lang="en-US" sz="1800" dirty="0"/>
              </a:p>
              <a:p>
                <a:pPr lvl="1"/>
                <a14:m>
                  <m:oMath xmlns:m="http://schemas.openxmlformats.org/officeDocument/2006/math">
                    <m:r>
                      <a:rPr lang="en-US" sz="1800" b="0" i="1" smtClean="0">
                        <a:latin typeface="Cambria Math" panose="02040503050406030204" pitchFamily="18" charset="0"/>
                      </a:rPr>
                      <m:t>𝑀𝑎𝑐h𝑖𝑛𝑒</m:t>
                    </m:r>
                    <m:r>
                      <a:rPr lang="en-US" sz="1800" b="0" i="1" smtClean="0">
                        <a:latin typeface="Cambria Math" panose="02040503050406030204" pitchFamily="18" charset="0"/>
                      </a:rPr>
                      <m:t> </m:t>
                    </m:r>
                    <m:r>
                      <a:rPr lang="en-US" sz="1800" b="0" i="1" smtClean="0">
                        <a:latin typeface="Cambria Math" panose="02040503050406030204" pitchFamily="18" charset="0"/>
                      </a:rPr>
                      <m:t>𝑡𝑖𝑚𝑒</m:t>
                    </m:r>
                    <m:r>
                      <a:rPr lang="en-US" sz="1800" i="1">
                        <a:latin typeface="Cambria Math" panose="02040503050406030204" pitchFamily="18" charset="0"/>
                      </a:rPr>
                      <m:t>:</m:t>
                    </m:r>
                    <m:r>
                      <a:rPr lang="en-US" sz="1800" b="0" i="1" smtClean="0">
                        <a:latin typeface="Cambria Math" panose="02040503050406030204" pitchFamily="18" charset="0"/>
                      </a:rPr>
                      <m:t> 1</m:t>
                    </m:r>
                    <m:r>
                      <a:rPr lang="en-US" sz="1800" i="1">
                        <a:latin typeface="Cambria Math" panose="02040503050406030204" pitchFamily="18" charset="0"/>
                      </a:rPr>
                      <m:t>.5</m:t>
                    </m:r>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i="1">
                            <a:latin typeface="Cambria Math" panose="02040503050406030204" pitchFamily="18" charset="0"/>
                          </a:rPr>
                          <m:t>1</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i="1">
                            <a:latin typeface="Cambria Math" panose="02040503050406030204" pitchFamily="18" charset="0"/>
                          </a:rPr>
                          <m:t>2</m:t>
                        </m:r>
                      </m:sub>
                    </m:sSub>
                    <m:r>
                      <a:rPr lang="en-US" sz="1800" b="0" i="1" smtClean="0">
                        <a:latin typeface="Cambria Math" panose="02040503050406030204" pitchFamily="18" charset="0"/>
                      </a:rPr>
                      <m:t>&gt;50</m:t>
                    </m:r>
                  </m:oMath>
                </a14:m>
                <a:endParaRPr lang="en-US" sz="1800" dirty="0"/>
              </a:p>
              <a:p>
                <a:pPr lvl="1"/>
                <a14:m>
                  <m:oMath xmlns:m="http://schemas.openxmlformats.org/officeDocument/2006/math">
                    <m:r>
                      <a:rPr lang="en-US" sz="1800" b="0" i="1" smtClean="0">
                        <a:latin typeface="Cambria Math" panose="02040503050406030204" pitchFamily="18" charset="0"/>
                      </a:rPr>
                      <m:t>𝑁𝑜𝑛𝑒</m:t>
                    </m:r>
                    <m:r>
                      <a:rPr lang="en-US" sz="1800" b="0" i="1" smtClean="0">
                        <a:latin typeface="Cambria Math" panose="02040503050406030204" pitchFamily="18" charset="0"/>
                      </a:rPr>
                      <m:t>−</m:t>
                    </m:r>
                    <m:r>
                      <a:rPr lang="en-US" sz="1800" b="0" i="1" smtClean="0">
                        <a:latin typeface="Cambria Math" panose="02040503050406030204" pitchFamily="18" charset="0"/>
                      </a:rPr>
                      <m:t>𝑛𝑒𝑔𝑎𝑡𝑖𝑣𝑖𝑡𝑦</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i="1">
                            <a:latin typeface="Cambria Math" panose="02040503050406030204" pitchFamily="18" charset="0"/>
                          </a:rPr>
                          <m:t>1</m:t>
                        </m:r>
                      </m:sub>
                    </m:sSub>
                    <m:r>
                      <a:rPr lang="en-US" sz="1800" b="0" i="1" smtClean="0">
                        <a:latin typeface="Cambria Math" panose="02040503050406030204" pitchFamily="18" charset="0"/>
                      </a:rPr>
                      <m:t>,</m:t>
                    </m:r>
                    <m:r>
                      <a:rPr lang="en-US" sz="1800" i="1" smtClean="0">
                        <a:latin typeface="Cambria Math" panose="02040503050406030204" pitchFamily="18" charset="0"/>
                      </a:rPr>
                      <m:t> </m:t>
                    </m:r>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i="1">
                            <a:latin typeface="Cambria Math" panose="02040503050406030204" pitchFamily="18" charset="0"/>
                          </a:rPr>
                          <m:t>2</m:t>
                        </m:r>
                      </m:sub>
                    </m:sSub>
                    <m:r>
                      <a:rPr lang="en-US" sz="1800" b="0" i="1" smtClean="0">
                        <a:latin typeface="Cambria Math" panose="02040503050406030204" pitchFamily="18" charset="0"/>
                      </a:rPr>
                      <m:t>&gt;0</m:t>
                    </m:r>
                  </m:oMath>
                </a14:m>
                <a:endParaRPr lang="en-US" sz="1800" dirty="0"/>
              </a:p>
              <a:p>
                <a:pPr lvl="1"/>
                <a:endParaRPr lang="en-US" sz="1600" dirty="0"/>
              </a:p>
              <a:p>
                <a:pPr lvl="1"/>
                <a:endParaRPr lang="en-US" sz="1600" dirty="0"/>
              </a:p>
              <a:p>
                <a:endParaRPr lang="en-US" sz="2000" dirty="0"/>
              </a:p>
              <a:p>
                <a:endParaRPr lang="en-US" sz="2000" dirty="0"/>
              </a:p>
              <a:p>
                <a:pPr marL="0" indent="0">
                  <a:buNone/>
                </a:pPr>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42900" y="1295400"/>
                <a:ext cx="8572500" cy="4724400"/>
              </a:xfrm>
              <a:blipFill>
                <a:blip r:embed="rId3"/>
                <a:stretch>
                  <a:fillRect l="-886" t="-1340"/>
                </a:stretch>
              </a:blipFill>
            </p:spPr>
            <p:txBody>
              <a:bodyPr/>
              <a:lstStyle/>
              <a:p>
                <a:r>
                  <a:rPr lang="en-US">
                    <a:noFill/>
                  </a:rPr>
                  <a:t> </a:t>
                </a:r>
              </a:p>
            </p:txBody>
          </p:sp>
        </mc:Fallback>
      </mc:AlternateContent>
    </p:spTree>
    <p:extLst>
      <p:ext uri="{BB962C8B-B14F-4D97-AF65-F5344CB8AC3E}">
        <p14:creationId xmlns:p14="http://schemas.microsoft.com/office/powerpoint/2010/main" val="1253280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18.3</a:t>
            </a:r>
            <a:r>
              <a:rPr lang="en-US" sz="3600" dirty="0">
                <a:solidFill>
                  <a:srgbClr val="1F4984"/>
                </a:solidFill>
              </a:rPr>
              <a:t>: Optimization with Nonlinear Programming (9/11)</a:t>
            </a:r>
          </a:p>
        </p:txBody>
      </p:sp>
      <p:sp>
        <p:nvSpPr>
          <p:cNvPr id="3" name="Content Placeholder 2"/>
          <p:cNvSpPr>
            <a:spLocks noGrp="1"/>
          </p:cNvSpPr>
          <p:nvPr>
            <p:ph idx="1"/>
          </p:nvPr>
        </p:nvSpPr>
        <p:spPr>
          <a:xfrm>
            <a:off x="342900" y="1295400"/>
            <a:ext cx="8572500" cy="4724400"/>
          </a:xfrm>
        </p:spPr>
        <p:txBody>
          <a:bodyPr>
            <a:noAutofit/>
          </a:bodyPr>
          <a:lstStyle/>
          <a:p>
            <a:r>
              <a:rPr lang="en-US" sz="2400" dirty="0"/>
              <a:t>Example continued with Excel</a:t>
            </a:r>
          </a:p>
          <a:p>
            <a:r>
              <a:rPr lang="en-US" sz="2400" dirty="0"/>
              <a:t>Open the Coffee worksheet</a:t>
            </a:r>
            <a:endParaRPr lang="en-US" sz="1600" dirty="0"/>
          </a:p>
          <a:p>
            <a:pPr lvl="1"/>
            <a:endParaRPr lang="en-US" sz="1600" dirty="0"/>
          </a:p>
          <a:p>
            <a:endParaRPr lang="en-US" sz="2000" dirty="0"/>
          </a:p>
          <a:p>
            <a:endParaRPr lang="en-US" sz="2000" dirty="0"/>
          </a:p>
          <a:p>
            <a:pPr marL="0" indent="0">
              <a:buNone/>
            </a:pPr>
            <a:endParaRPr lang="en-US" sz="2000" dirty="0"/>
          </a:p>
        </p:txBody>
      </p:sp>
      <p:pic>
        <p:nvPicPr>
          <p:cNvPr id="2" name="Picture 1">
            <a:extLst>
              <a:ext uri="{FF2B5EF4-FFF2-40B4-BE49-F238E27FC236}">
                <a16:creationId xmlns:a16="http://schemas.microsoft.com/office/drawing/2014/main" id="{1FC05BFF-52AA-BD42-AEF5-C7E8494C3263}"/>
              </a:ext>
            </a:extLst>
          </p:cNvPr>
          <p:cNvPicPr>
            <a:picLocks noChangeAspect="1"/>
          </p:cNvPicPr>
          <p:nvPr/>
        </p:nvPicPr>
        <p:blipFill>
          <a:blip r:embed="rId3"/>
          <a:stretch>
            <a:fillRect/>
          </a:stretch>
        </p:blipFill>
        <p:spPr>
          <a:xfrm>
            <a:off x="762000" y="2343150"/>
            <a:ext cx="7302500" cy="2171700"/>
          </a:xfrm>
          <a:prstGeom prst="rect">
            <a:avLst/>
          </a:prstGeom>
        </p:spPr>
      </p:pic>
    </p:spTree>
    <p:extLst>
      <p:ext uri="{BB962C8B-B14F-4D97-AF65-F5344CB8AC3E}">
        <p14:creationId xmlns:p14="http://schemas.microsoft.com/office/powerpoint/2010/main" val="8308558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18.3</a:t>
            </a:r>
            <a:r>
              <a:rPr lang="en-US" sz="3600" dirty="0">
                <a:solidFill>
                  <a:srgbClr val="1F4984"/>
                </a:solidFill>
              </a:rPr>
              <a:t>: Optimization with Nonlinear Programming (10/11)</a:t>
            </a:r>
          </a:p>
        </p:txBody>
      </p:sp>
      <p:sp>
        <p:nvSpPr>
          <p:cNvPr id="3" name="Content Placeholder 2"/>
          <p:cNvSpPr>
            <a:spLocks noGrp="1"/>
          </p:cNvSpPr>
          <p:nvPr>
            <p:ph idx="1"/>
          </p:nvPr>
        </p:nvSpPr>
        <p:spPr>
          <a:xfrm>
            <a:off x="342900" y="1295400"/>
            <a:ext cx="8572500" cy="4724400"/>
          </a:xfrm>
        </p:spPr>
        <p:txBody>
          <a:bodyPr>
            <a:noAutofit/>
          </a:bodyPr>
          <a:lstStyle/>
          <a:p>
            <a:r>
              <a:rPr lang="en-US" sz="2400" dirty="0"/>
              <a:t>Example continued with Excel</a:t>
            </a:r>
          </a:p>
          <a:p>
            <a:r>
              <a:rPr lang="en-US" sz="2400" dirty="0"/>
              <a:t>Data &gt; Solver</a:t>
            </a:r>
          </a:p>
          <a:p>
            <a:pPr lvl="1"/>
            <a:endParaRPr lang="en-US" sz="1600" dirty="0"/>
          </a:p>
          <a:p>
            <a:pPr lvl="1"/>
            <a:endParaRPr lang="en-US" sz="1600" dirty="0"/>
          </a:p>
          <a:p>
            <a:endParaRPr lang="en-US" sz="2000" dirty="0"/>
          </a:p>
          <a:p>
            <a:endParaRPr lang="en-US" sz="2000" dirty="0"/>
          </a:p>
          <a:p>
            <a:pPr marL="0" indent="0">
              <a:buNone/>
            </a:pPr>
            <a:endParaRPr lang="en-US" sz="2000" dirty="0"/>
          </a:p>
        </p:txBody>
      </p:sp>
      <p:pic>
        <p:nvPicPr>
          <p:cNvPr id="2" name="Picture 1">
            <a:extLst>
              <a:ext uri="{FF2B5EF4-FFF2-40B4-BE49-F238E27FC236}">
                <a16:creationId xmlns:a16="http://schemas.microsoft.com/office/drawing/2014/main" id="{F048EE5A-97F4-024F-BFA7-D3689882820D}"/>
              </a:ext>
            </a:extLst>
          </p:cNvPr>
          <p:cNvPicPr>
            <a:picLocks noChangeAspect="1"/>
          </p:cNvPicPr>
          <p:nvPr/>
        </p:nvPicPr>
        <p:blipFill>
          <a:blip r:embed="rId3"/>
          <a:stretch>
            <a:fillRect/>
          </a:stretch>
        </p:blipFill>
        <p:spPr>
          <a:xfrm>
            <a:off x="1828800" y="2133600"/>
            <a:ext cx="5130800" cy="3733800"/>
          </a:xfrm>
          <a:prstGeom prst="rect">
            <a:avLst/>
          </a:prstGeom>
        </p:spPr>
      </p:pic>
    </p:spTree>
    <p:extLst>
      <p:ext uri="{BB962C8B-B14F-4D97-AF65-F5344CB8AC3E}">
        <p14:creationId xmlns:p14="http://schemas.microsoft.com/office/powerpoint/2010/main" val="4875572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18.3</a:t>
            </a:r>
            <a:r>
              <a:rPr lang="en-US" sz="3600" dirty="0">
                <a:solidFill>
                  <a:srgbClr val="1F4984"/>
                </a:solidFill>
              </a:rPr>
              <a:t>: Optimization with Nonlinear Programming (11/11)</a:t>
            </a:r>
          </a:p>
        </p:txBody>
      </p:sp>
      <p:sp>
        <p:nvSpPr>
          <p:cNvPr id="3" name="Content Placeholder 2"/>
          <p:cNvSpPr>
            <a:spLocks noGrp="1"/>
          </p:cNvSpPr>
          <p:nvPr>
            <p:ph idx="1"/>
          </p:nvPr>
        </p:nvSpPr>
        <p:spPr>
          <a:xfrm>
            <a:off x="342900" y="1295400"/>
            <a:ext cx="8572500" cy="4724400"/>
          </a:xfrm>
        </p:spPr>
        <p:txBody>
          <a:bodyPr>
            <a:noAutofit/>
          </a:bodyPr>
          <a:lstStyle/>
          <a:p>
            <a:r>
              <a:rPr lang="en-US" sz="2400" dirty="0"/>
              <a:t>Example continued with Excel</a:t>
            </a:r>
            <a:endParaRPr lang="en-US" sz="1800" dirty="0"/>
          </a:p>
          <a:p>
            <a:pPr lvl="1"/>
            <a:endParaRPr lang="en-US" sz="1600" dirty="0"/>
          </a:p>
          <a:p>
            <a:pPr lvl="1"/>
            <a:endParaRPr lang="en-US" sz="1600" dirty="0"/>
          </a:p>
          <a:p>
            <a:endParaRPr lang="en-US" sz="2000" dirty="0"/>
          </a:p>
          <a:p>
            <a:endParaRPr lang="en-US" sz="2000" dirty="0"/>
          </a:p>
          <a:p>
            <a:pPr marL="0" indent="0">
              <a:buNone/>
            </a:pPr>
            <a:endParaRPr lang="en-US" sz="2000" dirty="0"/>
          </a:p>
        </p:txBody>
      </p:sp>
      <p:pic>
        <p:nvPicPr>
          <p:cNvPr id="2" name="Picture 1">
            <a:extLst>
              <a:ext uri="{FF2B5EF4-FFF2-40B4-BE49-F238E27FC236}">
                <a16:creationId xmlns:a16="http://schemas.microsoft.com/office/drawing/2014/main" id="{CEDC24C2-4910-EB46-B36E-B760B28793EE}"/>
              </a:ext>
            </a:extLst>
          </p:cNvPr>
          <p:cNvPicPr>
            <a:picLocks noChangeAspect="1"/>
          </p:cNvPicPr>
          <p:nvPr/>
        </p:nvPicPr>
        <p:blipFill>
          <a:blip r:embed="rId3"/>
          <a:stretch>
            <a:fillRect/>
          </a:stretch>
        </p:blipFill>
        <p:spPr>
          <a:xfrm>
            <a:off x="356298" y="1676400"/>
            <a:ext cx="2554705" cy="533400"/>
          </a:xfrm>
          <a:prstGeom prst="rect">
            <a:avLst/>
          </a:prstGeom>
        </p:spPr>
      </p:pic>
      <p:pic>
        <p:nvPicPr>
          <p:cNvPr id="4" name="Picture 3">
            <a:extLst>
              <a:ext uri="{FF2B5EF4-FFF2-40B4-BE49-F238E27FC236}">
                <a16:creationId xmlns:a16="http://schemas.microsoft.com/office/drawing/2014/main" id="{112E5A85-A170-F144-82AD-36844E9831A0}"/>
              </a:ext>
            </a:extLst>
          </p:cNvPr>
          <p:cNvPicPr>
            <a:picLocks noChangeAspect="1"/>
          </p:cNvPicPr>
          <p:nvPr/>
        </p:nvPicPr>
        <p:blipFill>
          <a:blip r:embed="rId4"/>
          <a:stretch>
            <a:fillRect/>
          </a:stretch>
        </p:blipFill>
        <p:spPr>
          <a:xfrm>
            <a:off x="836195" y="2365686"/>
            <a:ext cx="4800600" cy="597740"/>
          </a:xfrm>
          <a:prstGeom prst="rect">
            <a:avLst/>
          </a:prstGeom>
        </p:spPr>
      </p:pic>
      <p:pic>
        <p:nvPicPr>
          <p:cNvPr id="5" name="Picture 4">
            <a:extLst>
              <a:ext uri="{FF2B5EF4-FFF2-40B4-BE49-F238E27FC236}">
                <a16:creationId xmlns:a16="http://schemas.microsoft.com/office/drawing/2014/main" id="{2398DB8E-347D-144B-9703-6E1753936FE9}"/>
              </a:ext>
            </a:extLst>
          </p:cNvPr>
          <p:cNvPicPr>
            <a:picLocks noChangeAspect="1"/>
          </p:cNvPicPr>
          <p:nvPr/>
        </p:nvPicPr>
        <p:blipFill>
          <a:blip r:embed="rId5"/>
          <a:stretch>
            <a:fillRect/>
          </a:stretch>
        </p:blipFill>
        <p:spPr>
          <a:xfrm>
            <a:off x="1219200" y="3054698"/>
            <a:ext cx="5034929" cy="979014"/>
          </a:xfrm>
          <a:prstGeom prst="rect">
            <a:avLst/>
          </a:prstGeom>
        </p:spPr>
      </p:pic>
      <p:pic>
        <p:nvPicPr>
          <p:cNvPr id="6" name="Picture 5">
            <a:extLst>
              <a:ext uri="{FF2B5EF4-FFF2-40B4-BE49-F238E27FC236}">
                <a16:creationId xmlns:a16="http://schemas.microsoft.com/office/drawing/2014/main" id="{7FB2ACB2-2CF1-684B-AB5A-879FF0EAB414}"/>
              </a:ext>
            </a:extLst>
          </p:cNvPr>
          <p:cNvPicPr>
            <a:picLocks noChangeAspect="1"/>
          </p:cNvPicPr>
          <p:nvPr/>
        </p:nvPicPr>
        <p:blipFill>
          <a:blip r:embed="rId6"/>
          <a:stretch>
            <a:fillRect/>
          </a:stretch>
        </p:blipFill>
        <p:spPr>
          <a:xfrm>
            <a:off x="2120245" y="4150105"/>
            <a:ext cx="4903510" cy="979014"/>
          </a:xfrm>
          <a:prstGeom prst="rect">
            <a:avLst/>
          </a:prstGeom>
        </p:spPr>
      </p:pic>
      <p:pic>
        <p:nvPicPr>
          <p:cNvPr id="7" name="Picture 6">
            <a:extLst>
              <a:ext uri="{FF2B5EF4-FFF2-40B4-BE49-F238E27FC236}">
                <a16:creationId xmlns:a16="http://schemas.microsoft.com/office/drawing/2014/main" id="{8759D9C8-8C3A-994A-B32F-FBF12A585331}"/>
              </a:ext>
            </a:extLst>
          </p:cNvPr>
          <p:cNvPicPr>
            <a:picLocks noChangeAspect="1"/>
          </p:cNvPicPr>
          <p:nvPr/>
        </p:nvPicPr>
        <p:blipFill>
          <a:blip r:embed="rId7"/>
          <a:stretch>
            <a:fillRect/>
          </a:stretch>
        </p:blipFill>
        <p:spPr>
          <a:xfrm>
            <a:off x="4724400" y="5290736"/>
            <a:ext cx="2362200" cy="543752"/>
          </a:xfrm>
          <a:prstGeom prst="rect">
            <a:avLst/>
          </a:prstGeom>
        </p:spPr>
      </p:pic>
    </p:spTree>
    <p:extLst>
      <p:ext uri="{BB962C8B-B14F-4D97-AF65-F5344CB8AC3E}">
        <p14:creationId xmlns:p14="http://schemas.microsoft.com/office/powerpoint/2010/main" val="4042276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18.1</a:t>
            </a:r>
            <a:r>
              <a:rPr lang="en-US" sz="3600" dirty="0">
                <a:solidFill>
                  <a:srgbClr val="1F4984"/>
                </a:solidFill>
              </a:rPr>
              <a:t>: Optimization with Integer Programming (2/7)</a:t>
            </a:r>
          </a:p>
        </p:txBody>
      </p:sp>
      <p:sp>
        <p:nvSpPr>
          <p:cNvPr id="3" name="Content Placeholder 2"/>
          <p:cNvSpPr>
            <a:spLocks noGrp="1"/>
          </p:cNvSpPr>
          <p:nvPr>
            <p:ph idx="1"/>
          </p:nvPr>
        </p:nvSpPr>
        <p:spPr>
          <a:xfrm>
            <a:off x="285750" y="1371600"/>
            <a:ext cx="8572500" cy="4648200"/>
          </a:xfrm>
        </p:spPr>
        <p:txBody>
          <a:bodyPr>
            <a:normAutofit fontScale="92500" lnSpcReduction="10000"/>
          </a:bodyPr>
          <a:lstStyle/>
          <a:p>
            <a:r>
              <a:rPr lang="en-US" sz="2600" dirty="0"/>
              <a:t>The process for IP modeling is similar to LP.</a:t>
            </a:r>
          </a:p>
          <a:p>
            <a:pPr lvl="1"/>
            <a:r>
              <a:rPr lang="en-US" sz="2200" dirty="0"/>
              <a:t>Four components: objective function, decision variables, constraints, parameters</a:t>
            </a:r>
          </a:p>
          <a:p>
            <a:pPr lvl="1"/>
            <a:r>
              <a:rPr lang="en-US" sz="2200" dirty="0"/>
              <a:t>Include a constraint that requires the decision variables to be integer</a:t>
            </a:r>
          </a:p>
          <a:p>
            <a:r>
              <a:rPr lang="en-US" sz="2600" dirty="0"/>
              <a:t>Software applications can force an integer solution.</a:t>
            </a:r>
          </a:p>
          <a:p>
            <a:pPr lvl="1"/>
            <a:r>
              <a:rPr lang="en-US" sz="2200" dirty="0"/>
              <a:t>Do not include a sensitivity analysis</a:t>
            </a:r>
          </a:p>
          <a:p>
            <a:pPr lvl="1"/>
            <a:r>
              <a:rPr lang="en-US" sz="2200" dirty="0"/>
              <a:t>Difficult to compute the range of feasibility, shadow price, range of optimality</a:t>
            </a:r>
          </a:p>
          <a:p>
            <a:r>
              <a:rPr lang="en-US" sz="2600" dirty="0"/>
              <a:t>Rounding to integer values may give a suboptimal solution or an infeasible solution.</a:t>
            </a:r>
          </a:p>
          <a:p>
            <a:r>
              <a:rPr lang="en-US" sz="2600" dirty="0"/>
              <a:t>If the coefficients are small and the decision variables are large, rounding may not have a significant impact.</a:t>
            </a:r>
          </a:p>
          <a:p>
            <a:endParaRPr lang="en-US" sz="2600" dirty="0"/>
          </a:p>
          <a:p>
            <a:endParaRPr lang="en-US" dirty="0"/>
          </a:p>
          <a:p>
            <a:endParaRPr lang="en-US" dirty="0"/>
          </a:p>
          <a:p>
            <a:endParaRPr lang="en-US" sz="2000" dirty="0"/>
          </a:p>
          <a:p>
            <a:endParaRPr lang="en-US" sz="2400" dirty="0"/>
          </a:p>
          <a:p>
            <a:endParaRPr lang="en-US" sz="2000" dirty="0"/>
          </a:p>
          <a:p>
            <a:pPr lvl="1"/>
            <a:endParaRPr lang="en-US" sz="1600" dirty="0"/>
          </a:p>
          <a:p>
            <a:endParaRPr lang="en-US" sz="1800" dirty="0"/>
          </a:p>
          <a:p>
            <a:pPr lvl="1"/>
            <a:endParaRPr lang="en-US" sz="1600" dirty="0"/>
          </a:p>
          <a:p>
            <a:pPr lvl="1"/>
            <a:endParaRPr lang="en-US" sz="1600" dirty="0"/>
          </a:p>
          <a:p>
            <a:pPr lvl="1"/>
            <a:endParaRPr lang="en-US" sz="1200" dirty="0"/>
          </a:p>
          <a:p>
            <a:endParaRPr lang="en-US" sz="2000" dirty="0"/>
          </a:p>
        </p:txBody>
      </p:sp>
    </p:spTree>
    <p:extLst>
      <p:ext uri="{BB962C8B-B14F-4D97-AF65-F5344CB8AC3E}">
        <p14:creationId xmlns:p14="http://schemas.microsoft.com/office/powerpoint/2010/main" val="1804511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18.1</a:t>
            </a:r>
            <a:r>
              <a:rPr lang="en-US" sz="3600" dirty="0">
                <a:solidFill>
                  <a:srgbClr val="1F4984"/>
                </a:solidFill>
              </a:rPr>
              <a:t>: Optimization with Integer Programming (3/7)</a:t>
            </a:r>
          </a:p>
        </p:txBody>
      </p:sp>
      <p:sp>
        <p:nvSpPr>
          <p:cNvPr id="3" name="Content Placeholder 2"/>
          <p:cNvSpPr>
            <a:spLocks noGrp="1"/>
          </p:cNvSpPr>
          <p:nvPr>
            <p:ph idx="1"/>
          </p:nvPr>
        </p:nvSpPr>
        <p:spPr>
          <a:xfrm>
            <a:off x="285750" y="1371600"/>
            <a:ext cx="8572500" cy="4648200"/>
          </a:xfrm>
        </p:spPr>
        <p:txBody>
          <a:bodyPr>
            <a:normAutofit/>
          </a:bodyPr>
          <a:lstStyle/>
          <a:p>
            <a:r>
              <a:rPr lang="en-US" sz="2000" dirty="0"/>
              <a:t>Example: Recall the introductory case from Chapter 17.</a:t>
            </a:r>
          </a:p>
          <a:p>
            <a:r>
              <a:rPr lang="en-US" sz="2000" dirty="0"/>
              <a:t>Yerba Buena Tea receives orders for 5,500 ounces of the chai powder mix and 4,000 ounces of the tea concentrate. </a:t>
            </a:r>
          </a:p>
          <a:p>
            <a:r>
              <a:rPr lang="en-US" sz="2000" dirty="0"/>
              <a:t>An older production facility costs $190 per hour to operate and can produce 295 ounces of the powder mix and 260 ounces of the tea concentrate per hour. </a:t>
            </a:r>
          </a:p>
          <a:p>
            <a:r>
              <a:rPr lang="en-US" sz="2000" dirty="0"/>
              <a:t>Because of its age, the old facility cannot operate longer than 8 consecutive hours at a time. </a:t>
            </a:r>
          </a:p>
          <a:p>
            <a:r>
              <a:rPr lang="en-US" sz="2000" dirty="0"/>
              <a:t>A new facility costs $260 per hour to operate and produces 385 ounces of the powder mix and 375 ounces of the tea concentrate per hour. </a:t>
            </a:r>
          </a:p>
          <a:p>
            <a:r>
              <a:rPr lang="en-US" sz="2000" dirty="0"/>
              <a:t>A single-purpose facility costs $150 per hour to operate and produces 350 ounces of the powder mix per hour.</a:t>
            </a:r>
          </a:p>
          <a:p>
            <a:r>
              <a:rPr lang="en-US" sz="2000" dirty="0"/>
              <a:t>Modify the LP model into an IP formulation.</a:t>
            </a:r>
          </a:p>
          <a:p>
            <a:endParaRPr lang="en-US" sz="2000" dirty="0"/>
          </a:p>
          <a:p>
            <a:pPr lvl="1"/>
            <a:endParaRPr lang="en-US" sz="2000" dirty="0"/>
          </a:p>
          <a:p>
            <a:pPr lvl="1"/>
            <a:endParaRPr lang="en-US" sz="2000" dirty="0"/>
          </a:p>
          <a:p>
            <a:pPr lvl="1"/>
            <a:endParaRPr lang="en-US" sz="2000" dirty="0"/>
          </a:p>
          <a:p>
            <a:endParaRPr lang="en-US" sz="2000" dirty="0"/>
          </a:p>
        </p:txBody>
      </p:sp>
    </p:spTree>
    <p:extLst>
      <p:ext uri="{BB962C8B-B14F-4D97-AF65-F5344CB8AC3E}">
        <p14:creationId xmlns:p14="http://schemas.microsoft.com/office/powerpoint/2010/main" val="908530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18.1</a:t>
            </a:r>
            <a:r>
              <a:rPr lang="en-US" sz="3600" dirty="0">
                <a:solidFill>
                  <a:srgbClr val="1F4984"/>
                </a:solidFill>
              </a:rPr>
              <a:t>: Optimization with Integer Programming (4/7)</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85750" y="1371600"/>
                <a:ext cx="8572500" cy="4648200"/>
              </a:xfrm>
            </p:spPr>
            <p:txBody>
              <a:bodyPr>
                <a:normAutofit/>
              </a:bodyPr>
              <a:lstStyle/>
              <a:p>
                <a:r>
                  <a:rPr lang="en-US" sz="2400" dirty="0"/>
                  <a:t>Example continued</a:t>
                </a:r>
              </a:p>
              <a:p>
                <a:r>
                  <a:rPr lang="en-US" sz="2400" dirty="0"/>
                  <a:t>Let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1</m:t>
                        </m:r>
                      </m:sub>
                    </m:sSub>
                  </m:oMath>
                </a14:m>
                <a:r>
                  <a:rPr lang="en-US" sz="2400" dirty="0"/>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2</m:t>
                        </m:r>
                      </m:sub>
                    </m:sSub>
                  </m:oMath>
                </a14:m>
                <a:r>
                  <a:rPr lang="en-US" sz="2400" dirty="0"/>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3</m:t>
                        </m:r>
                      </m:sub>
                    </m:sSub>
                  </m:oMath>
                </a14:m>
                <a:r>
                  <a:rPr lang="en-US" sz="2400" dirty="0"/>
                  <a:t> represent the number of hours to operate the three facilities</a:t>
                </a:r>
              </a:p>
              <a:p>
                <a:r>
                  <a:rPr lang="en-US" sz="2400" dirty="0"/>
                  <a:t>Minimize: </a:t>
                </a:r>
                <a14:m>
                  <m:oMath xmlns:m="http://schemas.openxmlformats.org/officeDocument/2006/math">
                    <m:r>
                      <m:rPr>
                        <m:sty m:val="p"/>
                      </m:rPr>
                      <a:rPr lang="en-US" sz="2400">
                        <a:latin typeface="Cambria Math" panose="02040503050406030204" pitchFamily="18" charset="0"/>
                      </a:rPr>
                      <m:t>Production</m:t>
                    </m:r>
                    <m:r>
                      <a:rPr lang="en-US" sz="2400">
                        <a:latin typeface="Cambria Math" panose="02040503050406030204" pitchFamily="18" charset="0"/>
                      </a:rPr>
                      <m:t> </m:t>
                    </m:r>
                    <m:r>
                      <m:rPr>
                        <m:sty m:val="p"/>
                      </m:rPr>
                      <a:rPr lang="en-US" sz="2400">
                        <a:latin typeface="Cambria Math" panose="02040503050406030204" pitchFamily="18" charset="0"/>
                      </a:rPr>
                      <m:t>cost</m:t>
                    </m:r>
                    <m:r>
                      <a:rPr lang="en-US" sz="2400" i="1">
                        <a:latin typeface="Cambria Math" panose="02040503050406030204" pitchFamily="18" charset="0"/>
                      </a:rPr>
                      <m:t>=190</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1</m:t>
                        </m:r>
                      </m:sub>
                    </m:sSub>
                    <m:r>
                      <a:rPr lang="en-US" sz="2400" i="1">
                        <a:latin typeface="Cambria Math" panose="02040503050406030204" pitchFamily="18" charset="0"/>
                      </a:rPr>
                      <m:t>+260</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2</m:t>
                        </m:r>
                      </m:sub>
                    </m:sSub>
                    <m:r>
                      <a:rPr lang="en-US" sz="2400" i="1">
                        <a:latin typeface="Cambria Math" panose="02040503050406030204" pitchFamily="18" charset="0"/>
                      </a:rPr>
                      <m:t>+150</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3</m:t>
                        </m:r>
                      </m:sub>
                    </m:sSub>
                  </m:oMath>
                </a14:m>
                <a:endParaRPr lang="en-US" sz="2400" dirty="0"/>
              </a:p>
              <a:p>
                <a:r>
                  <a:rPr lang="en-US" sz="2400" dirty="0"/>
                  <a:t>Constraints:</a:t>
                </a:r>
              </a:p>
              <a:p>
                <a:pPr lvl="1"/>
                <a:r>
                  <a:rPr lang="en-US" sz="2400" dirty="0"/>
                  <a:t>Orders for power mix: </a:t>
                </a:r>
                <a14:m>
                  <m:oMath xmlns:m="http://schemas.openxmlformats.org/officeDocument/2006/math">
                    <m:r>
                      <a:rPr lang="en-US" sz="2400" i="1" dirty="0">
                        <a:latin typeface="Cambria Math" panose="02040503050406030204" pitchFamily="18" charset="0"/>
                      </a:rPr>
                      <m:t>295</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1</m:t>
                        </m:r>
                      </m:sub>
                    </m:sSub>
                    <m:r>
                      <a:rPr lang="en-US" sz="2400" i="1">
                        <a:latin typeface="Cambria Math" panose="02040503050406030204" pitchFamily="18" charset="0"/>
                      </a:rPr>
                      <m:t>+385</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2</m:t>
                        </m:r>
                      </m:sub>
                    </m:sSub>
                    <m:r>
                      <a:rPr lang="en-US" sz="2400" i="1">
                        <a:latin typeface="Cambria Math" panose="02040503050406030204" pitchFamily="18" charset="0"/>
                      </a:rPr>
                      <m:t>+350</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3</m:t>
                        </m:r>
                      </m:sub>
                    </m:sSub>
                    <m:r>
                      <a:rPr lang="en-US" sz="2400" i="1">
                        <a:latin typeface="Cambria Math" panose="02040503050406030204" pitchFamily="18" charset="0"/>
                        <a:ea typeface="Cambria Math" panose="02040503050406030204" pitchFamily="18" charset="0"/>
                      </a:rPr>
                      <m:t>≥5,500</m:t>
                    </m:r>
                  </m:oMath>
                </a14:m>
                <a:endParaRPr lang="en-US" sz="2400" dirty="0"/>
              </a:p>
              <a:p>
                <a:pPr lvl="1"/>
                <a:r>
                  <a:rPr lang="en-US" sz="2400" dirty="0"/>
                  <a:t>Orders for tea concentrate: </a:t>
                </a:r>
                <a14:m>
                  <m:oMath xmlns:m="http://schemas.openxmlformats.org/officeDocument/2006/math">
                    <m:r>
                      <a:rPr lang="en-US" sz="2400" i="1" dirty="0">
                        <a:latin typeface="Cambria Math" panose="02040503050406030204" pitchFamily="18" charset="0"/>
                      </a:rPr>
                      <m:t>260</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1</m:t>
                        </m:r>
                      </m:sub>
                    </m:sSub>
                    <m:r>
                      <a:rPr lang="en-US" sz="2400" i="1">
                        <a:latin typeface="Cambria Math" panose="02040503050406030204" pitchFamily="18" charset="0"/>
                      </a:rPr>
                      <m:t>+375</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2</m:t>
                        </m:r>
                      </m:sub>
                    </m:sSub>
                    <m:r>
                      <a:rPr lang="en-US" sz="2400" i="1">
                        <a:latin typeface="Cambria Math" panose="02040503050406030204" pitchFamily="18" charset="0"/>
                        <a:ea typeface="Cambria Math" panose="02040503050406030204" pitchFamily="18" charset="0"/>
                      </a:rPr>
                      <m:t>≥4,500</m:t>
                    </m:r>
                  </m:oMath>
                </a14:m>
                <a:endParaRPr lang="en-US" sz="2400" dirty="0"/>
              </a:p>
              <a:p>
                <a:pPr lvl="1"/>
                <a:r>
                  <a:rPr lang="en-US" sz="2400" dirty="0"/>
                  <a:t>Old facility operating hours: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1</m:t>
                        </m:r>
                      </m:sub>
                    </m:sSub>
                    <m:r>
                      <a:rPr lang="en-US" sz="2400" i="1">
                        <a:latin typeface="Cambria Math" panose="02040503050406030204" pitchFamily="18" charset="0"/>
                        <a:ea typeface="Cambria Math" panose="02040503050406030204" pitchFamily="18" charset="0"/>
                      </a:rPr>
                      <m:t>≤8</m:t>
                    </m:r>
                  </m:oMath>
                </a14:m>
                <a:endParaRPr lang="en-US" sz="2400" dirty="0"/>
              </a:p>
              <a:p>
                <a:pPr lvl="1"/>
                <a:r>
                  <a:rPr lang="en-US" sz="2400" dirty="0"/>
                  <a:t>Non-negativity: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1</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2</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3</m:t>
                        </m:r>
                      </m:sub>
                    </m:sSub>
                    <m:r>
                      <a:rPr lang="en-US" sz="2400" i="1">
                        <a:latin typeface="Cambria Math" panose="02040503050406030204" pitchFamily="18" charset="0"/>
                        <a:ea typeface="Cambria Math" panose="02040503050406030204" pitchFamily="18" charset="0"/>
                      </a:rPr>
                      <m:t>≥0</m:t>
                    </m:r>
                  </m:oMath>
                </a14:m>
                <a:endParaRPr lang="en-US" sz="2400" dirty="0"/>
              </a:p>
              <a:p>
                <a:pPr lvl="1"/>
                <a:r>
                  <a:rPr lang="en-US" sz="2400" dirty="0"/>
                  <a:t>Integer constraints: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1</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2</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3</m:t>
                        </m:r>
                      </m:sub>
                    </m:sSub>
                  </m:oMath>
                </a14:m>
                <a:r>
                  <a:rPr lang="en-US" sz="2400" dirty="0"/>
                  <a:t> are integers</a:t>
                </a:r>
              </a:p>
              <a:p>
                <a:endParaRPr lang="en-US" sz="2000" dirty="0"/>
              </a:p>
              <a:p>
                <a:endParaRPr lang="en-US" sz="2000" dirty="0"/>
              </a:p>
              <a:p>
                <a:pPr lvl="1"/>
                <a:endParaRPr lang="en-US" sz="2000" dirty="0"/>
              </a:p>
              <a:p>
                <a:pPr lvl="1"/>
                <a:endParaRPr lang="en-US" sz="2000" dirty="0"/>
              </a:p>
              <a:p>
                <a:pPr lvl="1"/>
                <a:endParaRPr lang="en-US" sz="2000" dirty="0"/>
              </a:p>
              <a:p>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85750" y="1371600"/>
                <a:ext cx="8572500" cy="4648200"/>
              </a:xfrm>
              <a:blipFill>
                <a:blip r:embed="rId3"/>
                <a:stretch>
                  <a:fillRect l="-1036" t="-1090" r="-296"/>
                </a:stretch>
              </a:blipFill>
            </p:spPr>
            <p:txBody>
              <a:bodyPr/>
              <a:lstStyle/>
              <a:p>
                <a:r>
                  <a:rPr lang="en-US">
                    <a:noFill/>
                  </a:rPr>
                  <a:t> </a:t>
                </a:r>
              </a:p>
            </p:txBody>
          </p:sp>
        </mc:Fallback>
      </mc:AlternateContent>
    </p:spTree>
    <p:extLst>
      <p:ext uri="{BB962C8B-B14F-4D97-AF65-F5344CB8AC3E}">
        <p14:creationId xmlns:p14="http://schemas.microsoft.com/office/powerpoint/2010/main" val="1408796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228600" y="168310"/>
            <a:ext cx="8686800" cy="914400"/>
          </a:xfrm>
        </p:spPr>
        <p:txBody>
          <a:bodyPr>
            <a:noAutofit/>
          </a:bodyPr>
          <a:lstStyle/>
          <a:p>
            <a:pPr eaLnBrk="1" hangingPunct="1"/>
            <a:r>
              <a:rPr lang="en-US" sz="3600" dirty="0"/>
              <a:t>18.1</a:t>
            </a:r>
            <a:r>
              <a:rPr lang="en-US" sz="3600" dirty="0">
                <a:solidFill>
                  <a:srgbClr val="1F4984"/>
                </a:solidFill>
              </a:rPr>
              <a:t>: Optimization with Integer Programming (5/7)</a:t>
            </a:r>
          </a:p>
        </p:txBody>
      </p:sp>
      <p:sp>
        <p:nvSpPr>
          <p:cNvPr id="3" name="Content Placeholder 2"/>
          <p:cNvSpPr>
            <a:spLocks noGrp="1"/>
          </p:cNvSpPr>
          <p:nvPr>
            <p:ph idx="1"/>
          </p:nvPr>
        </p:nvSpPr>
        <p:spPr>
          <a:xfrm>
            <a:off x="285750" y="1371600"/>
            <a:ext cx="8572500" cy="4648200"/>
          </a:xfrm>
        </p:spPr>
        <p:txBody>
          <a:bodyPr>
            <a:normAutofit/>
          </a:bodyPr>
          <a:lstStyle/>
          <a:p>
            <a:r>
              <a:rPr lang="en-US" sz="2000" dirty="0"/>
              <a:t>Example continued with Excel</a:t>
            </a:r>
          </a:p>
          <a:p>
            <a:r>
              <a:rPr lang="en-US" sz="2000" dirty="0"/>
              <a:t>Open the Chai worksheet and enter the parameter values from the minimization model</a:t>
            </a:r>
            <a:endParaRPr lang="en-US" sz="2400" dirty="0"/>
          </a:p>
          <a:p>
            <a:endParaRPr lang="en-US" sz="2000" dirty="0"/>
          </a:p>
          <a:p>
            <a:endParaRPr lang="en-US" sz="2000" dirty="0"/>
          </a:p>
          <a:p>
            <a:pPr lvl="1"/>
            <a:endParaRPr lang="en-US" sz="2000" dirty="0"/>
          </a:p>
          <a:p>
            <a:pPr lvl="1"/>
            <a:endParaRPr lang="en-US" sz="2000" dirty="0"/>
          </a:p>
          <a:p>
            <a:pPr lvl="1"/>
            <a:endParaRPr lang="en-US" sz="2000" dirty="0"/>
          </a:p>
          <a:p>
            <a:endParaRPr lang="en-US" sz="2000" dirty="0"/>
          </a:p>
        </p:txBody>
      </p:sp>
      <p:pic>
        <p:nvPicPr>
          <p:cNvPr id="2" name="Picture 1">
            <a:extLst>
              <a:ext uri="{FF2B5EF4-FFF2-40B4-BE49-F238E27FC236}">
                <a16:creationId xmlns:a16="http://schemas.microsoft.com/office/drawing/2014/main" id="{3AC8B42F-3B90-0F46-A2CE-3938AF6AB738}"/>
              </a:ext>
            </a:extLst>
          </p:cNvPr>
          <p:cNvPicPr>
            <a:picLocks noChangeAspect="1"/>
          </p:cNvPicPr>
          <p:nvPr/>
        </p:nvPicPr>
        <p:blipFill>
          <a:blip r:embed="rId3"/>
          <a:stretch>
            <a:fillRect/>
          </a:stretch>
        </p:blipFill>
        <p:spPr>
          <a:xfrm>
            <a:off x="546100" y="2514600"/>
            <a:ext cx="8051800" cy="2806700"/>
          </a:xfrm>
          <a:prstGeom prst="rect">
            <a:avLst/>
          </a:prstGeom>
        </p:spPr>
      </p:pic>
    </p:spTree>
    <p:extLst>
      <p:ext uri="{BB962C8B-B14F-4D97-AF65-F5344CB8AC3E}">
        <p14:creationId xmlns:p14="http://schemas.microsoft.com/office/powerpoint/2010/main" val="1962607807"/>
      </p:ext>
    </p:extLst>
  </p:cSld>
  <p:clrMapOvr>
    <a:masterClrMapping/>
  </p:clrMapOvr>
</p:sld>
</file>

<file path=ppt/theme/theme1.xml><?xml version="1.0" encoding="utf-8"?>
<a:theme xmlns:a="http://schemas.openxmlformats.org/drawingml/2006/main" name="Master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Master Design</Template>
  <TotalTime>12153</TotalTime>
  <Words>3612</Words>
  <Application>Microsoft Office PowerPoint</Application>
  <PresentationFormat>On-screen Show (4:3)</PresentationFormat>
  <Paragraphs>443</Paragraphs>
  <Slides>55</Slides>
  <Notes>55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Arial</vt:lpstr>
      <vt:lpstr>Book Antiqua</vt:lpstr>
      <vt:lpstr>Calibri</vt:lpstr>
      <vt:lpstr>Cambria Math</vt:lpstr>
      <vt:lpstr>Helvetica</vt:lpstr>
      <vt:lpstr>Times New Roman</vt:lpstr>
      <vt:lpstr>Wingdings</vt:lpstr>
      <vt:lpstr>Master Design</vt:lpstr>
      <vt:lpstr>PowerPoint Presentation</vt:lpstr>
      <vt:lpstr>Chapter 18 Learning Objectives (LOs)</vt:lpstr>
      <vt:lpstr>Introductory Case: North Star Biotech: Pharmaceutical Project Decisions (1/2)</vt:lpstr>
      <vt:lpstr>Introductory Case: North Star Biotech: Pharmaceutical Project Decisions (2/2)</vt:lpstr>
      <vt:lpstr>18.1: Optimization with Integer Programming (1/7)</vt:lpstr>
      <vt:lpstr>18.1: Optimization with Integer Programming (2/7)</vt:lpstr>
      <vt:lpstr>18.1: Optimization with Integer Programming (3/7)</vt:lpstr>
      <vt:lpstr>18.1: Optimization with Integer Programming (4/7)</vt:lpstr>
      <vt:lpstr>18.1: Optimization with Integer Programming (5/7)</vt:lpstr>
      <vt:lpstr>18.1: Optimization with Integer Programming (6/7)</vt:lpstr>
      <vt:lpstr>18.1: Optimization with Integer Programming (7/7)</vt:lpstr>
      <vt:lpstr>18.2: Other Applications of Linear and Integer Programming (1/33)</vt:lpstr>
      <vt:lpstr>18.2: Other Applications of Linear and Integer Programming (2/33)</vt:lpstr>
      <vt:lpstr>18.2: Other Applications of Linear and Integer Programming (3/33)</vt:lpstr>
      <vt:lpstr>18.2: Other Applications of Linear and Integer Programming (4/33)</vt:lpstr>
      <vt:lpstr>18.2: Other Applications of Linear and Integer Programming (5/33)</vt:lpstr>
      <vt:lpstr>18.2: Other Applications of Linear and Integer Programming (6/33)</vt:lpstr>
      <vt:lpstr>18.2: Other Applications of Linear and Integer Programming (7/33)</vt:lpstr>
      <vt:lpstr>18.2: Other Applications of Linear and Integer Programming (8/33)</vt:lpstr>
      <vt:lpstr>18.2: Other Applications of Linear and Integer Programming (9/33)</vt:lpstr>
      <vt:lpstr>18.2: Other Applications of Linear and Integer Programming (10/33)</vt:lpstr>
      <vt:lpstr>18.2: Other Applications of Linear and Integer Programming (11/33)</vt:lpstr>
      <vt:lpstr>18.2: Other Applications of Linear and Integer Programming (12/33)</vt:lpstr>
      <vt:lpstr>18.2: Other Applications of Linear and Integer Programming (13/33)</vt:lpstr>
      <vt:lpstr>18.2: Other Applications of Linear and Integer Programming (14/33)</vt:lpstr>
      <vt:lpstr>18.2: Other Applications of Linear and Integer Programming (15/33)</vt:lpstr>
      <vt:lpstr>18.2: Other Applications of Linear and Integer Programming (16/3)</vt:lpstr>
      <vt:lpstr>18.2: Other Applications of Linear and Integer Programming (17/33)</vt:lpstr>
      <vt:lpstr>18.2: Other Applications of Linear and Integer Programming (18/33)</vt:lpstr>
      <vt:lpstr>18.2: Other Applications of Linear and Integer Programming (19/33)</vt:lpstr>
      <vt:lpstr>18.2: Other Applications of Linear and Integer Programming (20/33)</vt:lpstr>
      <vt:lpstr>18.2: Other Applications of Linear and Integer Programming (21/33)</vt:lpstr>
      <vt:lpstr>18.2: Other Applications of Linear and Integer Programming (22/33)</vt:lpstr>
      <vt:lpstr>18.2: Other Applications of Linear and Integer Programming (23/33)</vt:lpstr>
      <vt:lpstr>18.2: Other Applications of Linear and Integer Programming (24/33)</vt:lpstr>
      <vt:lpstr>18.2: Other Applications of Linear and Integer Programming (25/33)</vt:lpstr>
      <vt:lpstr>18.2: Other Applications of Linear and Integer Programming (26/33)</vt:lpstr>
      <vt:lpstr>18.2: Other Applications of Linear and Integer Programming (27/33)</vt:lpstr>
      <vt:lpstr>18.2: Other Applications of Linear and Integer Programming (28/33)</vt:lpstr>
      <vt:lpstr>18.2: Other Applications of Linear and Integer Programming (29/33)</vt:lpstr>
      <vt:lpstr>18.2: Other Applications of Linear and Integer Programming (30/33)</vt:lpstr>
      <vt:lpstr>18.2: Other Applications of Linear and Integer Programming (31/33)</vt:lpstr>
      <vt:lpstr>18.2: Other Applications of Linear and Integer Programming (32/33)</vt:lpstr>
      <vt:lpstr>18.2: Other Applications of Linear and Integer Programming (33/33)</vt:lpstr>
      <vt:lpstr>18.3: Optimization with Nonlinear Programming (1/11)</vt:lpstr>
      <vt:lpstr>18.3: Optimization with Nonlinear Programming (2/1)</vt:lpstr>
      <vt:lpstr>18.3: Optimization with Nonlinear Programming (3/11)</vt:lpstr>
      <vt:lpstr>18.3: Optimization with Nonlinear Programming (4/11)</vt:lpstr>
      <vt:lpstr>18.3: Optimization with Nonlinear Programming (5/11)</vt:lpstr>
      <vt:lpstr>18.3: Optimization with Nonlinear Programming (6/11)</vt:lpstr>
      <vt:lpstr>18.3: Optimization with Nonlinear Programming (7/11)</vt:lpstr>
      <vt:lpstr>18.3: Optimization with Nonlinear Programming (8/11)</vt:lpstr>
      <vt:lpstr>18.3: Optimization with Nonlinear Programming (9/11)</vt:lpstr>
      <vt:lpstr>18.3: Optimization with Nonlinear Programming (10/11)</vt:lpstr>
      <vt:lpstr>18.3: Optimization with Nonlinear Programming (11/11)</vt:lpstr>
    </vt:vector>
  </TitlesOfParts>
  <Company>The McGraw-Hill Companies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wanda_zeman</dc:creator>
  <cp:lastModifiedBy>Amudha B</cp:lastModifiedBy>
  <cp:revision>726</cp:revision>
  <dcterms:created xsi:type="dcterms:W3CDTF">2011-08-11T13:30:00Z</dcterms:created>
  <dcterms:modified xsi:type="dcterms:W3CDTF">2022-04-11T09:08:29Z</dcterms:modified>
</cp:coreProperties>
</file>