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5" r:id="rId7"/>
    <p:sldId id="266" r:id="rId8"/>
    <p:sldId id="261" r:id="rId9"/>
    <p:sldId id="263" r:id="rId10"/>
    <p:sldId id="264" r:id="rId11"/>
    <p:sldId id="262"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85" autoAdjust="0"/>
    <p:restoredTop sz="94660"/>
  </p:normalViewPr>
  <p:slideViewPr>
    <p:cSldViewPr>
      <p:cViewPr varScale="1">
        <p:scale>
          <a:sx n="74" d="100"/>
          <a:sy n="74" d="100"/>
        </p:scale>
        <p:origin x="-105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B6DE0AE-0C2F-4BE8-A8FB-E32F3E4E0B71}" type="datetimeFigureOut">
              <a:rPr lang="en-US" smtClean="0"/>
              <a:pPr/>
              <a:t>10/13/2009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46B2E7A-FD2D-4F3B-A426-EA6775D52C9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6DE0AE-0C2F-4BE8-A8FB-E32F3E4E0B71}" type="datetimeFigureOut">
              <a:rPr lang="en-US" smtClean="0"/>
              <a:pPr/>
              <a:t>10/13/2009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6B2E7A-FD2D-4F3B-A426-EA6775D52C9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6DE0AE-0C2F-4BE8-A8FB-E32F3E4E0B71}" type="datetimeFigureOut">
              <a:rPr lang="en-US" smtClean="0"/>
              <a:pPr/>
              <a:t>10/13/2009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6B2E7A-FD2D-4F3B-A426-EA6775D52C9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6DE0AE-0C2F-4BE8-A8FB-E32F3E4E0B71}" type="datetimeFigureOut">
              <a:rPr lang="en-US" smtClean="0"/>
              <a:pPr/>
              <a:t>10/13/2009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6B2E7A-FD2D-4F3B-A426-EA6775D52C9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B6DE0AE-0C2F-4BE8-A8FB-E32F3E4E0B71}" type="datetimeFigureOut">
              <a:rPr lang="en-US" smtClean="0"/>
              <a:pPr/>
              <a:t>10/13/2009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6B2E7A-FD2D-4F3B-A426-EA6775D52C9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B6DE0AE-0C2F-4BE8-A8FB-E32F3E4E0B71}" type="datetimeFigureOut">
              <a:rPr lang="en-US" smtClean="0"/>
              <a:pPr/>
              <a:t>10/13/2009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6B2E7A-FD2D-4F3B-A426-EA6775D52C9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B6DE0AE-0C2F-4BE8-A8FB-E32F3E4E0B71}" type="datetimeFigureOut">
              <a:rPr lang="en-US" smtClean="0"/>
              <a:pPr/>
              <a:t>10/13/2009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6B2E7A-FD2D-4F3B-A426-EA6775D52C9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B6DE0AE-0C2F-4BE8-A8FB-E32F3E4E0B71}" type="datetimeFigureOut">
              <a:rPr lang="en-US" smtClean="0"/>
              <a:pPr/>
              <a:t>10/13/2009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6B2E7A-FD2D-4F3B-A426-EA6775D52C9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6DE0AE-0C2F-4BE8-A8FB-E32F3E4E0B71}" type="datetimeFigureOut">
              <a:rPr lang="en-US" smtClean="0"/>
              <a:pPr/>
              <a:t>10/13/2009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6B2E7A-FD2D-4F3B-A426-EA6775D52C9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B6DE0AE-0C2F-4BE8-A8FB-E32F3E4E0B71}" type="datetimeFigureOut">
              <a:rPr lang="en-US" smtClean="0"/>
              <a:pPr/>
              <a:t>10/13/2009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6B2E7A-FD2D-4F3B-A426-EA6775D52C9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B6DE0AE-0C2F-4BE8-A8FB-E32F3E4E0B71}" type="datetimeFigureOut">
              <a:rPr lang="en-US" smtClean="0"/>
              <a:pPr/>
              <a:t>10/13/2009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46B2E7A-FD2D-4F3B-A426-EA6775D52C9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B6DE0AE-0C2F-4BE8-A8FB-E32F3E4E0B71}" type="datetimeFigureOut">
              <a:rPr lang="en-US" smtClean="0"/>
              <a:pPr/>
              <a:t>10/13/2009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46B2E7A-FD2D-4F3B-A426-EA6775D52C9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youtube.com/watch?v=oYfwIAWWH6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nova.edu/library/dils/lessons/apa/"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Annotated  Bibliographies</a:t>
            </a:r>
            <a:endParaRPr lang="en-US" dirty="0"/>
          </a:p>
        </p:txBody>
      </p:sp>
      <p:sp>
        <p:nvSpPr>
          <p:cNvPr id="3" name="Subtitle 2"/>
          <p:cNvSpPr>
            <a:spLocks noGrp="1"/>
          </p:cNvSpPr>
          <p:nvPr>
            <p:ph type="subTitle" idx="1"/>
          </p:nvPr>
        </p:nvSpPr>
        <p:spPr/>
        <p:txBody>
          <a:bodyPr/>
          <a:lstStyle/>
          <a:p>
            <a:r>
              <a:rPr lang="en-US" dirty="0" smtClean="0"/>
              <a:t>A Quick Overview</a:t>
            </a:r>
            <a:endParaRPr lang="en-US" dirty="0"/>
          </a:p>
        </p:txBody>
      </p:sp>
      <p:sp>
        <p:nvSpPr>
          <p:cNvPr id="4" name="Rectangle 3"/>
          <p:cNvSpPr/>
          <p:nvPr/>
        </p:nvSpPr>
        <p:spPr>
          <a:xfrm>
            <a:off x="1981200" y="5334000"/>
            <a:ext cx="4572000" cy="646331"/>
          </a:xfrm>
          <a:prstGeom prst="rect">
            <a:avLst/>
          </a:prstGeom>
        </p:spPr>
        <p:txBody>
          <a:bodyPr>
            <a:spAutoFit/>
          </a:bodyPr>
          <a:lstStyle/>
          <a:p>
            <a:r>
              <a:rPr lang="en-US" dirty="0" smtClean="0">
                <a:hlinkClick r:id="rId2"/>
              </a:rPr>
              <a:t>http://www.youtube.com/watch?v=oYfwIAWWH6M</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Annotated Bibliography is DUE</a:t>
            </a:r>
            <a:endParaRPr lang="en-US" dirty="0"/>
          </a:p>
        </p:txBody>
      </p:sp>
      <p:sp>
        <p:nvSpPr>
          <p:cNvPr id="3" name="Content Placeholder 2"/>
          <p:cNvSpPr>
            <a:spLocks noGrp="1"/>
          </p:cNvSpPr>
          <p:nvPr>
            <p:ph idx="1"/>
          </p:nvPr>
        </p:nvSpPr>
        <p:spPr/>
        <p:txBody>
          <a:bodyPr>
            <a:normAutofit/>
          </a:bodyPr>
          <a:lstStyle/>
          <a:p>
            <a:r>
              <a:rPr lang="en-US" sz="5400" dirty="0" smtClean="0"/>
              <a:t>October 28</a:t>
            </a:r>
            <a:r>
              <a:rPr lang="en-US" sz="5400" baseline="30000" dirty="0" smtClean="0"/>
              <a:t>th</a:t>
            </a:r>
            <a:r>
              <a:rPr lang="en-US" sz="5400" dirty="0" smtClean="0"/>
              <a:t>!</a:t>
            </a:r>
          </a:p>
          <a:p>
            <a:r>
              <a:rPr lang="en-US" sz="5400" dirty="0" smtClean="0"/>
              <a:t>Two weeks from t-o-d-a-y</a:t>
            </a:r>
            <a:endParaRPr lang="en-US" sz="5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pPr algn="ctr"/>
            <a:r>
              <a:rPr lang="en-US" dirty="0" smtClean="0"/>
              <a:t>Final thoughts on the paper</a:t>
            </a:r>
            <a:endParaRPr lang="en-US" dirty="0"/>
          </a:p>
        </p:txBody>
      </p:sp>
      <p:sp>
        <p:nvSpPr>
          <p:cNvPr id="3" name="Content Placeholder 2"/>
          <p:cNvSpPr>
            <a:spLocks noGrp="1"/>
          </p:cNvSpPr>
          <p:nvPr>
            <p:ph idx="1"/>
          </p:nvPr>
        </p:nvSpPr>
        <p:spPr/>
        <p:txBody>
          <a:bodyPr>
            <a:normAutofit/>
          </a:bodyPr>
          <a:lstStyle/>
          <a:p>
            <a:r>
              <a:rPr lang="en-US" sz="3200" dirty="0" smtClean="0"/>
              <a:t>Plagiarism and </a:t>
            </a:r>
            <a:r>
              <a:rPr lang="en-US" sz="3000" dirty="0" smtClean="0"/>
              <a:t>Double dipping</a:t>
            </a:r>
          </a:p>
          <a:p>
            <a:endParaRPr lang="en-US" sz="3000" dirty="0" smtClean="0"/>
          </a:p>
          <a:p>
            <a:r>
              <a:rPr lang="en-US" sz="3000" dirty="0" smtClean="0"/>
              <a:t>There are many other examples on the internet, but make sure they are APA </a:t>
            </a:r>
            <a:r>
              <a:rPr lang="en-US" sz="3000" b="1" dirty="0" smtClean="0">
                <a:latin typeface="+mj-lt"/>
              </a:rPr>
              <a:t>6</a:t>
            </a:r>
            <a:r>
              <a:rPr lang="en-US" sz="3000" b="1" baseline="30000" dirty="0" smtClean="0"/>
              <a:t>th</a:t>
            </a:r>
            <a:r>
              <a:rPr lang="en-US" sz="3000" b="1" dirty="0" smtClean="0"/>
              <a:t> Edition</a:t>
            </a:r>
          </a:p>
          <a:p>
            <a:endParaRPr lang="en-US" sz="3000" dirty="0" smtClean="0"/>
          </a:p>
          <a:p>
            <a:r>
              <a:rPr lang="en-US" sz="3000" dirty="0" smtClean="0"/>
              <a:t>Feel free to ask questions throughout the remaining portion of semester</a:t>
            </a:r>
          </a:p>
          <a:p>
            <a:pPr lvl="1"/>
            <a:r>
              <a:rPr lang="en-US" sz="2800" dirty="0" smtClean="0"/>
              <a:t>TA’s, “The Study” at the library, classmates</a:t>
            </a:r>
          </a:p>
          <a:p>
            <a:pPr lvl="1"/>
            <a:endParaRPr lang="en-US" sz="2800" dirty="0" smtClean="0"/>
          </a:p>
          <a:p>
            <a:pPr lvl="1">
              <a:buNone/>
            </a:pPr>
            <a:endParaRPr lang="en-US" sz="2800" dirty="0"/>
          </a:p>
          <a:p>
            <a:pPr lvl="1"/>
            <a:endParaRPr lang="en-US" sz="30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pPr algn="ctr"/>
            <a:r>
              <a:rPr lang="en-US" dirty="0" smtClean="0"/>
              <a:t>Bibliography</a:t>
            </a:r>
            <a:endParaRPr lang="en-US" dirty="0"/>
          </a:p>
        </p:txBody>
      </p:sp>
      <p:sp>
        <p:nvSpPr>
          <p:cNvPr id="3" name="Content Placeholder 2"/>
          <p:cNvSpPr>
            <a:spLocks noGrp="1"/>
          </p:cNvSpPr>
          <p:nvPr>
            <p:ph idx="1"/>
          </p:nvPr>
        </p:nvSpPr>
        <p:spPr>
          <a:xfrm>
            <a:off x="457200" y="1371600"/>
            <a:ext cx="8229600" cy="4953000"/>
          </a:xfrm>
        </p:spPr>
        <p:txBody>
          <a:bodyPr/>
          <a:lstStyle/>
          <a:p>
            <a:r>
              <a:rPr lang="en-US" sz="3200" dirty="0" smtClean="0"/>
              <a:t>A </a:t>
            </a:r>
            <a:r>
              <a:rPr lang="en-US" sz="3200" b="1" dirty="0" smtClean="0"/>
              <a:t>bibliography</a:t>
            </a:r>
            <a:r>
              <a:rPr lang="en-US" sz="3200" dirty="0" smtClean="0"/>
              <a:t> </a:t>
            </a:r>
          </a:p>
          <a:p>
            <a:pPr lvl="1"/>
            <a:r>
              <a:rPr lang="en-US" sz="2800" dirty="0" smtClean="0"/>
              <a:t>A list of research sources (books, journals, websites, periodicals, etc.) </a:t>
            </a:r>
          </a:p>
          <a:p>
            <a:pPr lvl="1"/>
            <a:r>
              <a:rPr lang="en-US" sz="2800" dirty="0" smtClean="0"/>
              <a:t>Sometimes called "references" or "works cited" depending on the style format you are using. </a:t>
            </a:r>
          </a:p>
          <a:p>
            <a:pPr lvl="1"/>
            <a:r>
              <a:rPr lang="en-US" sz="2800" dirty="0" smtClean="0"/>
              <a:t>Includes the bibliographic information (i.e., the author, title, publisher, etc.).</a:t>
            </a:r>
          </a:p>
          <a:p>
            <a:endParaRPr lang="en-US" sz="2800" dirty="0" smtClean="0"/>
          </a:p>
          <a:p>
            <a:r>
              <a:rPr lang="en-US" sz="3200" dirty="0" smtClean="0"/>
              <a:t>An </a:t>
            </a:r>
            <a:r>
              <a:rPr lang="en-US" sz="3200" b="1" dirty="0" smtClean="0"/>
              <a:t>annotation </a:t>
            </a:r>
            <a:r>
              <a:rPr lang="en-US" sz="2800" dirty="0" smtClean="0"/>
              <a:t>is a summary and/or evaluation.</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pPr algn="ctr"/>
            <a:r>
              <a:rPr lang="en-US" dirty="0" smtClean="0"/>
              <a:t>Annotation</a:t>
            </a:r>
            <a:endParaRPr lang="en-US" dirty="0"/>
          </a:p>
        </p:txBody>
      </p:sp>
      <p:sp>
        <p:nvSpPr>
          <p:cNvPr id="3" name="Content Placeholder 2"/>
          <p:cNvSpPr>
            <a:spLocks noGrp="1"/>
          </p:cNvSpPr>
          <p:nvPr>
            <p:ph idx="1"/>
          </p:nvPr>
        </p:nvSpPr>
        <p:spPr>
          <a:xfrm>
            <a:off x="457200" y="1295400"/>
            <a:ext cx="8229600" cy="5029200"/>
          </a:xfrm>
        </p:spPr>
        <p:txBody>
          <a:bodyPr/>
          <a:lstStyle/>
          <a:p>
            <a:r>
              <a:rPr lang="en-US" sz="2800" b="1" dirty="0" smtClean="0"/>
              <a:t>An annotated bibliography</a:t>
            </a:r>
            <a:r>
              <a:rPr lang="en-US" sz="2800" dirty="0" smtClean="0"/>
              <a:t> includes a summary and/or evaluation of each of the sources. </a:t>
            </a:r>
          </a:p>
          <a:p>
            <a:endParaRPr lang="en-US" sz="2800" dirty="0" smtClean="0"/>
          </a:p>
          <a:p>
            <a:r>
              <a:rPr lang="en-US" sz="2800" dirty="0" smtClean="0"/>
              <a:t>Annotations may do one or more of the following:</a:t>
            </a:r>
          </a:p>
          <a:p>
            <a:pPr lvl="1"/>
            <a:r>
              <a:rPr lang="en-US" sz="2800" b="1" dirty="0" smtClean="0"/>
              <a:t>Summarize</a:t>
            </a:r>
            <a:r>
              <a:rPr lang="en-US" sz="2800" dirty="0" smtClean="0"/>
              <a:t>: </a:t>
            </a:r>
          </a:p>
          <a:p>
            <a:pPr lvl="2"/>
            <a:r>
              <a:rPr lang="en-US" sz="2800" dirty="0" smtClean="0"/>
              <a:t>What are the main arguments? </a:t>
            </a:r>
          </a:p>
          <a:p>
            <a:pPr lvl="2"/>
            <a:r>
              <a:rPr lang="en-US" sz="2800" dirty="0" smtClean="0"/>
              <a:t>What is the point of this book or article? </a:t>
            </a:r>
          </a:p>
          <a:p>
            <a:pPr lvl="2"/>
            <a:r>
              <a:rPr lang="en-US" sz="2800" dirty="0" smtClean="0"/>
              <a:t>What topics are covered? </a:t>
            </a:r>
          </a:p>
          <a:p>
            <a:pPr lvl="2"/>
            <a:r>
              <a:rPr lang="en-US" sz="2800" dirty="0" smtClean="0"/>
              <a:t>If someone asked what this article/book is about, what would you say?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pPr algn="ctr"/>
            <a:r>
              <a:rPr lang="en-US" dirty="0" smtClean="0"/>
              <a:t>Descriptive vs. Evaluative</a:t>
            </a:r>
            <a:endParaRPr lang="en-US" dirty="0"/>
          </a:p>
        </p:txBody>
      </p:sp>
      <p:sp>
        <p:nvSpPr>
          <p:cNvPr id="3" name="Content Placeholder 2"/>
          <p:cNvSpPr>
            <a:spLocks noGrp="1"/>
          </p:cNvSpPr>
          <p:nvPr>
            <p:ph idx="1"/>
          </p:nvPr>
        </p:nvSpPr>
        <p:spPr>
          <a:xfrm>
            <a:off x="457200" y="1447800"/>
            <a:ext cx="8229600" cy="4876800"/>
          </a:xfrm>
        </p:spPr>
        <p:txBody>
          <a:bodyPr>
            <a:normAutofit/>
          </a:bodyPr>
          <a:lstStyle/>
          <a:p>
            <a:endParaRPr lang="en-US" sz="2800" dirty="0" smtClean="0"/>
          </a:p>
          <a:p>
            <a:r>
              <a:rPr lang="en-US" sz="2800" dirty="0" smtClean="0"/>
              <a:t>Descriptive- bare bones summary</a:t>
            </a:r>
          </a:p>
          <a:p>
            <a:endParaRPr lang="en-US" sz="2800" dirty="0" smtClean="0"/>
          </a:p>
          <a:p>
            <a:r>
              <a:rPr lang="en-US" sz="2800" dirty="0" smtClean="0"/>
              <a:t>Evaluative- substantive and summarizes all main points and includes comments</a:t>
            </a:r>
          </a:p>
          <a:p>
            <a:endParaRPr lang="en-US" sz="2800" dirty="0" smtClean="0"/>
          </a:p>
          <a:p>
            <a:r>
              <a:rPr lang="en-US" sz="2800" dirty="0" smtClean="0"/>
              <a:t>Descriptive will suffice for this assignment</a:t>
            </a:r>
          </a:p>
          <a:p>
            <a:pPr lvl="1"/>
            <a:r>
              <a:rPr lang="en-US" sz="2800" dirty="0" smtClean="0"/>
              <a:t>But please have at least four to five sentences</a:t>
            </a: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pPr algn="ctr"/>
            <a:r>
              <a:rPr lang="en-US" dirty="0" smtClean="0"/>
              <a:t>Example (Book)</a:t>
            </a:r>
            <a:endParaRPr lang="en-US" dirty="0"/>
          </a:p>
        </p:txBody>
      </p:sp>
      <p:sp>
        <p:nvSpPr>
          <p:cNvPr id="3" name="Content Placeholder 2"/>
          <p:cNvSpPr>
            <a:spLocks noGrp="1"/>
          </p:cNvSpPr>
          <p:nvPr>
            <p:ph idx="1"/>
          </p:nvPr>
        </p:nvSpPr>
        <p:spPr>
          <a:xfrm>
            <a:off x="152400" y="1371600"/>
            <a:ext cx="8763000" cy="5334000"/>
          </a:xfrm>
        </p:spPr>
        <p:txBody>
          <a:bodyPr>
            <a:normAutofit fontScale="70000" lnSpcReduction="20000"/>
          </a:bodyPr>
          <a:lstStyle/>
          <a:p>
            <a:r>
              <a:rPr lang="en-US" sz="4100" dirty="0" err="1" smtClean="0"/>
              <a:t>Ehrenreich</a:t>
            </a:r>
            <a:r>
              <a:rPr lang="en-US" sz="4100" dirty="0" smtClean="0"/>
              <a:t>, B. (2001). </a:t>
            </a:r>
            <a:r>
              <a:rPr lang="en-US" sz="4100" i="1" dirty="0" smtClean="0"/>
              <a:t>Nickel and dimed: On (not) getting by in America</a:t>
            </a:r>
            <a:r>
              <a:rPr lang="en-US" sz="4100" dirty="0" smtClean="0"/>
              <a:t>. New York: Henry Holt and Company.</a:t>
            </a:r>
          </a:p>
          <a:p>
            <a:endParaRPr lang="en-US" dirty="0" smtClean="0"/>
          </a:p>
          <a:p>
            <a:pPr>
              <a:buNone/>
            </a:pPr>
            <a:r>
              <a:rPr lang="en-US" dirty="0" smtClean="0"/>
              <a:t>	</a:t>
            </a:r>
            <a:r>
              <a:rPr lang="en-US" sz="3100" dirty="0" smtClean="0"/>
              <a:t>In this book of nonfiction based on the journalist's experiential research, </a:t>
            </a:r>
            <a:r>
              <a:rPr lang="en-US" sz="3100" dirty="0" err="1" smtClean="0"/>
              <a:t>Ehrenreich</a:t>
            </a:r>
            <a:r>
              <a:rPr lang="en-US" sz="3100" dirty="0" smtClean="0"/>
              <a:t> attempts to ascertain whether it is currently possible for an individual to live on a minimum-wage in America. Taking jobs as a waitress, a maid in a cleaning service, and a Wal-Mart sales employee, the author summarizes and reflects on her work, her relationships with fellow workers, and her financial struggles in each situation.</a:t>
            </a:r>
          </a:p>
          <a:p>
            <a:pPr>
              <a:buNone/>
            </a:pPr>
            <a:r>
              <a:rPr lang="en-US" sz="3100" dirty="0" smtClean="0"/>
              <a:t>	An experienced journalist, </a:t>
            </a:r>
            <a:r>
              <a:rPr lang="en-US" sz="3100" dirty="0" err="1" smtClean="0"/>
              <a:t>Ehrenreich</a:t>
            </a:r>
            <a:r>
              <a:rPr lang="en-US" sz="3100" dirty="0" smtClean="0"/>
              <a:t> is aware of the limitations of her experiment and the ethical implications of her experiential research tactics and reflects on these issues in the text. The author is forthcoming about her methods and supplements her experiences with scholarly research on her places of employment, the economy, and the rising cost of living in America. </a:t>
            </a:r>
            <a:r>
              <a:rPr lang="en-US" sz="3100" dirty="0" err="1" smtClean="0"/>
              <a:t>Ehrenreich’s</a:t>
            </a:r>
            <a:r>
              <a:rPr lang="en-US" sz="3100" dirty="0" smtClean="0"/>
              <a:t> project is timely, descriptive, and well-researched.</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Name &amp; Title</a:t>
            </a:r>
            <a:endParaRPr lang="en-US" dirty="0"/>
          </a:p>
        </p:txBody>
      </p:sp>
      <p:sp>
        <p:nvSpPr>
          <p:cNvPr id="3" name="Content Placeholder 2"/>
          <p:cNvSpPr>
            <a:spLocks noGrp="1"/>
          </p:cNvSpPr>
          <p:nvPr>
            <p:ph idx="1"/>
          </p:nvPr>
        </p:nvSpPr>
        <p:spPr/>
        <p:txBody>
          <a:bodyPr/>
          <a:lstStyle/>
          <a:p>
            <a:pPr>
              <a:buNone/>
            </a:pPr>
            <a:r>
              <a:rPr lang="en-US" dirty="0" smtClean="0"/>
              <a:t>Elizabeth L. </a:t>
            </a:r>
            <a:r>
              <a:rPr lang="en-US" dirty="0" err="1" smtClean="0"/>
              <a:t>Petrun</a:t>
            </a:r>
            <a:endParaRPr lang="en-US" dirty="0" smtClean="0"/>
          </a:p>
          <a:p>
            <a:endParaRPr lang="en-US" dirty="0" smtClean="0"/>
          </a:p>
          <a:p>
            <a:pPr>
              <a:buNone/>
            </a:pPr>
            <a:r>
              <a:rPr lang="en-US" dirty="0" smtClean="0"/>
              <a:t>COM 249 – 001</a:t>
            </a:r>
          </a:p>
          <a:p>
            <a:pPr>
              <a:buNone/>
            </a:pPr>
            <a:endParaRPr lang="en-US" dirty="0" smtClean="0"/>
          </a:p>
          <a:p>
            <a:pPr>
              <a:buNone/>
            </a:pPr>
            <a:r>
              <a:rPr lang="en-US" dirty="0" smtClean="0"/>
              <a:t>10/14/09</a:t>
            </a:r>
          </a:p>
          <a:p>
            <a:pPr>
              <a:buNone/>
            </a:pPr>
            <a:endParaRPr lang="en-US" dirty="0" smtClean="0"/>
          </a:p>
          <a:p>
            <a:pPr>
              <a:buNone/>
            </a:pPr>
            <a:r>
              <a:rPr lang="en-US" dirty="0" smtClean="0"/>
              <a:t>			An Annotated Bibliography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Spacing and page numbers</a:t>
            </a:r>
            <a:endParaRPr lang="en-US" dirty="0"/>
          </a:p>
        </p:txBody>
      </p:sp>
      <p:sp>
        <p:nvSpPr>
          <p:cNvPr id="3" name="Content Placeholder 2"/>
          <p:cNvSpPr>
            <a:spLocks noGrp="1"/>
          </p:cNvSpPr>
          <p:nvPr>
            <p:ph idx="1"/>
          </p:nvPr>
        </p:nvSpPr>
        <p:spPr/>
        <p:txBody>
          <a:bodyPr/>
          <a:lstStyle/>
          <a:p>
            <a:r>
              <a:rPr lang="en-US" dirty="0" smtClean="0"/>
              <a:t>DOUBLE SPACE EVERYTHING! (But be wary of double-double spacing)</a:t>
            </a:r>
          </a:p>
          <a:p>
            <a:endParaRPr lang="en-US" dirty="0" smtClean="0"/>
          </a:p>
          <a:p>
            <a:r>
              <a:rPr lang="en-US" dirty="0" smtClean="0"/>
              <a:t>Include page numbers in top right hand corner </a:t>
            </a:r>
          </a:p>
          <a:p>
            <a:endParaRPr lang="en-US" dirty="0" smtClean="0"/>
          </a:p>
          <a:p>
            <a:r>
              <a:rPr lang="en-US" dirty="0" smtClean="0"/>
              <a:t>Please STAPLE!!!!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pPr algn="ctr"/>
            <a:r>
              <a:rPr lang="en-US" dirty="0" smtClean="0"/>
              <a:t>Resources:</a:t>
            </a:r>
            <a:endParaRPr lang="en-US" dirty="0"/>
          </a:p>
        </p:txBody>
      </p:sp>
      <p:sp>
        <p:nvSpPr>
          <p:cNvPr id="3" name="Content Placeholder 2"/>
          <p:cNvSpPr>
            <a:spLocks noGrp="1"/>
          </p:cNvSpPr>
          <p:nvPr>
            <p:ph idx="1"/>
          </p:nvPr>
        </p:nvSpPr>
        <p:spPr>
          <a:xfrm>
            <a:off x="0" y="1600200"/>
            <a:ext cx="9144000" cy="4724400"/>
          </a:xfrm>
        </p:spPr>
        <p:txBody>
          <a:bodyPr/>
          <a:lstStyle/>
          <a:p>
            <a:pPr lvl="1">
              <a:buNone/>
            </a:pPr>
            <a:r>
              <a:rPr lang="en-US" dirty="0" smtClean="0">
                <a:hlinkClick r:id="rId2"/>
              </a:rPr>
              <a:t>http://www.nova.edu/library/dils/lessons/apa/</a:t>
            </a: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Annotated Bibliographic Rubric</a:t>
            </a:r>
            <a:br>
              <a:rPr lang="en-US" dirty="0" smtClean="0"/>
            </a:br>
            <a:r>
              <a:rPr lang="en-US" dirty="0" smtClean="0"/>
              <a:t>25 Points</a:t>
            </a:r>
            <a:endParaRPr lang="en-US" dirty="0"/>
          </a:p>
        </p:txBody>
      </p:sp>
      <p:sp>
        <p:nvSpPr>
          <p:cNvPr id="3" name="Content Placeholder 2"/>
          <p:cNvSpPr>
            <a:spLocks noGrp="1"/>
          </p:cNvSpPr>
          <p:nvPr>
            <p:ph idx="1"/>
          </p:nvPr>
        </p:nvSpPr>
        <p:spPr/>
        <p:txBody>
          <a:bodyPr/>
          <a:lstStyle/>
          <a:p>
            <a:pPr>
              <a:buNone/>
            </a:pPr>
            <a:r>
              <a:rPr lang="en-US" dirty="0" smtClean="0"/>
              <a:t> </a:t>
            </a:r>
          </a:p>
          <a:p>
            <a:r>
              <a:rPr lang="en-US" sz="3200" dirty="0" smtClean="0"/>
              <a:t>Followed APA citation style: 10 ___</a:t>
            </a:r>
          </a:p>
          <a:p>
            <a:endParaRPr lang="en-US" sz="3200" dirty="0" smtClean="0"/>
          </a:p>
          <a:p>
            <a:r>
              <a:rPr lang="en-US" sz="3200" dirty="0" smtClean="0"/>
              <a:t>Annotations are coherent/ 5 or more peer reviewed annotations: 10 ___</a:t>
            </a:r>
          </a:p>
          <a:p>
            <a:endParaRPr lang="en-US" sz="3200" dirty="0" smtClean="0"/>
          </a:p>
          <a:p>
            <a:r>
              <a:rPr lang="en-US" sz="3200" dirty="0" smtClean="0"/>
              <a:t>Included all necessary information (name, section, date) : 5___</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72</TotalTime>
  <Words>304</Words>
  <Application>Microsoft Office PowerPoint</Application>
  <PresentationFormat>On-screen Show (4:3)</PresentationFormat>
  <Paragraphs>66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Annotated  Bibliographies</vt:lpstr>
      <vt:lpstr>Bibliography</vt:lpstr>
      <vt:lpstr>Annotation</vt:lpstr>
      <vt:lpstr>Descriptive vs. Evaluative</vt:lpstr>
      <vt:lpstr>Example (Book)</vt:lpstr>
      <vt:lpstr>Name &amp; Title</vt:lpstr>
      <vt:lpstr>Spacing and page numbers</vt:lpstr>
      <vt:lpstr>Resources:</vt:lpstr>
      <vt:lpstr>Annotated Bibliographic Rubric 25 Points</vt:lpstr>
      <vt:lpstr>Annotated Bibliography is DUE</vt:lpstr>
      <vt:lpstr>Final thoughts on the paper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Annotated  Bibliographies</dc:title>
  <dc:creator>Elizabeth  Petrun</dc:creator>
  <cp:lastModifiedBy>Elizabeth  Petrun</cp:lastModifiedBy>
  <cp:revision>10</cp:revision>
  <dcterms:created xsi:type="dcterms:W3CDTF">2008-11-10T05:10:33Z</dcterms:created>
  <dcterms:modified xsi:type="dcterms:W3CDTF">2009-10-13T20:31:32Z</dcterms:modified>
</cp:coreProperties>
</file>